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2"/>
  </p:sldMasterIdLst>
  <p:notesMasterIdLst>
    <p:notesMasterId r:id="rId8"/>
  </p:notesMasterIdLst>
  <p:handoutMasterIdLst>
    <p:handoutMasterId r:id="rId9"/>
  </p:handoutMasterIdLst>
  <p:sldIdLst>
    <p:sldId id="339" r:id="rId3"/>
    <p:sldId id="354" r:id="rId4"/>
    <p:sldId id="355" r:id="rId5"/>
    <p:sldId id="356" r:id="rId6"/>
    <p:sldId id="357" r:id="rId7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4C4A4E86-E140-42FF-AB96-5BB415D9AC36}">
          <p14:sldIdLst>
            <p14:sldId id="339"/>
            <p14:sldId id="354"/>
            <p14:sldId id="355"/>
            <p14:sldId id="356"/>
            <p14:sldId id="3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ay, Alison" initials="SA" lastIdx="37" clrIdx="0">
    <p:extLst>
      <p:ext uri="{19B8F6BF-5375-455C-9EA6-DF929625EA0E}">
        <p15:presenceInfo xmlns:p15="http://schemas.microsoft.com/office/powerpoint/2012/main" userId="S-1-5-21-1287501387-3249052258-898514827-14449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77"/>
    <a:srgbClr val="5AA5DC"/>
    <a:srgbClr val="58595B"/>
    <a:srgbClr val="6E2B61"/>
    <a:srgbClr val="235733"/>
    <a:srgbClr val="B7B4B5"/>
    <a:srgbClr val="444A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7" autoAdjust="0"/>
    <p:restoredTop sz="87662" autoAdjust="0"/>
  </p:normalViewPr>
  <p:slideViewPr>
    <p:cSldViewPr snapToGrid="0">
      <p:cViewPr varScale="1">
        <p:scale>
          <a:sx n="31" d="100"/>
          <a:sy n="31" d="100"/>
        </p:scale>
        <p:origin x="1212" y="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BDC7A-A22F-4806-AB24-E69CAE26EFDD}" type="datetimeFigureOut">
              <a:rPr lang="en-CA" smtClean="0"/>
              <a:t>2024-01-24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BE83E-D817-4BA6-9E14-93B566A9D8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3530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1006B-49E7-4825-9A13-928FF7111DE5}" type="datetimeFigureOut">
              <a:rPr lang="en-CA" smtClean="0"/>
              <a:t>2024-01-24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2CA38-CC02-4FC8-82C1-01A546D5D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055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2CA38-CC02-4FC8-82C1-01A546D5D593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8740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average number of uses are consistent with our expectations based on a regular workday, meetings, training, breaks, etc. factored 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Usage </a:t>
            </a:r>
            <a:r>
              <a:rPr lang="en-CA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across all CCSD sites is comparable</a:t>
            </a:r>
            <a:r>
              <a:rPr lang="en-CA" sz="12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 is usage across all DMCC sites.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2CA38-CC02-4FC8-82C1-01A546D5D593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0604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 the CCSD and DMCC groups of contact centres saw an increase in usage, when compared to the previous year:</a:t>
            </a:r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CCSD saw an 8% increase in use (previous year’s percentage of agents using 60.01 was 62%)</a:t>
            </a:r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DMCC saw a 6% increase in use (previous year’s percentage of agents using 60.01 was 81%)</a:t>
            </a:r>
          </a:p>
          <a:p>
            <a:endParaRPr lang="en-CA" sz="12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 the CCSD and DMCC groups of contact centres saw an increase in the average number of uses, per agent, per day:</a:t>
            </a:r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CCSD saw an average increase of 0.14 uses per agent, per day (previous year’s average was 2.44 uses per agent)</a:t>
            </a:r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DMCC saw an average increase of 0.23 uses per agent, per day (previous year’s average was 2.69 uses per agent)</a:t>
            </a:r>
          </a:p>
          <a:p>
            <a:endParaRPr lang="en-CA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  <a:r>
              <a:rPr lang="en-CA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he “average number of uses of agents per day” is calculated using only the agents that used the 60.01, not the whole agent population.</a:t>
            </a:r>
            <a:endParaRPr lang="en-CA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</a:t>
            </a:r>
            <a:r>
              <a:rPr lang="en-CA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population of DMCC agents is much smaller than the CCSD agent population, and their structure of calls versus off-phone time may also be different than CCSD’s. These items may have an impact on the number of eligible agents taking the 5 minutes, and therefore impact the percentage of agents using the 60.01 time.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2CA38-CC02-4FC8-82C1-01A546D5D593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8258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noProof="0" dirty="0"/>
              <a:t>Usage between CCSD’s ITE an BE sites is relatively consistent, with about 70% of eligible agents using the time.</a:t>
            </a:r>
          </a:p>
          <a:p>
            <a:endParaRPr lang="en-CA" noProof="0" dirty="0"/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 the ITE and BE groups of contact centres saw an increase in usage, when compared to the previous year:</a:t>
            </a:r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ITE saw a 9% increase in use (previous year’s percentage of agents using 60.01 was 61%)</a:t>
            </a:r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BE saw a 5% increase in use (previous year’s percentage of agents using 60.01 was 64%)</a:t>
            </a:r>
          </a:p>
          <a:p>
            <a:endParaRPr lang="en-CA" noProof="0" dirty="0"/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 the ITE and BE groups of contact centres saw an increase in the average number of uses, per agent, per day:</a:t>
            </a:r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ITE saw an average increase of 0.21 uses per agent, per day (previous year’s average was 2.43)</a:t>
            </a:r>
          </a:p>
          <a:p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BE saw an average increase of 0.12 uses per agent, per day (previous year’s average was 2.35)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he “average number of uses of agents per day” is calculated using only the agents that used the 60.01, not the whole agent population.</a:t>
            </a:r>
            <a:endParaRPr lang="en-CA" sz="1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sz="1200" b="0" noProof="0" dirty="0"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2CA38-CC02-4FC8-82C1-01A546D5D593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4442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In March 2023, the Assistant Directors of b</a:t>
            </a:r>
            <a:r>
              <a:rPr lang="en-CA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 the CCSD and DMCC groups of contact centres shared a “Filing season wellness message” with their employees. Within the message, employees were encouraged to utilize their “5-minute” time as appropriate.</a:t>
            </a:r>
          </a:p>
          <a:p>
            <a:r>
              <a:rPr lang="en-CA" sz="1200" b="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This review measured the usage of 60.01, pre- filing season wellness email (August 2022- March 2023) compared to after the email was sent (April – July 2023).</a:t>
            </a:r>
          </a:p>
          <a:p>
            <a:endParaRPr lang="en-CA" sz="1200" b="0" dirty="0"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200" b="1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Important:</a:t>
            </a:r>
            <a:r>
              <a:rPr lang="en-CA" sz="1200" b="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Note that the period </a:t>
            </a:r>
            <a:r>
              <a:rPr lang="en-CA" sz="1200" b="0" u="sng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en-CA" sz="1200" b="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the email was sent included 2 weeks of work stoppage, and this period was included in the overall calculation of the “post-email” time. While these are percentages, there is an </a:t>
            </a:r>
            <a:r>
              <a:rPr lang="en-CA" sz="1200" b="0" i="1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assumption</a:t>
            </a:r>
            <a:r>
              <a:rPr lang="en-CA" sz="1200" b="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that usage of 60.01 may have been negatively impacted during that 2-week timeframe.</a:t>
            </a:r>
            <a:endParaRPr lang="en-CA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2CA38-CC02-4FC8-82C1-01A546D5D593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5521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7915A70-A51D-4793-9DF8-1A518C49F4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557" y="1153173"/>
            <a:ext cx="5262391" cy="837676"/>
          </a:xfrm>
          <a:prstGeom prst="round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36998" y="2889136"/>
            <a:ext cx="5418762" cy="397032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>
              <a:buNone/>
              <a:defRPr sz="2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CA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36998" y="3421222"/>
            <a:ext cx="5418762" cy="397032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>
              <a:buNone/>
              <a:defRPr sz="22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  <a:endParaRPr lang="en-CA" dirty="0"/>
          </a:p>
        </p:txBody>
      </p:sp>
      <p:sp>
        <p:nvSpPr>
          <p:cNvPr id="33" name="Picture Placeholder 32" descr="Image placeholder"/>
          <p:cNvSpPr>
            <a:spLocks noGrp="1"/>
          </p:cNvSpPr>
          <p:nvPr>
            <p:ph type="pic" sz="quarter" idx="10"/>
          </p:nvPr>
        </p:nvSpPr>
        <p:spPr>
          <a:xfrm>
            <a:off x="6352674" y="242860"/>
            <a:ext cx="5848035" cy="5891143"/>
          </a:xfrm>
          <a:custGeom>
            <a:avLst/>
            <a:gdLst>
              <a:gd name="connsiteX0" fmla="*/ 1988130 w 4963462"/>
              <a:gd name="connsiteY0" fmla="*/ 1 h 6279849"/>
              <a:gd name="connsiteX1" fmla="*/ 4862589 w 4963462"/>
              <a:gd name="connsiteY1" fmla="*/ 12563 h 6279849"/>
              <a:gd name="connsiteX2" fmla="*/ 4963462 w 4963462"/>
              <a:gd name="connsiteY2" fmla="*/ 13169 h 6279849"/>
              <a:gd name="connsiteX3" fmla="*/ 4963462 w 4963462"/>
              <a:gd name="connsiteY3" fmla="*/ 6279849 h 6279849"/>
              <a:gd name="connsiteX4" fmla="*/ 2724464 w 4963462"/>
              <a:gd name="connsiteY4" fmla="*/ 6279849 h 6279849"/>
              <a:gd name="connsiteX5" fmla="*/ 754792 w 4963462"/>
              <a:gd name="connsiteY5" fmla="*/ 4372850 h 6279849"/>
              <a:gd name="connsiteX6" fmla="*/ 611185 w 4963462"/>
              <a:gd name="connsiteY6" fmla="*/ 1215791 h 6279849"/>
              <a:gd name="connsiteX7" fmla="*/ 1823922 w 4963462"/>
              <a:gd name="connsiteY7" fmla="*/ 1087 h 6279849"/>
              <a:gd name="connsiteX8" fmla="*/ 1988130 w 4963462"/>
              <a:gd name="connsiteY8" fmla="*/ 1 h 6279849"/>
              <a:gd name="connsiteX0" fmla="*/ 1988130 w 4963462"/>
              <a:gd name="connsiteY0" fmla="*/ 0 h 6279848"/>
              <a:gd name="connsiteX1" fmla="*/ 4862589 w 4963462"/>
              <a:gd name="connsiteY1" fmla="*/ 12562 h 6279848"/>
              <a:gd name="connsiteX2" fmla="*/ 4963462 w 4963462"/>
              <a:gd name="connsiteY2" fmla="*/ 13168 h 6279848"/>
              <a:gd name="connsiteX3" fmla="*/ 4963462 w 4963462"/>
              <a:gd name="connsiteY3" fmla="*/ 6279848 h 6279848"/>
              <a:gd name="connsiteX4" fmla="*/ 2724464 w 4963462"/>
              <a:gd name="connsiteY4" fmla="*/ 6279848 h 6279848"/>
              <a:gd name="connsiteX5" fmla="*/ 1943308 w 4963462"/>
              <a:gd name="connsiteY5" fmla="*/ 5511168 h 6279848"/>
              <a:gd name="connsiteX6" fmla="*/ 754792 w 4963462"/>
              <a:gd name="connsiteY6" fmla="*/ 4372849 h 6279848"/>
              <a:gd name="connsiteX7" fmla="*/ 611185 w 4963462"/>
              <a:gd name="connsiteY7" fmla="*/ 1215790 h 6279848"/>
              <a:gd name="connsiteX8" fmla="*/ 1823922 w 4963462"/>
              <a:gd name="connsiteY8" fmla="*/ 1086 h 6279848"/>
              <a:gd name="connsiteX9" fmla="*/ 1988130 w 4963462"/>
              <a:gd name="connsiteY9" fmla="*/ 0 h 6279848"/>
              <a:gd name="connsiteX0" fmla="*/ 1988130 w 4963462"/>
              <a:gd name="connsiteY0" fmla="*/ 0 h 6279848"/>
              <a:gd name="connsiteX1" fmla="*/ 4862589 w 4963462"/>
              <a:gd name="connsiteY1" fmla="*/ 12562 h 6279848"/>
              <a:gd name="connsiteX2" fmla="*/ 4963462 w 4963462"/>
              <a:gd name="connsiteY2" fmla="*/ 13168 h 6279848"/>
              <a:gd name="connsiteX3" fmla="*/ 4963462 w 4963462"/>
              <a:gd name="connsiteY3" fmla="*/ 6279848 h 6279848"/>
              <a:gd name="connsiteX4" fmla="*/ 2724464 w 4963462"/>
              <a:gd name="connsiteY4" fmla="*/ 6279848 h 6279848"/>
              <a:gd name="connsiteX5" fmla="*/ 2032136 w 4963462"/>
              <a:gd name="connsiteY5" fmla="*/ 5585959 h 6279848"/>
              <a:gd name="connsiteX6" fmla="*/ 754792 w 4963462"/>
              <a:gd name="connsiteY6" fmla="*/ 4372849 h 6279848"/>
              <a:gd name="connsiteX7" fmla="*/ 611185 w 4963462"/>
              <a:gd name="connsiteY7" fmla="*/ 1215790 h 6279848"/>
              <a:gd name="connsiteX8" fmla="*/ 1823922 w 4963462"/>
              <a:gd name="connsiteY8" fmla="*/ 1086 h 6279848"/>
              <a:gd name="connsiteX9" fmla="*/ 1988130 w 4963462"/>
              <a:gd name="connsiteY9" fmla="*/ 0 h 6279848"/>
              <a:gd name="connsiteX0" fmla="*/ 1988130 w 4970865"/>
              <a:gd name="connsiteY0" fmla="*/ 0 h 6279848"/>
              <a:gd name="connsiteX1" fmla="*/ 4862589 w 4970865"/>
              <a:gd name="connsiteY1" fmla="*/ 12562 h 6279848"/>
              <a:gd name="connsiteX2" fmla="*/ 4963462 w 4970865"/>
              <a:gd name="connsiteY2" fmla="*/ 13168 h 6279848"/>
              <a:gd name="connsiteX3" fmla="*/ 4970865 w 4970865"/>
              <a:gd name="connsiteY3" fmla="*/ 5581803 h 6279848"/>
              <a:gd name="connsiteX4" fmla="*/ 2724464 w 4970865"/>
              <a:gd name="connsiteY4" fmla="*/ 6279848 h 6279848"/>
              <a:gd name="connsiteX5" fmla="*/ 2032136 w 4970865"/>
              <a:gd name="connsiteY5" fmla="*/ 5585959 h 6279848"/>
              <a:gd name="connsiteX6" fmla="*/ 754792 w 4970865"/>
              <a:gd name="connsiteY6" fmla="*/ 4372849 h 6279848"/>
              <a:gd name="connsiteX7" fmla="*/ 611185 w 4970865"/>
              <a:gd name="connsiteY7" fmla="*/ 1215790 h 6279848"/>
              <a:gd name="connsiteX8" fmla="*/ 1823922 w 4970865"/>
              <a:gd name="connsiteY8" fmla="*/ 1086 h 6279848"/>
              <a:gd name="connsiteX9" fmla="*/ 1988130 w 4970865"/>
              <a:gd name="connsiteY9" fmla="*/ 0 h 6279848"/>
              <a:gd name="connsiteX0" fmla="*/ 1988130 w 4970865"/>
              <a:gd name="connsiteY0" fmla="*/ 0 h 5585959"/>
              <a:gd name="connsiteX1" fmla="*/ 4862589 w 4970865"/>
              <a:gd name="connsiteY1" fmla="*/ 12562 h 5585959"/>
              <a:gd name="connsiteX2" fmla="*/ 4963462 w 4970865"/>
              <a:gd name="connsiteY2" fmla="*/ 13168 h 5585959"/>
              <a:gd name="connsiteX3" fmla="*/ 4970865 w 4970865"/>
              <a:gd name="connsiteY3" fmla="*/ 5581803 h 5585959"/>
              <a:gd name="connsiteX4" fmla="*/ 2032136 w 4970865"/>
              <a:gd name="connsiteY4" fmla="*/ 5585959 h 5585959"/>
              <a:gd name="connsiteX5" fmla="*/ 754792 w 4970865"/>
              <a:gd name="connsiteY5" fmla="*/ 4372849 h 5585959"/>
              <a:gd name="connsiteX6" fmla="*/ 611185 w 4970865"/>
              <a:gd name="connsiteY6" fmla="*/ 1215790 h 5585959"/>
              <a:gd name="connsiteX7" fmla="*/ 1823922 w 4970865"/>
              <a:gd name="connsiteY7" fmla="*/ 1086 h 5585959"/>
              <a:gd name="connsiteX8" fmla="*/ 1988130 w 4970865"/>
              <a:gd name="connsiteY8" fmla="*/ 0 h 5585959"/>
              <a:gd name="connsiteX0" fmla="*/ 1988130 w 4970865"/>
              <a:gd name="connsiteY0" fmla="*/ 0 h 5585959"/>
              <a:gd name="connsiteX1" fmla="*/ 4862589 w 4970865"/>
              <a:gd name="connsiteY1" fmla="*/ 12562 h 5585959"/>
              <a:gd name="connsiteX2" fmla="*/ 4963462 w 4970865"/>
              <a:gd name="connsiteY2" fmla="*/ 13168 h 5585959"/>
              <a:gd name="connsiteX3" fmla="*/ 4970865 w 4970865"/>
              <a:gd name="connsiteY3" fmla="*/ 5581803 h 5585959"/>
              <a:gd name="connsiteX4" fmla="*/ 2032136 w 4970865"/>
              <a:gd name="connsiteY4" fmla="*/ 5585959 h 5585959"/>
              <a:gd name="connsiteX5" fmla="*/ 754792 w 4970865"/>
              <a:gd name="connsiteY5" fmla="*/ 4372849 h 5585959"/>
              <a:gd name="connsiteX6" fmla="*/ 611185 w 4970865"/>
              <a:gd name="connsiteY6" fmla="*/ 1215790 h 5585959"/>
              <a:gd name="connsiteX7" fmla="*/ 1823922 w 4970865"/>
              <a:gd name="connsiteY7" fmla="*/ 1086 h 5585959"/>
              <a:gd name="connsiteX8" fmla="*/ 1988130 w 4970865"/>
              <a:gd name="connsiteY8" fmla="*/ 0 h 5585959"/>
              <a:gd name="connsiteX0" fmla="*/ 1988130 w 4970865"/>
              <a:gd name="connsiteY0" fmla="*/ 0 h 5585959"/>
              <a:gd name="connsiteX1" fmla="*/ 4862589 w 4970865"/>
              <a:gd name="connsiteY1" fmla="*/ 12562 h 5585959"/>
              <a:gd name="connsiteX2" fmla="*/ 4963462 w 4970865"/>
              <a:gd name="connsiteY2" fmla="*/ 13168 h 5585959"/>
              <a:gd name="connsiteX3" fmla="*/ 4970865 w 4970865"/>
              <a:gd name="connsiteY3" fmla="*/ 5581803 h 5585959"/>
              <a:gd name="connsiteX4" fmla="*/ 2032136 w 4970865"/>
              <a:gd name="connsiteY4" fmla="*/ 5585959 h 5585959"/>
              <a:gd name="connsiteX5" fmla="*/ 1743445 w 4970865"/>
              <a:gd name="connsiteY5" fmla="*/ 5332943 h 5585959"/>
              <a:gd name="connsiteX6" fmla="*/ 754792 w 4970865"/>
              <a:gd name="connsiteY6" fmla="*/ 4372849 h 5585959"/>
              <a:gd name="connsiteX7" fmla="*/ 611185 w 4970865"/>
              <a:gd name="connsiteY7" fmla="*/ 1215790 h 5585959"/>
              <a:gd name="connsiteX8" fmla="*/ 1823922 w 4970865"/>
              <a:gd name="connsiteY8" fmla="*/ 1086 h 5585959"/>
              <a:gd name="connsiteX9" fmla="*/ 1988130 w 4970865"/>
              <a:gd name="connsiteY9" fmla="*/ 0 h 5585959"/>
              <a:gd name="connsiteX0" fmla="*/ 1988130 w 4970865"/>
              <a:gd name="connsiteY0" fmla="*/ 0 h 5585959"/>
              <a:gd name="connsiteX1" fmla="*/ 4862589 w 4970865"/>
              <a:gd name="connsiteY1" fmla="*/ 12562 h 5585959"/>
              <a:gd name="connsiteX2" fmla="*/ 4963462 w 4970865"/>
              <a:gd name="connsiteY2" fmla="*/ 13168 h 5585959"/>
              <a:gd name="connsiteX3" fmla="*/ 4970865 w 4970865"/>
              <a:gd name="connsiteY3" fmla="*/ 5581803 h 5585959"/>
              <a:gd name="connsiteX4" fmla="*/ 2032136 w 4970865"/>
              <a:gd name="connsiteY4" fmla="*/ 5585959 h 5585959"/>
              <a:gd name="connsiteX5" fmla="*/ 1780456 w 4970865"/>
              <a:gd name="connsiteY5" fmla="*/ 5356747 h 5585959"/>
              <a:gd name="connsiteX6" fmla="*/ 754792 w 4970865"/>
              <a:gd name="connsiteY6" fmla="*/ 4372849 h 5585959"/>
              <a:gd name="connsiteX7" fmla="*/ 611185 w 4970865"/>
              <a:gd name="connsiteY7" fmla="*/ 1215790 h 5585959"/>
              <a:gd name="connsiteX8" fmla="*/ 1823922 w 4970865"/>
              <a:gd name="connsiteY8" fmla="*/ 1086 h 5585959"/>
              <a:gd name="connsiteX9" fmla="*/ 1988130 w 4970865"/>
              <a:gd name="connsiteY9" fmla="*/ 0 h 5585959"/>
              <a:gd name="connsiteX0" fmla="*/ 1988130 w 4970865"/>
              <a:gd name="connsiteY0" fmla="*/ 0 h 5585959"/>
              <a:gd name="connsiteX1" fmla="*/ 4862589 w 4970865"/>
              <a:gd name="connsiteY1" fmla="*/ 12562 h 5585959"/>
              <a:gd name="connsiteX2" fmla="*/ 4963462 w 4970865"/>
              <a:gd name="connsiteY2" fmla="*/ 13168 h 5585959"/>
              <a:gd name="connsiteX3" fmla="*/ 4970865 w 4970865"/>
              <a:gd name="connsiteY3" fmla="*/ 5359635 h 5585959"/>
              <a:gd name="connsiteX4" fmla="*/ 2032136 w 4970865"/>
              <a:gd name="connsiteY4" fmla="*/ 5585959 h 5585959"/>
              <a:gd name="connsiteX5" fmla="*/ 1780456 w 4970865"/>
              <a:gd name="connsiteY5" fmla="*/ 5356747 h 5585959"/>
              <a:gd name="connsiteX6" fmla="*/ 754792 w 4970865"/>
              <a:gd name="connsiteY6" fmla="*/ 4372849 h 5585959"/>
              <a:gd name="connsiteX7" fmla="*/ 611185 w 4970865"/>
              <a:gd name="connsiteY7" fmla="*/ 1215790 h 5585959"/>
              <a:gd name="connsiteX8" fmla="*/ 1823922 w 4970865"/>
              <a:gd name="connsiteY8" fmla="*/ 1086 h 5585959"/>
              <a:gd name="connsiteX9" fmla="*/ 1988130 w 4970865"/>
              <a:gd name="connsiteY9" fmla="*/ 0 h 5585959"/>
              <a:gd name="connsiteX0" fmla="*/ 1988130 w 4970865"/>
              <a:gd name="connsiteY0" fmla="*/ 0 h 5359635"/>
              <a:gd name="connsiteX1" fmla="*/ 4862589 w 4970865"/>
              <a:gd name="connsiteY1" fmla="*/ 12562 h 5359635"/>
              <a:gd name="connsiteX2" fmla="*/ 4963462 w 4970865"/>
              <a:gd name="connsiteY2" fmla="*/ 13168 h 5359635"/>
              <a:gd name="connsiteX3" fmla="*/ 4970865 w 4970865"/>
              <a:gd name="connsiteY3" fmla="*/ 5359635 h 5359635"/>
              <a:gd name="connsiteX4" fmla="*/ 1780456 w 4970865"/>
              <a:gd name="connsiteY4" fmla="*/ 5356747 h 5359635"/>
              <a:gd name="connsiteX5" fmla="*/ 754792 w 4970865"/>
              <a:gd name="connsiteY5" fmla="*/ 4372849 h 5359635"/>
              <a:gd name="connsiteX6" fmla="*/ 611185 w 4970865"/>
              <a:gd name="connsiteY6" fmla="*/ 1215790 h 5359635"/>
              <a:gd name="connsiteX7" fmla="*/ 1823922 w 4970865"/>
              <a:gd name="connsiteY7" fmla="*/ 1086 h 5359635"/>
              <a:gd name="connsiteX8" fmla="*/ 1988130 w 4970865"/>
              <a:gd name="connsiteY8" fmla="*/ 0 h 5359635"/>
              <a:gd name="connsiteX0" fmla="*/ 1988130 w 4970865"/>
              <a:gd name="connsiteY0" fmla="*/ 0 h 5383439"/>
              <a:gd name="connsiteX1" fmla="*/ 4862589 w 4970865"/>
              <a:gd name="connsiteY1" fmla="*/ 12562 h 5383439"/>
              <a:gd name="connsiteX2" fmla="*/ 4963462 w 4970865"/>
              <a:gd name="connsiteY2" fmla="*/ 13168 h 5383439"/>
              <a:gd name="connsiteX3" fmla="*/ 4970865 w 4970865"/>
              <a:gd name="connsiteY3" fmla="*/ 5383439 h 5383439"/>
              <a:gd name="connsiteX4" fmla="*/ 1780456 w 4970865"/>
              <a:gd name="connsiteY4" fmla="*/ 5356747 h 5383439"/>
              <a:gd name="connsiteX5" fmla="*/ 754792 w 4970865"/>
              <a:gd name="connsiteY5" fmla="*/ 4372849 h 5383439"/>
              <a:gd name="connsiteX6" fmla="*/ 611185 w 4970865"/>
              <a:gd name="connsiteY6" fmla="*/ 1215790 h 5383439"/>
              <a:gd name="connsiteX7" fmla="*/ 1823922 w 4970865"/>
              <a:gd name="connsiteY7" fmla="*/ 1086 h 5383439"/>
              <a:gd name="connsiteX8" fmla="*/ 1988130 w 4970865"/>
              <a:gd name="connsiteY8" fmla="*/ 0 h 5383439"/>
              <a:gd name="connsiteX0" fmla="*/ 1988130 w 4970865"/>
              <a:gd name="connsiteY0" fmla="*/ 0 h 5367570"/>
              <a:gd name="connsiteX1" fmla="*/ 4862589 w 4970865"/>
              <a:gd name="connsiteY1" fmla="*/ 12562 h 5367570"/>
              <a:gd name="connsiteX2" fmla="*/ 4963462 w 4970865"/>
              <a:gd name="connsiteY2" fmla="*/ 13168 h 5367570"/>
              <a:gd name="connsiteX3" fmla="*/ 4970865 w 4970865"/>
              <a:gd name="connsiteY3" fmla="*/ 5367570 h 5367570"/>
              <a:gd name="connsiteX4" fmla="*/ 1780456 w 4970865"/>
              <a:gd name="connsiteY4" fmla="*/ 5356747 h 5367570"/>
              <a:gd name="connsiteX5" fmla="*/ 754792 w 4970865"/>
              <a:gd name="connsiteY5" fmla="*/ 4372849 h 5367570"/>
              <a:gd name="connsiteX6" fmla="*/ 611185 w 4970865"/>
              <a:gd name="connsiteY6" fmla="*/ 1215790 h 5367570"/>
              <a:gd name="connsiteX7" fmla="*/ 1823922 w 4970865"/>
              <a:gd name="connsiteY7" fmla="*/ 1086 h 5367570"/>
              <a:gd name="connsiteX8" fmla="*/ 1988130 w 4970865"/>
              <a:gd name="connsiteY8" fmla="*/ 0 h 5367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70865" h="5367570">
                <a:moveTo>
                  <a:pt x="1988130" y="0"/>
                </a:moveTo>
                <a:lnTo>
                  <a:pt x="4862589" y="12562"/>
                </a:lnTo>
                <a:lnTo>
                  <a:pt x="4963462" y="13168"/>
                </a:lnTo>
                <a:cubicBezTo>
                  <a:pt x="4965930" y="1869380"/>
                  <a:pt x="4968397" y="3511358"/>
                  <a:pt x="4970865" y="5367570"/>
                </a:cubicBezTo>
                <a:lnTo>
                  <a:pt x="1780456" y="5356747"/>
                </a:lnTo>
                <a:lnTo>
                  <a:pt x="754792" y="4372849"/>
                </a:lnTo>
                <a:cubicBezTo>
                  <a:pt x="-81341" y="3680326"/>
                  <a:pt x="-350605" y="2231439"/>
                  <a:pt x="611185" y="1215790"/>
                </a:cubicBezTo>
                <a:cubicBezTo>
                  <a:pt x="1806331" y="20644"/>
                  <a:pt x="628775" y="1196233"/>
                  <a:pt x="1823922" y="1086"/>
                </a:cubicBezTo>
                <a:cubicBezTo>
                  <a:pt x="1827854" y="353"/>
                  <a:pt x="1887255" y="20"/>
                  <a:pt x="198813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pic>
        <p:nvPicPr>
          <p:cNvPr id="9" name="Picture 11">
            <a:extLst>
              <a:ext uri="{FF2B5EF4-FFF2-40B4-BE49-F238E27FC236}">
                <a16:creationId xmlns:a16="http://schemas.microsoft.com/office/drawing/2014/main" id="{333BB3CC-7AA0-4016-B1B4-E0A15305E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134003"/>
            <a:ext cx="12192000" cy="725242"/>
          </a:xfrm>
          <a:prstGeom prst="rect">
            <a:avLst/>
          </a:prstGeom>
        </p:spPr>
      </p:pic>
      <p:sp>
        <p:nvSpPr>
          <p:cNvPr id="4" name="hrSlideMaster.Cover slideHeader" descr="PROTECTED A">
            <a:extLst>
              <a:ext uri="{FF2B5EF4-FFF2-40B4-BE49-F238E27FC236}">
                <a16:creationId xmlns:a16="http://schemas.microsoft.com/office/drawing/2014/main" id="{FEA255EF-A074-43A6-95FB-FA8B709CD167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57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1">
            <a:extLst>
              <a:ext uri="{FF2B5EF4-FFF2-40B4-BE49-F238E27FC236}">
                <a16:creationId xmlns:a16="http://schemas.microsoft.com/office/drawing/2014/main" id="{709D68AA-8E8A-4FB5-B5BD-B0C609103B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368" y="2671071"/>
            <a:ext cx="7465031" cy="653796"/>
          </a:xfrm>
          <a:prstGeom prst="round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Section 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88368" y="3502783"/>
            <a:ext cx="7394181" cy="44125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CA" dirty="0"/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CF764752-D01A-47EB-9BC4-09D1B8A5A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DC71DE-F02C-4F51-A684-ECC145C1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4" name="hrSlideMaster.Section titleHeader" descr="PROTECTED A">
            <a:extLst>
              <a:ext uri="{FF2B5EF4-FFF2-40B4-BE49-F238E27FC236}">
                <a16:creationId xmlns:a16="http://schemas.microsoft.com/office/drawing/2014/main" id="{21563C2E-2700-4DAC-85EB-62B5AFF4F19E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9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blank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76" y="365126"/>
            <a:ext cx="10747624" cy="498000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359CB0-4A9C-42F5-BEF2-86DDB61866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AFC71EA4-1BC7-4F08-8E49-556A0A1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5" name="hrSlideMaster.Title &amp; blank contentHeader" descr="PROTECTED A">
            <a:extLst>
              <a:ext uri="{FF2B5EF4-FFF2-40B4-BE49-F238E27FC236}">
                <a16:creationId xmlns:a16="http://schemas.microsoft.com/office/drawing/2014/main" id="{86D70E5E-001F-4C4D-8D51-BBB7E3CACC15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734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76" y="365126"/>
            <a:ext cx="10747624" cy="498000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25" name="Picture Placeholder 24" descr="Icon placeholder"/>
          <p:cNvSpPr>
            <a:spLocks noGrp="1"/>
          </p:cNvSpPr>
          <p:nvPr>
            <p:ph type="pic" sz="quarter" idx="12"/>
          </p:nvPr>
        </p:nvSpPr>
        <p:spPr>
          <a:xfrm>
            <a:off x="1058992" y="2018257"/>
            <a:ext cx="1649021" cy="1649617"/>
          </a:xfrm>
          <a:custGeom>
            <a:avLst/>
            <a:gdLst>
              <a:gd name="connsiteX0" fmla="*/ 1035170 w 2069592"/>
              <a:gd name="connsiteY0" fmla="*/ 0 h 2070340"/>
              <a:gd name="connsiteX1" fmla="*/ 2064996 w 2069592"/>
              <a:gd name="connsiteY1" fmla="*/ 929330 h 2070340"/>
              <a:gd name="connsiteX2" fmla="*/ 2069592 w 2069592"/>
              <a:gd name="connsiteY2" fmla="*/ 1020357 h 2070340"/>
              <a:gd name="connsiteX3" fmla="*/ 2069592 w 2069592"/>
              <a:gd name="connsiteY3" fmla="*/ 1049984 h 2070340"/>
              <a:gd name="connsiteX4" fmla="*/ 2064996 w 2069592"/>
              <a:gd name="connsiteY4" fmla="*/ 1141010 h 2070340"/>
              <a:gd name="connsiteX5" fmla="*/ 1035170 w 2069592"/>
              <a:gd name="connsiteY5" fmla="*/ 2070340 h 2070340"/>
              <a:gd name="connsiteX6" fmla="*/ 0 w 2069592"/>
              <a:gd name="connsiteY6" fmla="*/ 1035170 h 2070340"/>
              <a:gd name="connsiteX7" fmla="*/ 1035170 w 2069592"/>
              <a:gd name="connsiteY7" fmla="*/ 0 h 207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9592" h="2070340">
                <a:moveTo>
                  <a:pt x="1035170" y="0"/>
                </a:moveTo>
                <a:cubicBezTo>
                  <a:pt x="1571147" y="0"/>
                  <a:pt x="2011985" y="407339"/>
                  <a:pt x="2064996" y="929330"/>
                </a:cubicBezTo>
                <a:lnTo>
                  <a:pt x="2069592" y="1020357"/>
                </a:lnTo>
                <a:lnTo>
                  <a:pt x="2069592" y="1049984"/>
                </a:lnTo>
                <a:lnTo>
                  <a:pt x="2064996" y="1141010"/>
                </a:lnTo>
                <a:cubicBezTo>
                  <a:pt x="2011985" y="1663001"/>
                  <a:pt x="1571147" y="2070340"/>
                  <a:pt x="1035170" y="2070340"/>
                </a:cubicBezTo>
                <a:cubicBezTo>
                  <a:pt x="463461" y="2070340"/>
                  <a:pt x="0" y="1606879"/>
                  <a:pt x="0" y="1035170"/>
                </a:cubicBezTo>
                <a:cubicBezTo>
                  <a:pt x="0" y="463461"/>
                  <a:pt x="463461" y="0"/>
                  <a:pt x="103517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8EA8B297-1EA9-4B75-9011-ECE77E35F7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7314" y="3888661"/>
            <a:ext cx="2112376" cy="31393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Text</a:t>
            </a:r>
            <a:endParaRPr lang="en-CA" dirty="0"/>
          </a:p>
        </p:txBody>
      </p:sp>
      <p:sp>
        <p:nvSpPr>
          <p:cNvPr id="28" name="Picture Placeholder 27" descr="Icon placeholder"/>
          <p:cNvSpPr>
            <a:spLocks noGrp="1"/>
          </p:cNvSpPr>
          <p:nvPr>
            <p:ph type="pic" sz="quarter" idx="13"/>
          </p:nvPr>
        </p:nvSpPr>
        <p:spPr>
          <a:xfrm>
            <a:off x="3510278" y="2018257"/>
            <a:ext cx="1649021" cy="1649617"/>
          </a:xfrm>
          <a:custGeom>
            <a:avLst/>
            <a:gdLst>
              <a:gd name="connsiteX0" fmla="*/ 1035170 w 2069592"/>
              <a:gd name="connsiteY0" fmla="*/ 0 h 2070340"/>
              <a:gd name="connsiteX1" fmla="*/ 2064996 w 2069592"/>
              <a:gd name="connsiteY1" fmla="*/ 929330 h 2070340"/>
              <a:gd name="connsiteX2" fmla="*/ 2069592 w 2069592"/>
              <a:gd name="connsiteY2" fmla="*/ 1020357 h 2070340"/>
              <a:gd name="connsiteX3" fmla="*/ 2069592 w 2069592"/>
              <a:gd name="connsiteY3" fmla="*/ 1049984 h 2070340"/>
              <a:gd name="connsiteX4" fmla="*/ 2064996 w 2069592"/>
              <a:gd name="connsiteY4" fmla="*/ 1141010 h 2070340"/>
              <a:gd name="connsiteX5" fmla="*/ 1035170 w 2069592"/>
              <a:gd name="connsiteY5" fmla="*/ 2070340 h 2070340"/>
              <a:gd name="connsiteX6" fmla="*/ 0 w 2069592"/>
              <a:gd name="connsiteY6" fmla="*/ 1035170 h 2070340"/>
              <a:gd name="connsiteX7" fmla="*/ 1035170 w 2069592"/>
              <a:gd name="connsiteY7" fmla="*/ 0 h 207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9592" h="2070340">
                <a:moveTo>
                  <a:pt x="1035170" y="0"/>
                </a:moveTo>
                <a:cubicBezTo>
                  <a:pt x="1571147" y="0"/>
                  <a:pt x="2011985" y="407339"/>
                  <a:pt x="2064996" y="929330"/>
                </a:cubicBezTo>
                <a:lnTo>
                  <a:pt x="2069592" y="1020357"/>
                </a:lnTo>
                <a:lnTo>
                  <a:pt x="2069592" y="1049984"/>
                </a:lnTo>
                <a:lnTo>
                  <a:pt x="2064996" y="1141010"/>
                </a:lnTo>
                <a:cubicBezTo>
                  <a:pt x="2011985" y="1663001"/>
                  <a:pt x="1571147" y="2070340"/>
                  <a:pt x="1035170" y="2070340"/>
                </a:cubicBezTo>
                <a:cubicBezTo>
                  <a:pt x="463461" y="2070340"/>
                  <a:pt x="0" y="1606879"/>
                  <a:pt x="0" y="1035170"/>
                </a:cubicBezTo>
                <a:cubicBezTo>
                  <a:pt x="0" y="463461"/>
                  <a:pt x="463461" y="0"/>
                  <a:pt x="103517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D16C17AB-0CE3-4CF1-8AB9-33486397A39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78600" y="3888661"/>
            <a:ext cx="2112376" cy="31393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Text</a:t>
            </a:r>
            <a:endParaRPr lang="en-CA" dirty="0"/>
          </a:p>
        </p:txBody>
      </p:sp>
      <p:sp>
        <p:nvSpPr>
          <p:cNvPr id="29" name="Picture Placeholder 28" descr="Icon placeholder"/>
          <p:cNvSpPr>
            <a:spLocks noGrp="1"/>
          </p:cNvSpPr>
          <p:nvPr>
            <p:ph type="pic" sz="quarter" idx="14"/>
          </p:nvPr>
        </p:nvSpPr>
        <p:spPr>
          <a:xfrm>
            <a:off x="5961564" y="2018257"/>
            <a:ext cx="1649021" cy="1649617"/>
          </a:xfrm>
          <a:custGeom>
            <a:avLst/>
            <a:gdLst>
              <a:gd name="connsiteX0" fmla="*/ 1035170 w 2069592"/>
              <a:gd name="connsiteY0" fmla="*/ 0 h 2070340"/>
              <a:gd name="connsiteX1" fmla="*/ 2064996 w 2069592"/>
              <a:gd name="connsiteY1" fmla="*/ 929330 h 2070340"/>
              <a:gd name="connsiteX2" fmla="*/ 2069592 w 2069592"/>
              <a:gd name="connsiteY2" fmla="*/ 1020357 h 2070340"/>
              <a:gd name="connsiteX3" fmla="*/ 2069592 w 2069592"/>
              <a:gd name="connsiteY3" fmla="*/ 1049984 h 2070340"/>
              <a:gd name="connsiteX4" fmla="*/ 2064996 w 2069592"/>
              <a:gd name="connsiteY4" fmla="*/ 1141010 h 2070340"/>
              <a:gd name="connsiteX5" fmla="*/ 1035170 w 2069592"/>
              <a:gd name="connsiteY5" fmla="*/ 2070340 h 2070340"/>
              <a:gd name="connsiteX6" fmla="*/ 0 w 2069592"/>
              <a:gd name="connsiteY6" fmla="*/ 1035170 h 2070340"/>
              <a:gd name="connsiteX7" fmla="*/ 1035170 w 2069592"/>
              <a:gd name="connsiteY7" fmla="*/ 0 h 207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9592" h="2070340">
                <a:moveTo>
                  <a:pt x="1035170" y="0"/>
                </a:moveTo>
                <a:cubicBezTo>
                  <a:pt x="1571147" y="0"/>
                  <a:pt x="2011985" y="407339"/>
                  <a:pt x="2064996" y="929330"/>
                </a:cubicBezTo>
                <a:lnTo>
                  <a:pt x="2069592" y="1020357"/>
                </a:lnTo>
                <a:lnTo>
                  <a:pt x="2069592" y="1049984"/>
                </a:lnTo>
                <a:lnTo>
                  <a:pt x="2064996" y="1141010"/>
                </a:lnTo>
                <a:cubicBezTo>
                  <a:pt x="2011985" y="1663001"/>
                  <a:pt x="1571147" y="2070340"/>
                  <a:pt x="1035170" y="2070340"/>
                </a:cubicBezTo>
                <a:cubicBezTo>
                  <a:pt x="463461" y="2070340"/>
                  <a:pt x="0" y="1606879"/>
                  <a:pt x="0" y="1035170"/>
                </a:cubicBezTo>
                <a:cubicBezTo>
                  <a:pt x="0" y="463461"/>
                  <a:pt x="463461" y="0"/>
                  <a:pt x="103517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CE91ED-E4E1-48A1-BE96-588F991655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29886" y="3888661"/>
            <a:ext cx="2112376" cy="31393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Text</a:t>
            </a:r>
            <a:endParaRPr lang="en-CA" dirty="0"/>
          </a:p>
        </p:txBody>
      </p:sp>
      <p:sp>
        <p:nvSpPr>
          <p:cNvPr id="30" name="Picture Placeholder 29" descr="Icon placeholder"/>
          <p:cNvSpPr>
            <a:spLocks noGrp="1"/>
          </p:cNvSpPr>
          <p:nvPr>
            <p:ph type="pic" sz="quarter" idx="15"/>
          </p:nvPr>
        </p:nvSpPr>
        <p:spPr>
          <a:xfrm>
            <a:off x="8412851" y="2018257"/>
            <a:ext cx="1649021" cy="1649617"/>
          </a:xfrm>
          <a:custGeom>
            <a:avLst/>
            <a:gdLst>
              <a:gd name="connsiteX0" fmla="*/ 1035170 w 2069592"/>
              <a:gd name="connsiteY0" fmla="*/ 0 h 2070340"/>
              <a:gd name="connsiteX1" fmla="*/ 2064996 w 2069592"/>
              <a:gd name="connsiteY1" fmla="*/ 929330 h 2070340"/>
              <a:gd name="connsiteX2" fmla="*/ 2069592 w 2069592"/>
              <a:gd name="connsiteY2" fmla="*/ 1020357 h 2070340"/>
              <a:gd name="connsiteX3" fmla="*/ 2069592 w 2069592"/>
              <a:gd name="connsiteY3" fmla="*/ 1049984 h 2070340"/>
              <a:gd name="connsiteX4" fmla="*/ 2064996 w 2069592"/>
              <a:gd name="connsiteY4" fmla="*/ 1141010 h 2070340"/>
              <a:gd name="connsiteX5" fmla="*/ 1035170 w 2069592"/>
              <a:gd name="connsiteY5" fmla="*/ 2070340 h 2070340"/>
              <a:gd name="connsiteX6" fmla="*/ 0 w 2069592"/>
              <a:gd name="connsiteY6" fmla="*/ 1035170 h 2070340"/>
              <a:gd name="connsiteX7" fmla="*/ 1035170 w 2069592"/>
              <a:gd name="connsiteY7" fmla="*/ 0 h 207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9592" h="2070340">
                <a:moveTo>
                  <a:pt x="1035170" y="0"/>
                </a:moveTo>
                <a:cubicBezTo>
                  <a:pt x="1571147" y="0"/>
                  <a:pt x="2011985" y="407339"/>
                  <a:pt x="2064996" y="929330"/>
                </a:cubicBezTo>
                <a:lnTo>
                  <a:pt x="2069592" y="1020357"/>
                </a:lnTo>
                <a:lnTo>
                  <a:pt x="2069592" y="1049984"/>
                </a:lnTo>
                <a:lnTo>
                  <a:pt x="2064996" y="1141010"/>
                </a:lnTo>
                <a:cubicBezTo>
                  <a:pt x="2011985" y="1663001"/>
                  <a:pt x="1571147" y="2070340"/>
                  <a:pt x="1035170" y="2070340"/>
                </a:cubicBezTo>
                <a:cubicBezTo>
                  <a:pt x="463461" y="2070340"/>
                  <a:pt x="0" y="1606879"/>
                  <a:pt x="0" y="1035170"/>
                </a:cubicBezTo>
                <a:cubicBezTo>
                  <a:pt x="0" y="463461"/>
                  <a:pt x="463461" y="0"/>
                  <a:pt x="103517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96E0680-57FE-4921-BFC7-B04C3E3F702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81173" y="3888661"/>
            <a:ext cx="2112376" cy="31393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Text</a:t>
            </a:r>
            <a:endParaRPr lang="en-CA" dirty="0"/>
          </a:p>
        </p:txBody>
      </p:sp>
      <p:sp>
        <p:nvSpPr>
          <p:cNvPr id="15" name="Date Placeholder 6">
            <a:extLst>
              <a:ext uri="{FF2B5EF4-FFF2-40B4-BE49-F238E27FC236}">
                <a16:creationId xmlns:a16="http://schemas.microsoft.com/office/drawing/2014/main" id="{56A29FEB-E92A-4CEF-BCA9-1541DF2F79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5043C905-7AA9-4877-B168-91755CC41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5" name="hrSlideMaster.Information 1Header" descr="PROTECTED A">
            <a:extLst>
              <a:ext uri="{FF2B5EF4-FFF2-40B4-BE49-F238E27FC236}">
                <a16:creationId xmlns:a16="http://schemas.microsoft.com/office/drawing/2014/main" id="{49EB42C9-001C-43D5-A07B-4FAC69027ED8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8A0652A-CEF3-443B-A302-A367B717C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176" y="365126"/>
            <a:ext cx="10747624" cy="498000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8578BE2A-5A8E-4E94-9D47-27922F4EB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175" y="1028207"/>
            <a:ext cx="10747624" cy="1565364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7" name="Picture Placeholder 24" descr="Icon placeholder">
            <a:extLst>
              <a:ext uri="{FF2B5EF4-FFF2-40B4-BE49-F238E27FC236}">
                <a16:creationId xmlns:a16="http://schemas.microsoft.com/office/drawing/2014/main" id="{C5ED0B73-535A-4A5E-B9A5-63793C33743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58992" y="3140476"/>
            <a:ext cx="1649021" cy="1649617"/>
          </a:xfrm>
          <a:custGeom>
            <a:avLst/>
            <a:gdLst>
              <a:gd name="connsiteX0" fmla="*/ 1035170 w 2069592"/>
              <a:gd name="connsiteY0" fmla="*/ 0 h 2070340"/>
              <a:gd name="connsiteX1" fmla="*/ 2064996 w 2069592"/>
              <a:gd name="connsiteY1" fmla="*/ 929330 h 2070340"/>
              <a:gd name="connsiteX2" fmla="*/ 2069592 w 2069592"/>
              <a:gd name="connsiteY2" fmla="*/ 1020357 h 2070340"/>
              <a:gd name="connsiteX3" fmla="*/ 2069592 w 2069592"/>
              <a:gd name="connsiteY3" fmla="*/ 1049984 h 2070340"/>
              <a:gd name="connsiteX4" fmla="*/ 2064996 w 2069592"/>
              <a:gd name="connsiteY4" fmla="*/ 1141010 h 2070340"/>
              <a:gd name="connsiteX5" fmla="*/ 1035170 w 2069592"/>
              <a:gd name="connsiteY5" fmla="*/ 2070340 h 2070340"/>
              <a:gd name="connsiteX6" fmla="*/ 0 w 2069592"/>
              <a:gd name="connsiteY6" fmla="*/ 1035170 h 2070340"/>
              <a:gd name="connsiteX7" fmla="*/ 1035170 w 2069592"/>
              <a:gd name="connsiteY7" fmla="*/ 0 h 207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9592" h="2070340">
                <a:moveTo>
                  <a:pt x="1035170" y="0"/>
                </a:moveTo>
                <a:cubicBezTo>
                  <a:pt x="1571147" y="0"/>
                  <a:pt x="2011985" y="407339"/>
                  <a:pt x="2064996" y="929330"/>
                </a:cubicBezTo>
                <a:lnTo>
                  <a:pt x="2069592" y="1020357"/>
                </a:lnTo>
                <a:lnTo>
                  <a:pt x="2069592" y="1049984"/>
                </a:lnTo>
                <a:lnTo>
                  <a:pt x="2064996" y="1141010"/>
                </a:lnTo>
                <a:cubicBezTo>
                  <a:pt x="2011985" y="1663001"/>
                  <a:pt x="1571147" y="2070340"/>
                  <a:pt x="1035170" y="2070340"/>
                </a:cubicBezTo>
                <a:cubicBezTo>
                  <a:pt x="463461" y="2070340"/>
                  <a:pt x="0" y="1606879"/>
                  <a:pt x="0" y="1035170"/>
                </a:cubicBezTo>
                <a:cubicBezTo>
                  <a:pt x="0" y="463461"/>
                  <a:pt x="463461" y="0"/>
                  <a:pt x="103517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C5AD65DF-4FE8-4E16-A5E6-9850DC0BBBD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7314" y="5010880"/>
            <a:ext cx="2112376" cy="31393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Text</a:t>
            </a:r>
            <a:endParaRPr lang="en-CA" dirty="0"/>
          </a:p>
        </p:txBody>
      </p:sp>
      <p:sp>
        <p:nvSpPr>
          <p:cNvPr id="18" name="Picture Placeholder 27" descr="Icon placeholder">
            <a:extLst>
              <a:ext uri="{FF2B5EF4-FFF2-40B4-BE49-F238E27FC236}">
                <a16:creationId xmlns:a16="http://schemas.microsoft.com/office/drawing/2014/main" id="{F5B7D2D7-D23A-4A75-A8CE-49A3C9FA55F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10278" y="3140476"/>
            <a:ext cx="1649021" cy="1649617"/>
          </a:xfrm>
          <a:custGeom>
            <a:avLst/>
            <a:gdLst>
              <a:gd name="connsiteX0" fmla="*/ 1035170 w 2069592"/>
              <a:gd name="connsiteY0" fmla="*/ 0 h 2070340"/>
              <a:gd name="connsiteX1" fmla="*/ 2064996 w 2069592"/>
              <a:gd name="connsiteY1" fmla="*/ 929330 h 2070340"/>
              <a:gd name="connsiteX2" fmla="*/ 2069592 w 2069592"/>
              <a:gd name="connsiteY2" fmla="*/ 1020357 h 2070340"/>
              <a:gd name="connsiteX3" fmla="*/ 2069592 w 2069592"/>
              <a:gd name="connsiteY3" fmla="*/ 1049984 h 2070340"/>
              <a:gd name="connsiteX4" fmla="*/ 2064996 w 2069592"/>
              <a:gd name="connsiteY4" fmla="*/ 1141010 h 2070340"/>
              <a:gd name="connsiteX5" fmla="*/ 1035170 w 2069592"/>
              <a:gd name="connsiteY5" fmla="*/ 2070340 h 2070340"/>
              <a:gd name="connsiteX6" fmla="*/ 0 w 2069592"/>
              <a:gd name="connsiteY6" fmla="*/ 1035170 h 2070340"/>
              <a:gd name="connsiteX7" fmla="*/ 1035170 w 2069592"/>
              <a:gd name="connsiteY7" fmla="*/ 0 h 207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9592" h="2070340">
                <a:moveTo>
                  <a:pt x="1035170" y="0"/>
                </a:moveTo>
                <a:cubicBezTo>
                  <a:pt x="1571147" y="0"/>
                  <a:pt x="2011985" y="407339"/>
                  <a:pt x="2064996" y="929330"/>
                </a:cubicBezTo>
                <a:lnTo>
                  <a:pt x="2069592" y="1020357"/>
                </a:lnTo>
                <a:lnTo>
                  <a:pt x="2069592" y="1049984"/>
                </a:lnTo>
                <a:lnTo>
                  <a:pt x="2064996" y="1141010"/>
                </a:lnTo>
                <a:cubicBezTo>
                  <a:pt x="2011985" y="1663001"/>
                  <a:pt x="1571147" y="2070340"/>
                  <a:pt x="1035170" y="2070340"/>
                </a:cubicBezTo>
                <a:cubicBezTo>
                  <a:pt x="463461" y="2070340"/>
                  <a:pt x="0" y="1606879"/>
                  <a:pt x="0" y="1035170"/>
                </a:cubicBezTo>
                <a:cubicBezTo>
                  <a:pt x="0" y="463461"/>
                  <a:pt x="463461" y="0"/>
                  <a:pt x="103517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53866DAA-C44F-4D58-BD68-DCFBFBFF5D8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78600" y="5010880"/>
            <a:ext cx="2112376" cy="31393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Text</a:t>
            </a:r>
            <a:endParaRPr lang="en-CA" dirty="0"/>
          </a:p>
        </p:txBody>
      </p:sp>
      <p:sp>
        <p:nvSpPr>
          <p:cNvPr id="19" name="Picture Placeholder 28" descr="Icon placeholder">
            <a:extLst>
              <a:ext uri="{FF2B5EF4-FFF2-40B4-BE49-F238E27FC236}">
                <a16:creationId xmlns:a16="http://schemas.microsoft.com/office/drawing/2014/main" id="{11F670D0-049C-4203-87C3-5351081AF9A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61564" y="3140476"/>
            <a:ext cx="1649021" cy="1649617"/>
          </a:xfrm>
          <a:custGeom>
            <a:avLst/>
            <a:gdLst>
              <a:gd name="connsiteX0" fmla="*/ 1035170 w 2069592"/>
              <a:gd name="connsiteY0" fmla="*/ 0 h 2070340"/>
              <a:gd name="connsiteX1" fmla="*/ 2064996 w 2069592"/>
              <a:gd name="connsiteY1" fmla="*/ 929330 h 2070340"/>
              <a:gd name="connsiteX2" fmla="*/ 2069592 w 2069592"/>
              <a:gd name="connsiteY2" fmla="*/ 1020357 h 2070340"/>
              <a:gd name="connsiteX3" fmla="*/ 2069592 w 2069592"/>
              <a:gd name="connsiteY3" fmla="*/ 1049984 h 2070340"/>
              <a:gd name="connsiteX4" fmla="*/ 2064996 w 2069592"/>
              <a:gd name="connsiteY4" fmla="*/ 1141010 h 2070340"/>
              <a:gd name="connsiteX5" fmla="*/ 1035170 w 2069592"/>
              <a:gd name="connsiteY5" fmla="*/ 2070340 h 2070340"/>
              <a:gd name="connsiteX6" fmla="*/ 0 w 2069592"/>
              <a:gd name="connsiteY6" fmla="*/ 1035170 h 2070340"/>
              <a:gd name="connsiteX7" fmla="*/ 1035170 w 2069592"/>
              <a:gd name="connsiteY7" fmla="*/ 0 h 207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9592" h="2070340">
                <a:moveTo>
                  <a:pt x="1035170" y="0"/>
                </a:moveTo>
                <a:cubicBezTo>
                  <a:pt x="1571147" y="0"/>
                  <a:pt x="2011985" y="407339"/>
                  <a:pt x="2064996" y="929330"/>
                </a:cubicBezTo>
                <a:lnTo>
                  <a:pt x="2069592" y="1020357"/>
                </a:lnTo>
                <a:lnTo>
                  <a:pt x="2069592" y="1049984"/>
                </a:lnTo>
                <a:lnTo>
                  <a:pt x="2064996" y="1141010"/>
                </a:lnTo>
                <a:cubicBezTo>
                  <a:pt x="2011985" y="1663001"/>
                  <a:pt x="1571147" y="2070340"/>
                  <a:pt x="1035170" y="2070340"/>
                </a:cubicBezTo>
                <a:cubicBezTo>
                  <a:pt x="463461" y="2070340"/>
                  <a:pt x="0" y="1606879"/>
                  <a:pt x="0" y="1035170"/>
                </a:cubicBezTo>
                <a:cubicBezTo>
                  <a:pt x="0" y="463461"/>
                  <a:pt x="463461" y="0"/>
                  <a:pt x="103517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1A51B6FD-5ED1-4A8D-A288-5967EF31370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29886" y="5010880"/>
            <a:ext cx="2112376" cy="31393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Text</a:t>
            </a:r>
            <a:endParaRPr lang="en-CA" dirty="0"/>
          </a:p>
        </p:txBody>
      </p:sp>
      <p:sp>
        <p:nvSpPr>
          <p:cNvPr id="20" name="Picture Placeholder 29" descr="Icon placeholder">
            <a:extLst>
              <a:ext uri="{FF2B5EF4-FFF2-40B4-BE49-F238E27FC236}">
                <a16:creationId xmlns:a16="http://schemas.microsoft.com/office/drawing/2014/main" id="{BF42289B-93F8-45D4-AA5B-CBED81234F0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412851" y="3140476"/>
            <a:ext cx="1649021" cy="1649617"/>
          </a:xfrm>
          <a:custGeom>
            <a:avLst/>
            <a:gdLst>
              <a:gd name="connsiteX0" fmla="*/ 1035170 w 2069592"/>
              <a:gd name="connsiteY0" fmla="*/ 0 h 2070340"/>
              <a:gd name="connsiteX1" fmla="*/ 2064996 w 2069592"/>
              <a:gd name="connsiteY1" fmla="*/ 929330 h 2070340"/>
              <a:gd name="connsiteX2" fmla="*/ 2069592 w 2069592"/>
              <a:gd name="connsiteY2" fmla="*/ 1020357 h 2070340"/>
              <a:gd name="connsiteX3" fmla="*/ 2069592 w 2069592"/>
              <a:gd name="connsiteY3" fmla="*/ 1049984 h 2070340"/>
              <a:gd name="connsiteX4" fmla="*/ 2064996 w 2069592"/>
              <a:gd name="connsiteY4" fmla="*/ 1141010 h 2070340"/>
              <a:gd name="connsiteX5" fmla="*/ 1035170 w 2069592"/>
              <a:gd name="connsiteY5" fmla="*/ 2070340 h 2070340"/>
              <a:gd name="connsiteX6" fmla="*/ 0 w 2069592"/>
              <a:gd name="connsiteY6" fmla="*/ 1035170 h 2070340"/>
              <a:gd name="connsiteX7" fmla="*/ 1035170 w 2069592"/>
              <a:gd name="connsiteY7" fmla="*/ 0 h 207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9592" h="2070340">
                <a:moveTo>
                  <a:pt x="1035170" y="0"/>
                </a:moveTo>
                <a:cubicBezTo>
                  <a:pt x="1571147" y="0"/>
                  <a:pt x="2011985" y="407339"/>
                  <a:pt x="2064996" y="929330"/>
                </a:cubicBezTo>
                <a:lnTo>
                  <a:pt x="2069592" y="1020357"/>
                </a:lnTo>
                <a:lnTo>
                  <a:pt x="2069592" y="1049984"/>
                </a:lnTo>
                <a:lnTo>
                  <a:pt x="2064996" y="1141010"/>
                </a:lnTo>
                <a:cubicBezTo>
                  <a:pt x="2011985" y="1663001"/>
                  <a:pt x="1571147" y="2070340"/>
                  <a:pt x="1035170" y="2070340"/>
                </a:cubicBezTo>
                <a:cubicBezTo>
                  <a:pt x="463461" y="2070340"/>
                  <a:pt x="0" y="1606879"/>
                  <a:pt x="0" y="1035170"/>
                </a:cubicBezTo>
                <a:cubicBezTo>
                  <a:pt x="0" y="463461"/>
                  <a:pt x="463461" y="0"/>
                  <a:pt x="103517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0F40F451-14AE-4DCD-B323-BB2A01C82A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81173" y="5010880"/>
            <a:ext cx="2112376" cy="31393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Text</a:t>
            </a:r>
            <a:endParaRPr lang="en-CA" dirty="0"/>
          </a:p>
        </p:txBody>
      </p:sp>
      <p:sp>
        <p:nvSpPr>
          <p:cNvPr id="15" name="Date Placeholder 6">
            <a:extLst>
              <a:ext uri="{FF2B5EF4-FFF2-40B4-BE49-F238E27FC236}">
                <a16:creationId xmlns:a16="http://schemas.microsoft.com/office/drawing/2014/main" id="{56A29FEB-E92A-4CEF-BCA9-1541DF2F79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5043C905-7AA9-4877-B168-91755CC41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4" name="hrSlideMaster.Information 2Header" descr="PROTECTED A">
            <a:extLst>
              <a:ext uri="{FF2B5EF4-FFF2-40B4-BE49-F238E27FC236}">
                <a16:creationId xmlns:a16="http://schemas.microsoft.com/office/drawing/2014/main" id="{1CB1A2CA-6878-4CF5-86BB-BC2C85DE8B79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860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392BAE5D-62D9-420B-AB9D-57316C5F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9AF98266-1632-4C71-8377-51A936347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4" name="hrSlideMaster.BlankHeader" descr="PROTECTED A">
            <a:extLst>
              <a:ext uri="{FF2B5EF4-FFF2-40B4-BE49-F238E27FC236}">
                <a16:creationId xmlns:a16="http://schemas.microsoft.com/office/drawing/2014/main" id="{1B229E9F-E804-9A43-D10D-EED4852707E5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CA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CA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79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75" y="365126"/>
            <a:ext cx="10674851" cy="1247918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175" y="1685926"/>
            <a:ext cx="5391401" cy="82391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175" y="2505075"/>
            <a:ext cx="5391400" cy="36845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D58DE810-6683-481C-A3C8-7EEC41B132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89ACA5BB-FE2D-4063-B03C-6F44B022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7" name="hrSlideMaster.Title &amp; contentHeader" descr="PROTECTED A">
            <a:extLst>
              <a:ext uri="{FF2B5EF4-FFF2-40B4-BE49-F238E27FC236}">
                <a16:creationId xmlns:a16="http://schemas.microsoft.com/office/drawing/2014/main" id="{61BA7725-C470-4EA6-AE36-C327A7B9285F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75" y="365126"/>
            <a:ext cx="10674851" cy="1247918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175" y="1685926"/>
            <a:ext cx="10674853" cy="82391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174" y="2505075"/>
            <a:ext cx="10674851" cy="36845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CBC80610-CB94-4B27-BC3D-2143AE6B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FF0967FC-1CDF-4787-BD65-8D7C02C55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7" name="hrSlideMaster.Title &amp; content 2Header" descr="PROTECTED A">
            <a:extLst>
              <a:ext uri="{FF2B5EF4-FFF2-40B4-BE49-F238E27FC236}">
                <a16:creationId xmlns:a16="http://schemas.microsoft.com/office/drawing/2014/main" id="{B47F2EE9-5F84-42F8-BE1A-BE0C48CCA674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953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75" y="365126"/>
            <a:ext cx="10674851" cy="470897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174" y="924150"/>
            <a:ext cx="10674853" cy="37342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174" y="1297577"/>
            <a:ext cx="10674851" cy="489208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1" name="Date Placeholder 6">
            <a:extLst>
              <a:ext uri="{FF2B5EF4-FFF2-40B4-BE49-F238E27FC236}">
                <a16:creationId xmlns:a16="http://schemas.microsoft.com/office/drawing/2014/main" id="{8C1FD860-7595-40EC-9D4C-A7EE257B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ABA3778B-6F2D-40B2-B75A-7776FBB97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7" name="hrSlideMaster.Title &amp; content 3Header" descr="PROTECTED A">
            <a:extLst>
              <a:ext uri="{FF2B5EF4-FFF2-40B4-BE49-F238E27FC236}">
                <a16:creationId xmlns:a16="http://schemas.microsoft.com/office/drawing/2014/main" id="{64ADFC8C-5351-4F2F-A41E-A3DD36AF23B0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90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&amp; right-align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6175" y="365126"/>
            <a:ext cx="5391401" cy="1247917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06175" y="1685926"/>
            <a:ext cx="5391401" cy="82391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06175" y="2505075"/>
            <a:ext cx="5391401" cy="36845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33" name="Picture Placeholder 32" descr="Image placeholder"/>
          <p:cNvSpPr>
            <a:spLocks noGrp="1"/>
          </p:cNvSpPr>
          <p:nvPr>
            <p:ph type="pic" sz="quarter" idx="10"/>
          </p:nvPr>
        </p:nvSpPr>
        <p:spPr>
          <a:xfrm>
            <a:off x="6352674" y="276998"/>
            <a:ext cx="5839326" cy="6581001"/>
          </a:xfrm>
          <a:custGeom>
            <a:avLst/>
            <a:gdLst>
              <a:gd name="connsiteX0" fmla="*/ 1988130 w 4963462"/>
              <a:gd name="connsiteY0" fmla="*/ 1 h 6279849"/>
              <a:gd name="connsiteX1" fmla="*/ 4862589 w 4963462"/>
              <a:gd name="connsiteY1" fmla="*/ 12563 h 6279849"/>
              <a:gd name="connsiteX2" fmla="*/ 4963462 w 4963462"/>
              <a:gd name="connsiteY2" fmla="*/ 13169 h 6279849"/>
              <a:gd name="connsiteX3" fmla="*/ 4963462 w 4963462"/>
              <a:gd name="connsiteY3" fmla="*/ 6279849 h 6279849"/>
              <a:gd name="connsiteX4" fmla="*/ 2724464 w 4963462"/>
              <a:gd name="connsiteY4" fmla="*/ 6279849 h 6279849"/>
              <a:gd name="connsiteX5" fmla="*/ 754792 w 4963462"/>
              <a:gd name="connsiteY5" fmla="*/ 4372850 h 6279849"/>
              <a:gd name="connsiteX6" fmla="*/ 611185 w 4963462"/>
              <a:gd name="connsiteY6" fmla="*/ 1215791 h 6279849"/>
              <a:gd name="connsiteX7" fmla="*/ 1823922 w 4963462"/>
              <a:gd name="connsiteY7" fmla="*/ 1087 h 6279849"/>
              <a:gd name="connsiteX8" fmla="*/ 1988130 w 4963462"/>
              <a:gd name="connsiteY8" fmla="*/ 1 h 6279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63462" h="6279849">
                <a:moveTo>
                  <a:pt x="1988130" y="1"/>
                </a:moveTo>
                <a:cubicBezTo>
                  <a:pt x="2492509" y="-96"/>
                  <a:pt x="4033756" y="7654"/>
                  <a:pt x="4862589" y="12563"/>
                </a:cubicBezTo>
                <a:lnTo>
                  <a:pt x="4963462" y="13169"/>
                </a:lnTo>
                <a:lnTo>
                  <a:pt x="4963462" y="6279849"/>
                </a:lnTo>
                <a:lnTo>
                  <a:pt x="2724464" y="6279849"/>
                </a:lnTo>
                <a:lnTo>
                  <a:pt x="754792" y="4372850"/>
                </a:lnTo>
                <a:cubicBezTo>
                  <a:pt x="-81341" y="3680327"/>
                  <a:pt x="-350605" y="2231440"/>
                  <a:pt x="611185" y="1215791"/>
                </a:cubicBezTo>
                <a:cubicBezTo>
                  <a:pt x="1806331" y="20645"/>
                  <a:pt x="628775" y="1196234"/>
                  <a:pt x="1823922" y="1087"/>
                </a:cubicBezTo>
                <a:cubicBezTo>
                  <a:pt x="1827854" y="354"/>
                  <a:pt x="1887255" y="21"/>
                  <a:pt x="1988130" y="1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6F0BB4D-EDFE-4EAA-B186-164F4ED507F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874948" y="6221481"/>
            <a:ext cx="4382852" cy="365125"/>
          </a:xfrm>
          <a:prstGeom prst="rect">
            <a:avLst/>
          </a:prstGeom>
        </p:spPr>
        <p:txBody>
          <a:bodyPr anchor="ctr"/>
          <a:lstStyle>
            <a:lvl1pPr algn="l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15" name="Date Placeholder 6">
            <a:extLst>
              <a:ext uri="{FF2B5EF4-FFF2-40B4-BE49-F238E27FC236}">
                <a16:creationId xmlns:a16="http://schemas.microsoft.com/office/drawing/2014/main" id="{26E81567-21E5-4B2C-9CE1-319019C0F0D5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E27C574-0323-4D37-B48E-49E8A3FA83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1" y="6167005"/>
            <a:ext cx="521208" cy="52120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1CC4BBC-5CC6-4B24-877A-D6A2D85E3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63" b="43056"/>
          <a:stretch/>
        </p:blipFill>
        <p:spPr>
          <a:xfrm>
            <a:off x="0" y="6337300"/>
            <a:ext cx="427364" cy="520700"/>
          </a:xfrm>
          <a:prstGeom prst="rect">
            <a:avLst/>
          </a:prstGeom>
        </p:spPr>
      </p:pic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85CFFD7B-3B3F-4952-8135-E9CD8FB1463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 flipH="1">
            <a:off x="323950" y="6235267"/>
            <a:ext cx="495029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5AAA47A-2FC3-4655-AE12-3C57E1D8CC04}" type="slidenum">
              <a:rPr lang="en-CA" smtClean="0"/>
              <a:pPr algn="ctr"/>
              <a:t>‹#›</a:t>
            </a:fld>
            <a:endParaRPr lang="en-CA" dirty="0"/>
          </a:p>
        </p:txBody>
      </p:sp>
      <p:sp>
        <p:nvSpPr>
          <p:cNvPr id="4" name="hrSlideMaster.Content &amp; right-aligned imageHeader" descr="PROTECTED A">
            <a:extLst>
              <a:ext uri="{FF2B5EF4-FFF2-40B4-BE49-F238E27FC236}">
                <a16:creationId xmlns:a16="http://schemas.microsoft.com/office/drawing/2014/main" id="{CB3481B8-EA2D-4C56-82F6-A648384E5E07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457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left-align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196015" y="365126"/>
            <a:ext cx="5085011" cy="1247917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60D0716-BF55-46AF-9387-1A5CE6F05BE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6014" y="1685926"/>
            <a:ext cx="5085012" cy="82391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CB135FE7-354F-427A-AFEF-021AA32B863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6014" y="2505075"/>
            <a:ext cx="5085012" cy="36845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33" name="Picture Placeholder 32" descr="Image placeholder"/>
          <p:cNvSpPr>
            <a:spLocks noGrp="1"/>
          </p:cNvSpPr>
          <p:nvPr>
            <p:ph type="pic" sz="quarter" idx="10"/>
          </p:nvPr>
        </p:nvSpPr>
        <p:spPr>
          <a:xfrm flipH="1">
            <a:off x="0" y="276999"/>
            <a:ext cx="5843016" cy="6581002"/>
          </a:xfrm>
          <a:custGeom>
            <a:avLst/>
            <a:gdLst>
              <a:gd name="connsiteX0" fmla="*/ 1988130 w 4963462"/>
              <a:gd name="connsiteY0" fmla="*/ 1 h 6279849"/>
              <a:gd name="connsiteX1" fmla="*/ 4862589 w 4963462"/>
              <a:gd name="connsiteY1" fmla="*/ 12563 h 6279849"/>
              <a:gd name="connsiteX2" fmla="*/ 4963462 w 4963462"/>
              <a:gd name="connsiteY2" fmla="*/ 13169 h 6279849"/>
              <a:gd name="connsiteX3" fmla="*/ 4963462 w 4963462"/>
              <a:gd name="connsiteY3" fmla="*/ 6279849 h 6279849"/>
              <a:gd name="connsiteX4" fmla="*/ 2724464 w 4963462"/>
              <a:gd name="connsiteY4" fmla="*/ 6279849 h 6279849"/>
              <a:gd name="connsiteX5" fmla="*/ 754792 w 4963462"/>
              <a:gd name="connsiteY5" fmla="*/ 4372850 h 6279849"/>
              <a:gd name="connsiteX6" fmla="*/ 611185 w 4963462"/>
              <a:gd name="connsiteY6" fmla="*/ 1215791 h 6279849"/>
              <a:gd name="connsiteX7" fmla="*/ 1823922 w 4963462"/>
              <a:gd name="connsiteY7" fmla="*/ 1087 h 6279849"/>
              <a:gd name="connsiteX8" fmla="*/ 1988130 w 4963462"/>
              <a:gd name="connsiteY8" fmla="*/ 1 h 6279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63462" h="6279849">
                <a:moveTo>
                  <a:pt x="1988130" y="1"/>
                </a:moveTo>
                <a:cubicBezTo>
                  <a:pt x="2492509" y="-96"/>
                  <a:pt x="4033756" y="7654"/>
                  <a:pt x="4862589" y="12563"/>
                </a:cubicBezTo>
                <a:lnTo>
                  <a:pt x="4963462" y="13169"/>
                </a:lnTo>
                <a:lnTo>
                  <a:pt x="4963462" y="6279849"/>
                </a:lnTo>
                <a:lnTo>
                  <a:pt x="2724464" y="6279849"/>
                </a:lnTo>
                <a:lnTo>
                  <a:pt x="754792" y="4372850"/>
                </a:lnTo>
                <a:cubicBezTo>
                  <a:pt x="-81341" y="3680327"/>
                  <a:pt x="-350605" y="2231440"/>
                  <a:pt x="611185" y="1215791"/>
                </a:cubicBezTo>
                <a:cubicBezTo>
                  <a:pt x="1806331" y="20645"/>
                  <a:pt x="628775" y="1196234"/>
                  <a:pt x="1823922" y="1087"/>
                </a:cubicBezTo>
                <a:cubicBezTo>
                  <a:pt x="1827854" y="354"/>
                  <a:pt x="1887255" y="21"/>
                  <a:pt x="1988130" y="1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8AC18D-B485-4808-BA38-E78EE3B4D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11" name="Date Placeholder 6">
            <a:extLst>
              <a:ext uri="{FF2B5EF4-FFF2-40B4-BE49-F238E27FC236}">
                <a16:creationId xmlns:a16="http://schemas.microsoft.com/office/drawing/2014/main" id="{2BD46C5D-0BF9-4BF5-8DE9-533EC9BDE4E3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3" name="hrSlideMaster.Content &amp; left-aligned imageHeader" descr="PROTECTED A">
            <a:extLst>
              <a:ext uri="{FF2B5EF4-FFF2-40B4-BE49-F238E27FC236}">
                <a16:creationId xmlns:a16="http://schemas.microsoft.com/office/drawing/2014/main" id="{AFBCECB4-93FE-4E1C-B9A4-C6B8768BBA29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49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75" y="365126"/>
            <a:ext cx="10674851" cy="1247918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175" y="1685926"/>
            <a:ext cx="5391401" cy="82391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175" y="2505075"/>
            <a:ext cx="5391400" cy="36845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6196014" y="1685926"/>
            <a:ext cx="5085012" cy="82391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6196014" y="2505075"/>
            <a:ext cx="5085012" cy="36845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69D3BF54-2B71-468B-950F-9355E2481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14" name="Date Placeholder 6">
            <a:extLst>
              <a:ext uri="{FF2B5EF4-FFF2-40B4-BE49-F238E27FC236}">
                <a16:creationId xmlns:a16="http://schemas.microsoft.com/office/drawing/2014/main" id="{F117F416-1B51-48C3-B41D-DBDD06F2EE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6" name="hrSlideMaster.ComparisonHeader" descr="PROTECTED A">
            <a:extLst>
              <a:ext uri="{FF2B5EF4-FFF2-40B4-BE49-F238E27FC236}">
                <a16:creationId xmlns:a16="http://schemas.microsoft.com/office/drawing/2014/main" id="{2256B3B8-FC83-4486-92EF-98B25532DBE8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31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&amp; right-align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88369" y="3502783"/>
            <a:ext cx="5361196" cy="44125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CA" dirty="0"/>
          </a:p>
        </p:txBody>
      </p:sp>
      <p:sp>
        <p:nvSpPr>
          <p:cNvPr id="9" name="Title 11">
            <a:extLst>
              <a:ext uri="{FF2B5EF4-FFF2-40B4-BE49-F238E27FC236}">
                <a16:creationId xmlns:a16="http://schemas.microsoft.com/office/drawing/2014/main" id="{EB62B154-123B-4070-AF21-76A4E4149A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369" y="2671071"/>
            <a:ext cx="5407631" cy="653796"/>
          </a:xfrm>
          <a:prstGeom prst="roundRect">
            <a:avLst/>
          </a:prstGeom>
          <a:solidFill>
            <a:schemeClr val="tx2"/>
          </a:solidFill>
        </p:spPr>
        <p:txBody>
          <a:bodyPr>
            <a:sp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Section title goes here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A04A0DDC-2CB9-4721-9F0C-CB49F7CEA8D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874948" y="6221481"/>
            <a:ext cx="4382852" cy="365125"/>
          </a:xfrm>
          <a:prstGeom prst="rect">
            <a:avLst/>
          </a:prstGeom>
        </p:spPr>
        <p:txBody>
          <a:bodyPr anchor="ctr"/>
          <a:lstStyle>
            <a:lvl1pPr algn="l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33" name="Picture Placeholder 32" descr="Image placeholder"/>
          <p:cNvSpPr>
            <a:spLocks noGrp="1"/>
          </p:cNvSpPr>
          <p:nvPr>
            <p:ph type="pic" sz="quarter" idx="10"/>
          </p:nvPr>
        </p:nvSpPr>
        <p:spPr>
          <a:xfrm>
            <a:off x="6352674" y="276998"/>
            <a:ext cx="5839326" cy="6581001"/>
          </a:xfrm>
          <a:custGeom>
            <a:avLst/>
            <a:gdLst>
              <a:gd name="connsiteX0" fmla="*/ 1988130 w 4963462"/>
              <a:gd name="connsiteY0" fmla="*/ 1 h 6279849"/>
              <a:gd name="connsiteX1" fmla="*/ 4862589 w 4963462"/>
              <a:gd name="connsiteY1" fmla="*/ 12563 h 6279849"/>
              <a:gd name="connsiteX2" fmla="*/ 4963462 w 4963462"/>
              <a:gd name="connsiteY2" fmla="*/ 13169 h 6279849"/>
              <a:gd name="connsiteX3" fmla="*/ 4963462 w 4963462"/>
              <a:gd name="connsiteY3" fmla="*/ 6279849 h 6279849"/>
              <a:gd name="connsiteX4" fmla="*/ 2724464 w 4963462"/>
              <a:gd name="connsiteY4" fmla="*/ 6279849 h 6279849"/>
              <a:gd name="connsiteX5" fmla="*/ 754792 w 4963462"/>
              <a:gd name="connsiteY5" fmla="*/ 4372850 h 6279849"/>
              <a:gd name="connsiteX6" fmla="*/ 611185 w 4963462"/>
              <a:gd name="connsiteY6" fmla="*/ 1215791 h 6279849"/>
              <a:gd name="connsiteX7" fmla="*/ 1823922 w 4963462"/>
              <a:gd name="connsiteY7" fmla="*/ 1087 h 6279849"/>
              <a:gd name="connsiteX8" fmla="*/ 1988130 w 4963462"/>
              <a:gd name="connsiteY8" fmla="*/ 1 h 6279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63462" h="6279849">
                <a:moveTo>
                  <a:pt x="1988130" y="1"/>
                </a:moveTo>
                <a:cubicBezTo>
                  <a:pt x="2492509" y="-96"/>
                  <a:pt x="4033756" y="7654"/>
                  <a:pt x="4862589" y="12563"/>
                </a:cubicBezTo>
                <a:lnTo>
                  <a:pt x="4963462" y="13169"/>
                </a:lnTo>
                <a:lnTo>
                  <a:pt x="4963462" y="6279849"/>
                </a:lnTo>
                <a:lnTo>
                  <a:pt x="2724464" y="6279849"/>
                </a:lnTo>
                <a:lnTo>
                  <a:pt x="754792" y="4372850"/>
                </a:lnTo>
                <a:cubicBezTo>
                  <a:pt x="-81341" y="3680327"/>
                  <a:pt x="-350605" y="2231440"/>
                  <a:pt x="611185" y="1215791"/>
                </a:cubicBezTo>
                <a:cubicBezTo>
                  <a:pt x="1806331" y="20645"/>
                  <a:pt x="628775" y="1196234"/>
                  <a:pt x="1823922" y="1087"/>
                </a:cubicBezTo>
                <a:cubicBezTo>
                  <a:pt x="1827854" y="354"/>
                  <a:pt x="1887255" y="21"/>
                  <a:pt x="1988130" y="1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5" name="Date Placeholder 6">
            <a:extLst>
              <a:ext uri="{FF2B5EF4-FFF2-40B4-BE49-F238E27FC236}">
                <a16:creationId xmlns:a16="http://schemas.microsoft.com/office/drawing/2014/main" id="{C1CFD9E8-C253-4BCC-996F-BD127DF5B3B5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0935E14-345A-42AE-B061-B94ED32F9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1" y="6167005"/>
            <a:ext cx="521208" cy="52120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2B4CA46-64B3-4AC7-97AD-46678D4FCE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63" b="43056"/>
          <a:stretch/>
        </p:blipFill>
        <p:spPr>
          <a:xfrm>
            <a:off x="0" y="6337300"/>
            <a:ext cx="427364" cy="520700"/>
          </a:xfrm>
          <a:prstGeom prst="rect">
            <a:avLst/>
          </a:prstGeom>
        </p:spPr>
      </p:pic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AFF5DF5E-4C6C-417D-B02B-A1BB9C4AAB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 flipH="1">
            <a:off x="323950" y="6235267"/>
            <a:ext cx="495029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5AAA47A-2FC3-4655-AE12-3C57E1D8CC04}" type="slidenum">
              <a:rPr lang="en-CA" smtClean="0"/>
              <a:pPr algn="ctr"/>
              <a:t>‹#›</a:t>
            </a:fld>
            <a:endParaRPr lang="en-CA" dirty="0"/>
          </a:p>
        </p:txBody>
      </p:sp>
      <p:sp>
        <p:nvSpPr>
          <p:cNvPr id="3" name="hrSlideMaster.Section title &amp; right-aligned ImageHeader" descr="PROTECTED A">
            <a:extLst>
              <a:ext uri="{FF2B5EF4-FFF2-40B4-BE49-F238E27FC236}">
                <a16:creationId xmlns:a16="http://schemas.microsoft.com/office/drawing/2014/main" id="{F0689D72-7CDB-482C-8295-02D308C40C33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5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&amp; left-align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1">
            <a:extLst>
              <a:ext uri="{FF2B5EF4-FFF2-40B4-BE49-F238E27FC236}">
                <a16:creationId xmlns:a16="http://schemas.microsoft.com/office/drawing/2014/main" id="{EB62B154-123B-4070-AF21-76A4E4149A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96013" y="2701421"/>
            <a:ext cx="5203507" cy="653796"/>
          </a:xfrm>
          <a:prstGeom prst="round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Section 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196014" y="3502783"/>
            <a:ext cx="5085012" cy="44125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CA" noProof="0" dirty="0" err="1"/>
              <a:t>Subheader</a:t>
            </a:r>
            <a:endParaRPr lang="en-CA" noProof="0" dirty="0"/>
          </a:p>
        </p:txBody>
      </p:sp>
      <p:sp>
        <p:nvSpPr>
          <p:cNvPr id="8" name="Picture Placeholder 32" descr="Image placeholder">
            <a:extLst>
              <a:ext uri="{FF2B5EF4-FFF2-40B4-BE49-F238E27FC236}">
                <a16:creationId xmlns:a16="http://schemas.microsoft.com/office/drawing/2014/main" id="{F7A64C1B-96BF-43F9-8A4B-1772AC63A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 flipH="1">
            <a:off x="0" y="276999"/>
            <a:ext cx="5843016" cy="6581002"/>
          </a:xfrm>
          <a:custGeom>
            <a:avLst/>
            <a:gdLst>
              <a:gd name="connsiteX0" fmla="*/ 1988130 w 4963462"/>
              <a:gd name="connsiteY0" fmla="*/ 1 h 6279849"/>
              <a:gd name="connsiteX1" fmla="*/ 4862589 w 4963462"/>
              <a:gd name="connsiteY1" fmla="*/ 12563 h 6279849"/>
              <a:gd name="connsiteX2" fmla="*/ 4963462 w 4963462"/>
              <a:gd name="connsiteY2" fmla="*/ 13169 h 6279849"/>
              <a:gd name="connsiteX3" fmla="*/ 4963462 w 4963462"/>
              <a:gd name="connsiteY3" fmla="*/ 6279849 h 6279849"/>
              <a:gd name="connsiteX4" fmla="*/ 2724464 w 4963462"/>
              <a:gd name="connsiteY4" fmla="*/ 6279849 h 6279849"/>
              <a:gd name="connsiteX5" fmla="*/ 754792 w 4963462"/>
              <a:gd name="connsiteY5" fmla="*/ 4372850 h 6279849"/>
              <a:gd name="connsiteX6" fmla="*/ 611185 w 4963462"/>
              <a:gd name="connsiteY6" fmla="*/ 1215791 h 6279849"/>
              <a:gd name="connsiteX7" fmla="*/ 1823922 w 4963462"/>
              <a:gd name="connsiteY7" fmla="*/ 1087 h 6279849"/>
              <a:gd name="connsiteX8" fmla="*/ 1988130 w 4963462"/>
              <a:gd name="connsiteY8" fmla="*/ 1 h 6279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63462" h="6279849">
                <a:moveTo>
                  <a:pt x="1988130" y="1"/>
                </a:moveTo>
                <a:cubicBezTo>
                  <a:pt x="2492509" y="-96"/>
                  <a:pt x="4033756" y="7654"/>
                  <a:pt x="4862589" y="12563"/>
                </a:cubicBezTo>
                <a:lnTo>
                  <a:pt x="4963462" y="13169"/>
                </a:lnTo>
                <a:lnTo>
                  <a:pt x="4963462" y="6279849"/>
                </a:lnTo>
                <a:lnTo>
                  <a:pt x="2724464" y="6279849"/>
                </a:lnTo>
                <a:lnTo>
                  <a:pt x="754792" y="4372850"/>
                </a:lnTo>
                <a:cubicBezTo>
                  <a:pt x="-81341" y="3680327"/>
                  <a:pt x="-350605" y="2231440"/>
                  <a:pt x="611185" y="1215791"/>
                </a:cubicBezTo>
                <a:cubicBezTo>
                  <a:pt x="1806331" y="20645"/>
                  <a:pt x="628775" y="1196234"/>
                  <a:pt x="1823922" y="1087"/>
                </a:cubicBezTo>
                <a:cubicBezTo>
                  <a:pt x="1827854" y="354"/>
                  <a:pt x="1887255" y="21"/>
                  <a:pt x="1988130" y="1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FA37D9A3-EA75-4F9C-9C1A-75D29B6D5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57799" y="6221480"/>
            <a:ext cx="1371602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30D0E9AF-6491-4B65-AE73-E4D149E20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29400" y="6221481"/>
            <a:ext cx="4751647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4" name="hrSlideMaster.Section title &amp; left-aligned ImageHeader" descr="PROTECTED A">
            <a:extLst>
              <a:ext uri="{FF2B5EF4-FFF2-40B4-BE49-F238E27FC236}">
                <a16:creationId xmlns:a16="http://schemas.microsoft.com/office/drawing/2014/main" id="{47AF2AD5-C43D-476E-A1F6-A2FB6092C4AF}"/>
              </a:ext>
            </a:extLst>
          </p:cNvPr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1200" b="0" i="0" u="none" baseline="0">
                <a:solidFill>
                  <a:srgbClr val="000000"/>
                </a:solidFill>
                <a:latin typeface="Arial" panose="020B0604020202020204" pitchFamily="34" charset="0"/>
              </a:rPr>
              <a:t>PROTECTED A</a:t>
            </a:r>
            <a:endParaRPr lang="en-US" sz="1200" b="0" i="0" u="none" baseline="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81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4A61A08-A23B-4696-99ED-0EE3E9FF1B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1809" y="6157225"/>
            <a:ext cx="521208" cy="5212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865F14B-05FE-4BE0-99DF-05C81247D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" r="54553" b="43056"/>
          <a:stretch/>
        </p:blipFill>
        <p:spPr>
          <a:xfrm>
            <a:off x="11762509" y="6337300"/>
            <a:ext cx="429491" cy="5207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7B639AB-F336-4A63-9D44-3F05CBE4B4B0}"/>
              </a:ext>
            </a:extLst>
          </p:cNvPr>
          <p:cNvSpPr txBox="1">
            <a:spLocks/>
          </p:cNvSpPr>
          <p:nvPr userDrawn="1"/>
        </p:nvSpPr>
        <p:spPr>
          <a:xfrm>
            <a:off x="11385153" y="6235267"/>
            <a:ext cx="4953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5AAA47A-2FC3-4655-AE12-3C57E1D8CC04}" type="slidenum">
              <a:rPr lang="en-CA" smtClean="0"/>
              <a:pPr algn="ct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2223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707" r:id="rId4"/>
    <p:sldLayoutId id="2147483695" r:id="rId5"/>
    <p:sldLayoutId id="2147483705" r:id="rId6"/>
    <p:sldLayoutId id="2147483696" r:id="rId7"/>
    <p:sldLayoutId id="2147483697" r:id="rId8"/>
    <p:sldLayoutId id="2147483706" r:id="rId9"/>
    <p:sldLayoutId id="2147483698" r:id="rId10"/>
    <p:sldLayoutId id="2147483700" r:id="rId11"/>
    <p:sldLayoutId id="2147483701" r:id="rId12"/>
    <p:sldLayoutId id="2147483708" r:id="rId13"/>
    <p:sldLayoutId id="214748370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49BDD3E-AC0D-44F6-BD0A-43A855261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57" y="1153173"/>
            <a:ext cx="5262391" cy="1573197"/>
          </a:xfrm>
        </p:spPr>
        <p:txBody>
          <a:bodyPr/>
          <a:lstStyle/>
          <a:p>
            <a:r>
              <a:rPr lang="en-CA" dirty="0"/>
              <a:t>Clause 60.01 Review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CCA62C9-2850-472A-A836-899192FFB1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August 2022 – July 2023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E1C134-35C6-4BBA-A761-3C6C258AE5C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CCSD and DMCC Contact </a:t>
            </a:r>
            <a:r>
              <a:rPr lang="en-CA" dirty="0"/>
              <a:t>Centres</a:t>
            </a:r>
          </a:p>
        </p:txBody>
      </p:sp>
    </p:spTree>
    <p:extLst>
      <p:ext uri="{BB962C8B-B14F-4D97-AF65-F5344CB8AC3E}">
        <p14:creationId xmlns:p14="http://schemas.microsoft.com/office/powerpoint/2010/main" val="2549687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000" dirty="0"/>
              <a:t>Clause 60.01 Review</a:t>
            </a:r>
            <a:br>
              <a:rPr lang="en-CA" sz="3000" dirty="0"/>
            </a:br>
            <a:br>
              <a:rPr lang="en-CA" dirty="0"/>
            </a:br>
            <a:r>
              <a:rPr lang="en-CA" sz="2400" b="0" dirty="0"/>
              <a:t>Introduction</a:t>
            </a:r>
            <a:endParaRPr lang="en-US" sz="2400" b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793F00E-22E0-4E3F-8E95-E1830032B0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 of the “Not Ready- Off- phone (5 min)” state in HCCS was reviewed.</a:t>
            </a:r>
            <a:endParaRPr lang="en-US" sz="24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6F3503B-2BDB-4B70-ABB1-0CA5BDE59C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CA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Data from August 2022 - July 2023 was reviewed for the CCSD and DMCC contact centres, and compared against the previous year’s results.</a:t>
            </a:r>
          </a:p>
          <a:p>
            <a:endParaRPr lang="en-CA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lvl="1"/>
            <a:r>
              <a:rPr lang="en-CA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CCSD - Usage across all </a:t>
            </a:r>
            <a:r>
              <a:rPr lang="en-CA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centres </a:t>
            </a:r>
            <a:r>
              <a:rPr lang="en-CA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increased since the previous review.</a:t>
            </a:r>
          </a:p>
          <a:p>
            <a:pPr lvl="1"/>
            <a:endParaRPr lang="en-CA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lvl="1"/>
            <a:r>
              <a:rPr lang="en-CA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DMCC - Usage across all contact centres has increased since the previous review.</a:t>
            </a:r>
          </a:p>
          <a:p>
            <a:endParaRPr lang="en-CA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416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400" dirty="0"/>
              <a:t>CCSD and DMCC usage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31C7377-F0AD-4D4F-BCFB-50E1C0685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5168" y="5552216"/>
            <a:ext cx="10674853" cy="815009"/>
          </a:xfrm>
        </p:spPr>
        <p:txBody>
          <a:bodyPr/>
          <a:lstStyle/>
          <a:p>
            <a:r>
              <a:rPr lang="en-US" sz="1200" dirty="0"/>
              <a:t>Current year: August 2022 – July 2023</a:t>
            </a:r>
          </a:p>
          <a:p>
            <a:r>
              <a:rPr lang="en-US" sz="1200" dirty="0"/>
              <a:t>Previous year: August 2021 – July 2022</a:t>
            </a:r>
          </a:p>
          <a:p>
            <a:r>
              <a:rPr lang="en-US" sz="1200" dirty="0"/>
              <a:t>Source: GCXI reporting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2E5E461-8D01-DE32-3EDE-855D9DE2AA3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49129587"/>
              </p:ext>
            </p:extLst>
          </p:nvPr>
        </p:nvGraphicFramePr>
        <p:xfrm>
          <a:off x="605671" y="1288725"/>
          <a:ext cx="10674350" cy="36318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34870">
                  <a:extLst>
                    <a:ext uri="{9D8B030D-6E8A-4147-A177-3AD203B41FA5}">
                      <a16:colId xmlns:a16="http://schemas.microsoft.com/office/drawing/2014/main" val="286999436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2738105414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1677059090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3648128571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1816954041"/>
                    </a:ext>
                  </a:extLst>
                </a:gridCol>
              </a:tblGrid>
              <a:tr h="14718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Contact Centre Group</a:t>
                      </a:r>
                      <a:endParaRPr lang="fr-CA" sz="1800" b="1" kern="12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Percent of phone agents using 60.01</a:t>
                      </a:r>
                    </a:p>
                    <a:p>
                      <a:pPr algn="ctr"/>
                      <a:endParaRPr lang="en-CA" dirty="0">
                        <a:latin typeface="+mn-lt"/>
                      </a:endParaRPr>
                    </a:p>
                    <a:p>
                      <a:pPr algn="ctr"/>
                      <a:r>
                        <a:rPr lang="en-CA" sz="1200" dirty="0">
                          <a:latin typeface="+mn-lt"/>
                        </a:rPr>
                        <a:t>Current year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dirty="0">
                        <a:latin typeface="+mn-lt"/>
                      </a:endParaRPr>
                    </a:p>
                    <a:p>
                      <a:pPr algn="ctr"/>
                      <a:r>
                        <a:rPr lang="en-CA" dirty="0">
                          <a:latin typeface="+mn-lt"/>
                        </a:rPr>
                        <a:t>Percent increase</a:t>
                      </a:r>
                    </a:p>
                    <a:p>
                      <a:pPr algn="ctr"/>
                      <a:endParaRPr lang="en-CA" dirty="0">
                        <a:latin typeface="+mn-lt"/>
                      </a:endParaRPr>
                    </a:p>
                    <a:p>
                      <a:pPr algn="ctr"/>
                      <a:r>
                        <a:rPr lang="en-CA" sz="1200" dirty="0">
                          <a:latin typeface="+mn-lt"/>
                        </a:rPr>
                        <a:t>Current year versus previous year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Average number of uses per agent per day</a:t>
                      </a:r>
                    </a:p>
                    <a:p>
                      <a:pPr algn="ctr"/>
                      <a:endParaRPr lang="en-CA" dirty="0">
                        <a:latin typeface="+mn-lt"/>
                      </a:endParaRPr>
                    </a:p>
                    <a:p>
                      <a:pPr algn="ctr"/>
                      <a:r>
                        <a:rPr lang="en-CA" sz="1200" dirty="0">
                          <a:latin typeface="+mn-lt"/>
                        </a:rPr>
                        <a:t>Current year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Average number of uses increase</a:t>
                      </a:r>
                    </a:p>
                    <a:p>
                      <a:pPr algn="ctr"/>
                      <a:endParaRPr lang="en-CA" dirty="0">
                        <a:latin typeface="+mn-lt"/>
                      </a:endParaRPr>
                    </a:p>
                    <a:p>
                      <a:pPr algn="ctr"/>
                      <a:r>
                        <a:rPr lang="en-CA" sz="1200" dirty="0">
                          <a:latin typeface="+mn-lt"/>
                        </a:rPr>
                        <a:t>Current year versus previous year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15502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CCSD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70%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8%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2.58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0.14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446968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DMCC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solidFill>
                            <a:schemeClr val="tx1"/>
                          </a:solidFill>
                          <a:latin typeface="+mn-lt"/>
                        </a:rPr>
                        <a:t>87%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6%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2.92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latin typeface="+mn-lt"/>
                        </a:rPr>
                        <a:t>0.23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042180"/>
                  </a:ext>
                </a:extLst>
              </a:tr>
            </a:tbl>
          </a:graphicData>
        </a:graphic>
      </p:graphicFrame>
      <p:pic>
        <p:nvPicPr>
          <p:cNvPr id="3" name="Graphic 2" descr="Arrow Up with solid fill">
            <a:extLst>
              <a:ext uri="{FF2B5EF4-FFF2-40B4-BE49-F238E27FC236}">
                <a16:creationId xmlns:a16="http://schemas.microsoft.com/office/drawing/2014/main" id="{6F3FCA3F-A99C-F288-8E31-AEBA8F4AD8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02559" y="2914124"/>
            <a:ext cx="673902" cy="673902"/>
          </a:xfrm>
          <a:prstGeom prst="rect">
            <a:avLst/>
          </a:prstGeom>
        </p:spPr>
      </p:pic>
      <p:pic>
        <p:nvPicPr>
          <p:cNvPr id="4" name="Graphic 3" descr="Arrow Up with solid fill">
            <a:extLst>
              <a:ext uri="{FF2B5EF4-FFF2-40B4-BE49-F238E27FC236}">
                <a16:creationId xmlns:a16="http://schemas.microsoft.com/office/drawing/2014/main" id="{ECFFD152-00E8-7316-9B35-D2EBB46441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02559" y="4015468"/>
            <a:ext cx="673902" cy="673902"/>
          </a:xfrm>
          <a:prstGeom prst="rect">
            <a:avLst/>
          </a:prstGeom>
        </p:spPr>
      </p:pic>
      <p:pic>
        <p:nvPicPr>
          <p:cNvPr id="5" name="Graphic 4" descr="Arrow Up with solid fill">
            <a:extLst>
              <a:ext uri="{FF2B5EF4-FFF2-40B4-BE49-F238E27FC236}">
                <a16:creationId xmlns:a16="http://schemas.microsoft.com/office/drawing/2014/main" id="{AC9AC186-871A-7C13-038E-A68A3841BE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57727" y="2914124"/>
            <a:ext cx="673902" cy="673902"/>
          </a:xfrm>
          <a:prstGeom prst="rect">
            <a:avLst/>
          </a:prstGeom>
        </p:spPr>
      </p:pic>
      <p:pic>
        <p:nvPicPr>
          <p:cNvPr id="7" name="Graphic 6" descr="Arrow Up with solid fill">
            <a:extLst>
              <a:ext uri="{FF2B5EF4-FFF2-40B4-BE49-F238E27FC236}">
                <a16:creationId xmlns:a16="http://schemas.microsoft.com/office/drawing/2014/main" id="{8A11234D-0FD5-33A9-5D3B-41970516E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57727" y="4015468"/>
            <a:ext cx="673902" cy="673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08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CCSD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31C7377-F0AD-4D4F-BCFB-50E1C06853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ITE and BE usage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2AE34FC-A52A-9FD2-5EFD-14C6DA8B46F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47762219"/>
              </p:ext>
            </p:extLst>
          </p:nvPr>
        </p:nvGraphicFramePr>
        <p:xfrm>
          <a:off x="605671" y="1297577"/>
          <a:ext cx="10674350" cy="3632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34870">
                  <a:extLst>
                    <a:ext uri="{9D8B030D-6E8A-4147-A177-3AD203B41FA5}">
                      <a16:colId xmlns:a16="http://schemas.microsoft.com/office/drawing/2014/main" val="3440057248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3863943893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2179958227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2809226607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1667619188"/>
                    </a:ext>
                  </a:extLst>
                </a:gridCol>
              </a:tblGrid>
              <a:tr h="147240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Contact Centre Services Directorate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Percent of phone agents using 60.01</a:t>
                      </a:r>
                    </a:p>
                    <a:p>
                      <a:pPr algn="ctr"/>
                      <a:endParaRPr lang="en-CA" dirty="0"/>
                    </a:p>
                    <a:p>
                      <a:pPr algn="ctr"/>
                      <a:r>
                        <a:rPr lang="en-CA" sz="1200" dirty="0"/>
                        <a:t>Current year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  <a:p>
                      <a:pPr algn="ctr"/>
                      <a:r>
                        <a:rPr lang="en-CA" dirty="0"/>
                        <a:t>Percent increase</a:t>
                      </a:r>
                    </a:p>
                    <a:p>
                      <a:pPr algn="ctr"/>
                      <a:endParaRPr lang="en-CA" dirty="0"/>
                    </a:p>
                    <a:p>
                      <a:pPr algn="ctr"/>
                      <a:r>
                        <a:rPr lang="en-CA" sz="1200" dirty="0"/>
                        <a:t>Current year versus previous year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Average number of uses per agent per day</a:t>
                      </a:r>
                    </a:p>
                    <a:p>
                      <a:pPr algn="ctr"/>
                      <a:endParaRPr lang="en-CA" dirty="0"/>
                    </a:p>
                    <a:p>
                      <a:pPr algn="ctr"/>
                      <a:r>
                        <a:rPr lang="en-CA" sz="1200" dirty="0"/>
                        <a:t>Current year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Average number of uses increase</a:t>
                      </a:r>
                    </a:p>
                    <a:p>
                      <a:pPr algn="ctr"/>
                      <a:endParaRPr lang="en-CA" dirty="0"/>
                    </a:p>
                    <a:p>
                      <a:pPr algn="ctr"/>
                      <a:r>
                        <a:rPr lang="en-CA" sz="1200" dirty="0"/>
                        <a:t>Current year versus previous year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40459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ITE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70%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9%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2.64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0.21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989813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BE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69%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5%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2.47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0.12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340276"/>
                  </a:ext>
                </a:extLst>
              </a:tr>
            </a:tbl>
          </a:graphicData>
        </a:graphic>
      </p:graphicFrame>
      <p:pic>
        <p:nvPicPr>
          <p:cNvPr id="4" name="Graphic 3" descr="Arrow Up with solid fill">
            <a:extLst>
              <a:ext uri="{FF2B5EF4-FFF2-40B4-BE49-F238E27FC236}">
                <a16:creationId xmlns:a16="http://schemas.microsoft.com/office/drawing/2014/main" id="{F8EFF62A-6746-37D6-AA42-F1BDD422F6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02559" y="2942962"/>
            <a:ext cx="673902" cy="673902"/>
          </a:xfrm>
          <a:prstGeom prst="rect">
            <a:avLst/>
          </a:prstGeom>
        </p:spPr>
      </p:pic>
      <p:pic>
        <p:nvPicPr>
          <p:cNvPr id="5" name="Graphic 4" descr="Arrow Up with solid fill">
            <a:extLst>
              <a:ext uri="{FF2B5EF4-FFF2-40B4-BE49-F238E27FC236}">
                <a16:creationId xmlns:a16="http://schemas.microsoft.com/office/drawing/2014/main" id="{3C6C20C6-A821-054A-C069-95560D2790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02559" y="4028479"/>
            <a:ext cx="673902" cy="673902"/>
          </a:xfrm>
          <a:prstGeom prst="rect">
            <a:avLst/>
          </a:prstGeom>
        </p:spPr>
      </p:pic>
      <p:pic>
        <p:nvPicPr>
          <p:cNvPr id="7" name="Graphic 6" descr="Arrow Up with solid fill">
            <a:extLst>
              <a:ext uri="{FF2B5EF4-FFF2-40B4-BE49-F238E27FC236}">
                <a16:creationId xmlns:a16="http://schemas.microsoft.com/office/drawing/2014/main" id="{7B965613-E20E-BAE0-163C-EF905CEB78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86324" y="2942962"/>
            <a:ext cx="673902" cy="673902"/>
          </a:xfrm>
          <a:prstGeom prst="rect">
            <a:avLst/>
          </a:prstGeom>
        </p:spPr>
      </p:pic>
      <p:pic>
        <p:nvPicPr>
          <p:cNvPr id="8" name="Graphic 7" descr="Arrow Up with solid fill">
            <a:extLst>
              <a:ext uri="{FF2B5EF4-FFF2-40B4-BE49-F238E27FC236}">
                <a16:creationId xmlns:a16="http://schemas.microsoft.com/office/drawing/2014/main" id="{E5082665-8A5A-2E5F-0036-7D0683BB02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86324" y="4028479"/>
            <a:ext cx="673902" cy="673902"/>
          </a:xfrm>
          <a:prstGeom prst="rect">
            <a:avLst/>
          </a:prstGeom>
        </p:spPr>
      </p:pic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F4C1457-69EA-85A1-C045-67A550DF489F}"/>
              </a:ext>
            </a:extLst>
          </p:cNvPr>
          <p:cNvSpPr txBox="1">
            <a:spLocks/>
          </p:cNvSpPr>
          <p:nvPr/>
        </p:nvSpPr>
        <p:spPr>
          <a:xfrm>
            <a:off x="605168" y="5552216"/>
            <a:ext cx="10674853" cy="815009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/>
              <a:t>Current year: August 2022 – July 2023</a:t>
            </a:r>
          </a:p>
          <a:p>
            <a:r>
              <a:rPr lang="en-US" sz="1200"/>
              <a:t>Previous year: August 2021 – July 2022</a:t>
            </a:r>
          </a:p>
          <a:p>
            <a:r>
              <a:rPr lang="en-US" sz="1200"/>
              <a:t>Source: GCXI reporting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1756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CCSD and DMCC usage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31C7377-F0AD-4D4F-BCFB-50E1C06853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Pre- and during- filing season comparison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2AE34FC-A52A-9FD2-5EFD-14C6DA8B46F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70600045"/>
              </p:ext>
            </p:extLst>
          </p:nvPr>
        </p:nvGraphicFramePr>
        <p:xfrm>
          <a:off x="2740289" y="1297577"/>
          <a:ext cx="6404610" cy="3632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34870">
                  <a:extLst>
                    <a:ext uri="{9D8B030D-6E8A-4147-A177-3AD203B41FA5}">
                      <a16:colId xmlns:a16="http://schemas.microsoft.com/office/drawing/2014/main" val="3440057248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3863943893"/>
                    </a:ext>
                  </a:extLst>
                </a:gridCol>
                <a:gridCol w="2134870">
                  <a:extLst>
                    <a:ext uri="{9D8B030D-6E8A-4147-A177-3AD203B41FA5}">
                      <a16:colId xmlns:a16="http://schemas.microsoft.com/office/drawing/2014/main" val="2179958227"/>
                    </a:ext>
                  </a:extLst>
                </a:gridCol>
              </a:tblGrid>
              <a:tr h="147240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Contact Centre Services Group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Percent of phone agents using 60.01 </a:t>
                      </a:r>
                      <a:r>
                        <a:rPr lang="en-CA" u="sng" dirty="0"/>
                        <a:t>before</a:t>
                      </a:r>
                      <a:r>
                        <a:rPr lang="en-CA" dirty="0"/>
                        <a:t> email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Percent of phone agents using 60.01 </a:t>
                      </a:r>
                      <a:r>
                        <a:rPr lang="en-CA" u="sng" dirty="0"/>
                        <a:t>after</a:t>
                      </a:r>
                      <a:r>
                        <a:rPr lang="en-CA" dirty="0"/>
                        <a:t> email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40459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CCSD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69%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74%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989813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DMCC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87%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88%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340276"/>
                  </a:ext>
                </a:extLst>
              </a:tr>
            </a:tbl>
          </a:graphicData>
        </a:graphic>
      </p:graphicFrame>
      <p:pic>
        <p:nvPicPr>
          <p:cNvPr id="4" name="Graphic 3" descr="Arrow Up with solid fill">
            <a:extLst>
              <a:ext uri="{FF2B5EF4-FFF2-40B4-BE49-F238E27FC236}">
                <a16:creationId xmlns:a16="http://schemas.microsoft.com/office/drawing/2014/main" id="{F8EFF62A-6746-37D6-AA42-F1BDD422F6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79230" y="2972781"/>
            <a:ext cx="673902" cy="673902"/>
          </a:xfrm>
          <a:prstGeom prst="rect">
            <a:avLst/>
          </a:prstGeom>
        </p:spPr>
      </p:pic>
      <p:pic>
        <p:nvPicPr>
          <p:cNvPr id="5" name="Graphic 4" descr="Arrow Up with solid fill">
            <a:extLst>
              <a:ext uri="{FF2B5EF4-FFF2-40B4-BE49-F238E27FC236}">
                <a16:creationId xmlns:a16="http://schemas.microsoft.com/office/drawing/2014/main" id="{3C6C20C6-A821-054A-C069-95560D2790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90149" y="4020110"/>
            <a:ext cx="673902" cy="673902"/>
          </a:xfrm>
          <a:prstGeom prst="rect">
            <a:avLst/>
          </a:prstGeom>
        </p:spPr>
      </p:pic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F4C1457-69EA-85A1-C045-67A550DF489F}"/>
              </a:ext>
            </a:extLst>
          </p:cNvPr>
          <p:cNvSpPr txBox="1">
            <a:spLocks/>
          </p:cNvSpPr>
          <p:nvPr/>
        </p:nvSpPr>
        <p:spPr>
          <a:xfrm>
            <a:off x="605168" y="5552216"/>
            <a:ext cx="10674853" cy="815009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Pre-email: August 2022 – March 2023</a:t>
            </a:r>
          </a:p>
          <a:p>
            <a:r>
              <a:rPr lang="en-US" sz="1200" dirty="0"/>
              <a:t>During filing season / Post-email: April 2023 – July 2023</a:t>
            </a:r>
          </a:p>
          <a:p>
            <a:r>
              <a:rPr lang="en-US" sz="1200" dirty="0"/>
              <a:t>Source: GCXI reporting</a:t>
            </a:r>
          </a:p>
        </p:txBody>
      </p:sp>
    </p:spTree>
    <p:extLst>
      <p:ext uri="{BB962C8B-B14F-4D97-AF65-F5344CB8AC3E}">
        <p14:creationId xmlns:p14="http://schemas.microsoft.com/office/powerpoint/2010/main" val="3786523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6739630|-9193934|-6745308|-1804765|-15310181|CRA&quot;,&quot;Id&quot;:&quot;63515e913741377dfc51ed77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,&quot;LinkedSharePointSlideMergeSources&quot;:{}}"/>
</p:tagLst>
</file>

<file path=ppt/theme/theme1.xml><?xml version="1.0" encoding="utf-8"?>
<a:theme xmlns:a="http://schemas.openxmlformats.org/drawingml/2006/main" name="CorpLook">
  <a:themeElements>
    <a:clrScheme name="Corporate Look - Purple">
      <a:dk1>
        <a:sysClr val="windowText" lastClr="000000"/>
      </a:dk1>
      <a:lt1>
        <a:sysClr val="window" lastClr="FFFFFF"/>
      </a:lt1>
      <a:dk2>
        <a:srgbClr val="6E2B62"/>
      </a:dk2>
      <a:lt2>
        <a:srgbClr val="B565A7"/>
      </a:lt2>
      <a:accent1>
        <a:srgbClr val="58A6DC"/>
      </a:accent1>
      <a:accent2>
        <a:srgbClr val="005776"/>
      </a:accent2>
      <a:accent3>
        <a:srgbClr val="70C169"/>
      </a:accent3>
      <a:accent4>
        <a:srgbClr val="046A38"/>
      </a:accent4>
      <a:accent5>
        <a:srgbClr val="FFB549"/>
      </a:accent5>
      <a:accent6>
        <a:srgbClr val="A66318"/>
      </a:accent6>
      <a:hlink>
        <a:srgbClr val="0000FF"/>
      </a:hlink>
      <a:folHlink>
        <a:srgbClr val="800080"/>
      </a:folHlink>
    </a:clrScheme>
    <a:fontScheme name="CorpLook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 err="1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orpLook" id="{A673D03D-3032-4B5F-B15D-3500CA26FCBD}" vid="{55482A6F-3BC3-4C45-94CB-1E99CB8E81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titus xmlns="http://schemas.titus.com/TitusProperties/">
  <TitusGUID xmlns="">8a3e9132-510c-42d9-b596-3861471452ab</TitusGUID>
  <TitusMetadata xmlns="">eyJucyI6Imh0dHA6XC9cL3d3dy50aXR1cy5jb21cL25zXC9DYW5hZGEgUmV2ZW51ZSBBZ2VuY3kiLCJwcm9wcyI6W3sibiI6IlNlY3VyaXR5Q2xhc3NpZmljYXRpb25MZXZlbCIsInZhbHMiOlt7InZhbHVlIjoiUFJPVEVDVEVEIEEifV19LHsibiI6Ikxhbmd1YWdlU2VsZWN0aW9uIiwidmFscyI6W3sidmFsdWUiOiJFTkdMSVNIIn1dfSx7Im4iOiJWSVNVQUxNQVJLSU5HUyIsInZhbHMiOlt7InZhbHVlIjoiWUVTIn1dfV19</TitusMetadata>
</titus>
</file>

<file path=customXml/itemProps1.xml><?xml version="1.0" encoding="utf-8"?>
<ds:datastoreItem xmlns:ds="http://schemas.openxmlformats.org/officeDocument/2006/customXml" ds:itemID="{5150B9D5-C301-4A35-AC70-F6F8A6B83790}">
  <ds:schemaRefs>
    <ds:schemaRef ds:uri="http://schemas.titus.com/TitusProperties/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CorpLook</Template>
  <TotalTime>17278</TotalTime>
  <Words>895</Words>
  <Application>Microsoft Office PowerPoint</Application>
  <PresentationFormat>Widescreen</PresentationFormat>
  <Paragraphs>116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CorpLook</vt:lpstr>
      <vt:lpstr>Clause 60.01 Review</vt:lpstr>
      <vt:lpstr>Clause 60.01 Review  Introduction</vt:lpstr>
      <vt:lpstr>CCSD and DMCC usage</vt:lpstr>
      <vt:lpstr>CCSD</vt:lpstr>
      <vt:lpstr>CCSD and DMCC usage</vt:lpstr>
    </vt:vector>
  </TitlesOfParts>
  <Company>Government of Canada / Gouvernement du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Purple_PowerPoint_presenation</dc:title>
  <dc:creator>Mansour, Marwan</dc:creator>
  <cp:keywords>SecurityClassificationLevel - UNCLASSIFIED, Creator - Mansour, Marwan, EventDateandTime - 2021-09-28 at 01:32:14 PM, EventDateandTime - 2021-09-28 at 01:41:41 PM, Creator - Watson, Linda, EventDateandTime - 2021-10-04 at 03:54:39 PM, EventDateandTime - 2021-10-06 at 09:26:27 AM, Creator - Seay, Alison, EventDateandTime - 2021-10-08 at 01:30:21 PM, EventDateandTime - 2021-10-08 at 01:34:31 PM, EventDateandTime - 2021-10-08 at 01:37:17 PM, EventDateandTime - 2021-10-08 at 01:46:48 PM, EventDateandTime - 2021-10-08 at 02:11:51 PM, EventDateandTime - 2021-10-08 at 02:24:24 PM, EventDateandTime - 2021-10-08 at 02:30:48 PM, EventDateandTime - 2021-10-08 at 02:34:50 PM, EventDateandTime - 2021-10-08 at 03:13:26 PM, EventDateandTime - 2021-10-08 at 03:17:28 PM, EventDateandTime - 2021-10-08 at 03:18:55 PM, EventDateandTime - 2021-10-08 at 03:30:46 PM, EventDateandTime - 2021-10-08 at 03:42:10 PM, EventDateandTime - 2021-10-08 at 03:50:24 PM, EventDateandTime - 2021-10-08 at 03:59:29 PM, EventDateandTime - 2021-10-08 at 04:18:00 PM, EventDateandTime - 2021-10-12 at 03:22:37 PM, EventDateandTime - 2021-10-12 at 03:26:09 PM, EventDateandTime - 2021-10-12 at 03:29:33 PM, EventDateandTime - 2021-10-12 at 03:33:10 PM, EventDateandTime - 2021-10-12 at 03:40:47 PM, EventDateandTime - 2021-10-12 at 03:42:39 PM, EventDateandTime - 2021-10-12 at 04:01:15 PM, EventDateandTime - 2021-10-12 at 04:05:26 PM, EventDateandTime - 2021-10-12 at 04:09:31 PM, EventDateandTime - 2021-10-12 at 04:20:33 PM, EventDateandTime - 2021-10-12 at 04:36:55 PM, EventDateandTime - 2021-10-12 at 04:45:49 PM, EventDateandTime - 2021-10-12 at 04:47:13 PM, EventDateandTime - 2021-10-12 at 04:49:25 PM, EventDateandTime - 2021-10-12 at 04:57:56 PM, EventDateandTime - 2021-10-12 at 05:06:39 PM, EventDateandTime - 2021-10-13 at 11:01:14 AM, EventDateandTime - 2021-10-13 at 11:10:41 AM, EventDateandTime - 2021-10-13 at 11:20:24 AM, EventDateandTime - 2021-10-13 at 11:21:37 AM, EventDateandTime - 2021-10-13 at 11:28:02 AM, EventDateandTime - 2021-10-13 at 11:39:19 AM, EventDateandTime - 2021-10-13 at 11:42:10 AM, EventDateandTime - 2021-10-13 at 11:50:59 AM, EventDateandTime - 2021-10-13 at 12:59:48 PM, EventDateandTime - 2021-10-13 at 01:10:09 PM, EventDateandTime - 2021-10-13 at 01:32:20 PM, EventDateandTime - 2021-10-13 at 01:42:30 PM, EventDateandTime - 2021-10-13 at 01:49:56 PM, EventDateandTime - 2021-10-13 at 02:03:51 PM, EventDateandTime - 2021-10-13 at 02:05:23 PM, EventDateandTime - 2021-10-13 at 02:06:01 PM, EventDateandTime - 2021-10-13 at 02:19:38 PM, EventDateandTime - 2021-10-13 at 02:24:33 PM, EventDateandTime - 2021-10-13 at 02:39:44 PM, EventDateandTime - 2021-10-13 at 02:56:35 PM, EventDateandTime - 2021-10-13 at 03:01:28 PM, EventDateandTime - 2021-10-13 at 03:10:37 PM, EventDateandTime - 2021-10-13 at 03:12:21 PM, EventDateandTime - 2021-10-13 at 03:45:34 PM, EventDateandTime - 2021-10-13 at 03:52:56 PM, EventDateandTime - 2021-10-20 at 01:50:42 PM, EventDateandTime - 2021-10-20 at 01:54:26 PM, EventDateandTime - 2021-11-03 at 10:20:57 AM, EventDateandTime - 2021-11-03 at 11:29:08 AM, EventDateandTime - 2021-11-03 at 11:32:44 AM, EventDateandTime - 2021-11-03 at 11:35:32 AM, EventDateandTime - 2021-11-03 at 11:57:03 AM, EventDateandTime - 2021-11-03 at 12:00:11 PM, EventDateandTime - 2021-11-03 at 12:03:20 PM, EventDateandTime - 2021-11-03 at 12:05:52 PM, EventDateandTime - 2021-11-16 at 05:11:17 PM, EventDateandTime - 2021-11-16 at 05:35:49 PM, EventDateandTime - 2021-11-18 at 09:01:23 AM, Creator - Dolan, Christine, EventDateandTime - 2022-05-05 at 01:37:57 PM, EventDateandTime - 2022-05-05 at 01:39:30 PM, EventDateandTime - 2022-05-05 at 01:40:23 PM, EventDateandTime - 2022-05-06 at 11:11:05 AM, EventDateandTime - 2022-05-06 at 11:42:43 AM, EventDateandTime - 2022-05-06 at 12:54:44 PM, EventDateandTime - 2022-05-06 at 01:59:03 PM, EventDateandTime - 2022-05-06 at 02:10:39 PM, EventDateandTime - 2022-05-06 at 04:23:43 PM, EventDateandTime - 2022-05-06 at 04:31:17 PM, EventDateandTime - 2022-05-06 at 07:17:36 PM, EventDateandTime - 2022-05-06 at 07:22:29 PM, EventDateandTime - 2022-05-06 at 07:26:17 PM, EventDateandTime - 2022-05-06 at 08:16:07 PM, EventDateandTime - 2022-05-06 at 08:22:34 PM, EventDateandTime - 2022-05-06 at 08:34:09 PM, EventDateandTime - 2022-05-06 at 08:40:14 PM, EventDateandTime - 2022-05-06 at 08:40:29 PM, EventDateandTime - 2022-05-06 at 08:42:29 PM, EventDateandTime - 2022-05-06 at 08:51:09 PM, EventDateandTime - 2022-05-06 at 08:52:26 PM, EventDateandTime - 2022-05-06 at 08:53:07 PM, EventDateandTime - 2022-05-06 at 08:59:55 PM, EventDateandTime - 2022-05-06 at 09:01:27 PM, EventDateandTime - 2022-05-06 at 09:02:45 PM, EventDateandTime - 2022-05-06 at 09:03:25 PM, EventDateandTime - 2022-05-06 at 09:04:41 PM, EventDateandTime - 2022-05-09 at 10:07:05 AM, EventDateandTime - 2022-05-27 at 01:41:24 PM, Creator - McIntyre, Kevin, EventDateandTime - 2022-08-24 at 11:02:41 AM, EventDateandTime - 2022-08-24 at 11:53:00, EventDateandTime - 2022-08-24 at 3:51:03 PM, EventDateandTime - 2022-08-24 at 3:53:33 PM, EventDateandTime - 2022-08-24 at 4:30:06 PM, EventDateandTime - 2022-08-24 at 4:34:49 PM, EventDateandTime - 2022-08-25 at 2:52:15 PM, EventDateandTime - 2022-08-25 at 2:59:53 PM, EventDateandTime - 2022-08-25 at 3:00:23 PM, EventDateandTime - 2022-08-25 at 3:01:06 PM, EventDateandTime - 2022-08-25 at 3:02:56 PM, EventDateandTime - 2022-08-25 at 3:15:02 PM, EventDateandTime - 2022-09-07 at 11:12:33 AM, EventDateandTime - 2022-09-07 at 11:29:14 AM, EventDateandTime - 2022-09-07 at 12:28:46 PM, EventDateandTime - 2022-10-03 at 3:36:27 PM, EventDateandTime - 2022-10-03 at 3:45:30 PM, EventDateandTime - 2022-10-11 at 2:01:45 PM, EventDateandTime - 2022-10-18 at 10:53:24 AM, EventDateandTime - 2022-10-18 at 11:36:38 AM, EventDateandTime - 2022-10-18 at 11:46:14 AM, EventDateandTime - 2022-10-18 at 1:30:00 PM, EventDateandTime - 2022-10-18 at 1:51:19 PM, EventDateandTime - 2022-10-18 at 1:56:09 PM, EventDateandTime - 2022-10-18 at 3:09:32 PM, EventDateandTime - 2022-10-18 at 3:52:38 PM, EventDateandTime - 2022-10-18 at 3:58:44 PM, EventDateandTime - 2022-10-19 at 3:42:43 PM, EventDateandTime - 2022-10-19 at 3:45:10 PM, EventDateandTime - 2022-10-19 at 3:54:09 PM, EventDateandTime - 2022-10-19 at 4:01:11 PM, EventDateandTime - 2022-10-19 at 4:11:15 PM, EventDateandTime - 2022-10-19 at 4:12:15 PM, EventDateandTime - 2022-10-19 at 4:45:22 PM, EventDateandTime - 2022-10-20 at 8:57:45 AM, EventDateandTime - 2022-10-20 at 9:37:39 AM, EventDateandTime - 2022-10-20 at 9:50:04 AM, EventDateandTime - 2022-10-20 at 9:50:24 AM, EventDateandTime - 2022-10-20 at 10:24:15 AM, EventDateandTime - 2022-10-20 at 10:33:29 AM, EventDateandTime - 2022-10-20 at 10:36:05 AM, EventDateandTime - 2022-10-20 at 10:36:22 AM, EventDateandTime - 2022-10-20 at 10:43:29 AM, Creator - Varao, Breanne (she, her/elle), EventDateandTime - 2023-10-11 at 04:26:51 PM, SecurityClassificationLevel - PROTECTED A, her/elle), EventDateandTime - 2023-10-11 at 04:32:59 PM, EventDateandTime - 2023-10-11 at 04:43:18 PM, EventDateandTime - 2023-10-11 at 04:47:22 PM, EventDateandTime - 2023-10-11 at 04:52:26 PM, EventDateandTime - 2023-10-11 at 05:08:51 PM, EventDateandTime - 2023-10-11 at 05:10:04 PM, EventDateandTime - 2023-10-11 at 05:10:23 PM, EventDateandTime - 2023-10-13 at 10:35:34 AM, EventDateandTime - 2023-10-13 at 11:02:29 AM, EventDateandTime - 2023-10-13 at 11:04:03 AM, EventDateandTime - 2023-10-13 at 11:06:40 AM, EventDateandTime - 2023-10-13 at 11:10:37 AM, EventDateandTime - 2023-10-13 at 11:11:28 AM, EventDateandTime - 2023-10-13 at 11:17:02 AM, EventDateandTime - 2023-10-13 at 11:23:08 AM, EventDateandTime - 2023-10-13 at 11:28:33 AM, EventDateandTime - 2023-10-13 at 11:58:11 AM, EventDateandTime - 2023-10-13 at 11:58:31 AM, EventDateandTime - 2023-10-13 at 12:11:05 PM, EventDateandTime - 2023-10-13 at 12:37:59 PM, EventDateandTime - 2023-10-13 at 12:40:24 PM, EventDateandTime - 2023-10-13 at 12:45:23 PM, EventDateandTime - 2023-10-13 at 12:56:29 PM, EventDateandTime - 2023-10-17 at 09:25:26 AM, EventDateandTime - 2023-10-17 at 09:26:24 AM, EventDateandTime - 2023-10-17 at 09:42:54 AM, EventDateandTime - 2023-10-17 at 09:56:28 AM, EventDateandTime - 2023-10-17 at 10:02:01 AM, EventDateandTime - 2023-10-17 at 10:04:53 AM, EventDateandTime - 2023-10-17 at 10:05:33 AM, EventDateandTime - 2023-10-17 at 10:10:30 AM, EventDateandTime - 2023-10-17 at 10:13:09 AM, EventDateandTime - 2023-10-17 at 10:20:41 AM, EventDateandTime - 2023-10-17 at 10:32:00 AM, EventDateandTime - 2023-10-18 at 09:17:15 AM, EventDateandTime - 2023-10-18 at 09:20:35 AM, EventDateandTime - 2023-10-18 at 09:56:03 AM, EventDateandTime - 2023-10-18 at 09:59:19 AM, EventDateandTime - 2023-10-20 at 01:30:48 PM, EventDateandTime - 2023-10-20 at 01:46:24 PM, EventDateandTime - 2023-10-20 at 02:14:38 PM, EventDateandTime - 2023-10-20 at 02:18:27 PM, EventDateandTime - 2023-10-23 at 11:29:38 AM, EventDateandTime - 2023-10-23 at 11:31:33 AM, EventDateandTime - 2023-10-23 at 11:44:56 AM</cp:keywords>
  <cp:lastModifiedBy>Susan Duncan</cp:lastModifiedBy>
  <cp:revision>326</cp:revision>
  <dcterms:created xsi:type="dcterms:W3CDTF">2021-09-28T16:32:40Z</dcterms:created>
  <dcterms:modified xsi:type="dcterms:W3CDTF">2024-01-24T14:16:45Z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8a3e9132-510c-42d9-b596-3861471452ab</vt:lpwstr>
  </property>
  <property fmtid="{D5CDD505-2E9C-101B-9397-08002B2CF9AE}" pid="3" name="SecurityClassificationLevel">
    <vt:lpwstr>PROTECTED A</vt:lpwstr>
  </property>
  <property fmtid="{D5CDD505-2E9C-101B-9397-08002B2CF9AE}" pid="4" name="LanguageSelection">
    <vt:lpwstr>ENGLISH</vt:lpwstr>
  </property>
  <property fmtid="{D5CDD505-2E9C-101B-9397-08002B2CF9AE}" pid="5" name="VISUALMARKINGS">
    <vt:lpwstr>YES</vt:lpwstr>
  </property>
</Properties>
</file>