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notesSlides/notesSlide5.xml" ContentType="application/vnd.openxmlformats-officedocument.presentationml.notesSlide+xml"/>
  <Override PartName="/ppt/comments/modernComment_1C9_35B8178D.xml" ContentType="application/vnd.ms-powerpoint.comments+xml"/>
  <Override PartName="/ppt/tags/tag14.xml" ContentType="application/vnd.openxmlformats-officedocument.presentationml.tags+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5.xml" ContentType="application/vnd.openxmlformats-officedocument.presentationml.tags+xml"/>
  <Override PartName="/ppt/notesSlides/notesSlide7.xml" ContentType="application/vnd.openxmlformats-officedocument.presentationml.notesSlide+xml"/>
  <Override PartName="/ppt/tags/tag16.xml" ContentType="application/vnd.openxmlformats-officedocument.presentationml.tags+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7.xml" ContentType="application/vnd.openxmlformats-officedocument.presentationml.tags+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8.xml" ContentType="application/vnd.openxmlformats-officedocument.presentationml.tags+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19.xml" ContentType="application/vnd.openxmlformats-officedocument.presentationml.tags+xml"/>
  <Override PartName="/ppt/notesSlides/notesSlide11.xml" ContentType="application/vnd.openxmlformats-officedocument.presentationml.notesSlide+xml"/>
  <Override PartName="/ppt/tags/tag20.xml" ContentType="application/vnd.openxmlformats-officedocument.presentationml.tags+xml"/>
  <Override PartName="/ppt/notesSlides/notesSlide12.xml" ContentType="application/vnd.openxmlformats-officedocument.presentationml.notesSlide+xml"/>
  <Override PartName="/ppt/tags/tag21.xml" ContentType="application/vnd.openxmlformats-officedocument.presentationml.tags+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22.xml" ContentType="application/vnd.openxmlformats-officedocument.presentationml.tags+xml"/>
  <Override PartName="/ppt/notesSlides/notesSlide14.xml" ContentType="application/vnd.openxmlformats-officedocument.presentationml.notesSlide+xml"/>
  <Override PartName="/ppt/tags/tag23.xml" ContentType="application/vnd.openxmlformats-officedocument.presentationml.tags+xml"/>
  <Override PartName="/ppt/notesSlides/notesSlide15.xml" ContentType="application/vnd.openxmlformats-officedocument.presentationml.notesSlide+xml"/>
  <Override PartName="/ppt/tags/tag24.xml" ContentType="application/vnd.openxmlformats-officedocument.presentationml.tags+xml"/>
  <Override PartName="/ppt/notesSlides/notesSlide16.xml" ContentType="application/vnd.openxmlformats-officedocument.presentationml.notesSlide+xml"/>
  <Override PartName="/ppt/tags/tag25.xml" ContentType="application/vnd.openxmlformats-officedocument.presentationml.tags+xml"/>
  <Override PartName="/ppt/notesSlides/notesSlide17.xml" ContentType="application/vnd.openxmlformats-officedocument.presentationml.notesSlide+xml"/>
  <Override PartName="/ppt/tags/tag26.xml" ContentType="application/vnd.openxmlformats-officedocument.presentationml.tags+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5"/>
  </p:sldMasterIdLst>
  <p:notesMasterIdLst>
    <p:notesMasterId r:id="rId24"/>
  </p:notesMasterIdLst>
  <p:handoutMasterIdLst>
    <p:handoutMasterId r:id="rId25"/>
  </p:handoutMasterIdLst>
  <p:sldIdLst>
    <p:sldId id="411" r:id="rId6"/>
    <p:sldId id="451" r:id="rId7"/>
    <p:sldId id="421" r:id="rId8"/>
    <p:sldId id="452" r:id="rId9"/>
    <p:sldId id="457" r:id="rId10"/>
    <p:sldId id="414" r:id="rId11"/>
    <p:sldId id="458" r:id="rId12"/>
    <p:sldId id="453" r:id="rId13"/>
    <p:sldId id="354" r:id="rId14"/>
    <p:sldId id="454" r:id="rId15"/>
    <p:sldId id="327" r:id="rId16"/>
    <p:sldId id="459" r:id="rId17"/>
    <p:sldId id="443" r:id="rId18"/>
    <p:sldId id="463" r:id="rId19"/>
    <p:sldId id="439" r:id="rId20"/>
    <p:sldId id="460" r:id="rId21"/>
    <p:sldId id="461" r:id="rId22"/>
    <p:sldId id="462" r:id="rId23"/>
  </p:sldIdLst>
  <p:sldSz cx="12192000" cy="6858000"/>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mplate" id="{4C4A4E86-E140-42FF-AB96-5BB415D9AC36}">
          <p14:sldIdLst>
            <p14:sldId id="411"/>
            <p14:sldId id="451"/>
            <p14:sldId id="421"/>
            <p14:sldId id="452"/>
            <p14:sldId id="457"/>
            <p14:sldId id="414"/>
            <p14:sldId id="458"/>
            <p14:sldId id="453"/>
            <p14:sldId id="354"/>
            <p14:sldId id="454"/>
            <p14:sldId id="327"/>
            <p14:sldId id="459"/>
            <p14:sldId id="443"/>
            <p14:sldId id="463"/>
            <p14:sldId id="439"/>
            <p14:sldId id="460"/>
            <p14:sldId id="461"/>
            <p14:sldId id="46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4FD680A-7DE3-BD5B-7B1D-91067016515C}" name="Stanley, Carolyn" initials="SC" userId="S::cxb453@cra-arc.gc.ca::d82153ca-ddfc-4759-a3ab-7bb23661f604" providerId="AD"/>
  <p188:author id="{9E80661D-FCD6-80A8-BBF3-B03F4ACE5EBB}" name="Kiervin, Jason (he/him, il/lui)" initials="KJ(i" userId="S::JXK770@CRA-ARC.GC.CA::38500537-779f-4715-a4c8-8c08e0dc0297" providerId="AD"/>
  <p188:author id="{EF79B41D-DFE3-4818-7EE8-FD4607BA3DE5}" name="Smith, OliviaS (she/her)" initials="S(" userId="S::oxs027@cra-arc.gc.ca::c4b5d453-836b-4c14-a78a-2296f22dcc20" providerId="AD"/>
  <p188:author id="{F5C73321-3B5D-50E2-AB87-1E6C7005230E}" name="Stanley, Carolyn" initials="SC" userId="S::CXB453@CRA-ARC.GC.CA::d82153ca-ddfc-4759-a3ab-7bb23661f604" providerId="AD"/>
  <p188:author id="{41E1522C-34DD-2978-08E9-635175E8AA84}" name="Dhillon, Roger" initials="" userId="S::RSD701@CRA-ARC.GC.CA::32d6ea62-f5d4-491c-aeb6-5b501c8102af" providerId="AD"/>
  <p188:author id="{D6D5A72E-7B8B-02F9-0F81-45482A52E97F}" name="Dawn Oghenetega" initials="DO" userId="S::FHH749@CRA-ARC.GC.CA::264c688f-0d3a-4baf-b73f-ac41bf7e4254" providerId="AD"/>
  <p188:author id="{4C84F7AF-3B6A-00BE-9901-083EB1E8F6C7}" name="Sherry, Kira (she/her/elle)" initials="SK(" userId="S::KXP146@CRA-ARC.GC.CA::504edc83-582e-4921-9319-ec3148541169" providerId="AD"/>
  <p188:author id="{3CBA03D0-E7BF-6E04-4D01-DA0550697FB3}" name="Kiervin, Jason (he/him, il/lui)" initials="Ki" userId="S::jxk770@cra-arc.gc.ca::38500537-779f-4715-a4c8-8c08e0dc029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eay, Alison" initials="SA" lastIdx="37" clrIdx="0">
    <p:extLst>
      <p:ext uri="{19B8F6BF-5375-455C-9EA6-DF929625EA0E}">
        <p15:presenceInfo xmlns:p15="http://schemas.microsoft.com/office/powerpoint/2012/main" userId="S-1-5-21-1287501387-3249052258-898514827-14449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776"/>
    <a:srgbClr val="A9C4DB"/>
    <a:srgbClr val="008DCC"/>
    <a:srgbClr val="99D3ED"/>
    <a:srgbClr val="005676"/>
    <a:srgbClr val="7F7F7F"/>
    <a:srgbClr val="BCDBF1"/>
    <a:srgbClr val="C5F0FF"/>
    <a:srgbClr val="33CC33"/>
    <a:srgbClr val="0455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41DEC3-4C5F-DC01-AD22-2BB965FABF91}" v="170" dt="2024-06-25T20:03:52.936"/>
    <p1510:client id="{69BFDE13-2F8D-C902-2238-B080C6D932F5}" v="4" dt="2024-06-25T13:53:24.943"/>
    <p1510:client id="{6CE2A733-3F67-881A-AADD-0EEEDA77D15D}" v="19" dt="2024-06-25T19:52:15.248"/>
    <p1510:client id="{FADF9926-E992-2DAC-7068-9D4479FD32EF}" v="11" dt="2024-06-25T16:03:50.8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 d="2"/>
          <a:sy n="1" d="2"/>
        </p:scale>
        <p:origin x="1906" y="65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32"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3.xml"/></Relationships>
</file>

<file path=ppt/comments/modernComment_1C9_35B8178D.xml><?xml version="1.0" encoding="utf-8"?>
<p188:cmLst xmlns:a="http://schemas.openxmlformats.org/drawingml/2006/main" xmlns:r="http://schemas.openxmlformats.org/officeDocument/2006/relationships" xmlns:p188="http://schemas.microsoft.com/office/powerpoint/2018/8/main">
  <p188:cm id="{1FBD8D10-0BFF-40FA-B35C-1CD61A80FBF8}" authorId="{F5C73321-3B5D-50E2-AB87-1E6C7005230E}" status="resolved" created="2024-06-17T21:23:55.517" complete="100000">
    <pc:sldMkLst xmlns:pc="http://schemas.microsoft.com/office/powerpoint/2013/main/command">
      <pc:docMk/>
      <pc:sldMk cId="901257101" sldId="457"/>
    </pc:sldMkLst>
    <p188:replyLst>
      <p188:reply id="{B54653FF-201F-41E4-9B7F-06A4C7BFE325}" authorId="{D6D5A72E-7B8B-02F9-0F81-45482A52E97F}" created="2024-06-18T14:41:53.203">
        <p188:txBody>
          <a:bodyPr/>
          <a:lstStyle/>
          <a:p>
            <a:r>
              <a:rPr lang="en-CA"/>
              <a:t>Resolved. Also for productivity and behavioural.</a:t>
            </a:r>
          </a:p>
        </p188:txBody>
      </p188:reply>
    </p188:replyLst>
    <p188:txBody>
      <a:bodyPr/>
      <a:lstStyle/>
      <a:p>
        <a:r>
          <a:rPr lang="en-CA"/>
          <a:t>Inserts Stars and Quality</a:t>
        </a:r>
      </a:p>
    </p188:txBody>
  </p188:cm>
</p188:cmLst>
</file>

<file path=ppt/diagrams/_rels/data3.xml.rels><?xml version="1.0" encoding="UTF-8" standalone="yes"?>
<Relationships xmlns="http://schemas.openxmlformats.org/package/2006/relationships"><Relationship Id="rId2" Type="http://schemas.openxmlformats.org/officeDocument/2006/relationships/image" Target="../media/image16.svg"/><Relationship Id="rId1" Type="http://schemas.openxmlformats.org/officeDocument/2006/relationships/image" Target="../media/image15.png"/></Relationships>
</file>

<file path=ppt/diagrams/_rels/drawing3.xml.rels><?xml version="1.0" encoding="UTF-8" standalone="yes"?>
<Relationships xmlns="http://schemas.openxmlformats.org/package/2006/relationships"><Relationship Id="rId2" Type="http://schemas.openxmlformats.org/officeDocument/2006/relationships/image" Target="../media/image16.svg"/><Relationship Id="rId1"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902BEE-B6B6-4055-890C-F9A6542BFFD4}"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CA"/>
        </a:p>
      </dgm:t>
    </dgm:pt>
    <dgm:pt modelId="{ABBCFC7A-9CFD-4C78-9650-57FFAAB2C446}">
      <dgm:prSet custT="1"/>
      <dgm:spPr/>
      <dgm:t>
        <a:bodyPr/>
        <a:lstStyle/>
        <a:p>
          <a:r>
            <a:rPr lang="en-CA" sz="2800" b="0"/>
            <a:t>What is the AF </a:t>
          </a:r>
        </a:p>
      </dgm:t>
    </dgm:pt>
    <dgm:pt modelId="{1AAA3C8D-6998-4C95-AA2B-F2902C55B398}" type="parTrans" cxnId="{BB9671DC-C3ED-4A85-B6B0-313995C8D60C}">
      <dgm:prSet/>
      <dgm:spPr/>
      <dgm:t>
        <a:bodyPr/>
        <a:lstStyle/>
        <a:p>
          <a:endParaRPr lang="en-CA"/>
        </a:p>
      </dgm:t>
    </dgm:pt>
    <dgm:pt modelId="{D4949AFA-2DDC-49E0-BDF3-E011300AE354}" type="sibTrans" cxnId="{BB9671DC-C3ED-4A85-B6B0-313995C8D60C}">
      <dgm:prSet/>
      <dgm:spPr/>
      <dgm:t>
        <a:bodyPr/>
        <a:lstStyle/>
        <a:p>
          <a:endParaRPr lang="en-CA"/>
        </a:p>
      </dgm:t>
    </dgm:pt>
    <dgm:pt modelId="{B0BF7581-C1E2-4325-9232-135CB4A0F1DB}">
      <dgm:prSet/>
      <dgm:spPr/>
      <dgm:t>
        <a:bodyPr/>
        <a:lstStyle/>
        <a:p>
          <a:r>
            <a:rPr lang="en-CA" b="0">
              <a:solidFill>
                <a:srgbClr val="005776"/>
              </a:solidFill>
            </a:rPr>
            <a:t>To align and improve horizontal and vertical accountabilities to strive towards world-class Contact Centre operations that optimize service for Canadians and businesses</a:t>
          </a:r>
        </a:p>
      </dgm:t>
    </dgm:pt>
    <dgm:pt modelId="{3873DA58-8CF2-4C3A-8B37-5E33AC756C9A}" type="parTrans" cxnId="{2AE00B33-0034-4DE0-A9A8-77E1B1977180}">
      <dgm:prSet/>
      <dgm:spPr/>
      <dgm:t>
        <a:bodyPr/>
        <a:lstStyle/>
        <a:p>
          <a:endParaRPr lang="en-CA"/>
        </a:p>
      </dgm:t>
    </dgm:pt>
    <dgm:pt modelId="{4478F9D5-62C2-4551-BDB1-9DAC3ED1CF5B}" type="sibTrans" cxnId="{2AE00B33-0034-4DE0-A9A8-77E1B1977180}">
      <dgm:prSet/>
      <dgm:spPr/>
      <dgm:t>
        <a:bodyPr/>
        <a:lstStyle/>
        <a:p>
          <a:endParaRPr lang="en-CA"/>
        </a:p>
      </dgm:t>
    </dgm:pt>
    <dgm:pt modelId="{192FB403-9C61-4F3D-863C-AE20C2B2F727}">
      <dgm:prSet custT="1"/>
      <dgm:spPr/>
      <dgm:t>
        <a:bodyPr/>
        <a:lstStyle/>
        <a:p>
          <a:r>
            <a:rPr lang="en-CA" sz="2800" b="0"/>
            <a:t>Each scorecard will be made up of</a:t>
          </a:r>
        </a:p>
      </dgm:t>
    </dgm:pt>
    <dgm:pt modelId="{90F5B267-138E-4785-93B8-30F9968D6BAA}" type="parTrans" cxnId="{230975E9-01BA-45E8-A7B8-F42234BBFDC5}">
      <dgm:prSet/>
      <dgm:spPr/>
      <dgm:t>
        <a:bodyPr/>
        <a:lstStyle/>
        <a:p>
          <a:endParaRPr lang="en-CA"/>
        </a:p>
      </dgm:t>
    </dgm:pt>
    <dgm:pt modelId="{91C4BB4F-3F8D-4606-838C-CEE3A21202A0}" type="sibTrans" cxnId="{230975E9-01BA-45E8-A7B8-F42234BBFDC5}">
      <dgm:prSet/>
      <dgm:spPr/>
      <dgm:t>
        <a:bodyPr/>
        <a:lstStyle/>
        <a:p>
          <a:endParaRPr lang="en-CA"/>
        </a:p>
      </dgm:t>
    </dgm:pt>
    <dgm:pt modelId="{9F1305F4-EE94-4C6F-B48E-CC771CEA64E5}">
      <dgm:prSet/>
      <dgm:spPr/>
      <dgm:t>
        <a:bodyPr/>
        <a:lstStyle/>
        <a:p>
          <a:r>
            <a:rPr lang="en-CA" b="0">
              <a:solidFill>
                <a:srgbClr val="005776"/>
              </a:solidFill>
            </a:rPr>
            <a:t>A set of measures, grouped across a number of categories</a:t>
          </a:r>
        </a:p>
      </dgm:t>
    </dgm:pt>
    <dgm:pt modelId="{D70CEC36-F0F0-4FCA-9B47-DB2932ADE27D}" type="parTrans" cxnId="{6A156C05-AED7-4BDB-914B-6666E5516C81}">
      <dgm:prSet/>
      <dgm:spPr/>
      <dgm:t>
        <a:bodyPr/>
        <a:lstStyle/>
        <a:p>
          <a:endParaRPr lang="en-CA"/>
        </a:p>
      </dgm:t>
    </dgm:pt>
    <dgm:pt modelId="{E6C8FC88-32D6-4CCD-B2E8-34ACF7C0C29A}" type="sibTrans" cxnId="{6A156C05-AED7-4BDB-914B-6666E5516C81}">
      <dgm:prSet/>
      <dgm:spPr/>
      <dgm:t>
        <a:bodyPr/>
        <a:lstStyle/>
        <a:p>
          <a:endParaRPr lang="en-CA"/>
        </a:p>
      </dgm:t>
    </dgm:pt>
    <dgm:pt modelId="{4DED47D3-AA08-4855-8195-71BB08FC077E}">
      <dgm:prSet/>
      <dgm:spPr/>
      <dgm:t>
        <a:bodyPr/>
        <a:lstStyle/>
        <a:p>
          <a:r>
            <a:rPr lang="en-CA" b="0">
              <a:solidFill>
                <a:srgbClr val="005776"/>
              </a:solidFill>
            </a:rPr>
            <a:t>Documentation for the each applicable measure, including information on weights, targets, and diagnostic metrics</a:t>
          </a:r>
        </a:p>
      </dgm:t>
    </dgm:pt>
    <dgm:pt modelId="{8772619E-4DC3-4905-984C-34A2A0294040}" type="parTrans" cxnId="{180E700C-9328-4DE3-844D-015BB8C0DB07}">
      <dgm:prSet/>
      <dgm:spPr/>
      <dgm:t>
        <a:bodyPr/>
        <a:lstStyle/>
        <a:p>
          <a:endParaRPr lang="en-CA"/>
        </a:p>
      </dgm:t>
    </dgm:pt>
    <dgm:pt modelId="{7F925F53-0287-4DD1-9E96-A3DE922AC9CA}" type="sibTrans" cxnId="{180E700C-9328-4DE3-844D-015BB8C0DB07}">
      <dgm:prSet/>
      <dgm:spPr/>
      <dgm:t>
        <a:bodyPr/>
        <a:lstStyle/>
        <a:p>
          <a:endParaRPr lang="en-CA"/>
        </a:p>
      </dgm:t>
    </dgm:pt>
    <dgm:pt modelId="{72ED6C03-C109-47AA-A88C-9D58B2ED1209}">
      <dgm:prSet/>
      <dgm:spPr/>
      <dgm:t>
        <a:bodyPr/>
        <a:lstStyle/>
        <a:p>
          <a:r>
            <a:rPr lang="en-CA" b="0">
              <a:solidFill>
                <a:srgbClr val="005776"/>
              </a:solidFill>
            </a:rPr>
            <a:t>A set of complementary balanced scorecards, for each position in Contact Centre operations and functional direction that align behaviours to the Agency’s desired outcomes</a:t>
          </a:r>
        </a:p>
      </dgm:t>
    </dgm:pt>
    <dgm:pt modelId="{0FDA9381-7C42-4196-A2EB-98D7660274F6}" type="parTrans" cxnId="{B6BD7ABD-A08C-405B-9BC8-C95299CC40EB}">
      <dgm:prSet/>
      <dgm:spPr/>
      <dgm:t>
        <a:bodyPr/>
        <a:lstStyle/>
        <a:p>
          <a:endParaRPr lang="en-CA"/>
        </a:p>
      </dgm:t>
    </dgm:pt>
    <dgm:pt modelId="{8DE4288A-A56E-4A82-84C7-58106BFE0F4D}" type="sibTrans" cxnId="{B6BD7ABD-A08C-405B-9BC8-C95299CC40EB}">
      <dgm:prSet/>
      <dgm:spPr/>
      <dgm:t>
        <a:bodyPr/>
        <a:lstStyle/>
        <a:p>
          <a:endParaRPr lang="en-CA"/>
        </a:p>
      </dgm:t>
    </dgm:pt>
    <dgm:pt modelId="{94BB0D6D-F14B-4A8F-BC47-50A9C53CCB87}">
      <dgm:prSet custT="1"/>
      <dgm:spPr/>
      <dgm:t>
        <a:bodyPr/>
        <a:lstStyle/>
        <a:p>
          <a:r>
            <a:rPr lang="en-CA" sz="2800" b="0"/>
            <a:t>Why do we need it</a:t>
          </a:r>
        </a:p>
      </dgm:t>
    </dgm:pt>
    <dgm:pt modelId="{228396F0-7E3F-4222-A89C-257123536A3A}" type="parTrans" cxnId="{ECE83217-044A-4823-97C7-CE3498E11987}">
      <dgm:prSet/>
      <dgm:spPr/>
      <dgm:t>
        <a:bodyPr/>
        <a:lstStyle/>
        <a:p>
          <a:endParaRPr lang="en-CA"/>
        </a:p>
      </dgm:t>
    </dgm:pt>
    <dgm:pt modelId="{DDFD1F7A-6108-4DD5-B0C5-F0EAB0AC2AF1}" type="sibTrans" cxnId="{ECE83217-044A-4823-97C7-CE3498E11987}">
      <dgm:prSet/>
      <dgm:spPr/>
      <dgm:t>
        <a:bodyPr/>
        <a:lstStyle/>
        <a:p>
          <a:endParaRPr lang="en-CA"/>
        </a:p>
      </dgm:t>
    </dgm:pt>
    <dgm:pt modelId="{3E9536A7-E4EA-4243-94B0-38E62463F4A1}" type="pres">
      <dgm:prSet presAssocID="{2F902BEE-B6B6-4055-890C-F9A6542BFFD4}" presName="Name0" presStyleCnt="0">
        <dgm:presLayoutVars>
          <dgm:dir/>
          <dgm:animLvl val="lvl"/>
          <dgm:resizeHandles val="exact"/>
        </dgm:presLayoutVars>
      </dgm:prSet>
      <dgm:spPr/>
    </dgm:pt>
    <dgm:pt modelId="{0FEA9998-2730-4D98-A880-44CC760D1E57}" type="pres">
      <dgm:prSet presAssocID="{ABBCFC7A-9CFD-4C78-9650-57FFAAB2C446}" presName="linNode" presStyleCnt="0"/>
      <dgm:spPr/>
    </dgm:pt>
    <dgm:pt modelId="{3A893515-A7BA-46C2-BFAB-E7AB50C38425}" type="pres">
      <dgm:prSet presAssocID="{ABBCFC7A-9CFD-4C78-9650-57FFAAB2C446}" presName="parentText" presStyleLbl="node1" presStyleIdx="0" presStyleCnt="3">
        <dgm:presLayoutVars>
          <dgm:chMax val="1"/>
          <dgm:bulletEnabled val="1"/>
        </dgm:presLayoutVars>
      </dgm:prSet>
      <dgm:spPr/>
    </dgm:pt>
    <dgm:pt modelId="{46256345-AA14-4959-B5C7-31058031DE44}" type="pres">
      <dgm:prSet presAssocID="{ABBCFC7A-9CFD-4C78-9650-57FFAAB2C446}" presName="descendantText" presStyleLbl="alignAccFollowNode1" presStyleIdx="0" presStyleCnt="3">
        <dgm:presLayoutVars>
          <dgm:bulletEnabled val="1"/>
        </dgm:presLayoutVars>
      </dgm:prSet>
      <dgm:spPr/>
    </dgm:pt>
    <dgm:pt modelId="{9B5ABBE9-0AEF-420C-89C2-545AC58865D7}" type="pres">
      <dgm:prSet presAssocID="{D4949AFA-2DDC-49E0-BDF3-E011300AE354}" presName="sp" presStyleCnt="0"/>
      <dgm:spPr/>
    </dgm:pt>
    <dgm:pt modelId="{61A18D5A-2582-44D5-B9E0-4E5F934641EF}" type="pres">
      <dgm:prSet presAssocID="{94BB0D6D-F14B-4A8F-BC47-50A9C53CCB87}" presName="linNode" presStyleCnt="0"/>
      <dgm:spPr/>
    </dgm:pt>
    <dgm:pt modelId="{6E186AF8-7EDA-49E2-8B5E-77742A9DDA69}" type="pres">
      <dgm:prSet presAssocID="{94BB0D6D-F14B-4A8F-BC47-50A9C53CCB87}" presName="parentText" presStyleLbl="node1" presStyleIdx="1" presStyleCnt="3">
        <dgm:presLayoutVars>
          <dgm:chMax val="1"/>
          <dgm:bulletEnabled val="1"/>
        </dgm:presLayoutVars>
      </dgm:prSet>
      <dgm:spPr/>
    </dgm:pt>
    <dgm:pt modelId="{BCA8F85E-207B-431C-BA5F-E0AFE713E501}" type="pres">
      <dgm:prSet presAssocID="{94BB0D6D-F14B-4A8F-BC47-50A9C53CCB87}" presName="descendantText" presStyleLbl="alignAccFollowNode1" presStyleIdx="1" presStyleCnt="3">
        <dgm:presLayoutVars>
          <dgm:bulletEnabled val="1"/>
        </dgm:presLayoutVars>
      </dgm:prSet>
      <dgm:spPr/>
    </dgm:pt>
    <dgm:pt modelId="{4ECD2E1E-03F6-42C2-8EC9-774457647425}" type="pres">
      <dgm:prSet presAssocID="{DDFD1F7A-6108-4DD5-B0C5-F0EAB0AC2AF1}" presName="sp" presStyleCnt="0"/>
      <dgm:spPr/>
    </dgm:pt>
    <dgm:pt modelId="{0938C1F0-4E90-4873-A587-CB16E7F8D28D}" type="pres">
      <dgm:prSet presAssocID="{192FB403-9C61-4F3D-863C-AE20C2B2F727}" presName="linNode" presStyleCnt="0"/>
      <dgm:spPr/>
    </dgm:pt>
    <dgm:pt modelId="{15B7BA01-AE53-4FB5-A1BF-A8FAACFCA54F}" type="pres">
      <dgm:prSet presAssocID="{192FB403-9C61-4F3D-863C-AE20C2B2F727}" presName="parentText" presStyleLbl="node1" presStyleIdx="2" presStyleCnt="3">
        <dgm:presLayoutVars>
          <dgm:chMax val="1"/>
          <dgm:bulletEnabled val="1"/>
        </dgm:presLayoutVars>
      </dgm:prSet>
      <dgm:spPr/>
    </dgm:pt>
    <dgm:pt modelId="{EC57FCEC-F275-4BDC-9522-4D94AA827EEB}" type="pres">
      <dgm:prSet presAssocID="{192FB403-9C61-4F3D-863C-AE20C2B2F727}" presName="descendantText" presStyleLbl="alignAccFollowNode1" presStyleIdx="2" presStyleCnt="3">
        <dgm:presLayoutVars>
          <dgm:bulletEnabled val="1"/>
        </dgm:presLayoutVars>
      </dgm:prSet>
      <dgm:spPr/>
    </dgm:pt>
  </dgm:ptLst>
  <dgm:cxnLst>
    <dgm:cxn modelId="{6A156C05-AED7-4BDB-914B-6666E5516C81}" srcId="{192FB403-9C61-4F3D-863C-AE20C2B2F727}" destId="{9F1305F4-EE94-4C6F-B48E-CC771CEA64E5}" srcOrd="0" destOrd="0" parTransId="{D70CEC36-F0F0-4FCA-9B47-DB2932ADE27D}" sibTransId="{E6C8FC88-32D6-4CCD-B2E8-34ACF7C0C29A}"/>
    <dgm:cxn modelId="{180E700C-9328-4DE3-844D-015BB8C0DB07}" srcId="{192FB403-9C61-4F3D-863C-AE20C2B2F727}" destId="{4DED47D3-AA08-4855-8195-71BB08FC077E}" srcOrd="1" destOrd="0" parTransId="{8772619E-4DC3-4905-984C-34A2A0294040}" sibTransId="{7F925F53-0287-4DD1-9E96-A3DE922AC9CA}"/>
    <dgm:cxn modelId="{B1467915-B5BF-47E9-8F07-A98C2D7CD9F3}" type="presOf" srcId="{ABBCFC7A-9CFD-4C78-9650-57FFAAB2C446}" destId="{3A893515-A7BA-46C2-BFAB-E7AB50C38425}" srcOrd="0" destOrd="0" presId="urn:microsoft.com/office/officeart/2005/8/layout/vList5"/>
    <dgm:cxn modelId="{ECE83217-044A-4823-97C7-CE3498E11987}" srcId="{2F902BEE-B6B6-4055-890C-F9A6542BFFD4}" destId="{94BB0D6D-F14B-4A8F-BC47-50A9C53CCB87}" srcOrd="1" destOrd="0" parTransId="{228396F0-7E3F-4222-A89C-257123536A3A}" sibTransId="{DDFD1F7A-6108-4DD5-B0C5-F0EAB0AC2AF1}"/>
    <dgm:cxn modelId="{67A41320-9B09-4CB8-AF31-9639614C6490}" type="presOf" srcId="{4DED47D3-AA08-4855-8195-71BB08FC077E}" destId="{EC57FCEC-F275-4BDC-9522-4D94AA827EEB}" srcOrd="0" destOrd="1" presId="urn:microsoft.com/office/officeart/2005/8/layout/vList5"/>
    <dgm:cxn modelId="{2AE00B33-0034-4DE0-A9A8-77E1B1977180}" srcId="{94BB0D6D-F14B-4A8F-BC47-50A9C53CCB87}" destId="{B0BF7581-C1E2-4325-9232-135CB4A0F1DB}" srcOrd="0" destOrd="0" parTransId="{3873DA58-8CF2-4C3A-8B37-5E33AC756C9A}" sibTransId="{4478F9D5-62C2-4551-BDB1-9DAC3ED1CF5B}"/>
    <dgm:cxn modelId="{67EFD03D-BE14-48EC-8D06-49417E239797}" type="presOf" srcId="{72ED6C03-C109-47AA-A88C-9D58B2ED1209}" destId="{46256345-AA14-4959-B5C7-31058031DE44}" srcOrd="0" destOrd="0" presId="urn:microsoft.com/office/officeart/2005/8/layout/vList5"/>
    <dgm:cxn modelId="{409FE472-C9FC-4E67-81D8-5D8202C50362}" type="presOf" srcId="{9F1305F4-EE94-4C6F-B48E-CC771CEA64E5}" destId="{EC57FCEC-F275-4BDC-9522-4D94AA827EEB}" srcOrd="0" destOrd="0" presId="urn:microsoft.com/office/officeart/2005/8/layout/vList5"/>
    <dgm:cxn modelId="{93290296-3F1E-4756-B96E-8597C36EEB59}" type="presOf" srcId="{94BB0D6D-F14B-4A8F-BC47-50A9C53CCB87}" destId="{6E186AF8-7EDA-49E2-8B5E-77742A9DDA69}" srcOrd="0" destOrd="0" presId="urn:microsoft.com/office/officeart/2005/8/layout/vList5"/>
    <dgm:cxn modelId="{C3725BB0-1F5F-495A-95A0-3CADD99BACC3}" type="presOf" srcId="{2F902BEE-B6B6-4055-890C-F9A6542BFFD4}" destId="{3E9536A7-E4EA-4243-94B0-38E62463F4A1}" srcOrd="0" destOrd="0" presId="urn:microsoft.com/office/officeart/2005/8/layout/vList5"/>
    <dgm:cxn modelId="{B6BD7ABD-A08C-405B-9BC8-C95299CC40EB}" srcId="{ABBCFC7A-9CFD-4C78-9650-57FFAAB2C446}" destId="{72ED6C03-C109-47AA-A88C-9D58B2ED1209}" srcOrd="0" destOrd="0" parTransId="{0FDA9381-7C42-4196-A2EB-98D7660274F6}" sibTransId="{8DE4288A-A56E-4A82-84C7-58106BFE0F4D}"/>
    <dgm:cxn modelId="{F50EDED4-6346-462F-BB26-184A5850A5F0}" type="presOf" srcId="{192FB403-9C61-4F3D-863C-AE20C2B2F727}" destId="{15B7BA01-AE53-4FB5-A1BF-A8FAACFCA54F}" srcOrd="0" destOrd="0" presId="urn:microsoft.com/office/officeart/2005/8/layout/vList5"/>
    <dgm:cxn modelId="{BB9671DC-C3ED-4A85-B6B0-313995C8D60C}" srcId="{2F902BEE-B6B6-4055-890C-F9A6542BFFD4}" destId="{ABBCFC7A-9CFD-4C78-9650-57FFAAB2C446}" srcOrd="0" destOrd="0" parTransId="{1AAA3C8D-6998-4C95-AA2B-F2902C55B398}" sibTransId="{D4949AFA-2DDC-49E0-BDF3-E011300AE354}"/>
    <dgm:cxn modelId="{230975E9-01BA-45E8-A7B8-F42234BBFDC5}" srcId="{2F902BEE-B6B6-4055-890C-F9A6542BFFD4}" destId="{192FB403-9C61-4F3D-863C-AE20C2B2F727}" srcOrd="2" destOrd="0" parTransId="{90F5B267-138E-4785-93B8-30F9968D6BAA}" sibTransId="{91C4BB4F-3F8D-4606-838C-CEE3A21202A0}"/>
    <dgm:cxn modelId="{994DE6F9-0A67-41D1-81F4-9C864B8B1226}" type="presOf" srcId="{B0BF7581-C1E2-4325-9232-135CB4A0F1DB}" destId="{BCA8F85E-207B-431C-BA5F-E0AFE713E501}" srcOrd="0" destOrd="0" presId="urn:microsoft.com/office/officeart/2005/8/layout/vList5"/>
    <dgm:cxn modelId="{A13A7B68-09CB-413D-9718-8A81AD8DBF6F}" type="presParOf" srcId="{3E9536A7-E4EA-4243-94B0-38E62463F4A1}" destId="{0FEA9998-2730-4D98-A880-44CC760D1E57}" srcOrd="0" destOrd="0" presId="urn:microsoft.com/office/officeart/2005/8/layout/vList5"/>
    <dgm:cxn modelId="{833CCEE9-7AE2-4C66-ADAF-885109540880}" type="presParOf" srcId="{0FEA9998-2730-4D98-A880-44CC760D1E57}" destId="{3A893515-A7BA-46C2-BFAB-E7AB50C38425}" srcOrd="0" destOrd="0" presId="urn:microsoft.com/office/officeart/2005/8/layout/vList5"/>
    <dgm:cxn modelId="{9BA8CF7C-88CF-45A8-9BDB-BD35F6F2AF6B}" type="presParOf" srcId="{0FEA9998-2730-4D98-A880-44CC760D1E57}" destId="{46256345-AA14-4959-B5C7-31058031DE44}" srcOrd="1" destOrd="0" presId="urn:microsoft.com/office/officeart/2005/8/layout/vList5"/>
    <dgm:cxn modelId="{45703B05-C711-4A38-94CB-B499E6DB89FC}" type="presParOf" srcId="{3E9536A7-E4EA-4243-94B0-38E62463F4A1}" destId="{9B5ABBE9-0AEF-420C-89C2-545AC58865D7}" srcOrd="1" destOrd="0" presId="urn:microsoft.com/office/officeart/2005/8/layout/vList5"/>
    <dgm:cxn modelId="{F7D93FAD-C1D8-4434-93AF-CB2762257C07}" type="presParOf" srcId="{3E9536A7-E4EA-4243-94B0-38E62463F4A1}" destId="{61A18D5A-2582-44D5-B9E0-4E5F934641EF}" srcOrd="2" destOrd="0" presId="urn:microsoft.com/office/officeart/2005/8/layout/vList5"/>
    <dgm:cxn modelId="{59BF70CD-C928-47FF-A881-80F02116D65A}" type="presParOf" srcId="{61A18D5A-2582-44D5-B9E0-4E5F934641EF}" destId="{6E186AF8-7EDA-49E2-8B5E-77742A9DDA69}" srcOrd="0" destOrd="0" presId="urn:microsoft.com/office/officeart/2005/8/layout/vList5"/>
    <dgm:cxn modelId="{011ACDF3-C4B9-489D-996B-57B8245FD4D4}" type="presParOf" srcId="{61A18D5A-2582-44D5-B9E0-4E5F934641EF}" destId="{BCA8F85E-207B-431C-BA5F-E0AFE713E501}" srcOrd="1" destOrd="0" presId="urn:microsoft.com/office/officeart/2005/8/layout/vList5"/>
    <dgm:cxn modelId="{D93F9A8A-95CC-4277-8A6A-B5CB6806D739}" type="presParOf" srcId="{3E9536A7-E4EA-4243-94B0-38E62463F4A1}" destId="{4ECD2E1E-03F6-42C2-8EC9-774457647425}" srcOrd="3" destOrd="0" presId="urn:microsoft.com/office/officeart/2005/8/layout/vList5"/>
    <dgm:cxn modelId="{D5FBC547-D159-4372-83B8-4BB56EF04F2B}" type="presParOf" srcId="{3E9536A7-E4EA-4243-94B0-38E62463F4A1}" destId="{0938C1F0-4E90-4873-A587-CB16E7F8D28D}" srcOrd="4" destOrd="0" presId="urn:microsoft.com/office/officeart/2005/8/layout/vList5"/>
    <dgm:cxn modelId="{F53CF012-3C9A-4BEC-B5C4-94DD0D39B938}" type="presParOf" srcId="{0938C1F0-4E90-4873-A587-CB16E7F8D28D}" destId="{15B7BA01-AE53-4FB5-A1BF-A8FAACFCA54F}" srcOrd="0" destOrd="0" presId="urn:microsoft.com/office/officeart/2005/8/layout/vList5"/>
    <dgm:cxn modelId="{3C89CF4B-3074-4818-AE0A-C2DA9D645ED7}" type="presParOf" srcId="{0938C1F0-4E90-4873-A587-CB16E7F8D28D}" destId="{EC57FCEC-F275-4BDC-9522-4D94AA827EE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636B21-888E-4380-A898-2ED10D3EA060}" type="doc">
      <dgm:prSet loTypeId="urn:microsoft.com/office/officeart/2005/8/layout/hProcess10" loCatId="picture" qsTypeId="urn:microsoft.com/office/officeart/2005/8/quickstyle/simple1" qsCatId="simple" csTypeId="urn:microsoft.com/office/officeart/2005/8/colors/accent0_2" csCatId="mainScheme" phldr="1"/>
      <dgm:spPr/>
      <dgm:t>
        <a:bodyPr/>
        <a:lstStyle/>
        <a:p>
          <a:endParaRPr lang="en-CA"/>
        </a:p>
      </dgm:t>
    </dgm:pt>
    <dgm:pt modelId="{C3DC5B99-BDAE-4C53-850F-1BE15F71C307}">
      <dgm:prSet custT="1"/>
      <dgm:spPr/>
      <dgm:t>
        <a:bodyPr/>
        <a:lstStyle/>
        <a:p>
          <a:pPr>
            <a:spcBef>
              <a:spcPct val="0"/>
            </a:spcBef>
            <a:spcAft>
              <a:spcPct val="35000"/>
            </a:spcAft>
          </a:pPr>
          <a:r>
            <a:rPr lang="en-CA" sz="1800" kern="1200"/>
            <a:t>Combine National and local quality programs into one national program</a:t>
          </a:r>
          <a:br>
            <a:rPr lang="en-CA" sz="1800" kern="1200"/>
          </a:br>
          <a:endParaRPr lang="en-CA" sz="1800" kern="1200"/>
        </a:p>
      </dgm:t>
    </dgm:pt>
    <dgm:pt modelId="{6587BA0A-9249-409A-9A77-E92DAC029AA0}" type="parTrans" cxnId="{0BF7AF0C-C789-40A3-896F-7709A7FB3988}">
      <dgm:prSet/>
      <dgm:spPr/>
      <dgm:t>
        <a:bodyPr/>
        <a:lstStyle/>
        <a:p>
          <a:endParaRPr lang="en-CA"/>
        </a:p>
      </dgm:t>
    </dgm:pt>
    <dgm:pt modelId="{B4EB42DC-9D6F-4906-8CE9-5D4C05004246}" type="sibTrans" cxnId="{0BF7AF0C-C789-40A3-896F-7709A7FB3988}">
      <dgm:prSet/>
      <dgm:spPr/>
      <dgm:t>
        <a:bodyPr/>
        <a:lstStyle/>
        <a:p>
          <a:endParaRPr lang="en-CA"/>
        </a:p>
      </dgm:t>
    </dgm:pt>
    <dgm:pt modelId="{53B052AC-0AA6-4798-8AA7-320D9175494E}">
      <dgm:prSet phldr="0" custT="1"/>
      <dgm:spPr/>
      <dgm:t>
        <a:bodyPr/>
        <a:lstStyle/>
        <a:p>
          <a:pPr rtl="0">
            <a:spcBef>
              <a:spcPts val="1200"/>
            </a:spcBef>
            <a:spcAft>
              <a:spcPts val="1200"/>
            </a:spcAft>
          </a:pPr>
          <a:r>
            <a:rPr lang="en-CA" sz="1400" kern="1200"/>
            <a:t>Increase listening to 8 calls per agent per fiscal period</a:t>
          </a:r>
        </a:p>
      </dgm:t>
    </dgm:pt>
    <dgm:pt modelId="{EC9DF13E-59F2-48C4-BEBE-188DF73A19E1}" type="parTrans" cxnId="{926DF8C8-C8D4-4E24-9076-4569153EA12D}">
      <dgm:prSet/>
      <dgm:spPr/>
      <dgm:t>
        <a:bodyPr/>
        <a:lstStyle/>
        <a:p>
          <a:endParaRPr lang="en-CA"/>
        </a:p>
      </dgm:t>
    </dgm:pt>
    <dgm:pt modelId="{0EA67C28-C1C8-4FF4-9B0C-97D18B293EB3}" type="sibTrans" cxnId="{926DF8C8-C8D4-4E24-9076-4569153EA12D}">
      <dgm:prSet/>
      <dgm:spPr/>
      <dgm:t>
        <a:bodyPr/>
        <a:lstStyle/>
        <a:p>
          <a:endParaRPr lang="en-CA"/>
        </a:p>
      </dgm:t>
    </dgm:pt>
    <dgm:pt modelId="{7410B2B4-11A5-4646-8307-DEE432D980D9}">
      <dgm:prSet phldr="0" custT="1"/>
      <dgm:spPr/>
      <dgm:t>
        <a:bodyPr/>
        <a:lstStyle/>
        <a:p>
          <a:pPr rtl="0">
            <a:spcBef>
              <a:spcPts val="1200"/>
            </a:spcBef>
            <a:spcAft>
              <a:spcPts val="0"/>
            </a:spcAft>
          </a:pPr>
          <a:r>
            <a:rPr lang="en-CA" sz="1400" kern="1200"/>
            <a:t>Coaching moves from LQAP to :</a:t>
          </a:r>
        </a:p>
      </dgm:t>
    </dgm:pt>
    <dgm:pt modelId="{BFC09D1A-C704-48BE-8AD3-73348461DA08}" type="parTrans" cxnId="{45AC3F98-1A00-4E51-96E1-2FC7E4368908}">
      <dgm:prSet/>
      <dgm:spPr/>
      <dgm:t>
        <a:bodyPr/>
        <a:lstStyle/>
        <a:p>
          <a:endParaRPr lang="en-CA"/>
        </a:p>
      </dgm:t>
    </dgm:pt>
    <dgm:pt modelId="{3C87C6F5-B0BA-421A-A4DE-B454C4D64D43}" type="sibTrans" cxnId="{45AC3F98-1A00-4E51-96E1-2FC7E4368908}">
      <dgm:prSet/>
      <dgm:spPr/>
      <dgm:t>
        <a:bodyPr/>
        <a:lstStyle/>
        <a:p>
          <a:endParaRPr lang="en-CA"/>
        </a:p>
      </dgm:t>
    </dgm:pt>
    <dgm:pt modelId="{9407395C-5C3F-4BCD-83B6-0D652FD28B66}">
      <dgm:prSet phldr="0" custT="1"/>
      <dgm:spPr/>
      <dgm:t>
        <a:bodyPr/>
        <a:lstStyle/>
        <a:p>
          <a:pPr rtl="0">
            <a:spcBef>
              <a:spcPts val="600"/>
            </a:spcBef>
            <a:spcAft>
              <a:spcPts val="600"/>
            </a:spcAft>
          </a:pPr>
          <a:r>
            <a:rPr lang="en-CA" sz="1400" kern="1200"/>
            <a:t>Agent’s team leader for behavioural and soft skills</a:t>
          </a:r>
        </a:p>
      </dgm:t>
    </dgm:pt>
    <dgm:pt modelId="{3C2D1864-0FA0-4B42-88EC-7993DD1EFEBE}" type="parTrans" cxnId="{D2161A08-A2AD-4E0B-B524-625EED2C494A}">
      <dgm:prSet/>
      <dgm:spPr/>
      <dgm:t>
        <a:bodyPr/>
        <a:lstStyle/>
        <a:p>
          <a:endParaRPr lang="en-CA"/>
        </a:p>
      </dgm:t>
    </dgm:pt>
    <dgm:pt modelId="{D12CE9F9-C160-4E59-9561-662E4AEDB0F6}" type="sibTrans" cxnId="{D2161A08-A2AD-4E0B-B524-625EED2C494A}">
      <dgm:prSet/>
      <dgm:spPr/>
      <dgm:t>
        <a:bodyPr/>
        <a:lstStyle/>
        <a:p>
          <a:endParaRPr lang="en-CA"/>
        </a:p>
      </dgm:t>
    </dgm:pt>
    <dgm:pt modelId="{6A94B227-6C16-4EF4-8141-C36B910391FC}">
      <dgm:prSet phldr="0" custT="1"/>
      <dgm:spPr/>
      <dgm:t>
        <a:bodyPr/>
        <a:lstStyle/>
        <a:p>
          <a:pPr rtl="0">
            <a:spcBef>
              <a:spcPts val="600"/>
            </a:spcBef>
            <a:spcAft>
              <a:spcPts val="600"/>
            </a:spcAft>
          </a:pPr>
          <a:r>
            <a:rPr lang="en-CA" sz="1400" kern="1200"/>
            <a:t>Qualifies SP-05s for technical items (likely facilitators)</a:t>
          </a:r>
        </a:p>
      </dgm:t>
    </dgm:pt>
    <dgm:pt modelId="{744CA42D-BF67-4D85-8476-1AB0BE521175}" type="parTrans" cxnId="{6C9542CA-CB6F-4CA0-A854-2124898F70AB}">
      <dgm:prSet/>
      <dgm:spPr/>
      <dgm:t>
        <a:bodyPr/>
        <a:lstStyle/>
        <a:p>
          <a:endParaRPr lang="en-CA"/>
        </a:p>
      </dgm:t>
    </dgm:pt>
    <dgm:pt modelId="{019A430D-ADCA-4092-A4B9-A3EF32F402F2}" type="sibTrans" cxnId="{6C9542CA-CB6F-4CA0-A854-2124898F70AB}">
      <dgm:prSet/>
      <dgm:spPr/>
      <dgm:t>
        <a:bodyPr/>
        <a:lstStyle/>
        <a:p>
          <a:endParaRPr lang="en-CA"/>
        </a:p>
      </dgm:t>
    </dgm:pt>
    <dgm:pt modelId="{9E6CFCFF-3807-42AA-B3D1-9027D505DEE4}">
      <dgm:prSet phldr="0" custT="1"/>
      <dgm:spPr/>
      <dgm:t>
        <a:bodyPr/>
        <a:lstStyle/>
        <a:p>
          <a:pPr>
            <a:spcBef>
              <a:spcPts val="600"/>
            </a:spcBef>
            <a:spcAft>
              <a:spcPts val="1200"/>
            </a:spcAft>
          </a:pPr>
          <a:r>
            <a:rPr lang="en-CA" sz="1400" kern="1200"/>
            <a:t>Quality Evaluators will be partially on the phone to maintain skills and assist with peaks</a:t>
          </a:r>
        </a:p>
      </dgm:t>
    </dgm:pt>
    <dgm:pt modelId="{EBC03DFF-2F86-4AB9-9545-6609E1CDF6F5}" type="parTrans" cxnId="{75D88576-CD8A-41FA-BA83-522343D9DFFA}">
      <dgm:prSet/>
      <dgm:spPr/>
      <dgm:t>
        <a:bodyPr/>
        <a:lstStyle/>
        <a:p>
          <a:endParaRPr lang="en-CA"/>
        </a:p>
      </dgm:t>
    </dgm:pt>
    <dgm:pt modelId="{028594D0-416B-47F9-A8DE-3AE7D757D953}" type="sibTrans" cxnId="{75D88576-CD8A-41FA-BA83-522343D9DFFA}">
      <dgm:prSet/>
      <dgm:spPr/>
      <dgm:t>
        <a:bodyPr/>
        <a:lstStyle/>
        <a:p>
          <a:endParaRPr lang="en-CA"/>
        </a:p>
      </dgm:t>
    </dgm:pt>
    <dgm:pt modelId="{910E660F-2D60-4F1F-94AD-95145F116795}">
      <dgm:prSet phldr="0" custT="1"/>
      <dgm:spPr/>
      <dgm:t>
        <a:bodyPr/>
        <a:lstStyle/>
        <a:p>
          <a:pPr>
            <a:spcBef>
              <a:spcPts val="1200"/>
            </a:spcBef>
            <a:spcAft>
              <a:spcPts val="1200"/>
            </a:spcAft>
          </a:pPr>
          <a:r>
            <a:rPr lang="en-CA" sz="1400" kern="1200"/>
            <a:t>Monthly calibration of quality </a:t>
          </a:r>
          <a:r>
            <a:rPr lang="en-CA" sz="1400" kern="1200">
              <a:solidFill>
                <a:srgbClr val="005776">
                  <a:hueOff val="0"/>
                  <a:satOff val="0"/>
                  <a:lumOff val="0"/>
                  <a:alphaOff val="0"/>
                </a:srgbClr>
              </a:solidFill>
              <a:latin typeface="Arial"/>
              <a:ea typeface="+mn-ea"/>
              <a:cs typeface="+mn-cs"/>
            </a:rPr>
            <a:t>evaluators</a:t>
          </a:r>
          <a:endParaRPr lang="en-CA" sz="1400" kern="1200"/>
        </a:p>
      </dgm:t>
    </dgm:pt>
    <dgm:pt modelId="{BC6E374A-1B97-4A8C-B57E-587D2609E88C}" type="parTrans" cxnId="{D980AF34-B008-40B4-BDDC-5862A680FF6F}">
      <dgm:prSet/>
      <dgm:spPr/>
      <dgm:t>
        <a:bodyPr/>
        <a:lstStyle/>
        <a:p>
          <a:endParaRPr lang="en-CA"/>
        </a:p>
      </dgm:t>
    </dgm:pt>
    <dgm:pt modelId="{49A11FE5-E7B7-4D56-8F4C-21A51A3923E0}" type="sibTrans" cxnId="{D980AF34-B008-40B4-BDDC-5862A680FF6F}">
      <dgm:prSet/>
      <dgm:spPr/>
      <dgm:t>
        <a:bodyPr/>
        <a:lstStyle/>
        <a:p>
          <a:endParaRPr lang="en-CA"/>
        </a:p>
      </dgm:t>
    </dgm:pt>
    <dgm:pt modelId="{5507F5EC-5160-4283-AF27-B385102AC649}">
      <dgm:prSet phldr="0" custT="1"/>
      <dgm:spPr/>
      <dgm:t>
        <a:bodyPr/>
        <a:lstStyle/>
        <a:p>
          <a:pPr rtl="0">
            <a:spcBef>
              <a:spcPts val="1200"/>
            </a:spcBef>
            <a:spcAft>
              <a:spcPts val="1200"/>
            </a:spcAft>
          </a:pPr>
          <a:r>
            <a:rPr lang="en-CA" sz="1400" kern="1200"/>
            <a:t>Refocus the measures to allow better coaching and service, include technical and soft skills</a:t>
          </a:r>
        </a:p>
      </dgm:t>
    </dgm:pt>
    <dgm:pt modelId="{5F62C796-0DE9-4424-95DD-2069822E4DA8}" type="parTrans" cxnId="{FB1D3CF3-9C4C-4D1D-8304-D7451C7E0AFE}">
      <dgm:prSet/>
      <dgm:spPr/>
      <dgm:t>
        <a:bodyPr/>
        <a:lstStyle/>
        <a:p>
          <a:endParaRPr lang="en-CA"/>
        </a:p>
      </dgm:t>
    </dgm:pt>
    <dgm:pt modelId="{7BB7A170-3F65-4E1C-91CE-9933BA0900D5}" type="sibTrans" cxnId="{FB1D3CF3-9C4C-4D1D-8304-D7451C7E0AFE}">
      <dgm:prSet/>
      <dgm:spPr/>
      <dgm:t>
        <a:bodyPr/>
        <a:lstStyle/>
        <a:p>
          <a:endParaRPr lang="en-CA"/>
        </a:p>
      </dgm:t>
    </dgm:pt>
    <dgm:pt modelId="{046C8CBB-D2AE-4BD3-B7C8-8AF4E23F4F60}">
      <dgm:prSet phldr="0" custT="1"/>
      <dgm:spPr/>
      <dgm:t>
        <a:bodyPr/>
        <a:lstStyle/>
        <a:p>
          <a:pPr>
            <a:spcBef>
              <a:spcPts val="1200"/>
            </a:spcBef>
            <a:spcAft>
              <a:spcPts val="1200"/>
            </a:spcAft>
          </a:pPr>
          <a:r>
            <a:rPr lang="en-CA" sz="1400" kern="1200"/>
            <a:t>Agent and team leader will receive feedback for each call with a focus on critical errors</a:t>
          </a:r>
        </a:p>
      </dgm:t>
    </dgm:pt>
    <dgm:pt modelId="{EBA16D67-87BE-4E64-A999-27EB5EAFDBA1}" type="parTrans" cxnId="{7DBA5DC2-568B-4832-87E8-D2098A10B776}">
      <dgm:prSet/>
      <dgm:spPr/>
      <dgm:t>
        <a:bodyPr/>
        <a:lstStyle/>
        <a:p>
          <a:endParaRPr lang="en-CA"/>
        </a:p>
      </dgm:t>
    </dgm:pt>
    <dgm:pt modelId="{C28F79AA-42CA-4E12-82CD-8304B6D13ECE}" type="sibTrans" cxnId="{7DBA5DC2-568B-4832-87E8-D2098A10B776}">
      <dgm:prSet/>
      <dgm:spPr/>
      <dgm:t>
        <a:bodyPr/>
        <a:lstStyle/>
        <a:p>
          <a:endParaRPr lang="en-CA"/>
        </a:p>
      </dgm:t>
    </dgm:pt>
    <dgm:pt modelId="{92550772-963D-4CA9-8DF2-E5659861BDE2}">
      <dgm:prSet phldr="0" custT="1"/>
      <dgm:spPr/>
      <dgm:t>
        <a:bodyPr/>
        <a:lstStyle/>
        <a:p>
          <a:pPr>
            <a:spcBef>
              <a:spcPts val="1200"/>
            </a:spcBef>
            <a:spcAft>
              <a:spcPts val="1200"/>
            </a:spcAft>
          </a:pPr>
          <a:r>
            <a:rPr lang="en-US" sz="1400" kern="1200"/>
            <a:t>All call evaluations assigned by HQ team for arms length reviews (a national shelf)</a:t>
          </a:r>
          <a:endParaRPr lang="en-CA" sz="1400" kern="1200"/>
        </a:p>
      </dgm:t>
    </dgm:pt>
    <dgm:pt modelId="{8211AABA-D65F-4105-B5CC-688D4142440F}" type="parTrans" cxnId="{4E40137A-E901-47EA-BDFA-D636120E9F3D}">
      <dgm:prSet/>
      <dgm:spPr/>
      <dgm:t>
        <a:bodyPr/>
        <a:lstStyle/>
        <a:p>
          <a:endParaRPr lang="en-CA"/>
        </a:p>
      </dgm:t>
    </dgm:pt>
    <dgm:pt modelId="{A06F73F6-DA24-4B97-A21A-382C6EF1D499}" type="sibTrans" cxnId="{4E40137A-E901-47EA-BDFA-D636120E9F3D}">
      <dgm:prSet/>
      <dgm:spPr/>
      <dgm:t>
        <a:bodyPr/>
        <a:lstStyle/>
        <a:p>
          <a:endParaRPr lang="en-CA"/>
        </a:p>
      </dgm:t>
    </dgm:pt>
    <dgm:pt modelId="{E9E4FB38-52C0-4B96-8846-10030EDEFF84}">
      <dgm:prSet phldr="0" custT="1"/>
      <dgm:spPr/>
      <dgm:t>
        <a:bodyPr/>
        <a:lstStyle/>
        <a:p>
          <a:pPr rtl="0">
            <a:spcBef>
              <a:spcPts val="1200"/>
            </a:spcBef>
            <a:spcAft>
              <a:spcPts val="1200"/>
            </a:spcAft>
          </a:pPr>
          <a:r>
            <a:rPr lang="en-US" sz="1400" kern="1200"/>
            <a:t>Quality program changes will allow us to support the new accountability framework replacing the Contact Center Agent Assessment Tool (CCAAT) program (per commitment to the union in the latest round of collective bargaining). </a:t>
          </a:r>
          <a:endParaRPr lang="en-CA" sz="1400" kern="1200"/>
        </a:p>
      </dgm:t>
    </dgm:pt>
    <dgm:pt modelId="{E5AD9E1D-2B2F-4B9C-B411-352BEEBA4354}" type="parTrans" cxnId="{129E9770-7610-4BA0-9D82-3691162C3B0F}">
      <dgm:prSet/>
      <dgm:spPr/>
      <dgm:t>
        <a:bodyPr/>
        <a:lstStyle/>
        <a:p>
          <a:endParaRPr lang="en-CA"/>
        </a:p>
      </dgm:t>
    </dgm:pt>
    <dgm:pt modelId="{58325EB5-2BA9-4EBA-B8FA-AF63F0996589}" type="sibTrans" cxnId="{129E9770-7610-4BA0-9D82-3691162C3B0F}">
      <dgm:prSet/>
      <dgm:spPr/>
      <dgm:t>
        <a:bodyPr/>
        <a:lstStyle/>
        <a:p>
          <a:endParaRPr lang="en-CA"/>
        </a:p>
      </dgm:t>
    </dgm:pt>
    <dgm:pt modelId="{FB2F85E0-DF35-412E-A33B-9ADF76708A8A}">
      <dgm:prSet custT="1"/>
      <dgm:spPr/>
      <dgm:t>
        <a:bodyPr/>
        <a:lstStyle/>
        <a:p>
          <a:pPr>
            <a:spcBef>
              <a:spcPts val="1200"/>
            </a:spcBef>
            <a:spcAft>
              <a:spcPts val="1200"/>
            </a:spcAft>
          </a:pPr>
          <a:r>
            <a:rPr lang="en-CA" sz="1400" kern="1200">
              <a:solidFill>
                <a:srgbClr val="005776">
                  <a:hueOff val="0"/>
                  <a:satOff val="0"/>
                  <a:lumOff val="0"/>
                  <a:alphaOff val="0"/>
                </a:srgbClr>
              </a:solidFill>
              <a:latin typeface="Arial"/>
              <a:ea typeface="+mn-ea"/>
              <a:cs typeface="+mn-cs"/>
            </a:rPr>
            <a:t>Organization and Classification review </a:t>
          </a:r>
          <a:r>
            <a:rPr lang="en-CA" sz="1400" kern="1200"/>
            <a:t>in process for the Quality Evaluator and facilitator roles</a:t>
          </a:r>
          <a:endParaRPr lang="en-US" kern="1200"/>
        </a:p>
      </dgm:t>
    </dgm:pt>
    <dgm:pt modelId="{AD744B1C-FFEF-4120-BD59-558AB5F223D4}" type="parTrans" cxnId="{038AF04F-DD4A-43C3-B04B-5E7E1BB9A3F1}">
      <dgm:prSet/>
      <dgm:spPr/>
    </dgm:pt>
    <dgm:pt modelId="{A3D61D99-BB60-4957-81C8-59B1199DBF8B}" type="sibTrans" cxnId="{038AF04F-DD4A-43C3-B04B-5E7E1BB9A3F1}">
      <dgm:prSet/>
      <dgm:spPr/>
    </dgm:pt>
    <dgm:pt modelId="{42653AF0-5261-413F-B005-530D4C31610C}" type="pres">
      <dgm:prSet presAssocID="{D9636B21-888E-4380-A898-2ED10D3EA060}" presName="Name0" presStyleCnt="0">
        <dgm:presLayoutVars>
          <dgm:dir/>
          <dgm:resizeHandles val="exact"/>
        </dgm:presLayoutVars>
      </dgm:prSet>
      <dgm:spPr/>
    </dgm:pt>
    <dgm:pt modelId="{B1678028-7D4C-43FA-B8B5-EBACD6620059}" type="pres">
      <dgm:prSet presAssocID="{C3DC5B99-BDAE-4C53-850F-1BE15F71C307}" presName="composite" presStyleCnt="0"/>
      <dgm:spPr/>
    </dgm:pt>
    <dgm:pt modelId="{27BB18FB-FF5C-49E4-A301-305C543E03C0}" type="pres">
      <dgm:prSet presAssocID="{C3DC5B99-BDAE-4C53-850F-1BE15F71C307}" presName="imagSh" presStyleLbl="bgImgPlace1" presStyleIdx="0" presStyleCnt="1" custScaleX="96065" custScaleY="80958"/>
      <dgm:spPr/>
    </dgm:pt>
    <dgm:pt modelId="{9626FB48-14FF-4290-84E3-5FAB7F3D90D2}" type="pres">
      <dgm:prSet presAssocID="{C3DC5B99-BDAE-4C53-850F-1BE15F71C307}" presName="txNode" presStyleLbl="node1" presStyleIdx="0" presStyleCnt="1" custScaleX="100000" custScaleY="147744" custLinFactNeighborX="-7839" custLinFactNeighborY="-19745">
        <dgm:presLayoutVars>
          <dgm:bulletEnabled val="1"/>
        </dgm:presLayoutVars>
      </dgm:prSet>
      <dgm:spPr/>
    </dgm:pt>
  </dgm:ptLst>
  <dgm:cxnLst>
    <dgm:cxn modelId="{26CD1807-6EC4-46F5-BFBE-EDC74A4EAC9F}" type="presOf" srcId="{C3DC5B99-BDAE-4C53-850F-1BE15F71C307}" destId="{9626FB48-14FF-4290-84E3-5FAB7F3D90D2}" srcOrd="0" destOrd="0" presId="urn:microsoft.com/office/officeart/2005/8/layout/hProcess10"/>
    <dgm:cxn modelId="{D2161A08-A2AD-4E0B-B524-625EED2C494A}" srcId="{7410B2B4-11A5-4646-8307-DEE432D980D9}" destId="{9407395C-5C3F-4BCD-83B6-0D652FD28B66}" srcOrd="0" destOrd="0" parTransId="{3C2D1864-0FA0-4B42-88EC-7993DD1EFEBE}" sibTransId="{D12CE9F9-C160-4E59-9561-662E4AEDB0F6}"/>
    <dgm:cxn modelId="{0BF7AF0C-C789-40A3-896F-7709A7FB3988}" srcId="{D9636B21-888E-4380-A898-2ED10D3EA060}" destId="{C3DC5B99-BDAE-4C53-850F-1BE15F71C307}" srcOrd="0" destOrd="0" parTransId="{6587BA0A-9249-409A-9A77-E92DAC029AA0}" sibTransId="{B4EB42DC-9D6F-4906-8CE9-5D4C05004246}"/>
    <dgm:cxn modelId="{7EF2BA2B-FD8D-4EC3-8221-120DBEE33467}" type="presOf" srcId="{910E660F-2D60-4F1F-94AD-95145F116795}" destId="{9626FB48-14FF-4290-84E3-5FAB7F3D90D2}" srcOrd="0" destOrd="9" presId="urn:microsoft.com/office/officeart/2005/8/layout/hProcess10"/>
    <dgm:cxn modelId="{D980AF34-B008-40B4-BDDC-5862A680FF6F}" srcId="{C3DC5B99-BDAE-4C53-850F-1BE15F71C307}" destId="{910E660F-2D60-4F1F-94AD-95145F116795}" srcOrd="5" destOrd="0" parTransId="{BC6E374A-1B97-4A8C-B57E-587D2609E88C}" sibTransId="{49A11FE5-E7B7-4D56-8F4C-21A51A3923E0}"/>
    <dgm:cxn modelId="{0D31F535-1268-4A2D-8328-C7F288235024}" type="presOf" srcId="{D9636B21-888E-4380-A898-2ED10D3EA060}" destId="{42653AF0-5261-413F-B005-530D4C31610C}" srcOrd="0" destOrd="0" presId="urn:microsoft.com/office/officeart/2005/8/layout/hProcess10"/>
    <dgm:cxn modelId="{3354C242-8CDD-49E6-88CB-B8187D133394}" type="presOf" srcId="{9E6CFCFF-3807-42AA-B3D1-9027D505DEE4}" destId="{9626FB48-14FF-4290-84E3-5FAB7F3D90D2}" srcOrd="0" destOrd="8" presId="urn:microsoft.com/office/officeart/2005/8/layout/hProcess10"/>
    <dgm:cxn modelId="{038AF04F-DD4A-43C3-B04B-5E7E1BB9A3F1}" srcId="{C3DC5B99-BDAE-4C53-850F-1BE15F71C307}" destId="{FB2F85E0-DF35-412E-A33B-9ADF76708A8A}" srcOrd="6" destOrd="0" parTransId="{AD744B1C-FFEF-4120-BD59-558AB5F223D4}" sibTransId="{A3D61D99-BB60-4957-81C8-59B1199DBF8B}"/>
    <dgm:cxn modelId="{129E9770-7610-4BA0-9D82-3691162C3B0F}" srcId="{C3DC5B99-BDAE-4C53-850F-1BE15F71C307}" destId="{E9E4FB38-52C0-4B96-8846-10030EDEFF84}" srcOrd="7" destOrd="0" parTransId="{E5AD9E1D-2B2F-4B9C-B411-352BEEBA4354}" sibTransId="{58325EB5-2BA9-4EBA-B8FA-AF63F0996589}"/>
    <dgm:cxn modelId="{48A38071-FCF5-40B3-805E-5E30647241BC}" type="presOf" srcId="{53B052AC-0AA6-4798-8AA7-320D9175494E}" destId="{9626FB48-14FF-4290-84E3-5FAB7F3D90D2}" srcOrd="0" destOrd="2" presId="urn:microsoft.com/office/officeart/2005/8/layout/hProcess10"/>
    <dgm:cxn modelId="{75D88576-CD8A-41FA-BA83-522343D9DFFA}" srcId="{7410B2B4-11A5-4646-8307-DEE432D980D9}" destId="{9E6CFCFF-3807-42AA-B3D1-9027D505DEE4}" srcOrd="2" destOrd="0" parTransId="{EBC03DFF-2F86-4AB9-9545-6609E1CDF6F5}" sibTransId="{028594D0-416B-47F9-A8DE-3AE7D757D953}"/>
    <dgm:cxn modelId="{DD6CCE57-CD00-4112-B337-9EA32C714A2C}" type="presOf" srcId="{92550772-963D-4CA9-8DF2-E5659861BDE2}" destId="{9626FB48-14FF-4290-84E3-5FAB7F3D90D2}" srcOrd="0" destOrd="3" presId="urn:microsoft.com/office/officeart/2005/8/layout/hProcess10"/>
    <dgm:cxn modelId="{4E40137A-E901-47EA-BDFA-D636120E9F3D}" srcId="{C3DC5B99-BDAE-4C53-850F-1BE15F71C307}" destId="{92550772-963D-4CA9-8DF2-E5659861BDE2}" srcOrd="2" destOrd="0" parTransId="{8211AABA-D65F-4105-B5CC-688D4142440F}" sibTransId="{A06F73F6-DA24-4B97-A21A-382C6EF1D499}"/>
    <dgm:cxn modelId="{8031767F-6123-4766-8925-69C55B93719C}" type="presOf" srcId="{E9E4FB38-52C0-4B96-8846-10030EDEFF84}" destId="{9626FB48-14FF-4290-84E3-5FAB7F3D90D2}" srcOrd="0" destOrd="11" presId="urn:microsoft.com/office/officeart/2005/8/layout/hProcess10"/>
    <dgm:cxn modelId="{32A6F981-1459-4D24-9ADE-A55A7DD717E0}" type="presOf" srcId="{9407395C-5C3F-4BCD-83B6-0D652FD28B66}" destId="{9626FB48-14FF-4290-84E3-5FAB7F3D90D2}" srcOrd="0" destOrd="6" presId="urn:microsoft.com/office/officeart/2005/8/layout/hProcess10"/>
    <dgm:cxn modelId="{803DDE95-6221-4F72-A727-38FB59BD6FA7}" type="presOf" srcId="{046C8CBB-D2AE-4BD3-B7C8-8AF4E23F4F60}" destId="{9626FB48-14FF-4290-84E3-5FAB7F3D90D2}" srcOrd="0" destOrd="4" presId="urn:microsoft.com/office/officeart/2005/8/layout/hProcess10"/>
    <dgm:cxn modelId="{45AC3F98-1A00-4E51-96E1-2FC7E4368908}" srcId="{C3DC5B99-BDAE-4C53-850F-1BE15F71C307}" destId="{7410B2B4-11A5-4646-8307-DEE432D980D9}" srcOrd="4" destOrd="0" parTransId="{BFC09D1A-C704-48BE-8AD3-73348461DA08}" sibTransId="{3C87C6F5-B0BA-421A-A4DE-B454C4D64D43}"/>
    <dgm:cxn modelId="{7DBA5DC2-568B-4832-87E8-D2098A10B776}" srcId="{C3DC5B99-BDAE-4C53-850F-1BE15F71C307}" destId="{046C8CBB-D2AE-4BD3-B7C8-8AF4E23F4F60}" srcOrd="3" destOrd="0" parTransId="{EBA16D67-87BE-4E64-A999-27EB5EAFDBA1}" sibTransId="{C28F79AA-42CA-4E12-82CD-8304B6D13ECE}"/>
    <dgm:cxn modelId="{119A21C8-0304-4183-A86D-23B6D3B87CD6}" type="presOf" srcId="{7410B2B4-11A5-4646-8307-DEE432D980D9}" destId="{9626FB48-14FF-4290-84E3-5FAB7F3D90D2}" srcOrd="0" destOrd="5" presId="urn:microsoft.com/office/officeart/2005/8/layout/hProcess10"/>
    <dgm:cxn modelId="{926DF8C8-C8D4-4E24-9076-4569153EA12D}" srcId="{C3DC5B99-BDAE-4C53-850F-1BE15F71C307}" destId="{53B052AC-0AA6-4798-8AA7-320D9175494E}" srcOrd="1" destOrd="0" parTransId="{EC9DF13E-59F2-48C4-BEBE-188DF73A19E1}" sibTransId="{0EA67C28-C1C8-4FF4-9B0C-97D18B293EB3}"/>
    <dgm:cxn modelId="{6C9542CA-CB6F-4CA0-A854-2124898F70AB}" srcId="{7410B2B4-11A5-4646-8307-DEE432D980D9}" destId="{6A94B227-6C16-4EF4-8141-C36B910391FC}" srcOrd="1" destOrd="0" parTransId="{744CA42D-BF67-4D85-8476-1AB0BE521175}" sibTransId="{019A430D-ADCA-4092-A4B9-A3EF32F402F2}"/>
    <dgm:cxn modelId="{991886E6-12CE-4A89-B41C-F9167B674EA0}" type="presOf" srcId="{5507F5EC-5160-4283-AF27-B385102AC649}" destId="{9626FB48-14FF-4290-84E3-5FAB7F3D90D2}" srcOrd="0" destOrd="1" presId="urn:microsoft.com/office/officeart/2005/8/layout/hProcess10"/>
    <dgm:cxn modelId="{EA4624F3-A680-4E1C-A9CF-E450A848A6A8}" type="presOf" srcId="{FB2F85E0-DF35-412E-A33B-9ADF76708A8A}" destId="{9626FB48-14FF-4290-84E3-5FAB7F3D90D2}" srcOrd="0" destOrd="10" presId="urn:microsoft.com/office/officeart/2005/8/layout/hProcess10"/>
    <dgm:cxn modelId="{FB1D3CF3-9C4C-4D1D-8304-D7451C7E0AFE}" srcId="{C3DC5B99-BDAE-4C53-850F-1BE15F71C307}" destId="{5507F5EC-5160-4283-AF27-B385102AC649}" srcOrd="0" destOrd="0" parTransId="{5F62C796-0DE9-4424-95DD-2069822E4DA8}" sibTransId="{7BB7A170-3F65-4E1C-91CE-9933BA0900D5}"/>
    <dgm:cxn modelId="{C58774FD-508C-4CEA-B3A1-20D65FC10709}" type="presOf" srcId="{6A94B227-6C16-4EF4-8141-C36B910391FC}" destId="{9626FB48-14FF-4290-84E3-5FAB7F3D90D2}" srcOrd="0" destOrd="7" presId="urn:microsoft.com/office/officeart/2005/8/layout/hProcess10"/>
    <dgm:cxn modelId="{8A275707-77EE-41BD-9D6E-9568E80F9A33}" type="presParOf" srcId="{42653AF0-5261-413F-B005-530D4C31610C}" destId="{B1678028-7D4C-43FA-B8B5-EBACD6620059}" srcOrd="0" destOrd="0" presId="urn:microsoft.com/office/officeart/2005/8/layout/hProcess10"/>
    <dgm:cxn modelId="{9AD1C7EA-6E69-46B4-981A-42C13F520EC3}" type="presParOf" srcId="{B1678028-7D4C-43FA-B8B5-EBACD6620059}" destId="{27BB18FB-FF5C-49E4-A301-305C543E03C0}" srcOrd="0" destOrd="0" presId="urn:microsoft.com/office/officeart/2005/8/layout/hProcess10"/>
    <dgm:cxn modelId="{5238DD1B-DC45-4C44-A0CB-1E2DACB3F629}" type="presParOf" srcId="{B1678028-7D4C-43FA-B8B5-EBACD6620059}" destId="{9626FB48-14FF-4290-84E3-5FAB7F3D90D2}" srcOrd="1" destOrd="0" presId="urn:microsoft.com/office/officeart/2005/8/layout/hProcess10"/>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E07C52-ADB8-4F76-8E75-A8065AF559A1}" type="doc">
      <dgm:prSet loTypeId="urn:microsoft.com/office/officeart/2008/layout/VerticalCurvedList" loCatId="list" qsTypeId="urn:microsoft.com/office/officeart/2005/8/quickstyle/simple1" qsCatId="simple" csTypeId="urn:microsoft.com/office/officeart/2005/8/colors/accent0_2" csCatId="mainScheme" phldr="1"/>
      <dgm:spPr/>
      <dgm:t>
        <a:bodyPr/>
        <a:lstStyle/>
        <a:p>
          <a:endParaRPr lang="en-CA"/>
        </a:p>
      </dgm:t>
    </dgm:pt>
    <dgm:pt modelId="{1F7DCFBE-5EC8-4D2F-9B41-C7A5DAFA05AC}">
      <dgm:prSet/>
      <dgm:spPr/>
      <dgm:t>
        <a:bodyPr/>
        <a:lstStyle/>
        <a:p>
          <a:pPr algn="l"/>
          <a:r>
            <a:rPr lang="en-CA"/>
            <a:t>Range for meeting a level 3 score will be 90% - 93%.</a:t>
          </a:r>
        </a:p>
      </dgm:t>
    </dgm:pt>
    <dgm:pt modelId="{B2DD9D42-025F-41C9-AB4F-A8210B5C31D7}" type="parTrans" cxnId="{32E5710C-4FF9-45DE-960B-7A9834819B77}">
      <dgm:prSet/>
      <dgm:spPr/>
      <dgm:t>
        <a:bodyPr/>
        <a:lstStyle/>
        <a:p>
          <a:endParaRPr lang="en-CA"/>
        </a:p>
      </dgm:t>
    </dgm:pt>
    <dgm:pt modelId="{326B65D6-B600-4639-9199-86619EE1B97B}" type="sibTrans" cxnId="{32E5710C-4FF9-45DE-960B-7A9834819B77}">
      <dgm:prSet/>
      <dgm:spPr/>
      <dgm:t>
        <a:bodyPr/>
        <a:lstStyle/>
        <a:p>
          <a:endParaRPr lang="en-CA"/>
        </a:p>
      </dgm:t>
    </dgm:pt>
    <dgm:pt modelId="{16CFF45D-2F91-4BD0-9484-B8D7AAB04093}">
      <dgm:prSet/>
      <dgm:spPr/>
      <dgm:t>
        <a:bodyPr/>
        <a:lstStyle/>
        <a:p>
          <a:pPr algn="l"/>
          <a:r>
            <a:rPr lang="en-CA"/>
            <a:t>The percentage of the day during which the agent is adherent to their scheduled state.</a:t>
          </a:r>
        </a:p>
      </dgm:t>
    </dgm:pt>
    <dgm:pt modelId="{DFE369F9-AD82-44C0-9972-BF1D98A67672}" type="parTrans" cxnId="{FA30D6E6-E06A-49D6-A901-A69B95C6C2D8}">
      <dgm:prSet/>
      <dgm:spPr/>
      <dgm:t>
        <a:bodyPr/>
        <a:lstStyle/>
        <a:p>
          <a:endParaRPr lang="en-CA"/>
        </a:p>
      </dgm:t>
    </dgm:pt>
    <dgm:pt modelId="{45BB78E9-F57A-4DF3-9D1B-6625FEDBDF4F}" type="sibTrans" cxnId="{FA30D6E6-E06A-49D6-A901-A69B95C6C2D8}">
      <dgm:prSet/>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4000" b="-4000"/>
          </a:stretch>
        </a:blipFill>
      </dgm:spPr>
      <dgm:t>
        <a:bodyPr/>
        <a:lstStyle/>
        <a:p>
          <a:endParaRPr lang="en-CA"/>
        </a:p>
      </dgm:t>
      <dgm:extLst>
        <a:ext uri="{E40237B7-FDA0-4F09-8148-C483321AD2D9}">
          <dgm14:cNvPr xmlns:dgm14="http://schemas.microsoft.com/office/drawing/2010/diagram" id="0" name="" descr="Harvey Balls 25% outline"/>
        </a:ext>
      </dgm:extLst>
    </dgm:pt>
    <dgm:pt modelId="{D7C91928-265F-4DE3-8303-F1BCBABFDD55}">
      <dgm:prSet/>
      <dgm:spPr/>
      <dgm:t>
        <a:bodyPr/>
        <a:lstStyle/>
        <a:p>
          <a:pPr algn="l"/>
          <a:r>
            <a:rPr lang="en-CA"/>
            <a:t>Calculated by comparing agent’s real-time state to their scheduled state in Workforce Management (WFM).</a:t>
          </a:r>
        </a:p>
      </dgm:t>
    </dgm:pt>
    <dgm:pt modelId="{0CFEBEFF-47E7-4DAB-9D86-B9193CB91852}" type="parTrans" cxnId="{2F04F280-4319-4498-8292-F1F581788F1C}">
      <dgm:prSet/>
      <dgm:spPr/>
      <dgm:t>
        <a:bodyPr/>
        <a:lstStyle/>
        <a:p>
          <a:endParaRPr lang="en-CA"/>
        </a:p>
      </dgm:t>
    </dgm:pt>
    <dgm:pt modelId="{AC9BCF90-114D-4475-85FC-04D3E1476484}" type="sibTrans" cxnId="{2F04F280-4319-4498-8292-F1F581788F1C}">
      <dgm:prSet/>
      <dgm:spPr/>
      <dgm:t>
        <a:bodyPr/>
        <a:lstStyle/>
        <a:p>
          <a:endParaRPr lang="en-CA"/>
        </a:p>
      </dgm:t>
    </dgm:pt>
    <dgm:pt modelId="{F1565691-DF86-40AF-86F6-F45F710E4FB5}">
      <dgm:prSet/>
      <dgm:spPr/>
      <dgm:t>
        <a:bodyPr/>
        <a:lstStyle/>
        <a:p>
          <a:pPr algn="l"/>
          <a:r>
            <a:rPr lang="en-CA"/>
            <a:t>Allowances have been made for activities beyond the agent's control.</a:t>
          </a:r>
        </a:p>
      </dgm:t>
    </dgm:pt>
    <dgm:pt modelId="{493C552C-4F53-4744-B4F5-C11991621B76}" type="parTrans" cxnId="{E5700BDE-5B18-4763-B5F8-2447E1EC58E9}">
      <dgm:prSet/>
      <dgm:spPr/>
      <dgm:t>
        <a:bodyPr/>
        <a:lstStyle/>
        <a:p>
          <a:endParaRPr lang="en-CA"/>
        </a:p>
      </dgm:t>
    </dgm:pt>
    <dgm:pt modelId="{C7F9038C-8483-4A16-9C16-07451540B472}" type="sibTrans" cxnId="{E5700BDE-5B18-4763-B5F8-2447E1EC58E9}">
      <dgm:prSet/>
      <dgm:spPr/>
      <dgm:t>
        <a:bodyPr/>
        <a:lstStyle/>
        <a:p>
          <a:endParaRPr lang="en-CA"/>
        </a:p>
      </dgm:t>
    </dgm:pt>
    <dgm:pt modelId="{4B41DE46-C8DD-4127-AFAE-41924A21C3F8}">
      <dgm:prSet/>
      <dgm:spPr/>
      <dgm:t>
        <a:bodyPr/>
        <a:lstStyle/>
        <a:p>
          <a:pPr algn="l"/>
          <a:r>
            <a:rPr lang="en-CA"/>
            <a:t>Agents are responsible for adjusting their real-time state in WFM, and updating Traffic and Team Leads on major scheduling changes.</a:t>
          </a:r>
        </a:p>
      </dgm:t>
    </dgm:pt>
    <dgm:pt modelId="{5EB70A83-224B-4B0D-9E78-0C6C2A73204C}" type="parTrans" cxnId="{0A438DAC-DC91-4137-A3A7-08738CA89883}">
      <dgm:prSet/>
      <dgm:spPr/>
      <dgm:t>
        <a:bodyPr/>
        <a:lstStyle/>
        <a:p>
          <a:endParaRPr lang="en-CA"/>
        </a:p>
      </dgm:t>
    </dgm:pt>
    <dgm:pt modelId="{5F532D1D-910E-48D9-BD6D-4EE598D37690}" type="sibTrans" cxnId="{0A438DAC-DC91-4137-A3A7-08738CA89883}">
      <dgm:prSet/>
      <dgm:spPr/>
      <dgm:t>
        <a:bodyPr/>
        <a:lstStyle/>
        <a:p>
          <a:endParaRPr lang="en-CA"/>
        </a:p>
      </dgm:t>
    </dgm:pt>
    <dgm:pt modelId="{366F8EE6-F4F6-467B-9E1B-CFA2EC8C1D21}" type="pres">
      <dgm:prSet presAssocID="{14E07C52-ADB8-4F76-8E75-A8065AF559A1}" presName="Name0" presStyleCnt="0">
        <dgm:presLayoutVars>
          <dgm:chMax val="7"/>
          <dgm:chPref val="7"/>
          <dgm:dir/>
        </dgm:presLayoutVars>
      </dgm:prSet>
      <dgm:spPr/>
    </dgm:pt>
    <dgm:pt modelId="{417E291C-4EF1-4712-B4BC-C6D9E9496A7A}" type="pres">
      <dgm:prSet presAssocID="{14E07C52-ADB8-4F76-8E75-A8065AF559A1}" presName="Name1" presStyleCnt="0"/>
      <dgm:spPr/>
    </dgm:pt>
    <dgm:pt modelId="{7E1E14BC-87F1-4EBD-9D3F-797EB454DF1E}" type="pres">
      <dgm:prSet presAssocID="{14E07C52-ADB8-4F76-8E75-A8065AF559A1}" presName="cycle" presStyleCnt="0"/>
      <dgm:spPr/>
    </dgm:pt>
    <dgm:pt modelId="{6BFBEBC2-CF7E-4061-9B3D-8CC55E824E4D}" type="pres">
      <dgm:prSet presAssocID="{14E07C52-ADB8-4F76-8E75-A8065AF559A1}" presName="srcNode" presStyleLbl="node1" presStyleIdx="0" presStyleCnt="5"/>
      <dgm:spPr/>
    </dgm:pt>
    <dgm:pt modelId="{FF433B13-EF58-492F-AC53-111075BC8241}" type="pres">
      <dgm:prSet presAssocID="{14E07C52-ADB8-4F76-8E75-A8065AF559A1}" presName="conn" presStyleLbl="parChTrans1D2" presStyleIdx="0" presStyleCnt="1"/>
      <dgm:spPr/>
    </dgm:pt>
    <dgm:pt modelId="{5F5CC4D8-E13C-4E8B-882D-16AE7DA020C1}" type="pres">
      <dgm:prSet presAssocID="{14E07C52-ADB8-4F76-8E75-A8065AF559A1}" presName="extraNode" presStyleLbl="node1" presStyleIdx="0" presStyleCnt="5"/>
      <dgm:spPr/>
    </dgm:pt>
    <dgm:pt modelId="{BA9E73F6-7C9F-4525-A484-A7C21618C223}" type="pres">
      <dgm:prSet presAssocID="{14E07C52-ADB8-4F76-8E75-A8065AF559A1}" presName="dstNode" presStyleLbl="node1" presStyleIdx="0" presStyleCnt="5"/>
      <dgm:spPr/>
    </dgm:pt>
    <dgm:pt modelId="{0C5AC928-0999-4E69-9639-34F999F83169}" type="pres">
      <dgm:prSet presAssocID="{16CFF45D-2F91-4BD0-9484-B8D7AAB04093}" presName="text_1" presStyleLbl="node1" presStyleIdx="0" presStyleCnt="5">
        <dgm:presLayoutVars>
          <dgm:bulletEnabled val="1"/>
        </dgm:presLayoutVars>
      </dgm:prSet>
      <dgm:spPr/>
    </dgm:pt>
    <dgm:pt modelId="{328FDFE3-0FF0-4BA1-9F89-6B9043720F35}" type="pres">
      <dgm:prSet presAssocID="{16CFF45D-2F91-4BD0-9484-B8D7AAB04093}" presName="accent_1" presStyleCnt="0"/>
      <dgm:spPr/>
    </dgm:pt>
    <dgm:pt modelId="{E39B22F0-587F-4037-BCA2-13D36B2F8C27}" type="pres">
      <dgm:prSet presAssocID="{16CFF45D-2F91-4BD0-9484-B8D7AAB04093}" presName="accentRepeatNode" presStyleLbl="solidFgAcc1" presStyleIdx="0" presStyleCnt="5"/>
      <dgm:spPr/>
    </dgm:pt>
    <dgm:pt modelId="{E1E3FD1B-C3C6-43C6-B8AA-B16A19C99F0B}" type="pres">
      <dgm:prSet presAssocID="{D7C91928-265F-4DE3-8303-F1BCBABFDD55}" presName="text_2" presStyleLbl="node1" presStyleIdx="1" presStyleCnt="5">
        <dgm:presLayoutVars>
          <dgm:bulletEnabled val="1"/>
        </dgm:presLayoutVars>
      </dgm:prSet>
      <dgm:spPr/>
    </dgm:pt>
    <dgm:pt modelId="{AC932166-83C2-42A3-9E14-02CA4CEBF7C2}" type="pres">
      <dgm:prSet presAssocID="{D7C91928-265F-4DE3-8303-F1BCBABFDD55}" presName="accent_2" presStyleCnt="0"/>
      <dgm:spPr/>
    </dgm:pt>
    <dgm:pt modelId="{D0BB4117-8548-4768-B889-614402957EA2}" type="pres">
      <dgm:prSet presAssocID="{D7C91928-265F-4DE3-8303-F1BCBABFDD55}" presName="accentRepeatNode" presStyleLbl="solidFgAcc1" presStyleIdx="1" presStyleCnt="5"/>
      <dgm:spPr/>
    </dgm:pt>
    <dgm:pt modelId="{3AB23347-DE50-4112-9DC8-064D92E2406F}" type="pres">
      <dgm:prSet presAssocID="{4B41DE46-C8DD-4127-AFAE-41924A21C3F8}" presName="text_3" presStyleLbl="node1" presStyleIdx="2" presStyleCnt="5">
        <dgm:presLayoutVars>
          <dgm:bulletEnabled val="1"/>
        </dgm:presLayoutVars>
      </dgm:prSet>
      <dgm:spPr/>
    </dgm:pt>
    <dgm:pt modelId="{32BEDB80-7ECE-4058-A0F1-A08960442DCE}" type="pres">
      <dgm:prSet presAssocID="{4B41DE46-C8DD-4127-AFAE-41924A21C3F8}" presName="accent_3" presStyleCnt="0"/>
      <dgm:spPr/>
    </dgm:pt>
    <dgm:pt modelId="{4C415AD5-FA59-460B-BDA8-AB2BF6C2C907}" type="pres">
      <dgm:prSet presAssocID="{4B41DE46-C8DD-4127-AFAE-41924A21C3F8}" presName="accentRepeatNode" presStyleLbl="solidFgAcc1" presStyleIdx="2" presStyleCnt="5"/>
      <dgm:spPr/>
    </dgm:pt>
    <dgm:pt modelId="{9734D6F9-DFB7-444F-B84C-27E86394A247}" type="pres">
      <dgm:prSet presAssocID="{F1565691-DF86-40AF-86F6-F45F710E4FB5}" presName="text_4" presStyleLbl="node1" presStyleIdx="3" presStyleCnt="5">
        <dgm:presLayoutVars>
          <dgm:bulletEnabled val="1"/>
        </dgm:presLayoutVars>
      </dgm:prSet>
      <dgm:spPr/>
    </dgm:pt>
    <dgm:pt modelId="{D7908E40-82D8-4F36-85C4-14CB9C090802}" type="pres">
      <dgm:prSet presAssocID="{F1565691-DF86-40AF-86F6-F45F710E4FB5}" presName="accent_4" presStyleCnt="0"/>
      <dgm:spPr/>
    </dgm:pt>
    <dgm:pt modelId="{7AC954EC-1A55-4D02-9216-B1CDCA6BDD26}" type="pres">
      <dgm:prSet presAssocID="{F1565691-DF86-40AF-86F6-F45F710E4FB5}" presName="accentRepeatNode" presStyleLbl="solidFgAcc1" presStyleIdx="3" presStyleCnt="5"/>
      <dgm:spPr/>
    </dgm:pt>
    <dgm:pt modelId="{7A997C52-C566-4E61-9EA1-7B7C44D78E76}" type="pres">
      <dgm:prSet presAssocID="{1F7DCFBE-5EC8-4D2F-9B41-C7A5DAFA05AC}" presName="text_5" presStyleLbl="node1" presStyleIdx="4" presStyleCnt="5">
        <dgm:presLayoutVars>
          <dgm:bulletEnabled val="1"/>
        </dgm:presLayoutVars>
      </dgm:prSet>
      <dgm:spPr/>
    </dgm:pt>
    <dgm:pt modelId="{C42F2EA9-F40D-4B57-BD44-9FEF33253CA4}" type="pres">
      <dgm:prSet presAssocID="{1F7DCFBE-5EC8-4D2F-9B41-C7A5DAFA05AC}" presName="accent_5" presStyleCnt="0"/>
      <dgm:spPr/>
    </dgm:pt>
    <dgm:pt modelId="{2B9FC183-357D-43AB-866E-DC09D88E9B6F}" type="pres">
      <dgm:prSet presAssocID="{1F7DCFBE-5EC8-4D2F-9B41-C7A5DAFA05AC}" presName="accentRepeatNode" presStyleLbl="solidFgAcc1" presStyleIdx="4" presStyleCnt="5"/>
      <dgm:spPr/>
    </dgm:pt>
  </dgm:ptLst>
  <dgm:cxnLst>
    <dgm:cxn modelId="{32E5710C-4FF9-45DE-960B-7A9834819B77}" srcId="{14E07C52-ADB8-4F76-8E75-A8065AF559A1}" destId="{1F7DCFBE-5EC8-4D2F-9B41-C7A5DAFA05AC}" srcOrd="4" destOrd="0" parTransId="{B2DD9D42-025F-41C9-AB4F-A8210B5C31D7}" sibTransId="{326B65D6-B600-4639-9199-86619EE1B97B}"/>
    <dgm:cxn modelId="{73E6491D-1060-4D09-8707-FBD9EA16E022}" type="presOf" srcId="{16CFF45D-2F91-4BD0-9484-B8D7AAB04093}" destId="{0C5AC928-0999-4E69-9639-34F999F83169}" srcOrd="0" destOrd="0" presId="urn:microsoft.com/office/officeart/2008/layout/VerticalCurvedList"/>
    <dgm:cxn modelId="{A2683D23-F045-4AE7-B981-0FD616D26B16}" type="presOf" srcId="{4B41DE46-C8DD-4127-AFAE-41924A21C3F8}" destId="{3AB23347-DE50-4112-9DC8-064D92E2406F}" srcOrd="0" destOrd="0" presId="urn:microsoft.com/office/officeart/2008/layout/VerticalCurvedList"/>
    <dgm:cxn modelId="{56582324-7EF4-4075-B676-348DC04E2F7E}" type="presOf" srcId="{F1565691-DF86-40AF-86F6-F45F710E4FB5}" destId="{9734D6F9-DFB7-444F-B84C-27E86394A247}" srcOrd="0" destOrd="0" presId="urn:microsoft.com/office/officeart/2008/layout/VerticalCurvedList"/>
    <dgm:cxn modelId="{3F149E28-B2E5-4DD8-A135-C0A5B526C454}" type="presOf" srcId="{45BB78E9-F57A-4DF3-9D1B-6625FEDBDF4F}" destId="{FF433B13-EF58-492F-AC53-111075BC8241}" srcOrd="0" destOrd="0" presId="urn:microsoft.com/office/officeart/2008/layout/VerticalCurvedList"/>
    <dgm:cxn modelId="{A74B2F2C-9B4A-40C1-A0B4-72A0C9E785F5}" type="presOf" srcId="{D7C91928-265F-4DE3-8303-F1BCBABFDD55}" destId="{E1E3FD1B-C3C6-43C6-B8AA-B16A19C99F0B}" srcOrd="0" destOrd="0" presId="urn:microsoft.com/office/officeart/2008/layout/VerticalCurvedList"/>
    <dgm:cxn modelId="{904EEE3A-532C-4299-9E1C-5C79A6D47774}" type="presOf" srcId="{14E07C52-ADB8-4F76-8E75-A8065AF559A1}" destId="{366F8EE6-F4F6-467B-9E1B-CFA2EC8C1D21}" srcOrd="0" destOrd="0" presId="urn:microsoft.com/office/officeart/2008/layout/VerticalCurvedList"/>
    <dgm:cxn modelId="{2F04F280-4319-4498-8292-F1F581788F1C}" srcId="{14E07C52-ADB8-4F76-8E75-A8065AF559A1}" destId="{D7C91928-265F-4DE3-8303-F1BCBABFDD55}" srcOrd="1" destOrd="0" parTransId="{0CFEBEFF-47E7-4DAB-9D86-B9193CB91852}" sibTransId="{AC9BCF90-114D-4475-85FC-04D3E1476484}"/>
    <dgm:cxn modelId="{0A438DAC-DC91-4137-A3A7-08738CA89883}" srcId="{14E07C52-ADB8-4F76-8E75-A8065AF559A1}" destId="{4B41DE46-C8DD-4127-AFAE-41924A21C3F8}" srcOrd="2" destOrd="0" parTransId="{5EB70A83-224B-4B0D-9E78-0C6C2A73204C}" sibTransId="{5F532D1D-910E-48D9-BD6D-4EE598D37690}"/>
    <dgm:cxn modelId="{E5700BDE-5B18-4763-B5F8-2447E1EC58E9}" srcId="{14E07C52-ADB8-4F76-8E75-A8065AF559A1}" destId="{F1565691-DF86-40AF-86F6-F45F710E4FB5}" srcOrd="3" destOrd="0" parTransId="{493C552C-4F53-4744-B4F5-C11991621B76}" sibTransId="{C7F9038C-8483-4A16-9C16-07451540B472}"/>
    <dgm:cxn modelId="{FA30D6E6-E06A-49D6-A901-A69B95C6C2D8}" srcId="{14E07C52-ADB8-4F76-8E75-A8065AF559A1}" destId="{16CFF45D-2F91-4BD0-9484-B8D7AAB04093}" srcOrd="0" destOrd="0" parTransId="{DFE369F9-AD82-44C0-9972-BF1D98A67672}" sibTransId="{45BB78E9-F57A-4DF3-9D1B-6625FEDBDF4F}"/>
    <dgm:cxn modelId="{30B36EFA-8CF9-4A9C-9ACD-1AA3D6D2D574}" type="presOf" srcId="{1F7DCFBE-5EC8-4D2F-9B41-C7A5DAFA05AC}" destId="{7A997C52-C566-4E61-9EA1-7B7C44D78E76}" srcOrd="0" destOrd="0" presId="urn:microsoft.com/office/officeart/2008/layout/VerticalCurvedList"/>
    <dgm:cxn modelId="{5C73010A-9571-4FD7-83B3-C381B2A2F9C8}" type="presParOf" srcId="{366F8EE6-F4F6-467B-9E1B-CFA2EC8C1D21}" destId="{417E291C-4EF1-4712-B4BC-C6D9E9496A7A}" srcOrd="0" destOrd="0" presId="urn:microsoft.com/office/officeart/2008/layout/VerticalCurvedList"/>
    <dgm:cxn modelId="{8BEA60F6-7BEA-443C-B3AC-7D2F1B7A93FB}" type="presParOf" srcId="{417E291C-4EF1-4712-B4BC-C6D9E9496A7A}" destId="{7E1E14BC-87F1-4EBD-9D3F-797EB454DF1E}" srcOrd="0" destOrd="0" presId="urn:microsoft.com/office/officeart/2008/layout/VerticalCurvedList"/>
    <dgm:cxn modelId="{2E832B5A-7FC1-4EC3-8E08-EE38D2FDDDAF}" type="presParOf" srcId="{7E1E14BC-87F1-4EBD-9D3F-797EB454DF1E}" destId="{6BFBEBC2-CF7E-4061-9B3D-8CC55E824E4D}" srcOrd="0" destOrd="0" presId="urn:microsoft.com/office/officeart/2008/layout/VerticalCurvedList"/>
    <dgm:cxn modelId="{742B2889-D178-4525-B4DB-4528730B87E5}" type="presParOf" srcId="{7E1E14BC-87F1-4EBD-9D3F-797EB454DF1E}" destId="{FF433B13-EF58-492F-AC53-111075BC8241}" srcOrd="1" destOrd="0" presId="urn:microsoft.com/office/officeart/2008/layout/VerticalCurvedList"/>
    <dgm:cxn modelId="{D48E652F-48FC-4AFB-804B-88EAD5264658}" type="presParOf" srcId="{7E1E14BC-87F1-4EBD-9D3F-797EB454DF1E}" destId="{5F5CC4D8-E13C-4E8B-882D-16AE7DA020C1}" srcOrd="2" destOrd="0" presId="urn:microsoft.com/office/officeart/2008/layout/VerticalCurvedList"/>
    <dgm:cxn modelId="{593449A7-D480-4A5D-8980-53B83B646F7B}" type="presParOf" srcId="{7E1E14BC-87F1-4EBD-9D3F-797EB454DF1E}" destId="{BA9E73F6-7C9F-4525-A484-A7C21618C223}" srcOrd="3" destOrd="0" presId="urn:microsoft.com/office/officeart/2008/layout/VerticalCurvedList"/>
    <dgm:cxn modelId="{50A95C88-F454-4CC4-AD19-6FBA0532B0DD}" type="presParOf" srcId="{417E291C-4EF1-4712-B4BC-C6D9E9496A7A}" destId="{0C5AC928-0999-4E69-9639-34F999F83169}" srcOrd="1" destOrd="0" presId="urn:microsoft.com/office/officeart/2008/layout/VerticalCurvedList"/>
    <dgm:cxn modelId="{5225290F-D02B-433F-8E9F-2A6B6AC0BC73}" type="presParOf" srcId="{417E291C-4EF1-4712-B4BC-C6D9E9496A7A}" destId="{328FDFE3-0FF0-4BA1-9F89-6B9043720F35}" srcOrd="2" destOrd="0" presId="urn:microsoft.com/office/officeart/2008/layout/VerticalCurvedList"/>
    <dgm:cxn modelId="{82ED0C76-A21C-4A7B-A4E1-6CDC4BA0D189}" type="presParOf" srcId="{328FDFE3-0FF0-4BA1-9F89-6B9043720F35}" destId="{E39B22F0-587F-4037-BCA2-13D36B2F8C27}" srcOrd="0" destOrd="0" presId="urn:microsoft.com/office/officeart/2008/layout/VerticalCurvedList"/>
    <dgm:cxn modelId="{2A76685D-C634-4F02-BC9F-B29740615046}" type="presParOf" srcId="{417E291C-4EF1-4712-B4BC-C6D9E9496A7A}" destId="{E1E3FD1B-C3C6-43C6-B8AA-B16A19C99F0B}" srcOrd="3" destOrd="0" presId="urn:microsoft.com/office/officeart/2008/layout/VerticalCurvedList"/>
    <dgm:cxn modelId="{9443DD71-3FAF-4887-9B22-0F43F254B653}" type="presParOf" srcId="{417E291C-4EF1-4712-B4BC-C6D9E9496A7A}" destId="{AC932166-83C2-42A3-9E14-02CA4CEBF7C2}" srcOrd="4" destOrd="0" presId="urn:microsoft.com/office/officeart/2008/layout/VerticalCurvedList"/>
    <dgm:cxn modelId="{D9523FD0-BEF0-4D82-8822-903C213E94DC}" type="presParOf" srcId="{AC932166-83C2-42A3-9E14-02CA4CEBF7C2}" destId="{D0BB4117-8548-4768-B889-614402957EA2}" srcOrd="0" destOrd="0" presId="urn:microsoft.com/office/officeart/2008/layout/VerticalCurvedList"/>
    <dgm:cxn modelId="{C6A35C33-6BDD-4C31-A0C9-2BD45BDABAD0}" type="presParOf" srcId="{417E291C-4EF1-4712-B4BC-C6D9E9496A7A}" destId="{3AB23347-DE50-4112-9DC8-064D92E2406F}" srcOrd="5" destOrd="0" presId="urn:microsoft.com/office/officeart/2008/layout/VerticalCurvedList"/>
    <dgm:cxn modelId="{12A089B1-884C-4507-9DED-EE6AA4603765}" type="presParOf" srcId="{417E291C-4EF1-4712-B4BC-C6D9E9496A7A}" destId="{32BEDB80-7ECE-4058-A0F1-A08960442DCE}" srcOrd="6" destOrd="0" presId="urn:microsoft.com/office/officeart/2008/layout/VerticalCurvedList"/>
    <dgm:cxn modelId="{9C6D8424-D7D7-43A2-9D5E-D77BD97071EF}" type="presParOf" srcId="{32BEDB80-7ECE-4058-A0F1-A08960442DCE}" destId="{4C415AD5-FA59-460B-BDA8-AB2BF6C2C907}" srcOrd="0" destOrd="0" presId="urn:microsoft.com/office/officeart/2008/layout/VerticalCurvedList"/>
    <dgm:cxn modelId="{46B9E1A5-A7AC-4237-806F-BE2F0BA0BE08}" type="presParOf" srcId="{417E291C-4EF1-4712-B4BC-C6D9E9496A7A}" destId="{9734D6F9-DFB7-444F-B84C-27E86394A247}" srcOrd="7" destOrd="0" presId="urn:microsoft.com/office/officeart/2008/layout/VerticalCurvedList"/>
    <dgm:cxn modelId="{A5CB443B-A11C-4F5C-AB0C-AC49D94600C4}" type="presParOf" srcId="{417E291C-4EF1-4712-B4BC-C6D9E9496A7A}" destId="{D7908E40-82D8-4F36-85C4-14CB9C090802}" srcOrd="8" destOrd="0" presId="urn:microsoft.com/office/officeart/2008/layout/VerticalCurvedList"/>
    <dgm:cxn modelId="{F11D54B3-B8D4-474E-8EDE-6A9841E79944}" type="presParOf" srcId="{D7908E40-82D8-4F36-85C4-14CB9C090802}" destId="{7AC954EC-1A55-4D02-9216-B1CDCA6BDD26}" srcOrd="0" destOrd="0" presId="urn:microsoft.com/office/officeart/2008/layout/VerticalCurvedList"/>
    <dgm:cxn modelId="{75B84A22-7A69-4412-919A-8FEF97E79B39}" type="presParOf" srcId="{417E291C-4EF1-4712-B4BC-C6D9E9496A7A}" destId="{7A997C52-C566-4E61-9EA1-7B7C44D78E76}" srcOrd="9" destOrd="0" presId="urn:microsoft.com/office/officeart/2008/layout/VerticalCurvedList"/>
    <dgm:cxn modelId="{D167900E-9959-4A94-B2DF-18BA683E4667}" type="presParOf" srcId="{417E291C-4EF1-4712-B4BC-C6D9E9496A7A}" destId="{C42F2EA9-F40D-4B57-BD44-9FEF33253CA4}" srcOrd="10" destOrd="0" presId="urn:microsoft.com/office/officeart/2008/layout/VerticalCurvedList"/>
    <dgm:cxn modelId="{14DA8795-2A3E-480E-A287-31859EAD55B7}" type="presParOf" srcId="{C42F2EA9-F40D-4B57-BD44-9FEF33253CA4}" destId="{2B9FC183-357D-43AB-866E-DC09D88E9B6F}" srcOrd="0" destOrd="0" presId="urn:microsoft.com/office/officeart/2008/layout/VerticalCurv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789D0B6-A78F-40F0-A0CC-A73FDDA6FACA}" type="doc">
      <dgm:prSet loTypeId="urn:microsoft.com/office/officeart/2005/8/layout/list1" loCatId="list" qsTypeId="urn:microsoft.com/office/officeart/2005/8/quickstyle/simple1" qsCatId="simple" csTypeId="urn:microsoft.com/office/officeart/2005/8/colors/accent0_2" csCatId="mainScheme" phldr="1"/>
      <dgm:spPr/>
      <dgm:t>
        <a:bodyPr/>
        <a:lstStyle/>
        <a:p>
          <a:endParaRPr lang="en-CA"/>
        </a:p>
      </dgm:t>
    </dgm:pt>
    <dgm:pt modelId="{DE0CB16C-1049-4B06-8198-1718A1A479BE}">
      <dgm:prSet/>
      <dgm:spPr/>
      <dgm:t>
        <a:bodyPr/>
        <a:lstStyle/>
        <a:p>
          <a:r>
            <a:rPr lang="en-CA" b="1"/>
            <a:t>What is ACHT?</a:t>
          </a:r>
        </a:p>
      </dgm:t>
    </dgm:pt>
    <dgm:pt modelId="{BE760573-3E69-4931-B6FC-34D83F852031}" type="parTrans" cxnId="{DF8A7CE5-7C86-46C9-82FF-CBE75D6E8350}">
      <dgm:prSet/>
      <dgm:spPr/>
      <dgm:t>
        <a:bodyPr/>
        <a:lstStyle/>
        <a:p>
          <a:endParaRPr lang="en-CA"/>
        </a:p>
      </dgm:t>
    </dgm:pt>
    <dgm:pt modelId="{477C60F7-2913-4528-993D-B169B14C2872}" type="sibTrans" cxnId="{DF8A7CE5-7C86-46C9-82FF-CBE75D6E8350}">
      <dgm:prSet/>
      <dgm:spPr/>
      <dgm:t>
        <a:bodyPr/>
        <a:lstStyle/>
        <a:p>
          <a:endParaRPr lang="en-CA"/>
        </a:p>
      </dgm:t>
    </dgm:pt>
    <dgm:pt modelId="{A1B51444-5609-4525-9E41-096CF24989AF}">
      <dgm:prSet/>
      <dgm:spPr/>
      <dgm:t>
        <a:bodyPr/>
        <a:lstStyle/>
        <a:p>
          <a:r>
            <a:rPr lang="en-CA"/>
            <a:t>The average time that an agent spends on a call. It is made up of talk time, hold time, and wrap time.</a:t>
          </a:r>
          <a:br>
            <a:rPr lang="en-CA"/>
          </a:br>
          <a:endParaRPr lang="en-CA"/>
        </a:p>
      </dgm:t>
    </dgm:pt>
    <dgm:pt modelId="{94831B5F-8EC6-49B5-80EF-C26CC2D25D06}" type="parTrans" cxnId="{190A3B5E-924B-4474-BCCB-4F49450A68E1}">
      <dgm:prSet/>
      <dgm:spPr/>
      <dgm:t>
        <a:bodyPr/>
        <a:lstStyle/>
        <a:p>
          <a:endParaRPr lang="en-CA"/>
        </a:p>
      </dgm:t>
    </dgm:pt>
    <dgm:pt modelId="{57636E87-EA92-4AC2-BED9-F4DF65321994}" type="sibTrans" cxnId="{190A3B5E-924B-4474-BCCB-4F49450A68E1}">
      <dgm:prSet/>
      <dgm:spPr/>
      <dgm:t>
        <a:bodyPr/>
        <a:lstStyle/>
        <a:p>
          <a:endParaRPr lang="en-CA"/>
        </a:p>
      </dgm:t>
    </dgm:pt>
    <dgm:pt modelId="{B4D0A685-5855-480E-80CE-562A16FDBE22}">
      <dgm:prSet/>
      <dgm:spPr/>
      <dgm:t>
        <a:bodyPr/>
        <a:lstStyle/>
        <a:p>
          <a:r>
            <a:rPr lang="en-CA" b="1"/>
            <a:t>For this purpose, we measure from an agent perspective:</a:t>
          </a:r>
        </a:p>
      </dgm:t>
    </dgm:pt>
    <dgm:pt modelId="{E7784CD8-6458-46D6-8447-038821BD8ACF}" type="parTrans" cxnId="{2B8068BC-E67A-4803-B4B3-BCE4E174A667}">
      <dgm:prSet/>
      <dgm:spPr/>
      <dgm:t>
        <a:bodyPr/>
        <a:lstStyle/>
        <a:p>
          <a:endParaRPr lang="en-CA"/>
        </a:p>
      </dgm:t>
    </dgm:pt>
    <dgm:pt modelId="{88A7FA55-1F91-4E3C-8A07-63DF751E6A6F}" type="sibTrans" cxnId="{2B8068BC-E67A-4803-B4B3-BCE4E174A667}">
      <dgm:prSet/>
      <dgm:spPr/>
      <dgm:t>
        <a:bodyPr/>
        <a:lstStyle/>
        <a:p>
          <a:endParaRPr lang="en-CA"/>
        </a:p>
      </dgm:t>
    </dgm:pt>
    <dgm:pt modelId="{014C3D83-92C9-420D-BB2B-4A87448378C2}">
      <dgm:prSet/>
      <dgm:spPr/>
      <dgm:t>
        <a:bodyPr/>
        <a:lstStyle/>
        <a:p>
          <a:r>
            <a:rPr lang="en-CA"/>
            <a:t>Call begins when the Agent receives the call</a:t>
          </a:r>
        </a:p>
      </dgm:t>
    </dgm:pt>
    <dgm:pt modelId="{4A870420-09CE-414B-9E05-E616CC173EB5}" type="parTrans" cxnId="{20DF6987-4983-43CF-82C8-C3663310265B}">
      <dgm:prSet/>
      <dgm:spPr/>
      <dgm:t>
        <a:bodyPr/>
        <a:lstStyle/>
        <a:p>
          <a:endParaRPr lang="en-CA"/>
        </a:p>
      </dgm:t>
    </dgm:pt>
    <dgm:pt modelId="{ED724A3A-1273-428C-9E5A-781EF7F00038}" type="sibTrans" cxnId="{20DF6987-4983-43CF-82C8-C3663310265B}">
      <dgm:prSet/>
      <dgm:spPr/>
      <dgm:t>
        <a:bodyPr/>
        <a:lstStyle/>
        <a:p>
          <a:endParaRPr lang="en-CA"/>
        </a:p>
      </dgm:t>
    </dgm:pt>
    <dgm:pt modelId="{5217AA19-97B0-4B23-9715-E7485F87B390}">
      <dgm:prSet/>
      <dgm:spPr/>
      <dgm:t>
        <a:bodyPr/>
        <a:lstStyle/>
        <a:p>
          <a:r>
            <a:rPr lang="en-CA"/>
            <a:t>Call ends when the Agent finishes their After Call Work (wrap) for that call</a:t>
          </a:r>
        </a:p>
      </dgm:t>
    </dgm:pt>
    <dgm:pt modelId="{626C7018-ED9E-4127-95D9-82AA974FCC00}" type="parTrans" cxnId="{A26AE9F9-FA4C-4D55-A660-5F2C6E905FBE}">
      <dgm:prSet/>
      <dgm:spPr/>
      <dgm:t>
        <a:bodyPr/>
        <a:lstStyle/>
        <a:p>
          <a:endParaRPr lang="en-CA"/>
        </a:p>
      </dgm:t>
    </dgm:pt>
    <dgm:pt modelId="{13A1BD38-CF33-418C-98BD-77043B4FDCDC}" type="sibTrans" cxnId="{A26AE9F9-FA4C-4D55-A660-5F2C6E905FBE}">
      <dgm:prSet/>
      <dgm:spPr/>
      <dgm:t>
        <a:bodyPr/>
        <a:lstStyle/>
        <a:p>
          <a:endParaRPr lang="en-CA"/>
        </a:p>
      </dgm:t>
    </dgm:pt>
    <dgm:pt modelId="{BD73842F-5118-4775-949C-486C484067FB}">
      <dgm:prSet/>
      <dgm:spPr/>
      <dgm:t>
        <a:bodyPr/>
        <a:lstStyle/>
        <a:p>
          <a:r>
            <a:rPr lang="en-CA" b="1"/>
            <a:t>Average is calculated in the expected way:</a:t>
          </a:r>
        </a:p>
      </dgm:t>
    </dgm:pt>
    <dgm:pt modelId="{8AC032B8-5DD0-4449-9B80-7465ECCFD800}" type="parTrans" cxnId="{34C652B7-510D-4D3B-B260-E0FB6A5043AC}">
      <dgm:prSet/>
      <dgm:spPr/>
      <dgm:t>
        <a:bodyPr/>
        <a:lstStyle/>
        <a:p>
          <a:endParaRPr lang="en-CA"/>
        </a:p>
      </dgm:t>
    </dgm:pt>
    <dgm:pt modelId="{5E939E40-15DC-4A15-855C-E82835CA03B7}" type="sibTrans" cxnId="{34C652B7-510D-4D3B-B260-E0FB6A5043AC}">
      <dgm:prSet/>
      <dgm:spPr/>
      <dgm:t>
        <a:bodyPr/>
        <a:lstStyle/>
        <a:p>
          <a:endParaRPr lang="en-CA"/>
        </a:p>
      </dgm:t>
    </dgm:pt>
    <dgm:pt modelId="{DF4EA4E0-EF0E-4AB7-B22A-8C49E07CCD1A}">
      <dgm:prSet/>
      <dgm:spPr/>
      <dgm:t>
        <a:bodyPr/>
        <a:lstStyle/>
        <a:p>
          <a:r>
            <a:rPr lang="en-CA"/>
            <a:t>Total Call Handling Time</a:t>
          </a:r>
        </a:p>
      </dgm:t>
    </dgm:pt>
    <dgm:pt modelId="{A4975C2A-636C-428B-A851-080500811DCC}" type="parTrans" cxnId="{D587D5BE-2BEB-4081-ACCC-7DD6C6BC37A8}">
      <dgm:prSet/>
      <dgm:spPr/>
      <dgm:t>
        <a:bodyPr/>
        <a:lstStyle/>
        <a:p>
          <a:endParaRPr lang="en-CA"/>
        </a:p>
      </dgm:t>
    </dgm:pt>
    <dgm:pt modelId="{DCC8D3DE-EA97-4556-A2AB-85DFCD5C172C}" type="sibTrans" cxnId="{D587D5BE-2BEB-4081-ACCC-7DD6C6BC37A8}">
      <dgm:prSet/>
      <dgm:spPr/>
      <dgm:t>
        <a:bodyPr/>
        <a:lstStyle/>
        <a:p>
          <a:endParaRPr lang="en-CA"/>
        </a:p>
      </dgm:t>
    </dgm:pt>
    <dgm:pt modelId="{07779ECC-D515-4050-AE5D-0E4168C5E9E1}">
      <dgm:prSet/>
      <dgm:spPr/>
      <dgm:t>
        <a:bodyPr/>
        <a:lstStyle/>
        <a:p>
          <a:r>
            <a:rPr lang="en-CA"/>
            <a:t>Divided by the number of Calls</a:t>
          </a:r>
        </a:p>
      </dgm:t>
    </dgm:pt>
    <dgm:pt modelId="{F7033F8B-C1AC-4F18-9AAC-81F2B74D3E42}" type="parTrans" cxnId="{CC60C172-A52F-4308-B163-EE86A5E9BDEF}">
      <dgm:prSet/>
      <dgm:spPr/>
      <dgm:t>
        <a:bodyPr/>
        <a:lstStyle/>
        <a:p>
          <a:endParaRPr lang="en-CA"/>
        </a:p>
      </dgm:t>
    </dgm:pt>
    <dgm:pt modelId="{DC30F5AF-484F-4F98-9177-D803DEF895EF}" type="sibTrans" cxnId="{CC60C172-A52F-4308-B163-EE86A5E9BDEF}">
      <dgm:prSet/>
      <dgm:spPr/>
      <dgm:t>
        <a:bodyPr/>
        <a:lstStyle/>
        <a:p>
          <a:endParaRPr lang="en-CA"/>
        </a:p>
      </dgm:t>
    </dgm:pt>
    <dgm:pt modelId="{D7857899-C23A-419B-A037-3BD0F5A92790}">
      <dgm:prSet/>
      <dgm:spPr/>
      <dgm:t>
        <a:bodyPr/>
        <a:lstStyle/>
        <a:p>
          <a:r>
            <a:rPr lang="en-CA"/>
            <a:t>Target ACHT for each categorization is based on the previous Monthly Fiscal Period (FP) ACHT</a:t>
          </a:r>
          <a:br>
            <a:rPr lang="en-CA"/>
          </a:br>
          <a:endParaRPr lang="en-CA"/>
        </a:p>
      </dgm:t>
    </dgm:pt>
    <dgm:pt modelId="{05964429-F3B0-4766-9851-D1FC19C0B1D2}" type="parTrans" cxnId="{A2C6EBA4-4B1F-40F2-86C7-4901F16B8707}">
      <dgm:prSet/>
      <dgm:spPr/>
      <dgm:t>
        <a:bodyPr/>
        <a:lstStyle/>
        <a:p>
          <a:endParaRPr lang="en-CA"/>
        </a:p>
      </dgm:t>
    </dgm:pt>
    <dgm:pt modelId="{433C7F66-1AB9-4147-84AC-109DB9F97428}" type="sibTrans" cxnId="{A2C6EBA4-4B1F-40F2-86C7-4901F16B8707}">
      <dgm:prSet/>
      <dgm:spPr/>
      <dgm:t>
        <a:bodyPr/>
        <a:lstStyle/>
        <a:p>
          <a:endParaRPr lang="en-CA"/>
        </a:p>
      </dgm:t>
    </dgm:pt>
    <dgm:pt modelId="{AFE975D8-751F-47AC-A1BA-887DE90CAA7A}">
      <dgm:prSet/>
      <dgm:spPr/>
      <dgm:t>
        <a:bodyPr/>
        <a:lstStyle/>
        <a:p>
          <a:r>
            <a:rPr lang="en-CA"/>
            <a:t>Measured based on Skill and Call count threshold:</a:t>
          </a:r>
        </a:p>
      </dgm:t>
    </dgm:pt>
    <dgm:pt modelId="{5F92E1B6-66C3-436F-8AAB-1A2E515D9006}" type="parTrans" cxnId="{F5C5A9B0-D60B-4053-858F-4264D52C6475}">
      <dgm:prSet/>
      <dgm:spPr/>
      <dgm:t>
        <a:bodyPr/>
        <a:lstStyle/>
        <a:p>
          <a:endParaRPr lang="en-CA"/>
        </a:p>
      </dgm:t>
    </dgm:pt>
    <dgm:pt modelId="{F2CEEF59-C929-4191-A8C1-264F12F6F1FC}" type="sibTrans" cxnId="{F5C5A9B0-D60B-4053-858F-4264D52C6475}">
      <dgm:prSet/>
      <dgm:spPr/>
      <dgm:t>
        <a:bodyPr/>
        <a:lstStyle/>
        <a:p>
          <a:endParaRPr lang="en-CA"/>
        </a:p>
      </dgm:t>
    </dgm:pt>
    <dgm:pt modelId="{515F46ED-BF7A-427C-B84C-DFC1B0F49CA4}">
      <dgm:prSet/>
      <dgm:spPr/>
      <dgm:t>
        <a:bodyPr/>
        <a:lstStyle/>
        <a:p>
          <a:r>
            <a:rPr lang="en-CA">
              <a:sym typeface="Wingdings" panose="05000000000000000000" pitchFamily="2" charset="2"/>
            </a:rPr>
            <a:t></a:t>
          </a:r>
          <a:r>
            <a:rPr lang="en-CA"/>
            <a:t>Skill - determined by the training an agent has received.</a:t>
          </a:r>
        </a:p>
      </dgm:t>
    </dgm:pt>
    <dgm:pt modelId="{4E5C2EDB-555A-4A69-996D-FC56775F2865}" type="parTrans" cxnId="{A623F540-53C3-4E13-8AC8-09E40B69C2D4}">
      <dgm:prSet/>
      <dgm:spPr/>
      <dgm:t>
        <a:bodyPr/>
        <a:lstStyle/>
        <a:p>
          <a:endParaRPr lang="en-CA"/>
        </a:p>
      </dgm:t>
    </dgm:pt>
    <dgm:pt modelId="{8EB7709B-2D0A-475F-8FC3-50395293FEF3}" type="sibTrans" cxnId="{A623F540-53C3-4E13-8AC8-09E40B69C2D4}">
      <dgm:prSet/>
      <dgm:spPr/>
      <dgm:t>
        <a:bodyPr/>
        <a:lstStyle/>
        <a:p>
          <a:endParaRPr lang="en-CA"/>
        </a:p>
      </dgm:t>
    </dgm:pt>
    <dgm:pt modelId="{74DE7ABF-438E-4460-BD85-2234E83FB449}">
      <dgm:prSet/>
      <dgm:spPr/>
      <dgm:t>
        <a:bodyPr/>
        <a:lstStyle/>
        <a:p>
          <a:r>
            <a:rPr lang="en-CA">
              <a:sym typeface="Wingdings" panose="05000000000000000000" pitchFamily="2" charset="2"/>
            </a:rPr>
            <a:t></a:t>
          </a:r>
          <a:r>
            <a:rPr lang="en-CA"/>
            <a:t>Call count threshold – broken down into agents that have answered less than 500 calls, and agents that have answered more than 500 calls, per skill.</a:t>
          </a:r>
          <a:br>
            <a:rPr lang="en-CA"/>
          </a:br>
          <a:endParaRPr lang="en-CA"/>
        </a:p>
      </dgm:t>
    </dgm:pt>
    <dgm:pt modelId="{A1D41979-62F2-45D8-A2AD-64575F6FA42F}" type="parTrans" cxnId="{D58DA5BE-86EF-4AD0-A993-00C6C0B47251}">
      <dgm:prSet/>
      <dgm:spPr/>
      <dgm:t>
        <a:bodyPr/>
        <a:lstStyle/>
        <a:p>
          <a:endParaRPr lang="en-CA"/>
        </a:p>
      </dgm:t>
    </dgm:pt>
    <dgm:pt modelId="{481A0466-F52C-4CB1-B413-1A260232D764}" type="sibTrans" cxnId="{D58DA5BE-86EF-4AD0-A993-00C6C0B47251}">
      <dgm:prSet/>
      <dgm:spPr/>
      <dgm:t>
        <a:bodyPr/>
        <a:lstStyle/>
        <a:p>
          <a:endParaRPr lang="en-CA"/>
        </a:p>
      </dgm:t>
    </dgm:pt>
    <dgm:pt modelId="{42B4CCC3-4BC4-445C-88AC-19B9381DDE5B}">
      <dgm:prSet/>
      <dgm:spPr/>
      <dgm:t>
        <a:bodyPr/>
        <a:lstStyle/>
        <a:p>
          <a:r>
            <a:rPr lang="en-CA"/>
            <a:t>Agents will be expected to achieve the target ACHT for the calls that they answer during the period, based on their skills</a:t>
          </a:r>
        </a:p>
      </dgm:t>
    </dgm:pt>
    <dgm:pt modelId="{57523024-AC0B-48CD-88DF-FA0A3EBDA2AD}" type="parTrans" cxnId="{C1C73768-3344-46B0-BCE8-3AB4DD24199E}">
      <dgm:prSet/>
      <dgm:spPr/>
      <dgm:t>
        <a:bodyPr/>
        <a:lstStyle/>
        <a:p>
          <a:endParaRPr lang="en-CA"/>
        </a:p>
      </dgm:t>
    </dgm:pt>
    <dgm:pt modelId="{31139805-E753-4B18-98AC-54BD696C3EBD}" type="sibTrans" cxnId="{C1C73768-3344-46B0-BCE8-3AB4DD24199E}">
      <dgm:prSet/>
      <dgm:spPr/>
      <dgm:t>
        <a:bodyPr/>
        <a:lstStyle/>
        <a:p>
          <a:endParaRPr lang="en-CA"/>
        </a:p>
      </dgm:t>
    </dgm:pt>
    <dgm:pt modelId="{92D264B3-A89C-465F-8778-A6F715554F41}" type="pres">
      <dgm:prSet presAssocID="{4789D0B6-A78F-40F0-A0CC-A73FDDA6FACA}" presName="linear" presStyleCnt="0">
        <dgm:presLayoutVars>
          <dgm:dir/>
          <dgm:animLvl val="lvl"/>
          <dgm:resizeHandles val="exact"/>
        </dgm:presLayoutVars>
      </dgm:prSet>
      <dgm:spPr/>
    </dgm:pt>
    <dgm:pt modelId="{FA2AA15E-4DB6-4372-8EDB-9EB446069A01}" type="pres">
      <dgm:prSet presAssocID="{DE0CB16C-1049-4B06-8198-1718A1A479BE}" presName="parentLin" presStyleCnt="0"/>
      <dgm:spPr/>
    </dgm:pt>
    <dgm:pt modelId="{ABB9A7C0-A412-46F8-8594-6BA32C4F7CB0}" type="pres">
      <dgm:prSet presAssocID="{DE0CB16C-1049-4B06-8198-1718A1A479BE}" presName="parentLeftMargin" presStyleLbl="node1" presStyleIdx="0" presStyleCnt="3"/>
      <dgm:spPr/>
    </dgm:pt>
    <dgm:pt modelId="{0922844F-9D82-476F-A889-479329E2E9DD}" type="pres">
      <dgm:prSet presAssocID="{DE0CB16C-1049-4B06-8198-1718A1A479BE}" presName="parentText" presStyleLbl="node1" presStyleIdx="0" presStyleCnt="3">
        <dgm:presLayoutVars>
          <dgm:chMax val="0"/>
          <dgm:bulletEnabled val="1"/>
        </dgm:presLayoutVars>
      </dgm:prSet>
      <dgm:spPr/>
    </dgm:pt>
    <dgm:pt modelId="{F0CF67AF-AB52-4551-BB5B-69F77EB1095F}" type="pres">
      <dgm:prSet presAssocID="{DE0CB16C-1049-4B06-8198-1718A1A479BE}" presName="negativeSpace" presStyleCnt="0"/>
      <dgm:spPr/>
    </dgm:pt>
    <dgm:pt modelId="{3261840B-49C1-4434-B84A-7CA9CA094CC7}" type="pres">
      <dgm:prSet presAssocID="{DE0CB16C-1049-4B06-8198-1718A1A479BE}" presName="childText" presStyleLbl="conFgAcc1" presStyleIdx="0" presStyleCnt="3">
        <dgm:presLayoutVars>
          <dgm:bulletEnabled val="1"/>
        </dgm:presLayoutVars>
      </dgm:prSet>
      <dgm:spPr/>
    </dgm:pt>
    <dgm:pt modelId="{3B91E886-56F4-4F5D-B258-667C3E3C8945}" type="pres">
      <dgm:prSet presAssocID="{477C60F7-2913-4528-993D-B169B14C2872}" presName="spaceBetweenRectangles" presStyleCnt="0"/>
      <dgm:spPr/>
    </dgm:pt>
    <dgm:pt modelId="{5F5014D6-3882-45F8-96AB-B5FA169BA96F}" type="pres">
      <dgm:prSet presAssocID="{B4D0A685-5855-480E-80CE-562A16FDBE22}" presName="parentLin" presStyleCnt="0"/>
      <dgm:spPr/>
    </dgm:pt>
    <dgm:pt modelId="{2932172B-CBC5-40EB-A507-BA20651B671B}" type="pres">
      <dgm:prSet presAssocID="{B4D0A685-5855-480E-80CE-562A16FDBE22}" presName="parentLeftMargin" presStyleLbl="node1" presStyleIdx="0" presStyleCnt="3"/>
      <dgm:spPr/>
    </dgm:pt>
    <dgm:pt modelId="{C390D353-4575-4F4C-921D-3AEEB519C4AF}" type="pres">
      <dgm:prSet presAssocID="{B4D0A685-5855-480E-80CE-562A16FDBE22}" presName="parentText" presStyleLbl="node1" presStyleIdx="1" presStyleCnt="3">
        <dgm:presLayoutVars>
          <dgm:chMax val="0"/>
          <dgm:bulletEnabled val="1"/>
        </dgm:presLayoutVars>
      </dgm:prSet>
      <dgm:spPr/>
    </dgm:pt>
    <dgm:pt modelId="{2B29E2AE-186F-4C29-B6DC-8BF86196A887}" type="pres">
      <dgm:prSet presAssocID="{B4D0A685-5855-480E-80CE-562A16FDBE22}" presName="negativeSpace" presStyleCnt="0"/>
      <dgm:spPr/>
    </dgm:pt>
    <dgm:pt modelId="{F2ECCF03-859B-4539-B0E3-7173631586D1}" type="pres">
      <dgm:prSet presAssocID="{B4D0A685-5855-480E-80CE-562A16FDBE22}" presName="childText" presStyleLbl="conFgAcc1" presStyleIdx="1" presStyleCnt="3">
        <dgm:presLayoutVars>
          <dgm:bulletEnabled val="1"/>
        </dgm:presLayoutVars>
      </dgm:prSet>
      <dgm:spPr/>
    </dgm:pt>
    <dgm:pt modelId="{D0E0EF38-A10A-447E-8C06-44C5A51429C4}" type="pres">
      <dgm:prSet presAssocID="{88A7FA55-1F91-4E3C-8A07-63DF751E6A6F}" presName="spaceBetweenRectangles" presStyleCnt="0"/>
      <dgm:spPr/>
    </dgm:pt>
    <dgm:pt modelId="{5A960854-3917-4AF9-BE03-EA75598F9077}" type="pres">
      <dgm:prSet presAssocID="{BD73842F-5118-4775-949C-486C484067FB}" presName="parentLin" presStyleCnt="0"/>
      <dgm:spPr/>
    </dgm:pt>
    <dgm:pt modelId="{2459D22B-3213-4CF1-87C7-A9AD1B304E9F}" type="pres">
      <dgm:prSet presAssocID="{BD73842F-5118-4775-949C-486C484067FB}" presName="parentLeftMargin" presStyleLbl="node1" presStyleIdx="1" presStyleCnt="3"/>
      <dgm:spPr/>
    </dgm:pt>
    <dgm:pt modelId="{7E49C934-D380-4B95-884B-EF6DEA1FE328}" type="pres">
      <dgm:prSet presAssocID="{BD73842F-5118-4775-949C-486C484067FB}" presName="parentText" presStyleLbl="node1" presStyleIdx="2" presStyleCnt="3">
        <dgm:presLayoutVars>
          <dgm:chMax val="0"/>
          <dgm:bulletEnabled val="1"/>
        </dgm:presLayoutVars>
      </dgm:prSet>
      <dgm:spPr/>
    </dgm:pt>
    <dgm:pt modelId="{5DBFA8B5-6E8D-40BB-B9FE-A1786BC0E04F}" type="pres">
      <dgm:prSet presAssocID="{BD73842F-5118-4775-949C-486C484067FB}" presName="negativeSpace" presStyleCnt="0"/>
      <dgm:spPr/>
    </dgm:pt>
    <dgm:pt modelId="{D9E73DED-AF7E-4684-A279-B46C52396256}" type="pres">
      <dgm:prSet presAssocID="{BD73842F-5118-4775-949C-486C484067FB}" presName="childText" presStyleLbl="conFgAcc1" presStyleIdx="2" presStyleCnt="3">
        <dgm:presLayoutVars>
          <dgm:bulletEnabled val="1"/>
        </dgm:presLayoutVars>
      </dgm:prSet>
      <dgm:spPr/>
    </dgm:pt>
  </dgm:ptLst>
  <dgm:cxnLst>
    <dgm:cxn modelId="{84A4DC19-25B1-413F-B340-988C704E3BFB}" type="presOf" srcId="{BD73842F-5118-4775-949C-486C484067FB}" destId="{7E49C934-D380-4B95-884B-EF6DEA1FE328}" srcOrd="1" destOrd="0" presId="urn:microsoft.com/office/officeart/2005/8/layout/list1"/>
    <dgm:cxn modelId="{DBF68421-44AE-4B34-BE24-A81C8E4AA886}" type="presOf" srcId="{42B4CCC3-4BC4-445C-88AC-19B9381DDE5B}" destId="{3261840B-49C1-4434-B84A-7CA9CA094CC7}" srcOrd="0" destOrd="5" presId="urn:microsoft.com/office/officeart/2005/8/layout/list1"/>
    <dgm:cxn modelId="{97C3AE23-8E6D-4222-A0CF-D00D69D5A938}" type="presOf" srcId="{515F46ED-BF7A-427C-B84C-DFC1B0F49CA4}" destId="{3261840B-49C1-4434-B84A-7CA9CA094CC7}" srcOrd="0" destOrd="2" presId="urn:microsoft.com/office/officeart/2005/8/layout/list1"/>
    <dgm:cxn modelId="{2BA61828-A16B-4F98-8154-876EF311D0DF}" type="presOf" srcId="{DE0CB16C-1049-4B06-8198-1718A1A479BE}" destId="{0922844F-9D82-476F-A889-479329E2E9DD}" srcOrd="1" destOrd="0" presId="urn:microsoft.com/office/officeart/2005/8/layout/list1"/>
    <dgm:cxn modelId="{24D7CA38-0EF3-44A9-8271-C458178F5F6C}" type="presOf" srcId="{B4D0A685-5855-480E-80CE-562A16FDBE22}" destId="{C390D353-4575-4F4C-921D-3AEEB519C4AF}" srcOrd="1" destOrd="0" presId="urn:microsoft.com/office/officeart/2005/8/layout/list1"/>
    <dgm:cxn modelId="{22996A3D-9132-4910-9BCB-2ECF364C7C1D}" type="presOf" srcId="{4789D0B6-A78F-40F0-A0CC-A73FDDA6FACA}" destId="{92D264B3-A89C-465F-8778-A6F715554F41}" srcOrd="0" destOrd="0" presId="urn:microsoft.com/office/officeart/2005/8/layout/list1"/>
    <dgm:cxn modelId="{A623F540-53C3-4E13-8AC8-09E40B69C2D4}" srcId="{AFE975D8-751F-47AC-A1BA-887DE90CAA7A}" destId="{515F46ED-BF7A-427C-B84C-DFC1B0F49CA4}" srcOrd="0" destOrd="0" parTransId="{4E5C2EDB-555A-4A69-996D-FC56775F2865}" sibTransId="{8EB7709B-2D0A-475F-8FC3-50395293FEF3}"/>
    <dgm:cxn modelId="{190A3B5E-924B-4474-BCCB-4F49450A68E1}" srcId="{DE0CB16C-1049-4B06-8198-1718A1A479BE}" destId="{A1B51444-5609-4525-9E41-096CF24989AF}" srcOrd="0" destOrd="0" parTransId="{94831B5F-8EC6-49B5-80EF-C26CC2D25D06}" sibTransId="{57636E87-EA92-4AC2-BED9-F4DF65321994}"/>
    <dgm:cxn modelId="{C1C73768-3344-46B0-BCE8-3AB4DD24199E}" srcId="{DE0CB16C-1049-4B06-8198-1718A1A479BE}" destId="{42B4CCC3-4BC4-445C-88AC-19B9381DDE5B}" srcOrd="3" destOrd="0" parTransId="{57523024-AC0B-48CD-88DF-FA0A3EBDA2AD}" sibTransId="{31139805-E753-4B18-98AC-54BD696C3EBD}"/>
    <dgm:cxn modelId="{85248A6A-9E92-4FDE-AF66-3492BB16E892}" type="presOf" srcId="{D7857899-C23A-419B-A037-3BD0F5A92790}" destId="{3261840B-49C1-4434-B84A-7CA9CA094CC7}" srcOrd="0" destOrd="4" presId="urn:microsoft.com/office/officeart/2005/8/layout/list1"/>
    <dgm:cxn modelId="{7EAD466B-FA1F-4D32-AD3E-E79C9199DDC8}" type="presOf" srcId="{74DE7ABF-438E-4460-BD85-2234E83FB449}" destId="{3261840B-49C1-4434-B84A-7CA9CA094CC7}" srcOrd="0" destOrd="3" presId="urn:microsoft.com/office/officeart/2005/8/layout/list1"/>
    <dgm:cxn modelId="{CC60C172-A52F-4308-B163-EE86A5E9BDEF}" srcId="{BD73842F-5118-4775-949C-486C484067FB}" destId="{07779ECC-D515-4050-AE5D-0E4168C5E9E1}" srcOrd="1" destOrd="0" parTransId="{F7033F8B-C1AC-4F18-9AAC-81F2B74D3E42}" sibTransId="{DC30F5AF-484F-4F98-9177-D803DEF895EF}"/>
    <dgm:cxn modelId="{CCC43F53-5FD6-41E6-BE15-56D63C95BC47}" type="presOf" srcId="{DE0CB16C-1049-4B06-8198-1718A1A479BE}" destId="{ABB9A7C0-A412-46F8-8594-6BA32C4F7CB0}" srcOrd="0" destOrd="0" presId="urn:microsoft.com/office/officeart/2005/8/layout/list1"/>
    <dgm:cxn modelId="{903A1954-5C55-4C2C-9331-C3AA8C30E059}" type="presOf" srcId="{014C3D83-92C9-420D-BB2B-4A87448378C2}" destId="{F2ECCF03-859B-4539-B0E3-7173631586D1}" srcOrd="0" destOrd="0" presId="urn:microsoft.com/office/officeart/2005/8/layout/list1"/>
    <dgm:cxn modelId="{68CB7E78-4C93-4EEF-983D-70418875000F}" type="presOf" srcId="{BD73842F-5118-4775-949C-486C484067FB}" destId="{2459D22B-3213-4CF1-87C7-A9AD1B304E9F}" srcOrd="0" destOrd="0" presId="urn:microsoft.com/office/officeart/2005/8/layout/list1"/>
    <dgm:cxn modelId="{1988B784-AAB4-436C-A96D-541D2B43098B}" type="presOf" srcId="{A1B51444-5609-4525-9E41-096CF24989AF}" destId="{3261840B-49C1-4434-B84A-7CA9CA094CC7}" srcOrd="0" destOrd="0" presId="urn:microsoft.com/office/officeart/2005/8/layout/list1"/>
    <dgm:cxn modelId="{20DF6987-4983-43CF-82C8-C3663310265B}" srcId="{B4D0A685-5855-480E-80CE-562A16FDBE22}" destId="{014C3D83-92C9-420D-BB2B-4A87448378C2}" srcOrd="0" destOrd="0" parTransId="{4A870420-09CE-414B-9E05-E616CC173EB5}" sibTransId="{ED724A3A-1273-428C-9E5A-781EF7F00038}"/>
    <dgm:cxn modelId="{A2C6EBA4-4B1F-40F2-86C7-4901F16B8707}" srcId="{DE0CB16C-1049-4B06-8198-1718A1A479BE}" destId="{D7857899-C23A-419B-A037-3BD0F5A92790}" srcOrd="2" destOrd="0" parTransId="{05964429-F3B0-4766-9851-D1FC19C0B1D2}" sibTransId="{433C7F66-1AB9-4147-84AC-109DB9F97428}"/>
    <dgm:cxn modelId="{F5C5A9B0-D60B-4053-858F-4264D52C6475}" srcId="{DE0CB16C-1049-4B06-8198-1718A1A479BE}" destId="{AFE975D8-751F-47AC-A1BA-887DE90CAA7A}" srcOrd="1" destOrd="0" parTransId="{5F92E1B6-66C3-436F-8AAB-1A2E515D9006}" sibTransId="{F2CEEF59-C929-4191-A8C1-264F12F6F1FC}"/>
    <dgm:cxn modelId="{34C652B7-510D-4D3B-B260-E0FB6A5043AC}" srcId="{4789D0B6-A78F-40F0-A0CC-A73FDDA6FACA}" destId="{BD73842F-5118-4775-949C-486C484067FB}" srcOrd="2" destOrd="0" parTransId="{8AC032B8-5DD0-4449-9B80-7465ECCFD800}" sibTransId="{5E939E40-15DC-4A15-855C-E82835CA03B7}"/>
    <dgm:cxn modelId="{2B8068BC-E67A-4803-B4B3-BCE4E174A667}" srcId="{4789D0B6-A78F-40F0-A0CC-A73FDDA6FACA}" destId="{B4D0A685-5855-480E-80CE-562A16FDBE22}" srcOrd="1" destOrd="0" parTransId="{E7784CD8-6458-46D6-8447-038821BD8ACF}" sibTransId="{88A7FA55-1F91-4E3C-8A07-63DF751E6A6F}"/>
    <dgm:cxn modelId="{D58DA5BE-86EF-4AD0-A993-00C6C0B47251}" srcId="{AFE975D8-751F-47AC-A1BA-887DE90CAA7A}" destId="{74DE7ABF-438E-4460-BD85-2234E83FB449}" srcOrd="1" destOrd="0" parTransId="{A1D41979-62F2-45D8-A2AD-64575F6FA42F}" sibTransId="{481A0466-F52C-4CB1-B413-1A260232D764}"/>
    <dgm:cxn modelId="{D587D5BE-2BEB-4081-ACCC-7DD6C6BC37A8}" srcId="{BD73842F-5118-4775-949C-486C484067FB}" destId="{DF4EA4E0-EF0E-4AB7-B22A-8C49E07CCD1A}" srcOrd="0" destOrd="0" parTransId="{A4975C2A-636C-428B-A851-080500811DCC}" sibTransId="{DCC8D3DE-EA97-4556-A2AB-85DFCD5C172C}"/>
    <dgm:cxn modelId="{5E6DD6C7-1B1B-4D73-9FA0-DD552DE135DC}" type="presOf" srcId="{5217AA19-97B0-4B23-9715-E7485F87B390}" destId="{F2ECCF03-859B-4539-B0E3-7173631586D1}" srcOrd="0" destOrd="1" presId="urn:microsoft.com/office/officeart/2005/8/layout/list1"/>
    <dgm:cxn modelId="{C2FAB4D6-F8C3-4D48-B170-0B01F2843F68}" type="presOf" srcId="{B4D0A685-5855-480E-80CE-562A16FDBE22}" destId="{2932172B-CBC5-40EB-A507-BA20651B671B}" srcOrd="0" destOrd="0" presId="urn:microsoft.com/office/officeart/2005/8/layout/list1"/>
    <dgm:cxn modelId="{37F8C3D8-4054-4635-90E0-216F6B39FFF5}" type="presOf" srcId="{DF4EA4E0-EF0E-4AB7-B22A-8C49E07CCD1A}" destId="{D9E73DED-AF7E-4684-A279-B46C52396256}" srcOrd="0" destOrd="0" presId="urn:microsoft.com/office/officeart/2005/8/layout/list1"/>
    <dgm:cxn modelId="{ECCD4FE3-FB8A-4DAE-B687-7744EDD292BB}" type="presOf" srcId="{07779ECC-D515-4050-AE5D-0E4168C5E9E1}" destId="{D9E73DED-AF7E-4684-A279-B46C52396256}" srcOrd="0" destOrd="1" presId="urn:microsoft.com/office/officeart/2005/8/layout/list1"/>
    <dgm:cxn modelId="{DF8A7CE5-7C86-46C9-82FF-CBE75D6E8350}" srcId="{4789D0B6-A78F-40F0-A0CC-A73FDDA6FACA}" destId="{DE0CB16C-1049-4B06-8198-1718A1A479BE}" srcOrd="0" destOrd="0" parTransId="{BE760573-3E69-4931-B6FC-34D83F852031}" sibTransId="{477C60F7-2913-4528-993D-B169B14C2872}"/>
    <dgm:cxn modelId="{E9E1F3F5-DCAA-4113-8DDF-F48EB7D10CA2}" type="presOf" srcId="{AFE975D8-751F-47AC-A1BA-887DE90CAA7A}" destId="{3261840B-49C1-4434-B84A-7CA9CA094CC7}" srcOrd="0" destOrd="1" presId="urn:microsoft.com/office/officeart/2005/8/layout/list1"/>
    <dgm:cxn modelId="{A26AE9F9-FA4C-4D55-A660-5F2C6E905FBE}" srcId="{B4D0A685-5855-480E-80CE-562A16FDBE22}" destId="{5217AA19-97B0-4B23-9715-E7485F87B390}" srcOrd="1" destOrd="0" parTransId="{626C7018-ED9E-4127-95D9-82AA974FCC00}" sibTransId="{13A1BD38-CF33-418C-98BD-77043B4FDCDC}"/>
    <dgm:cxn modelId="{FB0D5ED3-8415-45C5-B24F-133BC972B2BE}" type="presParOf" srcId="{92D264B3-A89C-465F-8778-A6F715554F41}" destId="{FA2AA15E-4DB6-4372-8EDB-9EB446069A01}" srcOrd="0" destOrd="0" presId="urn:microsoft.com/office/officeart/2005/8/layout/list1"/>
    <dgm:cxn modelId="{5A7CF259-2FFC-4C26-A27B-ADA0788106FA}" type="presParOf" srcId="{FA2AA15E-4DB6-4372-8EDB-9EB446069A01}" destId="{ABB9A7C0-A412-46F8-8594-6BA32C4F7CB0}" srcOrd="0" destOrd="0" presId="urn:microsoft.com/office/officeart/2005/8/layout/list1"/>
    <dgm:cxn modelId="{385549A1-D496-4F16-9292-10CDA667E122}" type="presParOf" srcId="{FA2AA15E-4DB6-4372-8EDB-9EB446069A01}" destId="{0922844F-9D82-476F-A889-479329E2E9DD}" srcOrd="1" destOrd="0" presId="urn:microsoft.com/office/officeart/2005/8/layout/list1"/>
    <dgm:cxn modelId="{FD325238-94FC-46C5-BF48-05A9BE6C4271}" type="presParOf" srcId="{92D264B3-A89C-465F-8778-A6F715554F41}" destId="{F0CF67AF-AB52-4551-BB5B-69F77EB1095F}" srcOrd="1" destOrd="0" presId="urn:microsoft.com/office/officeart/2005/8/layout/list1"/>
    <dgm:cxn modelId="{E904EEAA-8B7F-4912-8C66-A6BE71EEFDBA}" type="presParOf" srcId="{92D264B3-A89C-465F-8778-A6F715554F41}" destId="{3261840B-49C1-4434-B84A-7CA9CA094CC7}" srcOrd="2" destOrd="0" presId="urn:microsoft.com/office/officeart/2005/8/layout/list1"/>
    <dgm:cxn modelId="{F595552B-5CFF-494F-BAB9-21590B8FF788}" type="presParOf" srcId="{92D264B3-A89C-465F-8778-A6F715554F41}" destId="{3B91E886-56F4-4F5D-B258-667C3E3C8945}" srcOrd="3" destOrd="0" presId="urn:microsoft.com/office/officeart/2005/8/layout/list1"/>
    <dgm:cxn modelId="{3F65E34D-226E-4BF6-AB79-B18607A1B1EE}" type="presParOf" srcId="{92D264B3-A89C-465F-8778-A6F715554F41}" destId="{5F5014D6-3882-45F8-96AB-B5FA169BA96F}" srcOrd="4" destOrd="0" presId="urn:microsoft.com/office/officeart/2005/8/layout/list1"/>
    <dgm:cxn modelId="{C268AE12-9ED3-45F8-8A25-76973FC32667}" type="presParOf" srcId="{5F5014D6-3882-45F8-96AB-B5FA169BA96F}" destId="{2932172B-CBC5-40EB-A507-BA20651B671B}" srcOrd="0" destOrd="0" presId="urn:microsoft.com/office/officeart/2005/8/layout/list1"/>
    <dgm:cxn modelId="{BB58D63D-9EE3-4171-9303-E3079F04875C}" type="presParOf" srcId="{5F5014D6-3882-45F8-96AB-B5FA169BA96F}" destId="{C390D353-4575-4F4C-921D-3AEEB519C4AF}" srcOrd="1" destOrd="0" presId="urn:microsoft.com/office/officeart/2005/8/layout/list1"/>
    <dgm:cxn modelId="{ED01B851-4296-42B9-A07D-52B4600FD510}" type="presParOf" srcId="{92D264B3-A89C-465F-8778-A6F715554F41}" destId="{2B29E2AE-186F-4C29-B6DC-8BF86196A887}" srcOrd="5" destOrd="0" presId="urn:microsoft.com/office/officeart/2005/8/layout/list1"/>
    <dgm:cxn modelId="{C538F94D-FEA1-4E2C-8FDF-CD38375477FA}" type="presParOf" srcId="{92D264B3-A89C-465F-8778-A6F715554F41}" destId="{F2ECCF03-859B-4539-B0E3-7173631586D1}" srcOrd="6" destOrd="0" presId="urn:microsoft.com/office/officeart/2005/8/layout/list1"/>
    <dgm:cxn modelId="{087A4B8D-2D85-439F-9D23-9682DDFC55D2}" type="presParOf" srcId="{92D264B3-A89C-465F-8778-A6F715554F41}" destId="{D0E0EF38-A10A-447E-8C06-44C5A51429C4}" srcOrd="7" destOrd="0" presId="urn:microsoft.com/office/officeart/2005/8/layout/list1"/>
    <dgm:cxn modelId="{3EE9E217-AAD9-44D1-9FE2-80C70D5F16A3}" type="presParOf" srcId="{92D264B3-A89C-465F-8778-A6F715554F41}" destId="{5A960854-3917-4AF9-BE03-EA75598F9077}" srcOrd="8" destOrd="0" presId="urn:microsoft.com/office/officeart/2005/8/layout/list1"/>
    <dgm:cxn modelId="{B301D0B5-A0BB-437B-9FBF-5720BDEC0178}" type="presParOf" srcId="{5A960854-3917-4AF9-BE03-EA75598F9077}" destId="{2459D22B-3213-4CF1-87C7-A9AD1B304E9F}" srcOrd="0" destOrd="0" presId="urn:microsoft.com/office/officeart/2005/8/layout/list1"/>
    <dgm:cxn modelId="{E5983FDA-6F22-4007-8977-C82C36ADC4FD}" type="presParOf" srcId="{5A960854-3917-4AF9-BE03-EA75598F9077}" destId="{7E49C934-D380-4B95-884B-EF6DEA1FE328}" srcOrd="1" destOrd="0" presId="urn:microsoft.com/office/officeart/2005/8/layout/list1"/>
    <dgm:cxn modelId="{C761C787-BC31-402D-B90B-3154D769DF74}" type="presParOf" srcId="{92D264B3-A89C-465F-8778-A6F715554F41}" destId="{5DBFA8B5-6E8D-40BB-B9FE-A1786BC0E04F}" srcOrd="9" destOrd="0" presId="urn:microsoft.com/office/officeart/2005/8/layout/list1"/>
    <dgm:cxn modelId="{D30D50D5-29A3-4733-9EE6-5118D0C93706}" type="presParOf" srcId="{92D264B3-A89C-465F-8778-A6F715554F41}" destId="{D9E73DED-AF7E-4684-A279-B46C52396256}"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D43062-5BDF-4236-ADE0-C1A2ECD54705}"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CA"/>
        </a:p>
      </dgm:t>
    </dgm:pt>
    <dgm:pt modelId="{A8EECDB8-118F-44C5-B31F-53095D38EB7E}">
      <dgm:prSet phldrT="[Text]" custT="1"/>
      <dgm:spPr/>
      <dgm:t>
        <a:bodyPr/>
        <a:lstStyle/>
        <a:p>
          <a:pPr algn="l"/>
          <a:r>
            <a:rPr lang="en-CA" sz="1600" b="1"/>
            <a:t>Quick calls and quick transfers are not included in the calculations. Calls that are included are classified as ‘qualifying calls.’</a:t>
          </a:r>
        </a:p>
      </dgm:t>
    </dgm:pt>
    <dgm:pt modelId="{E06E8DB0-61CD-4ADB-9898-C9A6E0C4E0E7}" type="parTrans" cxnId="{B162D376-CC5B-4D3C-BE10-EAD112753AAB}">
      <dgm:prSet/>
      <dgm:spPr/>
      <dgm:t>
        <a:bodyPr/>
        <a:lstStyle/>
        <a:p>
          <a:endParaRPr lang="en-CA"/>
        </a:p>
      </dgm:t>
    </dgm:pt>
    <dgm:pt modelId="{1314750F-44DF-45EB-8C49-F97D6BED36D6}" type="sibTrans" cxnId="{B162D376-CC5B-4D3C-BE10-EAD112753AAB}">
      <dgm:prSet/>
      <dgm:spPr/>
      <dgm:t>
        <a:bodyPr/>
        <a:lstStyle/>
        <a:p>
          <a:endParaRPr lang="en-CA"/>
        </a:p>
      </dgm:t>
    </dgm:pt>
    <dgm:pt modelId="{72CA4DAF-E8C6-47A7-80B8-B11FBF8C4E0B}" type="pres">
      <dgm:prSet presAssocID="{29D43062-5BDF-4236-ADE0-C1A2ECD54705}" presName="linear" presStyleCnt="0">
        <dgm:presLayoutVars>
          <dgm:animLvl val="lvl"/>
          <dgm:resizeHandles val="exact"/>
        </dgm:presLayoutVars>
      </dgm:prSet>
      <dgm:spPr/>
    </dgm:pt>
    <dgm:pt modelId="{13EDF08A-8AD7-4D28-BBDA-0B6D74CE8E53}" type="pres">
      <dgm:prSet presAssocID="{A8EECDB8-118F-44C5-B31F-53095D38EB7E}" presName="parentText" presStyleLbl="node1" presStyleIdx="0" presStyleCnt="1" custLinFactNeighborY="0">
        <dgm:presLayoutVars>
          <dgm:chMax val="0"/>
          <dgm:bulletEnabled val="1"/>
        </dgm:presLayoutVars>
      </dgm:prSet>
      <dgm:spPr/>
    </dgm:pt>
  </dgm:ptLst>
  <dgm:cxnLst>
    <dgm:cxn modelId="{2BCD1356-19FF-460D-A84F-21E758CE98B5}" type="presOf" srcId="{29D43062-5BDF-4236-ADE0-C1A2ECD54705}" destId="{72CA4DAF-E8C6-47A7-80B8-B11FBF8C4E0B}" srcOrd="0" destOrd="0" presId="urn:microsoft.com/office/officeart/2005/8/layout/vList2"/>
    <dgm:cxn modelId="{B162D376-CC5B-4D3C-BE10-EAD112753AAB}" srcId="{29D43062-5BDF-4236-ADE0-C1A2ECD54705}" destId="{A8EECDB8-118F-44C5-B31F-53095D38EB7E}" srcOrd="0" destOrd="0" parTransId="{E06E8DB0-61CD-4ADB-9898-C9A6E0C4E0E7}" sibTransId="{1314750F-44DF-45EB-8C49-F97D6BED36D6}"/>
    <dgm:cxn modelId="{12261FF5-C8B6-4CEA-99FD-9177B22D434B}" type="presOf" srcId="{A8EECDB8-118F-44C5-B31F-53095D38EB7E}" destId="{13EDF08A-8AD7-4D28-BBDA-0B6D74CE8E53}" srcOrd="0" destOrd="0" presId="urn:microsoft.com/office/officeart/2005/8/layout/vList2"/>
    <dgm:cxn modelId="{715AE891-943D-407C-A76E-CFF91BFC5490}" type="presParOf" srcId="{72CA4DAF-E8C6-47A7-80B8-B11FBF8C4E0B}" destId="{13EDF08A-8AD7-4D28-BBDA-0B6D74CE8E53}" srcOrd="0" destOrd="0" presId="urn:microsoft.com/office/officeart/2005/8/layout/vList2"/>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477C79F-6E2C-40A7-AFA5-06418C193551}" type="doc">
      <dgm:prSet loTypeId="urn:microsoft.com/office/officeart/2005/8/layout/default" loCatId="list" qsTypeId="urn:microsoft.com/office/officeart/2005/8/quickstyle/simple1" qsCatId="simple" csTypeId="urn:microsoft.com/office/officeart/2005/8/colors/accent0_2" csCatId="mainScheme" phldr="1"/>
      <dgm:spPr/>
    </dgm:pt>
    <dgm:pt modelId="{4E6ED15B-E7D1-469D-B272-A3ADCD56AF6D}">
      <dgm:prSet phldrT="[Text]" phldr="0"/>
      <dgm:spPr/>
      <dgm:t>
        <a:bodyPr/>
        <a:lstStyle/>
        <a:p>
          <a:pPr algn="l" rtl="0"/>
          <a:r>
            <a:rPr lang="en-US">
              <a:latin typeface="Arial"/>
              <a:cs typeface="Arial"/>
            </a:rPr>
            <a:t>Call count Threshold of 500 is used as the separator for experience on a skill</a:t>
          </a:r>
          <a:endParaRPr lang="en-US"/>
        </a:p>
      </dgm:t>
    </dgm:pt>
    <dgm:pt modelId="{D47A2461-3189-4141-A4E7-2800185A14A8}" type="parTrans" cxnId="{5DCD1E06-8B2A-4B2C-9C9E-4FFBB611F055}">
      <dgm:prSet/>
      <dgm:spPr/>
      <dgm:t>
        <a:bodyPr/>
        <a:lstStyle/>
        <a:p>
          <a:endParaRPr lang="en-CA"/>
        </a:p>
      </dgm:t>
    </dgm:pt>
    <dgm:pt modelId="{E3255F5D-C4B6-44E3-9CED-33454ACB7398}" type="sibTrans" cxnId="{5DCD1E06-8B2A-4B2C-9C9E-4FFBB611F055}">
      <dgm:prSet/>
      <dgm:spPr/>
      <dgm:t>
        <a:bodyPr/>
        <a:lstStyle/>
        <a:p>
          <a:endParaRPr lang="en-CA"/>
        </a:p>
      </dgm:t>
    </dgm:pt>
    <dgm:pt modelId="{932B0D62-F604-470D-8549-D3A058552227}">
      <dgm:prSet phldr="0"/>
      <dgm:spPr/>
      <dgm:t>
        <a:bodyPr/>
        <a:lstStyle/>
        <a:p>
          <a:pPr algn="l" rtl="0"/>
          <a:r>
            <a:rPr lang="en-US">
              <a:latin typeface="Arial"/>
              <a:cs typeface="Arial"/>
            </a:rPr>
            <a:t>Data from February 2021 – April 2024</a:t>
          </a:r>
        </a:p>
      </dgm:t>
    </dgm:pt>
    <dgm:pt modelId="{AC14EDC1-0E86-40AE-A994-03D80CBC045A}" type="parTrans" cxnId="{F88828C8-F141-472B-BDF4-DB605679D465}">
      <dgm:prSet/>
      <dgm:spPr/>
      <dgm:t>
        <a:bodyPr/>
        <a:lstStyle/>
        <a:p>
          <a:endParaRPr lang="en-CA"/>
        </a:p>
      </dgm:t>
    </dgm:pt>
    <dgm:pt modelId="{D640DAE1-45E4-4492-8C40-452D806AFB98}" type="sibTrans" cxnId="{F88828C8-F141-472B-BDF4-DB605679D465}">
      <dgm:prSet/>
      <dgm:spPr/>
      <dgm:t>
        <a:bodyPr/>
        <a:lstStyle/>
        <a:p>
          <a:endParaRPr lang="en-CA"/>
        </a:p>
      </dgm:t>
    </dgm:pt>
    <dgm:pt modelId="{BA379192-D6F2-4631-A278-EB527913DD56}">
      <dgm:prSet phldr="0"/>
      <dgm:spPr/>
      <dgm:t>
        <a:bodyPr/>
        <a:lstStyle/>
        <a:p>
          <a:pPr algn="l" rtl="0"/>
          <a:r>
            <a:rPr lang="en-US">
              <a:latin typeface="Arial"/>
              <a:cs typeface="Arial"/>
            </a:rPr>
            <a:t>ACHT declines rapidly on first 200-300 calls</a:t>
          </a:r>
        </a:p>
      </dgm:t>
    </dgm:pt>
    <dgm:pt modelId="{DFCCB91B-F60B-4522-9FDC-003D65BE6410}" type="parTrans" cxnId="{AC96C6DB-B9A5-4EFF-8E56-F0D7D716372D}">
      <dgm:prSet/>
      <dgm:spPr/>
      <dgm:t>
        <a:bodyPr/>
        <a:lstStyle/>
        <a:p>
          <a:endParaRPr lang="en-CA"/>
        </a:p>
      </dgm:t>
    </dgm:pt>
    <dgm:pt modelId="{CE5EEE67-56B2-48C3-9800-A35EF273975B}" type="sibTrans" cxnId="{AC96C6DB-B9A5-4EFF-8E56-F0D7D716372D}">
      <dgm:prSet/>
      <dgm:spPr/>
      <dgm:t>
        <a:bodyPr/>
        <a:lstStyle/>
        <a:p>
          <a:endParaRPr lang="en-CA"/>
        </a:p>
      </dgm:t>
    </dgm:pt>
    <dgm:pt modelId="{D49065E8-4E3A-4D27-84E9-0691D7016422}">
      <dgm:prSet phldr="0"/>
      <dgm:spPr/>
      <dgm:t>
        <a:bodyPr/>
        <a:lstStyle/>
        <a:p>
          <a:pPr algn="l" rtl="0"/>
          <a:r>
            <a:rPr lang="en-US">
              <a:latin typeface="Arial"/>
              <a:cs typeface="Arial"/>
            </a:rPr>
            <a:t>Most skills linearly decline after 500 calls</a:t>
          </a:r>
        </a:p>
      </dgm:t>
    </dgm:pt>
    <dgm:pt modelId="{5DB0AEFE-55B3-4FEB-9B93-38B4CC863D92}" type="parTrans" cxnId="{D2565CF3-A18D-49DF-B8A8-B94F6AA98F6D}">
      <dgm:prSet/>
      <dgm:spPr/>
      <dgm:t>
        <a:bodyPr/>
        <a:lstStyle/>
        <a:p>
          <a:endParaRPr lang="en-CA"/>
        </a:p>
      </dgm:t>
    </dgm:pt>
    <dgm:pt modelId="{87AFBDA5-7DCD-4B30-9227-367918AAA69C}" type="sibTrans" cxnId="{D2565CF3-A18D-49DF-B8A8-B94F6AA98F6D}">
      <dgm:prSet/>
      <dgm:spPr/>
      <dgm:t>
        <a:bodyPr/>
        <a:lstStyle/>
        <a:p>
          <a:endParaRPr lang="en-CA"/>
        </a:p>
      </dgm:t>
    </dgm:pt>
    <dgm:pt modelId="{7F832E14-C73F-4671-8C0D-31175E1405AB}">
      <dgm:prSet phldr="0"/>
      <dgm:spPr/>
      <dgm:t>
        <a:bodyPr/>
        <a:lstStyle/>
        <a:p>
          <a:pPr algn="l" rtl="0"/>
          <a:r>
            <a:rPr lang="en-US">
              <a:latin typeface="Arial"/>
              <a:cs typeface="Arial"/>
            </a:rPr>
            <a:t>ACHT declines less rapidly on most skills between 300-500 calls</a:t>
          </a:r>
          <a:endParaRPr lang="en-US"/>
        </a:p>
      </dgm:t>
    </dgm:pt>
    <dgm:pt modelId="{A3694645-A2E6-41DE-82D0-B6B24374BE98}" type="parTrans" cxnId="{CFF22745-C05F-4FE1-B4C1-D11B621BC1AF}">
      <dgm:prSet/>
      <dgm:spPr/>
      <dgm:t>
        <a:bodyPr/>
        <a:lstStyle/>
        <a:p>
          <a:endParaRPr lang="en-CA"/>
        </a:p>
      </dgm:t>
    </dgm:pt>
    <dgm:pt modelId="{05F1AD1D-2FCC-4278-B545-9A5A9CA3FAD9}" type="sibTrans" cxnId="{CFF22745-C05F-4FE1-B4C1-D11B621BC1AF}">
      <dgm:prSet/>
      <dgm:spPr/>
      <dgm:t>
        <a:bodyPr/>
        <a:lstStyle/>
        <a:p>
          <a:endParaRPr lang="en-CA"/>
        </a:p>
      </dgm:t>
    </dgm:pt>
    <dgm:pt modelId="{863AD0FC-0F45-44BE-AE1A-DAB5134995A2}" type="pres">
      <dgm:prSet presAssocID="{0477C79F-6E2C-40A7-AFA5-06418C193551}" presName="diagram" presStyleCnt="0">
        <dgm:presLayoutVars>
          <dgm:dir/>
          <dgm:resizeHandles val="exact"/>
        </dgm:presLayoutVars>
      </dgm:prSet>
      <dgm:spPr/>
    </dgm:pt>
    <dgm:pt modelId="{BE5193D8-E96C-4ED7-940D-9CC358105307}" type="pres">
      <dgm:prSet presAssocID="{932B0D62-F604-470D-8549-D3A058552227}" presName="node" presStyleLbl="node1" presStyleIdx="0" presStyleCnt="5">
        <dgm:presLayoutVars>
          <dgm:bulletEnabled val="1"/>
        </dgm:presLayoutVars>
      </dgm:prSet>
      <dgm:spPr/>
    </dgm:pt>
    <dgm:pt modelId="{32CE28D6-F6E7-4B4C-8B3B-372DF2D50B76}" type="pres">
      <dgm:prSet presAssocID="{D640DAE1-45E4-4492-8C40-452D806AFB98}" presName="sibTrans" presStyleCnt="0"/>
      <dgm:spPr/>
    </dgm:pt>
    <dgm:pt modelId="{D66FCBEA-C808-48E6-A2A0-16E1538FE798}" type="pres">
      <dgm:prSet presAssocID="{BA379192-D6F2-4631-A278-EB527913DD56}" presName="node" presStyleLbl="node1" presStyleIdx="1" presStyleCnt="5">
        <dgm:presLayoutVars>
          <dgm:bulletEnabled val="1"/>
        </dgm:presLayoutVars>
      </dgm:prSet>
      <dgm:spPr/>
    </dgm:pt>
    <dgm:pt modelId="{401E9FBC-B10B-47C0-9888-CB2ABB55538F}" type="pres">
      <dgm:prSet presAssocID="{CE5EEE67-56B2-48C3-9800-A35EF273975B}" presName="sibTrans" presStyleCnt="0"/>
      <dgm:spPr/>
    </dgm:pt>
    <dgm:pt modelId="{80D9E0E6-C0ED-4F3E-A2B5-F2ED33F69DB5}" type="pres">
      <dgm:prSet presAssocID="{7F832E14-C73F-4671-8C0D-31175E1405AB}" presName="node" presStyleLbl="node1" presStyleIdx="2" presStyleCnt="5">
        <dgm:presLayoutVars>
          <dgm:bulletEnabled val="1"/>
        </dgm:presLayoutVars>
      </dgm:prSet>
      <dgm:spPr/>
    </dgm:pt>
    <dgm:pt modelId="{4D84D25D-380C-4914-B34C-12B4F5940BAE}" type="pres">
      <dgm:prSet presAssocID="{05F1AD1D-2FCC-4278-B545-9A5A9CA3FAD9}" presName="sibTrans" presStyleCnt="0"/>
      <dgm:spPr/>
    </dgm:pt>
    <dgm:pt modelId="{2337B0C4-C18B-4449-9980-A858AE1241B7}" type="pres">
      <dgm:prSet presAssocID="{D49065E8-4E3A-4D27-84E9-0691D7016422}" presName="node" presStyleLbl="node1" presStyleIdx="3" presStyleCnt="5">
        <dgm:presLayoutVars>
          <dgm:bulletEnabled val="1"/>
        </dgm:presLayoutVars>
      </dgm:prSet>
      <dgm:spPr/>
    </dgm:pt>
    <dgm:pt modelId="{D98B59CF-38CB-47D3-B1D8-4F4F1742F9FA}" type="pres">
      <dgm:prSet presAssocID="{87AFBDA5-7DCD-4B30-9227-367918AAA69C}" presName="sibTrans" presStyleCnt="0"/>
      <dgm:spPr/>
    </dgm:pt>
    <dgm:pt modelId="{B512407B-2624-4373-8D75-ED85DD66B063}" type="pres">
      <dgm:prSet presAssocID="{4E6ED15B-E7D1-469D-B272-A3ADCD56AF6D}" presName="node" presStyleLbl="node1" presStyleIdx="4" presStyleCnt="5">
        <dgm:presLayoutVars>
          <dgm:bulletEnabled val="1"/>
        </dgm:presLayoutVars>
      </dgm:prSet>
      <dgm:spPr/>
    </dgm:pt>
  </dgm:ptLst>
  <dgm:cxnLst>
    <dgm:cxn modelId="{5DCD1E06-8B2A-4B2C-9C9E-4FFBB611F055}" srcId="{0477C79F-6E2C-40A7-AFA5-06418C193551}" destId="{4E6ED15B-E7D1-469D-B272-A3ADCD56AF6D}" srcOrd="4" destOrd="0" parTransId="{D47A2461-3189-4141-A4E7-2800185A14A8}" sibTransId="{E3255F5D-C4B6-44E3-9CED-33454ACB7398}"/>
    <dgm:cxn modelId="{6C031109-9049-483D-A59F-474306F4A7D5}" type="presOf" srcId="{7F832E14-C73F-4671-8C0D-31175E1405AB}" destId="{80D9E0E6-C0ED-4F3E-A2B5-F2ED33F69DB5}" srcOrd="0" destOrd="0" presId="urn:microsoft.com/office/officeart/2005/8/layout/default"/>
    <dgm:cxn modelId="{B55FCB3F-C86B-4694-BF27-CE9C1138ECBA}" type="presOf" srcId="{D49065E8-4E3A-4D27-84E9-0691D7016422}" destId="{2337B0C4-C18B-4449-9980-A858AE1241B7}" srcOrd="0" destOrd="0" presId="urn:microsoft.com/office/officeart/2005/8/layout/default"/>
    <dgm:cxn modelId="{CFF22745-C05F-4FE1-B4C1-D11B621BC1AF}" srcId="{0477C79F-6E2C-40A7-AFA5-06418C193551}" destId="{7F832E14-C73F-4671-8C0D-31175E1405AB}" srcOrd="2" destOrd="0" parTransId="{A3694645-A2E6-41DE-82D0-B6B24374BE98}" sibTransId="{05F1AD1D-2FCC-4278-B545-9A5A9CA3FAD9}"/>
    <dgm:cxn modelId="{F5726C45-A171-4321-B034-9B4B2010DB0B}" type="presOf" srcId="{932B0D62-F604-470D-8549-D3A058552227}" destId="{BE5193D8-E96C-4ED7-940D-9CC358105307}" srcOrd="0" destOrd="0" presId="urn:microsoft.com/office/officeart/2005/8/layout/default"/>
    <dgm:cxn modelId="{9937AA78-746C-4622-BCE6-D8C05E7FCE2C}" type="presOf" srcId="{4E6ED15B-E7D1-469D-B272-A3ADCD56AF6D}" destId="{B512407B-2624-4373-8D75-ED85DD66B063}" srcOrd="0" destOrd="0" presId="urn:microsoft.com/office/officeart/2005/8/layout/default"/>
    <dgm:cxn modelId="{DDE8EF7B-78D5-4BC8-8285-035A8F9E5B0E}" type="presOf" srcId="{BA379192-D6F2-4631-A278-EB527913DD56}" destId="{D66FCBEA-C808-48E6-A2A0-16E1538FE798}" srcOrd="0" destOrd="0" presId="urn:microsoft.com/office/officeart/2005/8/layout/default"/>
    <dgm:cxn modelId="{A5B76A89-AC1C-4E51-8C69-F31603D962D7}" type="presOf" srcId="{0477C79F-6E2C-40A7-AFA5-06418C193551}" destId="{863AD0FC-0F45-44BE-AE1A-DAB5134995A2}" srcOrd="0" destOrd="0" presId="urn:microsoft.com/office/officeart/2005/8/layout/default"/>
    <dgm:cxn modelId="{F88828C8-F141-472B-BDF4-DB605679D465}" srcId="{0477C79F-6E2C-40A7-AFA5-06418C193551}" destId="{932B0D62-F604-470D-8549-D3A058552227}" srcOrd="0" destOrd="0" parTransId="{AC14EDC1-0E86-40AE-A994-03D80CBC045A}" sibTransId="{D640DAE1-45E4-4492-8C40-452D806AFB98}"/>
    <dgm:cxn modelId="{AC96C6DB-B9A5-4EFF-8E56-F0D7D716372D}" srcId="{0477C79F-6E2C-40A7-AFA5-06418C193551}" destId="{BA379192-D6F2-4631-A278-EB527913DD56}" srcOrd="1" destOrd="0" parTransId="{DFCCB91B-F60B-4522-9FDC-003D65BE6410}" sibTransId="{CE5EEE67-56B2-48C3-9800-A35EF273975B}"/>
    <dgm:cxn modelId="{D2565CF3-A18D-49DF-B8A8-B94F6AA98F6D}" srcId="{0477C79F-6E2C-40A7-AFA5-06418C193551}" destId="{D49065E8-4E3A-4D27-84E9-0691D7016422}" srcOrd="3" destOrd="0" parTransId="{5DB0AEFE-55B3-4FEB-9B93-38B4CC863D92}" sibTransId="{87AFBDA5-7DCD-4B30-9227-367918AAA69C}"/>
    <dgm:cxn modelId="{EF0B3A3C-78CE-4AC1-9774-A16283AB4A15}" type="presParOf" srcId="{863AD0FC-0F45-44BE-AE1A-DAB5134995A2}" destId="{BE5193D8-E96C-4ED7-940D-9CC358105307}" srcOrd="0" destOrd="0" presId="urn:microsoft.com/office/officeart/2005/8/layout/default"/>
    <dgm:cxn modelId="{BBEFF7A6-ACB9-4466-B5B7-34DA491B488B}" type="presParOf" srcId="{863AD0FC-0F45-44BE-AE1A-DAB5134995A2}" destId="{32CE28D6-F6E7-4B4C-8B3B-372DF2D50B76}" srcOrd="1" destOrd="0" presId="urn:microsoft.com/office/officeart/2005/8/layout/default"/>
    <dgm:cxn modelId="{D48AE1AB-EBDE-4782-B866-A2003DC33BFE}" type="presParOf" srcId="{863AD0FC-0F45-44BE-AE1A-DAB5134995A2}" destId="{D66FCBEA-C808-48E6-A2A0-16E1538FE798}" srcOrd="2" destOrd="0" presId="urn:microsoft.com/office/officeart/2005/8/layout/default"/>
    <dgm:cxn modelId="{20AEB6D0-555C-42BA-BC86-84CBC6FDBD45}" type="presParOf" srcId="{863AD0FC-0F45-44BE-AE1A-DAB5134995A2}" destId="{401E9FBC-B10B-47C0-9888-CB2ABB55538F}" srcOrd="3" destOrd="0" presId="urn:microsoft.com/office/officeart/2005/8/layout/default"/>
    <dgm:cxn modelId="{D5A9A0D5-FDF6-4221-804D-F464EE9D2E03}" type="presParOf" srcId="{863AD0FC-0F45-44BE-AE1A-DAB5134995A2}" destId="{80D9E0E6-C0ED-4F3E-A2B5-F2ED33F69DB5}" srcOrd="4" destOrd="0" presId="urn:microsoft.com/office/officeart/2005/8/layout/default"/>
    <dgm:cxn modelId="{D4349EBF-A37E-4CC5-9A28-F961135AAF74}" type="presParOf" srcId="{863AD0FC-0F45-44BE-AE1A-DAB5134995A2}" destId="{4D84D25D-380C-4914-B34C-12B4F5940BAE}" srcOrd="5" destOrd="0" presId="urn:microsoft.com/office/officeart/2005/8/layout/default"/>
    <dgm:cxn modelId="{4330A05B-9220-4841-8B60-C2D2263D31B0}" type="presParOf" srcId="{863AD0FC-0F45-44BE-AE1A-DAB5134995A2}" destId="{2337B0C4-C18B-4449-9980-A858AE1241B7}" srcOrd="6" destOrd="0" presId="urn:microsoft.com/office/officeart/2005/8/layout/default"/>
    <dgm:cxn modelId="{2508A8D8-29A8-430D-B445-7F55739CE80E}" type="presParOf" srcId="{863AD0FC-0F45-44BE-AE1A-DAB5134995A2}" destId="{D98B59CF-38CB-47D3-B1D8-4F4F1742F9FA}" srcOrd="7" destOrd="0" presId="urn:microsoft.com/office/officeart/2005/8/layout/default"/>
    <dgm:cxn modelId="{1323938D-F1BC-435E-874F-A1BDB2BA332F}" type="presParOf" srcId="{863AD0FC-0F45-44BE-AE1A-DAB5134995A2}" destId="{B512407B-2624-4373-8D75-ED85DD66B063}" srcOrd="8"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18B406D-18D1-4C07-9C91-2B210E13E3E5}" type="doc">
      <dgm:prSet loTypeId="urn:microsoft.com/office/officeart/2005/8/layout/vList2" loCatId="list" qsTypeId="urn:microsoft.com/office/officeart/2005/8/quickstyle/simple5" qsCatId="simple" csTypeId="urn:microsoft.com/office/officeart/2005/8/colors/accent0_2" csCatId="mainScheme" phldr="1"/>
      <dgm:spPr/>
      <dgm:t>
        <a:bodyPr/>
        <a:lstStyle/>
        <a:p>
          <a:endParaRPr lang="en-CA"/>
        </a:p>
      </dgm:t>
    </dgm:pt>
    <dgm:pt modelId="{BCF84C35-0AF1-4AF2-828F-247019CD04B7}">
      <dgm:prSet custT="1"/>
      <dgm:spPr/>
      <dgm:t>
        <a:bodyPr/>
        <a:lstStyle/>
        <a:p>
          <a:pPr algn="ctr"/>
          <a:r>
            <a:rPr lang="en-CA" sz="2000" b="1"/>
            <a:t>The Behavioural Assessment Tool will allow Team Leaders to capture off the phone behaviours that are exhibited by their agents, that are not captured through productivity results or quality evaluations. </a:t>
          </a:r>
        </a:p>
      </dgm:t>
    </dgm:pt>
    <dgm:pt modelId="{B3A5E60C-B936-4F8F-BA88-6CC9C9AFCE3D}" type="parTrans" cxnId="{52BAF71F-31EF-4545-B7B3-3DF39FB121A8}">
      <dgm:prSet/>
      <dgm:spPr/>
      <dgm:t>
        <a:bodyPr/>
        <a:lstStyle/>
        <a:p>
          <a:endParaRPr lang="en-CA"/>
        </a:p>
      </dgm:t>
    </dgm:pt>
    <dgm:pt modelId="{03420B25-6207-4E09-A292-38B50101CA84}" type="sibTrans" cxnId="{52BAF71F-31EF-4545-B7B3-3DF39FB121A8}">
      <dgm:prSet/>
      <dgm:spPr/>
      <dgm:t>
        <a:bodyPr/>
        <a:lstStyle/>
        <a:p>
          <a:endParaRPr lang="en-CA"/>
        </a:p>
      </dgm:t>
    </dgm:pt>
    <dgm:pt modelId="{90354AA8-2794-4FFB-BCFA-68B93EBCBE19}" type="pres">
      <dgm:prSet presAssocID="{918B406D-18D1-4C07-9C91-2B210E13E3E5}" presName="linear" presStyleCnt="0">
        <dgm:presLayoutVars>
          <dgm:animLvl val="lvl"/>
          <dgm:resizeHandles val="exact"/>
        </dgm:presLayoutVars>
      </dgm:prSet>
      <dgm:spPr/>
    </dgm:pt>
    <dgm:pt modelId="{8294456B-26B8-4D4E-A8B7-260CB089C399}" type="pres">
      <dgm:prSet presAssocID="{BCF84C35-0AF1-4AF2-828F-247019CD04B7}" presName="parentText" presStyleLbl="node1" presStyleIdx="0" presStyleCnt="1">
        <dgm:presLayoutVars>
          <dgm:chMax val="0"/>
          <dgm:bulletEnabled val="1"/>
        </dgm:presLayoutVars>
      </dgm:prSet>
      <dgm:spPr/>
    </dgm:pt>
  </dgm:ptLst>
  <dgm:cxnLst>
    <dgm:cxn modelId="{52BAF71F-31EF-4545-B7B3-3DF39FB121A8}" srcId="{918B406D-18D1-4C07-9C91-2B210E13E3E5}" destId="{BCF84C35-0AF1-4AF2-828F-247019CD04B7}" srcOrd="0" destOrd="0" parTransId="{B3A5E60C-B936-4F8F-BA88-6CC9C9AFCE3D}" sibTransId="{03420B25-6207-4E09-A292-38B50101CA84}"/>
    <dgm:cxn modelId="{A586DA69-C5EC-47A9-BB0B-16C1310A1D61}" type="presOf" srcId="{918B406D-18D1-4C07-9C91-2B210E13E3E5}" destId="{90354AA8-2794-4FFB-BCFA-68B93EBCBE19}" srcOrd="0" destOrd="0" presId="urn:microsoft.com/office/officeart/2005/8/layout/vList2"/>
    <dgm:cxn modelId="{FA9C144C-1C7A-428B-8E8B-93DEBCA97D64}" type="presOf" srcId="{BCF84C35-0AF1-4AF2-828F-247019CD04B7}" destId="{8294456B-26B8-4D4E-A8B7-260CB089C399}" srcOrd="0" destOrd="0" presId="urn:microsoft.com/office/officeart/2005/8/layout/vList2"/>
    <dgm:cxn modelId="{1BD04CCD-6DBA-4FD9-892A-08F5C70D523C}" type="presParOf" srcId="{90354AA8-2794-4FFB-BCFA-68B93EBCBE19}" destId="{8294456B-26B8-4D4E-A8B7-260CB089C399}"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A27FA75-59F9-49E7-9008-AC999AB47E12}" type="doc">
      <dgm:prSet loTypeId="urn:microsoft.com/office/officeart/2005/8/layout/list1" loCatId="list" qsTypeId="urn:microsoft.com/office/officeart/2005/8/quickstyle/3d3" qsCatId="3D" csTypeId="urn:microsoft.com/office/officeart/2005/8/colors/accent0_2" csCatId="mainScheme"/>
      <dgm:spPr/>
      <dgm:t>
        <a:bodyPr/>
        <a:lstStyle/>
        <a:p>
          <a:endParaRPr lang="en-CA"/>
        </a:p>
      </dgm:t>
    </dgm:pt>
    <dgm:pt modelId="{E2DB3EBA-7C74-4141-8981-0B86FEF5EA19}">
      <dgm:prSet/>
      <dgm:spPr/>
      <dgm:t>
        <a:bodyPr/>
        <a:lstStyle/>
        <a:p>
          <a:pPr rtl="0"/>
          <a:r>
            <a:rPr lang="en-CA"/>
            <a:t>The TL will complete this assessment for each assessment period. The tool will measure on </a:t>
          </a:r>
          <a:r>
            <a:rPr lang="en-CA">
              <a:latin typeface="Century Gothic"/>
            </a:rPr>
            <a:t>the</a:t>
          </a:r>
          <a:r>
            <a:rPr lang="en-CA"/>
            <a:t> following:</a:t>
          </a:r>
        </a:p>
      </dgm:t>
    </dgm:pt>
    <dgm:pt modelId="{3A91807C-018B-45CC-9647-813B3862F347}" type="parTrans" cxnId="{0B329ED7-26E8-45C4-8E6B-062971CBA4DB}">
      <dgm:prSet/>
      <dgm:spPr/>
      <dgm:t>
        <a:bodyPr/>
        <a:lstStyle/>
        <a:p>
          <a:endParaRPr lang="en-CA"/>
        </a:p>
      </dgm:t>
    </dgm:pt>
    <dgm:pt modelId="{CD74090F-0F6B-4193-B9EF-45B7B914FA8D}" type="sibTrans" cxnId="{0B329ED7-26E8-45C4-8E6B-062971CBA4DB}">
      <dgm:prSet/>
      <dgm:spPr/>
      <dgm:t>
        <a:bodyPr/>
        <a:lstStyle/>
        <a:p>
          <a:endParaRPr lang="en-CA"/>
        </a:p>
      </dgm:t>
    </dgm:pt>
    <dgm:pt modelId="{8A61B84F-F8A0-4B00-9E76-D4CF3C1CED82}">
      <dgm:prSet/>
      <dgm:spPr/>
      <dgm:t>
        <a:bodyPr/>
        <a:lstStyle/>
        <a:p>
          <a:r>
            <a:rPr lang="en-CA"/>
            <a:t>Ownership of Duties and Responsibilities</a:t>
          </a:r>
        </a:p>
      </dgm:t>
    </dgm:pt>
    <dgm:pt modelId="{3E8FD784-68E6-4829-8046-FD4F69B22385}" type="parTrans" cxnId="{A1C13C0C-28D4-424E-9BA3-42C7FCC89DC3}">
      <dgm:prSet/>
      <dgm:spPr/>
      <dgm:t>
        <a:bodyPr/>
        <a:lstStyle/>
        <a:p>
          <a:endParaRPr lang="en-CA"/>
        </a:p>
      </dgm:t>
    </dgm:pt>
    <dgm:pt modelId="{C0804EDC-FD49-4747-BABB-00B0791A112F}" type="sibTrans" cxnId="{A1C13C0C-28D4-424E-9BA3-42C7FCC89DC3}">
      <dgm:prSet/>
      <dgm:spPr/>
      <dgm:t>
        <a:bodyPr/>
        <a:lstStyle/>
        <a:p>
          <a:endParaRPr lang="en-CA"/>
        </a:p>
      </dgm:t>
    </dgm:pt>
    <dgm:pt modelId="{083A839A-F3C0-493F-A68B-A8426695150F}">
      <dgm:prSet/>
      <dgm:spPr/>
      <dgm:t>
        <a:bodyPr/>
        <a:lstStyle/>
        <a:p>
          <a:r>
            <a:rPr lang="en-CA"/>
            <a:t>Appropriately prioritizes work, seeking guidance when necessary</a:t>
          </a:r>
        </a:p>
      </dgm:t>
    </dgm:pt>
    <dgm:pt modelId="{0F5E3032-FCAA-42C8-9413-878E8BB1D047}" type="parTrans" cxnId="{C1CE04A2-9E7D-4B7E-A4BF-54A86168DABC}">
      <dgm:prSet/>
      <dgm:spPr/>
      <dgm:t>
        <a:bodyPr/>
        <a:lstStyle/>
        <a:p>
          <a:endParaRPr lang="en-CA"/>
        </a:p>
      </dgm:t>
    </dgm:pt>
    <dgm:pt modelId="{54F46252-9A90-4DB1-9243-B78B856BB8D5}" type="sibTrans" cxnId="{C1CE04A2-9E7D-4B7E-A4BF-54A86168DABC}">
      <dgm:prSet/>
      <dgm:spPr/>
      <dgm:t>
        <a:bodyPr/>
        <a:lstStyle/>
        <a:p>
          <a:endParaRPr lang="en-CA"/>
        </a:p>
      </dgm:t>
    </dgm:pt>
    <dgm:pt modelId="{3EEDA7D4-0481-4ACE-8F94-3E697DB2A6BE}">
      <dgm:prSet/>
      <dgm:spPr/>
      <dgm:t>
        <a:bodyPr/>
        <a:lstStyle/>
        <a:p>
          <a:r>
            <a:rPr lang="en-CA"/>
            <a:t>Contributes to a positive work environment</a:t>
          </a:r>
        </a:p>
      </dgm:t>
    </dgm:pt>
    <dgm:pt modelId="{BE54CBD3-291B-488C-8278-536CC6AA4285}" type="parTrans" cxnId="{99547DEE-73DE-4957-B170-866CFC4B4D7A}">
      <dgm:prSet/>
      <dgm:spPr/>
      <dgm:t>
        <a:bodyPr/>
        <a:lstStyle/>
        <a:p>
          <a:endParaRPr lang="en-CA"/>
        </a:p>
      </dgm:t>
    </dgm:pt>
    <dgm:pt modelId="{00B509B0-884C-4D65-8D9A-FAAFA453C558}" type="sibTrans" cxnId="{99547DEE-73DE-4957-B170-866CFC4B4D7A}">
      <dgm:prSet/>
      <dgm:spPr/>
      <dgm:t>
        <a:bodyPr/>
        <a:lstStyle/>
        <a:p>
          <a:endParaRPr lang="en-CA"/>
        </a:p>
      </dgm:t>
    </dgm:pt>
    <dgm:pt modelId="{5A70C544-99A1-4AD3-ADF9-81081299310F}">
      <dgm:prSet/>
      <dgm:spPr/>
      <dgm:t>
        <a:bodyPr/>
        <a:lstStyle/>
        <a:p>
          <a:r>
            <a:rPr lang="en-CA"/>
            <a:t>Works well with peers, clients and others</a:t>
          </a:r>
        </a:p>
      </dgm:t>
    </dgm:pt>
    <dgm:pt modelId="{C1503B5E-F523-4093-8B86-CBD4608FE745}" type="parTrans" cxnId="{5E9A340A-DAC9-42BF-83F2-695A2FB4F2CF}">
      <dgm:prSet/>
      <dgm:spPr/>
      <dgm:t>
        <a:bodyPr/>
        <a:lstStyle/>
        <a:p>
          <a:endParaRPr lang="en-CA"/>
        </a:p>
      </dgm:t>
    </dgm:pt>
    <dgm:pt modelId="{3D590F4C-AD92-4BC0-BF28-746204D6A838}" type="sibTrans" cxnId="{5E9A340A-DAC9-42BF-83F2-695A2FB4F2CF}">
      <dgm:prSet/>
      <dgm:spPr/>
      <dgm:t>
        <a:bodyPr/>
        <a:lstStyle/>
        <a:p>
          <a:endParaRPr lang="en-CA"/>
        </a:p>
      </dgm:t>
    </dgm:pt>
    <dgm:pt modelId="{728867E6-2557-449A-9790-9CC9ACC8CB17}">
      <dgm:prSet/>
      <dgm:spPr/>
      <dgm:t>
        <a:bodyPr/>
        <a:lstStyle/>
        <a:p>
          <a:r>
            <a:rPr lang="en-CA"/>
            <a:t>Contributes to an environment of continuous improvement</a:t>
          </a:r>
        </a:p>
      </dgm:t>
    </dgm:pt>
    <dgm:pt modelId="{72DAA2DD-9FC0-4DBF-8A39-B0FAAE8B8BD9}" type="parTrans" cxnId="{C80B9CAC-51DF-4C6A-AEFC-7C369437F6B6}">
      <dgm:prSet/>
      <dgm:spPr/>
      <dgm:t>
        <a:bodyPr/>
        <a:lstStyle/>
        <a:p>
          <a:endParaRPr lang="en-CA"/>
        </a:p>
      </dgm:t>
    </dgm:pt>
    <dgm:pt modelId="{D9C3FF57-94E1-4F05-B7E7-35894515ECE7}" type="sibTrans" cxnId="{C80B9CAC-51DF-4C6A-AEFC-7C369437F6B6}">
      <dgm:prSet/>
      <dgm:spPr/>
      <dgm:t>
        <a:bodyPr/>
        <a:lstStyle/>
        <a:p>
          <a:endParaRPr lang="en-CA"/>
        </a:p>
      </dgm:t>
    </dgm:pt>
    <dgm:pt modelId="{7A552AAF-62BC-4C33-9C5C-8B249B42B99E}" type="pres">
      <dgm:prSet presAssocID="{BA27FA75-59F9-49E7-9008-AC999AB47E12}" presName="linear" presStyleCnt="0">
        <dgm:presLayoutVars>
          <dgm:dir/>
          <dgm:animLvl val="lvl"/>
          <dgm:resizeHandles val="exact"/>
        </dgm:presLayoutVars>
      </dgm:prSet>
      <dgm:spPr/>
    </dgm:pt>
    <dgm:pt modelId="{8A864F9F-1117-4124-9F43-FAAB20F725A2}" type="pres">
      <dgm:prSet presAssocID="{E2DB3EBA-7C74-4141-8981-0B86FEF5EA19}" presName="parentLin" presStyleCnt="0"/>
      <dgm:spPr/>
    </dgm:pt>
    <dgm:pt modelId="{719FADF3-F88A-4250-94FB-D1E29B63D5CB}" type="pres">
      <dgm:prSet presAssocID="{E2DB3EBA-7C74-4141-8981-0B86FEF5EA19}" presName="parentLeftMargin" presStyleLbl="node1" presStyleIdx="0" presStyleCnt="1"/>
      <dgm:spPr/>
    </dgm:pt>
    <dgm:pt modelId="{6681E6F7-F9F4-43B6-B4CA-7386E2837508}" type="pres">
      <dgm:prSet presAssocID="{E2DB3EBA-7C74-4141-8981-0B86FEF5EA19}" presName="parentText" presStyleLbl="node1" presStyleIdx="0" presStyleCnt="1">
        <dgm:presLayoutVars>
          <dgm:chMax val="0"/>
          <dgm:bulletEnabled val="1"/>
        </dgm:presLayoutVars>
      </dgm:prSet>
      <dgm:spPr/>
    </dgm:pt>
    <dgm:pt modelId="{5998A3CC-A311-48FC-BBF6-CB9DF05F5F95}" type="pres">
      <dgm:prSet presAssocID="{E2DB3EBA-7C74-4141-8981-0B86FEF5EA19}" presName="negativeSpace" presStyleCnt="0"/>
      <dgm:spPr/>
    </dgm:pt>
    <dgm:pt modelId="{A99EF12C-FF6D-4C3A-B891-4F9FB4FE1F98}" type="pres">
      <dgm:prSet presAssocID="{E2DB3EBA-7C74-4141-8981-0B86FEF5EA19}" presName="childText" presStyleLbl="conFgAcc1" presStyleIdx="0" presStyleCnt="1">
        <dgm:presLayoutVars>
          <dgm:bulletEnabled val="1"/>
        </dgm:presLayoutVars>
      </dgm:prSet>
      <dgm:spPr/>
    </dgm:pt>
  </dgm:ptLst>
  <dgm:cxnLst>
    <dgm:cxn modelId="{5E9A340A-DAC9-42BF-83F2-695A2FB4F2CF}" srcId="{E2DB3EBA-7C74-4141-8981-0B86FEF5EA19}" destId="{5A70C544-99A1-4AD3-ADF9-81081299310F}" srcOrd="3" destOrd="0" parTransId="{C1503B5E-F523-4093-8B86-CBD4608FE745}" sibTransId="{3D590F4C-AD92-4BC0-BF28-746204D6A838}"/>
    <dgm:cxn modelId="{A1C13C0C-28D4-424E-9BA3-42C7FCC89DC3}" srcId="{E2DB3EBA-7C74-4141-8981-0B86FEF5EA19}" destId="{8A61B84F-F8A0-4B00-9E76-D4CF3C1CED82}" srcOrd="0" destOrd="0" parTransId="{3E8FD784-68E6-4829-8046-FD4F69B22385}" sibTransId="{C0804EDC-FD49-4747-BABB-00B0791A112F}"/>
    <dgm:cxn modelId="{F4763E19-DAEA-49DC-8ED1-E8BFA499B113}" type="presOf" srcId="{E2DB3EBA-7C74-4141-8981-0B86FEF5EA19}" destId="{6681E6F7-F9F4-43B6-B4CA-7386E2837508}" srcOrd="1" destOrd="0" presId="urn:microsoft.com/office/officeart/2005/8/layout/list1"/>
    <dgm:cxn modelId="{A0F55150-03F9-410E-ABD0-7BF16428A124}" type="presOf" srcId="{E2DB3EBA-7C74-4141-8981-0B86FEF5EA19}" destId="{719FADF3-F88A-4250-94FB-D1E29B63D5CB}" srcOrd="0" destOrd="0" presId="urn:microsoft.com/office/officeart/2005/8/layout/list1"/>
    <dgm:cxn modelId="{FA94E154-2FA2-4691-AE81-3CDF1B839840}" type="presOf" srcId="{5A70C544-99A1-4AD3-ADF9-81081299310F}" destId="{A99EF12C-FF6D-4C3A-B891-4F9FB4FE1F98}" srcOrd="0" destOrd="3" presId="urn:microsoft.com/office/officeart/2005/8/layout/list1"/>
    <dgm:cxn modelId="{4F5AD084-B522-4537-A6C0-DDC118A124FB}" type="presOf" srcId="{728867E6-2557-449A-9790-9CC9ACC8CB17}" destId="{A99EF12C-FF6D-4C3A-B891-4F9FB4FE1F98}" srcOrd="0" destOrd="4" presId="urn:microsoft.com/office/officeart/2005/8/layout/list1"/>
    <dgm:cxn modelId="{35D43193-A8E3-4E33-84A4-9608A7DEF6C6}" type="presOf" srcId="{083A839A-F3C0-493F-A68B-A8426695150F}" destId="{A99EF12C-FF6D-4C3A-B891-4F9FB4FE1F98}" srcOrd="0" destOrd="1" presId="urn:microsoft.com/office/officeart/2005/8/layout/list1"/>
    <dgm:cxn modelId="{8CB42596-265F-4982-9A6C-4961C34B7017}" type="presOf" srcId="{8A61B84F-F8A0-4B00-9E76-D4CF3C1CED82}" destId="{A99EF12C-FF6D-4C3A-B891-4F9FB4FE1F98}" srcOrd="0" destOrd="0" presId="urn:microsoft.com/office/officeart/2005/8/layout/list1"/>
    <dgm:cxn modelId="{4A761CA0-B818-4E05-804C-214FA43600DF}" type="presOf" srcId="{3EEDA7D4-0481-4ACE-8F94-3E697DB2A6BE}" destId="{A99EF12C-FF6D-4C3A-B891-4F9FB4FE1F98}" srcOrd="0" destOrd="2" presId="urn:microsoft.com/office/officeart/2005/8/layout/list1"/>
    <dgm:cxn modelId="{C1CE04A2-9E7D-4B7E-A4BF-54A86168DABC}" srcId="{E2DB3EBA-7C74-4141-8981-0B86FEF5EA19}" destId="{083A839A-F3C0-493F-A68B-A8426695150F}" srcOrd="1" destOrd="0" parTransId="{0F5E3032-FCAA-42C8-9413-878E8BB1D047}" sibTransId="{54F46252-9A90-4DB1-9243-B78B856BB8D5}"/>
    <dgm:cxn modelId="{C80B9CAC-51DF-4C6A-AEFC-7C369437F6B6}" srcId="{E2DB3EBA-7C74-4141-8981-0B86FEF5EA19}" destId="{728867E6-2557-449A-9790-9CC9ACC8CB17}" srcOrd="4" destOrd="0" parTransId="{72DAA2DD-9FC0-4DBF-8A39-B0FAAE8B8BD9}" sibTransId="{D9C3FF57-94E1-4F05-B7E7-35894515ECE7}"/>
    <dgm:cxn modelId="{0B329ED7-26E8-45C4-8E6B-062971CBA4DB}" srcId="{BA27FA75-59F9-49E7-9008-AC999AB47E12}" destId="{E2DB3EBA-7C74-4141-8981-0B86FEF5EA19}" srcOrd="0" destOrd="0" parTransId="{3A91807C-018B-45CC-9647-813B3862F347}" sibTransId="{CD74090F-0F6B-4193-B9EF-45B7B914FA8D}"/>
    <dgm:cxn modelId="{D1D229DE-4579-4E63-8E46-85F2DE689635}" type="presOf" srcId="{BA27FA75-59F9-49E7-9008-AC999AB47E12}" destId="{7A552AAF-62BC-4C33-9C5C-8B249B42B99E}" srcOrd="0" destOrd="0" presId="urn:microsoft.com/office/officeart/2005/8/layout/list1"/>
    <dgm:cxn modelId="{99547DEE-73DE-4957-B170-866CFC4B4D7A}" srcId="{E2DB3EBA-7C74-4141-8981-0B86FEF5EA19}" destId="{3EEDA7D4-0481-4ACE-8F94-3E697DB2A6BE}" srcOrd="2" destOrd="0" parTransId="{BE54CBD3-291B-488C-8278-536CC6AA4285}" sibTransId="{00B509B0-884C-4D65-8D9A-FAAFA453C558}"/>
    <dgm:cxn modelId="{33A55049-BCC8-481F-9580-F2030B4E639E}" type="presParOf" srcId="{7A552AAF-62BC-4C33-9C5C-8B249B42B99E}" destId="{8A864F9F-1117-4124-9F43-FAAB20F725A2}" srcOrd="0" destOrd="0" presId="urn:microsoft.com/office/officeart/2005/8/layout/list1"/>
    <dgm:cxn modelId="{04D5605C-7735-4D28-831A-96848380701B}" type="presParOf" srcId="{8A864F9F-1117-4124-9F43-FAAB20F725A2}" destId="{719FADF3-F88A-4250-94FB-D1E29B63D5CB}" srcOrd="0" destOrd="0" presId="urn:microsoft.com/office/officeart/2005/8/layout/list1"/>
    <dgm:cxn modelId="{6B6D33D4-F4B3-4707-A4D1-DBF7BB7A540D}" type="presParOf" srcId="{8A864F9F-1117-4124-9F43-FAAB20F725A2}" destId="{6681E6F7-F9F4-43B6-B4CA-7386E2837508}" srcOrd="1" destOrd="0" presId="urn:microsoft.com/office/officeart/2005/8/layout/list1"/>
    <dgm:cxn modelId="{64DE8E0A-C78A-4EC5-B1A4-08E192598D20}" type="presParOf" srcId="{7A552AAF-62BC-4C33-9C5C-8B249B42B99E}" destId="{5998A3CC-A311-48FC-BBF6-CB9DF05F5F95}" srcOrd="1" destOrd="0" presId="urn:microsoft.com/office/officeart/2005/8/layout/list1"/>
    <dgm:cxn modelId="{F1E979A6-072D-4F19-AB5E-B23422D96DE7}" type="presParOf" srcId="{7A552AAF-62BC-4C33-9C5C-8B249B42B99E}" destId="{A99EF12C-FF6D-4C3A-B891-4F9FB4FE1F98}" srcOrd="2" destOrd="0" presId="urn:microsoft.com/office/officeart/2005/8/layout/list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256345-AA14-4959-B5C7-31058031DE44}">
      <dsp:nvSpPr>
        <dsp:cNvPr id="0" name=""/>
        <dsp:cNvSpPr/>
      </dsp:nvSpPr>
      <dsp:spPr>
        <a:xfrm rot="5400000">
          <a:off x="6857001" y="-2753377"/>
          <a:ext cx="1209005" cy="7022592"/>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CA" sz="1900" b="0" kern="1200">
              <a:solidFill>
                <a:srgbClr val="005776"/>
              </a:solidFill>
            </a:rPr>
            <a:t>A set of complementary balanced scorecards, for each position in Contact Centre operations and functional direction that align behaviours to the Agency’s desired outcomes</a:t>
          </a:r>
        </a:p>
      </dsp:txBody>
      <dsp:txXfrm rot="-5400000">
        <a:off x="3950208" y="212435"/>
        <a:ext cx="6963573" cy="1090967"/>
      </dsp:txXfrm>
    </dsp:sp>
    <dsp:sp modelId="{3A893515-A7BA-46C2-BFAB-E7AB50C38425}">
      <dsp:nvSpPr>
        <dsp:cNvPr id="0" name=""/>
        <dsp:cNvSpPr/>
      </dsp:nvSpPr>
      <dsp:spPr>
        <a:xfrm>
          <a:off x="0" y="2289"/>
          <a:ext cx="3950208" cy="1511256"/>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CA" sz="2800" b="0" kern="1200"/>
            <a:t>What is the AF </a:t>
          </a:r>
        </a:p>
      </dsp:txBody>
      <dsp:txXfrm>
        <a:off x="73773" y="76062"/>
        <a:ext cx="3802662" cy="1363710"/>
      </dsp:txXfrm>
    </dsp:sp>
    <dsp:sp modelId="{BCA8F85E-207B-431C-BA5F-E0AFE713E501}">
      <dsp:nvSpPr>
        <dsp:cNvPr id="0" name=""/>
        <dsp:cNvSpPr/>
      </dsp:nvSpPr>
      <dsp:spPr>
        <a:xfrm rot="5400000">
          <a:off x="6857001" y="-1166558"/>
          <a:ext cx="1209005" cy="7022592"/>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CA" sz="1900" b="0" kern="1200">
              <a:solidFill>
                <a:srgbClr val="005776"/>
              </a:solidFill>
            </a:rPr>
            <a:t>To align and improve horizontal and vertical accountabilities to strive towards world-class Contact Centre operations that optimize service for Canadians and businesses</a:t>
          </a:r>
        </a:p>
      </dsp:txBody>
      <dsp:txXfrm rot="-5400000">
        <a:off x="3950208" y="1799254"/>
        <a:ext cx="6963573" cy="1090967"/>
      </dsp:txXfrm>
    </dsp:sp>
    <dsp:sp modelId="{6E186AF8-7EDA-49E2-8B5E-77742A9DDA69}">
      <dsp:nvSpPr>
        <dsp:cNvPr id="0" name=""/>
        <dsp:cNvSpPr/>
      </dsp:nvSpPr>
      <dsp:spPr>
        <a:xfrm>
          <a:off x="0" y="1589109"/>
          <a:ext cx="3950208" cy="1511256"/>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CA" sz="2800" b="0" kern="1200"/>
            <a:t>Why do we need it</a:t>
          </a:r>
        </a:p>
      </dsp:txBody>
      <dsp:txXfrm>
        <a:off x="73773" y="1662882"/>
        <a:ext cx="3802662" cy="1363710"/>
      </dsp:txXfrm>
    </dsp:sp>
    <dsp:sp modelId="{EC57FCEC-F275-4BDC-9522-4D94AA827EEB}">
      <dsp:nvSpPr>
        <dsp:cNvPr id="0" name=""/>
        <dsp:cNvSpPr/>
      </dsp:nvSpPr>
      <dsp:spPr>
        <a:xfrm rot="5400000">
          <a:off x="6857001" y="420260"/>
          <a:ext cx="1209005" cy="7022592"/>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CA" sz="1900" b="0" kern="1200">
              <a:solidFill>
                <a:srgbClr val="005776"/>
              </a:solidFill>
            </a:rPr>
            <a:t>A set of measures, grouped across a number of categories</a:t>
          </a:r>
        </a:p>
        <a:p>
          <a:pPr marL="171450" lvl="1" indent="-171450" algn="l" defTabSz="844550">
            <a:lnSpc>
              <a:spcPct val="90000"/>
            </a:lnSpc>
            <a:spcBef>
              <a:spcPct val="0"/>
            </a:spcBef>
            <a:spcAft>
              <a:spcPct val="15000"/>
            </a:spcAft>
            <a:buChar char="•"/>
          </a:pPr>
          <a:r>
            <a:rPr lang="en-CA" sz="1900" b="0" kern="1200">
              <a:solidFill>
                <a:srgbClr val="005776"/>
              </a:solidFill>
            </a:rPr>
            <a:t>Documentation for the each applicable measure, including information on weights, targets, and diagnostic metrics</a:t>
          </a:r>
        </a:p>
      </dsp:txBody>
      <dsp:txXfrm rot="-5400000">
        <a:off x="3950208" y="3386073"/>
        <a:ext cx="6963573" cy="1090967"/>
      </dsp:txXfrm>
    </dsp:sp>
    <dsp:sp modelId="{15B7BA01-AE53-4FB5-A1BF-A8FAACFCA54F}">
      <dsp:nvSpPr>
        <dsp:cNvPr id="0" name=""/>
        <dsp:cNvSpPr/>
      </dsp:nvSpPr>
      <dsp:spPr>
        <a:xfrm>
          <a:off x="0" y="3175928"/>
          <a:ext cx="3950208" cy="1511256"/>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CA" sz="2800" b="0" kern="1200"/>
            <a:t>Each scorecard will be made up of</a:t>
          </a:r>
        </a:p>
      </dsp:txBody>
      <dsp:txXfrm>
        <a:off x="73773" y="3249701"/>
        <a:ext cx="3802662" cy="13637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BB18FB-FF5C-49E4-A301-305C543E03C0}">
      <dsp:nvSpPr>
        <dsp:cNvPr id="0" name=""/>
        <dsp:cNvSpPr/>
      </dsp:nvSpPr>
      <dsp:spPr>
        <a:xfrm>
          <a:off x="102725" y="-232231"/>
          <a:ext cx="9483503" cy="2620161"/>
        </a:xfrm>
        <a:prstGeom prst="roundRect">
          <a:avLst>
            <a:gd name="adj" fmla="val 10000"/>
          </a:avLst>
        </a:prstGeom>
        <a:solidFill>
          <a:schemeClr val="dk2">
            <a:tint val="40000"/>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26FB48-14FF-4290-84E3-5FAB7F3D90D2}">
      <dsp:nvSpPr>
        <dsp:cNvPr id="0" name=""/>
        <dsp:cNvSpPr/>
      </dsp:nvSpPr>
      <dsp:spPr>
        <a:xfrm>
          <a:off x="741695" y="0"/>
          <a:ext cx="9871965" cy="4781654"/>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800" kern="1200"/>
            <a:t>Combine National and local quality programs into one national program</a:t>
          </a:r>
          <a:br>
            <a:rPr lang="en-CA" sz="1800" kern="1200"/>
          </a:br>
          <a:endParaRPr lang="en-CA" sz="1800" kern="1200"/>
        </a:p>
        <a:p>
          <a:pPr marL="114300" lvl="1" indent="-114300" algn="l" defTabSz="622300" rtl="0">
            <a:lnSpc>
              <a:spcPct val="90000"/>
            </a:lnSpc>
            <a:spcBef>
              <a:spcPct val="0"/>
            </a:spcBef>
            <a:spcAft>
              <a:spcPts val="1200"/>
            </a:spcAft>
            <a:buChar char="•"/>
          </a:pPr>
          <a:r>
            <a:rPr lang="en-CA" sz="1400" kern="1200"/>
            <a:t>Refocus the measures to allow better coaching and service, include technical and soft skills</a:t>
          </a:r>
        </a:p>
        <a:p>
          <a:pPr marL="114300" lvl="1" indent="-114300" algn="l" defTabSz="622300" rtl="0">
            <a:lnSpc>
              <a:spcPct val="90000"/>
            </a:lnSpc>
            <a:spcBef>
              <a:spcPct val="0"/>
            </a:spcBef>
            <a:spcAft>
              <a:spcPts val="1200"/>
            </a:spcAft>
            <a:buChar char="•"/>
          </a:pPr>
          <a:r>
            <a:rPr lang="en-CA" sz="1400" kern="1200"/>
            <a:t>Increase listening to 8 calls per agent per fiscal period</a:t>
          </a:r>
        </a:p>
        <a:p>
          <a:pPr marL="114300" lvl="1" indent="-114300" algn="l" defTabSz="622300">
            <a:lnSpc>
              <a:spcPct val="90000"/>
            </a:lnSpc>
            <a:spcBef>
              <a:spcPct val="0"/>
            </a:spcBef>
            <a:spcAft>
              <a:spcPts val="1200"/>
            </a:spcAft>
            <a:buChar char="•"/>
          </a:pPr>
          <a:r>
            <a:rPr lang="en-US" sz="1400" kern="1200"/>
            <a:t>All call evaluations assigned by HQ team for arms length reviews (a national shelf)</a:t>
          </a:r>
          <a:endParaRPr lang="en-CA" sz="1400" kern="1200"/>
        </a:p>
        <a:p>
          <a:pPr marL="114300" lvl="1" indent="-114300" algn="l" defTabSz="622300">
            <a:lnSpc>
              <a:spcPct val="90000"/>
            </a:lnSpc>
            <a:spcBef>
              <a:spcPct val="0"/>
            </a:spcBef>
            <a:spcAft>
              <a:spcPts val="1200"/>
            </a:spcAft>
            <a:buChar char="•"/>
          </a:pPr>
          <a:r>
            <a:rPr lang="en-CA" sz="1400" kern="1200"/>
            <a:t>Agent and team leader will receive feedback for each call with a focus on critical errors</a:t>
          </a:r>
        </a:p>
        <a:p>
          <a:pPr marL="114300" lvl="1" indent="-114300" algn="l" defTabSz="622300" rtl="0">
            <a:lnSpc>
              <a:spcPct val="90000"/>
            </a:lnSpc>
            <a:spcBef>
              <a:spcPct val="0"/>
            </a:spcBef>
            <a:spcAft>
              <a:spcPts val="0"/>
            </a:spcAft>
            <a:buChar char="•"/>
          </a:pPr>
          <a:r>
            <a:rPr lang="en-CA" sz="1400" kern="1200"/>
            <a:t>Coaching moves from LQAP to :</a:t>
          </a:r>
        </a:p>
        <a:p>
          <a:pPr marL="228600" lvl="2" indent="-114300" algn="l" defTabSz="622300" rtl="0">
            <a:lnSpc>
              <a:spcPct val="90000"/>
            </a:lnSpc>
            <a:spcBef>
              <a:spcPct val="0"/>
            </a:spcBef>
            <a:spcAft>
              <a:spcPts val="600"/>
            </a:spcAft>
            <a:buChar char="•"/>
          </a:pPr>
          <a:r>
            <a:rPr lang="en-CA" sz="1400" kern="1200"/>
            <a:t>Agent’s team leader for behavioural and soft skills</a:t>
          </a:r>
        </a:p>
        <a:p>
          <a:pPr marL="228600" lvl="2" indent="-114300" algn="l" defTabSz="622300" rtl="0">
            <a:lnSpc>
              <a:spcPct val="90000"/>
            </a:lnSpc>
            <a:spcBef>
              <a:spcPct val="0"/>
            </a:spcBef>
            <a:spcAft>
              <a:spcPts val="600"/>
            </a:spcAft>
            <a:buChar char="•"/>
          </a:pPr>
          <a:r>
            <a:rPr lang="en-CA" sz="1400" kern="1200"/>
            <a:t>Qualifies SP-05s for technical items (likely facilitators)</a:t>
          </a:r>
        </a:p>
        <a:p>
          <a:pPr marL="228600" lvl="2" indent="-114300" algn="l" defTabSz="622300">
            <a:lnSpc>
              <a:spcPct val="90000"/>
            </a:lnSpc>
            <a:spcBef>
              <a:spcPct val="0"/>
            </a:spcBef>
            <a:spcAft>
              <a:spcPts val="1200"/>
            </a:spcAft>
            <a:buChar char="•"/>
          </a:pPr>
          <a:r>
            <a:rPr lang="en-CA" sz="1400" kern="1200"/>
            <a:t>Quality Evaluators will be partially on the phone to maintain skills and assist with peaks</a:t>
          </a:r>
        </a:p>
        <a:p>
          <a:pPr marL="114300" lvl="1" indent="-114300" algn="l" defTabSz="622300">
            <a:lnSpc>
              <a:spcPct val="90000"/>
            </a:lnSpc>
            <a:spcBef>
              <a:spcPct val="0"/>
            </a:spcBef>
            <a:spcAft>
              <a:spcPts val="1200"/>
            </a:spcAft>
            <a:buChar char="•"/>
          </a:pPr>
          <a:r>
            <a:rPr lang="en-CA" sz="1400" kern="1200"/>
            <a:t>Monthly calibration of quality </a:t>
          </a:r>
          <a:r>
            <a:rPr lang="en-CA" sz="1400" kern="1200">
              <a:solidFill>
                <a:srgbClr val="005776">
                  <a:hueOff val="0"/>
                  <a:satOff val="0"/>
                  <a:lumOff val="0"/>
                  <a:alphaOff val="0"/>
                </a:srgbClr>
              </a:solidFill>
              <a:latin typeface="Arial"/>
              <a:ea typeface="+mn-ea"/>
              <a:cs typeface="+mn-cs"/>
            </a:rPr>
            <a:t>evaluators</a:t>
          </a:r>
          <a:endParaRPr lang="en-CA" sz="1400" kern="1200"/>
        </a:p>
        <a:p>
          <a:pPr marL="114300" lvl="1" indent="-114300" algn="l" defTabSz="622300">
            <a:lnSpc>
              <a:spcPct val="90000"/>
            </a:lnSpc>
            <a:spcBef>
              <a:spcPct val="0"/>
            </a:spcBef>
            <a:spcAft>
              <a:spcPts val="1200"/>
            </a:spcAft>
            <a:buChar char="•"/>
          </a:pPr>
          <a:r>
            <a:rPr lang="en-CA" sz="1400" kern="1200">
              <a:solidFill>
                <a:srgbClr val="005776">
                  <a:hueOff val="0"/>
                  <a:satOff val="0"/>
                  <a:lumOff val="0"/>
                  <a:alphaOff val="0"/>
                </a:srgbClr>
              </a:solidFill>
              <a:latin typeface="Arial"/>
              <a:ea typeface="+mn-ea"/>
              <a:cs typeface="+mn-cs"/>
            </a:rPr>
            <a:t>Organization and Classification review </a:t>
          </a:r>
          <a:r>
            <a:rPr lang="en-CA" sz="1400" kern="1200"/>
            <a:t>in process for the Quality Evaluator and facilitator roles</a:t>
          </a:r>
          <a:endParaRPr lang="en-US" kern="1200"/>
        </a:p>
        <a:p>
          <a:pPr marL="114300" lvl="1" indent="-114300" algn="l" defTabSz="622300" rtl="0">
            <a:lnSpc>
              <a:spcPct val="90000"/>
            </a:lnSpc>
            <a:spcBef>
              <a:spcPct val="0"/>
            </a:spcBef>
            <a:spcAft>
              <a:spcPts val="1200"/>
            </a:spcAft>
            <a:buChar char="•"/>
          </a:pPr>
          <a:r>
            <a:rPr lang="en-US" sz="1400" kern="1200"/>
            <a:t>Quality program changes will allow us to support the new accountability framework replacing the Contact Center Agent Assessment Tool (CCAAT) program (per commitment to the union in the latest round of collective bargaining). </a:t>
          </a:r>
          <a:endParaRPr lang="en-CA" sz="1400" kern="1200"/>
        </a:p>
      </dsp:txBody>
      <dsp:txXfrm>
        <a:off x="881745" y="140050"/>
        <a:ext cx="9591865" cy="45015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433B13-EF58-492F-AC53-111075BC8241}">
      <dsp:nvSpPr>
        <dsp:cNvPr id="0" name=""/>
        <dsp:cNvSpPr/>
      </dsp:nvSpPr>
      <dsp:spPr>
        <a:xfrm>
          <a:off x="-5792928" y="-886625"/>
          <a:ext cx="6896657" cy="6896657"/>
        </a:xfrm>
        <a:prstGeom prst="blockArc">
          <a:avLst>
            <a:gd name="adj1" fmla="val 18900000"/>
            <a:gd name="adj2" fmla="val 2700000"/>
            <a:gd name="adj3" fmla="val 313"/>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4000" b="-4000"/>
          </a:stretch>
        </a:blip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C5AC928-0999-4E69-9639-34F999F83169}">
      <dsp:nvSpPr>
        <dsp:cNvPr id="0" name=""/>
        <dsp:cNvSpPr/>
      </dsp:nvSpPr>
      <dsp:spPr>
        <a:xfrm>
          <a:off x="482433" y="320110"/>
          <a:ext cx="9256151" cy="640630"/>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501" tIns="50800" rIns="50800" bIns="50800" numCol="1" spcCol="1270" anchor="ctr" anchorCtr="0">
          <a:noAutofit/>
        </a:bodyPr>
        <a:lstStyle/>
        <a:p>
          <a:pPr marL="0" lvl="0" indent="0" algn="l" defTabSz="889000">
            <a:lnSpc>
              <a:spcPct val="90000"/>
            </a:lnSpc>
            <a:spcBef>
              <a:spcPct val="0"/>
            </a:spcBef>
            <a:spcAft>
              <a:spcPct val="35000"/>
            </a:spcAft>
            <a:buNone/>
          </a:pPr>
          <a:r>
            <a:rPr lang="en-CA" sz="2000" kern="1200"/>
            <a:t>The percentage of the day during which the agent is adherent to their scheduled state.</a:t>
          </a:r>
        </a:p>
      </dsp:txBody>
      <dsp:txXfrm>
        <a:off x="482433" y="320110"/>
        <a:ext cx="9256151" cy="640630"/>
      </dsp:txXfrm>
    </dsp:sp>
    <dsp:sp modelId="{E39B22F0-587F-4037-BCA2-13D36B2F8C27}">
      <dsp:nvSpPr>
        <dsp:cNvPr id="0" name=""/>
        <dsp:cNvSpPr/>
      </dsp:nvSpPr>
      <dsp:spPr>
        <a:xfrm>
          <a:off x="82039" y="240031"/>
          <a:ext cx="800788" cy="800788"/>
        </a:xfrm>
        <a:prstGeom prst="ellipse">
          <a:avLst/>
        </a:prstGeom>
        <a:solidFill>
          <a:schemeClr val="lt1">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1E3FD1B-C3C6-43C6-B8AA-B16A19C99F0B}">
      <dsp:nvSpPr>
        <dsp:cNvPr id="0" name=""/>
        <dsp:cNvSpPr/>
      </dsp:nvSpPr>
      <dsp:spPr>
        <a:xfrm>
          <a:off x="941490" y="1280749"/>
          <a:ext cx="8797094" cy="640630"/>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501" tIns="50800" rIns="50800" bIns="50800" numCol="1" spcCol="1270" anchor="ctr" anchorCtr="0">
          <a:noAutofit/>
        </a:bodyPr>
        <a:lstStyle/>
        <a:p>
          <a:pPr marL="0" lvl="0" indent="0" algn="l" defTabSz="889000">
            <a:lnSpc>
              <a:spcPct val="90000"/>
            </a:lnSpc>
            <a:spcBef>
              <a:spcPct val="0"/>
            </a:spcBef>
            <a:spcAft>
              <a:spcPct val="35000"/>
            </a:spcAft>
            <a:buNone/>
          </a:pPr>
          <a:r>
            <a:rPr lang="en-CA" sz="2000" kern="1200"/>
            <a:t>Calculated by comparing agent’s real-time state to their scheduled state in Workforce Management (WFM).</a:t>
          </a:r>
        </a:p>
      </dsp:txBody>
      <dsp:txXfrm>
        <a:off x="941490" y="1280749"/>
        <a:ext cx="8797094" cy="640630"/>
      </dsp:txXfrm>
    </dsp:sp>
    <dsp:sp modelId="{D0BB4117-8548-4768-B889-614402957EA2}">
      <dsp:nvSpPr>
        <dsp:cNvPr id="0" name=""/>
        <dsp:cNvSpPr/>
      </dsp:nvSpPr>
      <dsp:spPr>
        <a:xfrm>
          <a:off x="541096" y="1200670"/>
          <a:ext cx="800788" cy="800788"/>
        </a:xfrm>
        <a:prstGeom prst="ellipse">
          <a:avLst/>
        </a:prstGeom>
        <a:solidFill>
          <a:schemeClr val="lt1">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AB23347-DE50-4112-9DC8-064D92E2406F}">
      <dsp:nvSpPr>
        <dsp:cNvPr id="0" name=""/>
        <dsp:cNvSpPr/>
      </dsp:nvSpPr>
      <dsp:spPr>
        <a:xfrm>
          <a:off x="1082384" y="2241387"/>
          <a:ext cx="8656200" cy="640630"/>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501" tIns="50800" rIns="50800" bIns="50800" numCol="1" spcCol="1270" anchor="ctr" anchorCtr="0">
          <a:noAutofit/>
        </a:bodyPr>
        <a:lstStyle/>
        <a:p>
          <a:pPr marL="0" lvl="0" indent="0" algn="l" defTabSz="889000">
            <a:lnSpc>
              <a:spcPct val="90000"/>
            </a:lnSpc>
            <a:spcBef>
              <a:spcPct val="0"/>
            </a:spcBef>
            <a:spcAft>
              <a:spcPct val="35000"/>
            </a:spcAft>
            <a:buNone/>
          </a:pPr>
          <a:r>
            <a:rPr lang="en-CA" sz="2000" kern="1200"/>
            <a:t>Agents are responsible for adjusting their real-time state in WFM, and updating Traffic and Team Leads on major scheduling changes.</a:t>
          </a:r>
        </a:p>
      </dsp:txBody>
      <dsp:txXfrm>
        <a:off x="1082384" y="2241387"/>
        <a:ext cx="8656200" cy="640630"/>
      </dsp:txXfrm>
    </dsp:sp>
    <dsp:sp modelId="{4C415AD5-FA59-460B-BDA8-AB2BF6C2C907}">
      <dsp:nvSpPr>
        <dsp:cNvPr id="0" name=""/>
        <dsp:cNvSpPr/>
      </dsp:nvSpPr>
      <dsp:spPr>
        <a:xfrm>
          <a:off x="681990" y="2161308"/>
          <a:ext cx="800788" cy="800788"/>
        </a:xfrm>
        <a:prstGeom prst="ellipse">
          <a:avLst/>
        </a:prstGeom>
        <a:solidFill>
          <a:schemeClr val="lt1">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734D6F9-DFB7-444F-B84C-27E86394A247}">
      <dsp:nvSpPr>
        <dsp:cNvPr id="0" name=""/>
        <dsp:cNvSpPr/>
      </dsp:nvSpPr>
      <dsp:spPr>
        <a:xfrm>
          <a:off x="941490" y="3202026"/>
          <a:ext cx="8797094" cy="640630"/>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501" tIns="50800" rIns="50800" bIns="50800" numCol="1" spcCol="1270" anchor="ctr" anchorCtr="0">
          <a:noAutofit/>
        </a:bodyPr>
        <a:lstStyle/>
        <a:p>
          <a:pPr marL="0" lvl="0" indent="0" algn="l" defTabSz="889000">
            <a:lnSpc>
              <a:spcPct val="90000"/>
            </a:lnSpc>
            <a:spcBef>
              <a:spcPct val="0"/>
            </a:spcBef>
            <a:spcAft>
              <a:spcPct val="35000"/>
            </a:spcAft>
            <a:buNone/>
          </a:pPr>
          <a:r>
            <a:rPr lang="en-CA" sz="2000" kern="1200"/>
            <a:t>Allowances have been made for activities beyond the agent's control.</a:t>
          </a:r>
        </a:p>
      </dsp:txBody>
      <dsp:txXfrm>
        <a:off x="941490" y="3202026"/>
        <a:ext cx="8797094" cy="640630"/>
      </dsp:txXfrm>
    </dsp:sp>
    <dsp:sp modelId="{7AC954EC-1A55-4D02-9216-B1CDCA6BDD26}">
      <dsp:nvSpPr>
        <dsp:cNvPr id="0" name=""/>
        <dsp:cNvSpPr/>
      </dsp:nvSpPr>
      <dsp:spPr>
        <a:xfrm>
          <a:off x="541096" y="3121947"/>
          <a:ext cx="800788" cy="800788"/>
        </a:xfrm>
        <a:prstGeom prst="ellipse">
          <a:avLst/>
        </a:prstGeom>
        <a:solidFill>
          <a:schemeClr val="lt1">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A997C52-C566-4E61-9EA1-7B7C44D78E76}">
      <dsp:nvSpPr>
        <dsp:cNvPr id="0" name=""/>
        <dsp:cNvSpPr/>
      </dsp:nvSpPr>
      <dsp:spPr>
        <a:xfrm>
          <a:off x="482433" y="4162664"/>
          <a:ext cx="9256151" cy="640630"/>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501" tIns="50800" rIns="50800" bIns="50800" numCol="1" spcCol="1270" anchor="ctr" anchorCtr="0">
          <a:noAutofit/>
        </a:bodyPr>
        <a:lstStyle/>
        <a:p>
          <a:pPr marL="0" lvl="0" indent="0" algn="l" defTabSz="889000">
            <a:lnSpc>
              <a:spcPct val="90000"/>
            </a:lnSpc>
            <a:spcBef>
              <a:spcPct val="0"/>
            </a:spcBef>
            <a:spcAft>
              <a:spcPct val="35000"/>
            </a:spcAft>
            <a:buNone/>
          </a:pPr>
          <a:r>
            <a:rPr lang="en-CA" sz="2000" kern="1200"/>
            <a:t>Range for meeting a level 3 score will be 90% - 93%.</a:t>
          </a:r>
        </a:p>
      </dsp:txBody>
      <dsp:txXfrm>
        <a:off x="482433" y="4162664"/>
        <a:ext cx="9256151" cy="640630"/>
      </dsp:txXfrm>
    </dsp:sp>
    <dsp:sp modelId="{2B9FC183-357D-43AB-866E-DC09D88E9B6F}">
      <dsp:nvSpPr>
        <dsp:cNvPr id="0" name=""/>
        <dsp:cNvSpPr/>
      </dsp:nvSpPr>
      <dsp:spPr>
        <a:xfrm>
          <a:off x="82039" y="4082586"/>
          <a:ext cx="800788" cy="800788"/>
        </a:xfrm>
        <a:prstGeom prst="ellipse">
          <a:avLst/>
        </a:prstGeom>
        <a:solidFill>
          <a:schemeClr val="lt1">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61840B-49C1-4434-B84A-7CA9CA094CC7}">
      <dsp:nvSpPr>
        <dsp:cNvPr id="0" name=""/>
        <dsp:cNvSpPr/>
      </dsp:nvSpPr>
      <dsp:spPr>
        <a:xfrm>
          <a:off x="0" y="288022"/>
          <a:ext cx="9970475" cy="2416050"/>
        </a:xfrm>
        <a:prstGeom prst="rect">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73820" tIns="270764" rIns="773820" bIns="92456" numCol="1" spcCol="1270" anchor="t" anchorCtr="0">
          <a:noAutofit/>
        </a:bodyPr>
        <a:lstStyle/>
        <a:p>
          <a:pPr marL="114300" lvl="1" indent="-114300" algn="l" defTabSz="577850">
            <a:lnSpc>
              <a:spcPct val="90000"/>
            </a:lnSpc>
            <a:spcBef>
              <a:spcPct val="0"/>
            </a:spcBef>
            <a:spcAft>
              <a:spcPct val="15000"/>
            </a:spcAft>
            <a:buChar char="•"/>
          </a:pPr>
          <a:r>
            <a:rPr lang="en-CA" sz="1300" kern="1200"/>
            <a:t>The average time that an agent spends on a call. It is made up of talk time, hold time, and wrap time.</a:t>
          </a:r>
          <a:br>
            <a:rPr lang="en-CA" sz="1300" kern="1200"/>
          </a:br>
          <a:endParaRPr lang="en-CA" sz="1300" kern="1200"/>
        </a:p>
        <a:p>
          <a:pPr marL="114300" lvl="1" indent="-114300" algn="l" defTabSz="577850">
            <a:lnSpc>
              <a:spcPct val="90000"/>
            </a:lnSpc>
            <a:spcBef>
              <a:spcPct val="0"/>
            </a:spcBef>
            <a:spcAft>
              <a:spcPct val="15000"/>
            </a:spcAft>
            <a:buChar char="•"/>
          </a:pPr>
          <a:r>
            <a:rPr lang="en-CA" sz="1300" kern="1200"/>
            <a:t>Measured based on Skill and Call count threshold:</a:t>
          </a:r>
        </a:p>
        <a:p>
          <a:pPr marL="228600" lvl="2" indent="-114300" algn="l" defTabSz="577850">
            <a:lnSpc>
              <a:spcPct val="90000"/>
            </a:lnSpc>
            <a:spcBef>
              <a:spcPct val="0"/>
            </a:spcBef>
            <a:spcAft>
              <a:spcPct val="15000"/>
            </a:spcAft>
            <a:buChar char="•"/>
          </a:pPr>
          <a:r>
            <a:rPr lang="en-CA" sz="1300" kern="1200">
              <a:sym typeface="Wingdings" panose="05000000000000000000" pitchFamily="2" charset="2"/>
            </a:rPr>
            <a:t></a:t>
          </a:r>
          <a:r>
            <a:rPr lang="en-CA" sz="1300" kern="1200"/>
            <a:t>Skill - determined by the training an agent has received.</a:t>
          </a:r>
        </a:p>
        <a:p>
          <a:pPr marL="228600" lvl="2" indent="-114300" algn="l" defTabSz="577850">
            <a:lnSpc>
              <a:spcPct val="90000"/>
            </a:lnSpc>
            <a:spcBef>
              <a:spcPct val="0"/>
            </a:spcBef>
            <a:spcAft>
              <a:spcPct val="15000"/>
            </a:spcAft>
            <a:buChar char="•"/>
          </a:pPr>
          <a:r>
            <a:rPr lang="en-CA" sz="1300" kern="1200">
              <a:sym typeface="Wingdings" panose="05000000000000000000" pitchFamily="2" charset="2"/>
            </a:rPr>
            <a:t></a:t>
          </a:r>
          <a:r>
            <a:rPr lang="en-CA" sz="1300" kern="1200"/>
            <a:t>Call count threshold – broken down into agents that have answered less than 500 calls, and agents that have answered more than 500 calls, per skill.</a:t>
          </a:r>
          <a:br>
            <a:rPr lang="en-CA" sz="1300" kern="1200"/>
          </a:br>
          <a:endParaRPr lang="en-CA" sz="1300" kern="1200"/>
        </a:p>
        <a:p>
          <a:pPr marL="114300" lvl="1" indent="-114300" algn="l" defTabSz="577850">
            <a:lnSpc>
              <a:spcPct val="90000"/>
            </a:lnSpc>
            <a:spcBef>
              <a:spcPct val="0"/>
            </a:spcBef>
            <a:spcAft>
              <a:spcPct val="15000"/>
            </a:spcAft>
            <a:buChar char="•"/>
          </a:pPr>
          <a:r>
            <a:rPr lang="en-CA" sz="1300" kern="1200"/>
            <a:t>Target ACHT for each categorization is based on the previous Monthly Fiscal Period (FP) ACHT</a:t>
          </a:r>
          <a:br>
            <a:rPr lang="en-CA" sz="1300" kern="1200"/>
          </a:br>
          <a:endParaRPr lang="en-CA" sz="1300" kern="1200"/>
        </a:p>
        <a:p>
          <a:pPr marL="114300" lvl="1" indent="-114300" algn="l" defTabSz="577850">
            <a:lnSpc>
              <a:spcPct val="90000"/>
            </a:lnSpc>
            <a:spcBef>
              <a:spcPct val="0"/>
            </a:spcBef>
            <a:spcAft>
              <a:spcPct val="15000"/>
            </a:spcAft>
            <a:buChar char="•"/>
          </a:pPr>
          <a:r>
            <a:rPr lang="en-CA" sz="1300" kern="1200"/>
            <a:t>Agents will be expected to achieve the target ACHT for the calls that they answer during the period, based on their skills</a:t>
          </a:r>
        </a:p>
      </dsp:txBody>
      <dsp:txXfrm>
        <a:off x="0" y="288022"/>
        <a:ext cx="9970475" cy="2416050"/>
      </dsp:txXfrm>
    </dsp:sp>
    <dsp:sp modelId="{0922844F-9D82-476F-A889-479329E2E9DD}">
      <dsp:nvSpPr>
        <dsp:cNvPr id="0" name=""/>
        <dsp:cNvSpPr/>
      </dsp:nvSpPr>
      <dsp:spPr>
        <a:xfrm>
          <a:off x="498523" y="96142"/>
          <a:ext cx="6979332" cy="38376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802" tIns="0" rIns="263802" bIns="0" numCol="1" spcCol="1270" anchor="ctr" anchorCtr="0">
          <a:noAutofit/>
        </a:bodyPr>
        <a:lstStyle/>
        <a:p>
          <a:pPr marL="0" lvl="0" indent="0" algn="l" defTabSz="577850">
            <a:lnSpc>
              <a:spcPct val="90000"/>
            </a:lnSpc>
            <a:spcBef>
              <a:spcPct val="0"/>
            </a:spcBef>
            <a:spcAft>
              <a:spcPct val="35000"/>
            </a:spcAft>
            <a:buNone/>
          </a:pPr>
          <a:r>
            <a:rPr lang="en-CA" sz="1300" b="1" kern="1200"/>
            <a:t>What is ACHT?</a:t>
          </a:r>
        </a:p>
      </dsp:txBody>
      <dsp:txXfrm>
        <a:off x="517257" y="114876"/>
        <a:ext cx="6941864" cy="346292"/>
      </dsp:txXfrm>
    </dsp:sp>
    <dsp:sp modelId="{F2ECCF03-859B-4539-B0E3-7173631586D1}">
      <dsp:nvSpPr>
        <dsp:cNvPr id="0" name=""/>
        <dsp:cNvSpPr/>
      </dsp:nvSpPr>
      <dsp:spPr>
        <a:xfrm>
          <a:off x="0" y="2966153"/>
          <a:ext cx="9970475" cy="737100"/>
        </a:xfrm>
        <a:prstGeom prst="rect">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73820" tIns="270764" rIns="773820" bIns="92456" numCol="1" spcCol="1270" anchor="t" anchorCtr="0">
          <a:noAutofit/>
        </a:bodyPr>
        <a:lstStyle/>
        <a:p>
          <a:pPr marL="114300" lvl="1" indent="-114300" algn="l" defTabSz="577850">
            <a:lnSpc>
              <a:spcPct val="90000"/>
            </a:lnSpc>
            <a:spcBef>
              <a:spcPct val="0"/>
            </a:spcBef>
            <a:spcAft>
              <a:spcPct val="15000"/>
            </a:spcAft>
            <a:buChar char="•"/>
          </a:pPr>
          <a:r>
            <a:rPr lang="en-CA" sz="1300" kern="1200"/>
            <a:t>Call begins when the Agent receives the call</a:t>
          </a:r>
        </a:p>
        <a:p>
          <a:pPr marL="114300" lvl="1" indent="-114300" algn="l" defTabSz="577850">
            <a:lnSpc>
              <a:spcPct val="90000"/>
            </a:lnSpc>
            <a:spcBef>
              <a:spcPct val="0"/>
            </a:spcBef>
            <a:spcAft>
              <a:spcPct val="15000"/>
            </a:spcAft>
            <a:buChar char="•"/>
          </a:pPr>
          <a:r>
            <a:rPr lang="en-CA" sz="1300" kern="1200"/>
            <a:t>Call ends when the Agent finishes their After Call Work (wrap) for that call</a:t>
          </a:r>
        </a:p>
      </dsp:txBody>
      <dsp:txXfrm>
        <a:off x="0" y="2966153"/>
        <a:ext cx="9970475" cy="737100"/>
      </dsp:txXfrm>
    </dsp:sp>
    <dsp:sp modelId="{C390D353-4575-4F4C-921D-3AEEB519C4AF}">
      <dsp:nvSpPr>
        <dsp:cNvPr id="0" name=""/>
        <dsp:cNvSpPr/>
      </dsp:nvSpPr>
      <dsp:spPr>
        <a:xfrm>
          <a:off x="498523" y="2774273"/>
          <a:ext cx="6979332" cy="38376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802" tIns="0" rIns="263802" bIns="0" numCol="1" spcCol="1270" anchor="ctr" anchorCtr="0">
          <a:noAutofit/>
        </a:bodyPr>
        <a:lstStyle/>
        <a:p>
          <a:pPr marL="0" lvl="0" indent="0" algn="l" defTabSz="577850">
            <a:lnSpc>
              <a:spcPct val="90000"/>
            </a:lnSpc>
            <a:spcBef>
              <a:spcPct val="0"/>
            </a:spcBef>
            <a:spcAft>
              <a:spcPct val="35000"/>
            </a:spcAft>
            <a:buNone/>
          </a:pPr>
          <a:r>
            <a:rPr lang="en-CA" sz="1300" b="1" kern="1200"/>
            <a:t>For this purpose, we measure from an agent perspective:</a:t>
          </a:r>
        </a:p>
      </dsp:txBody>
      <dsp:txXfrm>
        <a:off x="517257" y="2793007"/>
        <a:ext cx="6941864" cy="346292"/>
      </dsp:txXfrm>
    </dsp:sp>
    <dsp:sp modelId="{D9E73DED-AF7E-4684-A279-B46C52396256}">
      <dsp:nvSpPr>
        <dsp:cNvPr id="0" name=""/>
        <dsp:cNvSpPr/>
      </dsp:nvSpPr>
      <dsp:spPr>
        <a:xfrm>
          <a:off x="0" y="3965333"/>
          <a:ext cx="9970475" cy="737100"/>
        </a:xfrm>
        <a:prstGeom prst="rect">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73820" tIns="270764" rIns="773820" bIns="92456" numCol="1" spcCol="1270" anchor="t" anchorCtr="0">
          <a:noAutofit/>
        </a:bodyPr>
        <a:lstStyle/>
        <a:p>
          <a:pPr marL="114300" lvl="1" indent="-114300" algn="l" defTabSz="577850">
            <a:lnSpc>
              <a:spcPct val="90000"/>
            </a:lnSpc>
            <a:spcBef>
              <a:spcPct val="0"/>
            </a:spcBef>
            <a:spcAft>
              <a:spcPct val="15000"/>
            </a:spcAft>
            <a:buChar char="•"/>
          </a:pPr>
          <a:r>
            <a:rPr lang="en-CA" sz="1300" kern="1200"/>
            <a:t>Total Call Handling Time</a:t>
          </a:r>
        </a:p>
        <a:p>
          <a:pPr marL="114300" lvl="1" indent="-114300" algn="l" defTabSz="577850">
            <a:lnSpc>
              <a:spcPct val="90000"/>
            </a:lnSpc>
            <a:spcBef>
              <a:spcPct val="0"/>
            </a:spcBef>
            <a:spcAft>
              <a:spcPct val="15000"/>
            </a:spcAft>
            <a:buChar char="•"/>
          </a:pPr>
          <a:r>
            <a:rPr lang="en-CA" sz="1300" kern="1200"/>
            <a:t>Divided by the number of Calls</a:t>
          </a:r>
        </a:p>
      </dsp:txBody>
      <dsp:txXfrm>
        <a:off x="0" y="3965333"/>
        <a:ext cx="9970475" cy="737100"/>
      </dsp:txXfrm>
    </dsp:sp>
    <dsp:sp modelId="{7E49C934-D380-4B95-884B-EF6DEA1FE328}">
      <dsp:nvSpPr>
        <dsp:cNvPr id="0" name=""/>
        <dsp:cNvSpPr/>
      </dsp:nvSpPr>
      <dsp:spPr>
        <a:xfrm>
          <a:off x="498523" y="3773453"/>
          <a:ext cx="6979332" cy="38376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802" tIns="0" rIns="263802" bIns="0" numCol="1" spcCol="1270" anchor="ctr" anchorCtr="0">
          <a:noAutofit/>
        </a:bodyPr>
        <a:lstStyle/>
        <a:p>
          <a:pPr marL="0" lvl="0" indent="0" algn="l" defTabSz="577850">
            <a:lnSpc>
              <a:spcPct val="90000"/>
            </a:lnSpc>
            <a:spcBef>
              <a:spcPct val="0"/>
            </a:spcBef>
            <a:spcAft>
              <a:spcPct val="35000"/>
            </a:spcAft>
            <a:buNone/>
          </a:pPr>
          <a:r>
            <a:rPr lang="en-CA" sz="1300" b="1" kern="1200"/>
            <a:t>Average is calculated in the expected way:</a:t>
          </a:r>
        </a:p>
      </dsp:txBody>
      <dsp:txXfrm>
        <a:off x="517257" y="3792187"/>
        <a:ext cx="6941864" cy="3462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EDF08A-8AD7-4D28-BBDA-0B6D74CE8E53}">
      <dsp:nvSpPr>
        <dsp:cNvPr id="0" name=""/>
        <dsp:cNvSpPr/>
      </dsp:nvSpPr>
      <dsp:spPr>
        <a:xfrm>
          <a:off x="0" y="195"/>
          <a:ext cx="9970475" cy="575288"/>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CA" sz="1600" b="1" kern="1200"/>
            <a:t>Quick calls and quick transfers are not included in the calculations. Calls that are included are classified as ‘qualifying calls.’</a:t>
          </a:r>
        </a:p>
      </dsp:txBody>
      <dsp:txXfrm>
        <a:off x="28083" y="28278"/>
        <a:ext cx="9914309" cy="51912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5193D8-E96C-4ED7-940D-9CC358105307}">
      <dsp:nvSpPr>
        <dsp:cNvPr id="0" name=""/>
        <dsp:cNvSpPr/>
      </dsp:nvSpPr>
      <dsp:spPr>
        <a:xfrm>
          <a:off x="722864" y="4496"/>
          <a:ext cx="1532997" cy="919798"/>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rtl="0">
            <a:lnSpc>
              <a:spcPct val="90000"/>
            </a:lnSpc>
            <a:spcBef>
              <a:spcPct val="0"/>
            </a:spcBef>
            <a:spcAft>
              <a:spcPct val="35000"/>
            </a:spcAft>
            <a:buNone/>
          </a:pPr>
          <a:r>
            <a:rPr lang="en-US" sz="1200" kern="1200">
              <a:latin typeface="Arial"/>
              <a:cs typeface="Arial"/>
            </a:rPr>
            <a:t>Data from February 2021 – April 2024</a:t>
          </a:r>
        </a:p>
      </dsp:txBody>
      <dsp:txXfrm>
        <a:off x="722864" y="4496"/>
        <a:ext cx="1532997" cy="919798"/>
      </dsp:txXfrm>
    </dsp:sp>
    <dsp:sp modelId="{D66FCBEA-C808-48E6-A2A0-16E1538FE798}">
      <dsp:nvSpPr>
        <dsp:cNvPr id="0" name=""/>
        <dsp:cNvSpPr/>
      </dsp:nvSpPr>
      <dsp:spPr>
        <a:xfrm>
          <a:off x="722864" y="1077594"/>
          <a:ext cx="1532997" cy="919798"/>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rtl="0">
            <a:lnSpc>
              <a:spcPct val="90000"/>
            </a:lnSpc>
            <a:spcBef>
              <a:spcPct val="0"/>
            </a:spcBef>
            <a:spcAft>
              <a:spcPct val="35000"/>
            </a:spcAft>
            <a:buNone/>
          </a:pPr>
          <a:r>
            <a:rPr lang="en-US" sz="1200" kern="1200">
              <a:latin typeface="Arial"/>
              <a:cs typeface="Arial"/>
            </a:rPr>
            <a:t>ACHT declines rapidly on first 200-300 calls</a:t>
          </a:r>
        </a:p>
      </dsp:txBody>
      <dsp:txXfrm>
        <a:off x="722864" y="1077594"/>
        <a:ext cx="1532997" cy="919798"/>
      </dsp:txXfrm>
    </dsp:sp>
    <dsp:sp modelId="{80D9E0E6-C0ED-4F3E-A2B5-F2ED33F69DB5}">
      <dsp:nvSpPr>
        <dsp:cNvPr id="0" name=""/>
        <dsp:cNvSpPr/>
      </dsp:nvSpPr>
      <dsp:spPr>
        <a:xfrm>
          <a:off x="722864" y="2150692"/>
          <a:ext cx="1532997" cy="919798"/>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rtl="0">
            <a:lnSpc>
              <a:spcPct val="90000"/>
            </a:lnSpc>
            <a:spcBef>
              <a:spcPct val="0"/>
            </a:spcBef>
            <a:spcAft>
              <a:spcPct val="35000"/>
            </a:spcAft>
            <a:buNone/>
          </a:pPr>
          <a:r>
            <a:rPr lang="en-US" sz="1200" kern="1200">
              <a:latin typeface="Arial"/>
              <a:cs typeface="Arial"/>
            </a:rPr>
            <a:t>ACHT declines less rapidly on most skills between 300-500 calls</a:t>
          </a:r>
          <a:endParaRPr lang="en-US" sz="1200" kern="1200"/>
        </a:p>
      </dsp:txBody>
      <dsp:txXfrm>
        <a:off x="722864" y="2150692"/>
        <a:ext cx="1532997" cy="919798"/>
      </dsp:txXfrm>
    </dsp:sp>
    <dsp:sp modelId="{2337B0C4-C18B-4449-9980-A858AE1241B7}">
      <dsp:nvSpPr>
        <dsp:cNvPr id="0" name=""/>
        <dsp:cNvSpPr/>
      </dsp:nvSpPr>
      <dsp:spPr>
        <a:xfrm>
          <a:off x="722864" y="3223790"/>
          <a:ext cx="1532997" cy="919798"/>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rtl="0">
            <a:lnSpc>
              <a:spcPct val="90000"/>
            </a:lnSpc>
            <a:spcBef>
              <a:spcPct val="0"/>
            </a:spcBef>
            <a:spcAft>
              <a:spcPct val="35000"/>
            </a:spcAft>
            <a:buNone/>
          </a:pPr>
          <a:r>
            <a:rPr lang="en-US" sz="1200" kern="1200">
              <a:latin typeface="Arial"/>
              <a:cs typeface="Arial"/>
            </a:rPr>
            <a:t>Most skills linearly decline after 500 calls</a:t>
          </a:r>
        </a:p>
      </dsp:txBody>
      <dsp:txXfrm>
        <a:off x="722864" y="3223790"/>
        <a:ext cx="1532997" cy="919798"/>
      </dsp:txXfrm>
    </dsp:sp>
    <dsp:sp modelId="{B512407B-2624-4373-8D75-ED85DD66B063}">
      <dsp:nvSpPr>
        <dsp:cNvPr id="0" name=""/>
        <dsp:cNvSpPr/>
      </dsp:nvSpPr>
      <dsp:spPr>
        <a:xfrm>
          <a:off x="722864" y="4296888"/>
          <a:ext cx="1532997" cy="919798"/>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rtl="0">
            <a:lnSpc>
              <a:spcPct val="90000"/>
            </a:lnSpc>
            <a:spcBef>
              <a:spcPct val="0"/>
            </a:spcBef>
            <a:spcAft>
              <a:spcPct val="35000"/>
            </a:spcAft>
            <a:buNone/>
          </a:pPr>
          <a:r>
            <a:rPr lang="en-US" sz="1200" kern="1200">
              <a:latin typeface="Arial"/>
              <a:cs typeface="Arial"/>
            </a:rPr>
            <a:t>Call count Threshold of 500 is used as the separator for experience on a skill</a:t>
          </a:r>
          <a:endParaRPr lang="en-US" sz="1200" kern="1200"/>
        </a:p>
      </dsp:txBody>
      <dsp:txXfrm>
        <a:off x="722864" y="4296888"/>
        <a:ext cx="1532997" cy="91979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94456B-26B8-4D4E-A8B7-260CB089C399}">
      <dsp:nvSpPr>
        <dsp:cNvPr id="0" name=""/>
        <dsp:cNvSpPr/>
      </dsp:nvSpPr>
      <dsp:spPr>
        <a:xfrm>
          <a:off x="0" y="299540"/>
          <a:ext cx="9458122" cy="121680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1" kern="1200"/>
            <a:t>The Behavioural Assessment Tool will allow Team Leaders to capture off the phone behaviours that are exhibited by their agents, that are not captured through productivity results or quality evaluations. </a:t>
          </a:r>
        </a:p>
      </dsp:txBody>
      <dsp:txXfrm>
        <a:off x="59399" y="358939"/>
        <a:ext cx="9339324" cy="109800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9EF12C-FF6D-4C3A-B891-4F9FB4FE1F98}">
      <dsp:nvSpPr>
        <dsp:cNvPr id="0" name=""/>
        <dsp:cNvSpPr/>
      </dsp:nvSpPr>
      <dsp:spPr>
        <a:xfrm>
          <a:off x="0" y="623573"/>
          <a:ext cx="9458122" cy="1039500"/>
        </a:xfrm>
        <a:prstGeom prst="rect">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34055" tIns="208280" rIns="734055" bIns="71120" numCol="1" spcCol="1270" anchor="t" anchorCtr="0">
          <a:noAutofit/>
        </a:bodyPr>
        <a:lstStyle/>
        <a:p>
          <a:pPr marL="57150" lvl="1" indent="-57150" algn="l" defTabSz="444500">
            <a:lnSpc>
              <a:spcPct val="90000"/>
            </a:lnSpc>
            <a:spcBef>
              <a:spcPct val="0"/>
            </a:spcBef>
            <a:spcAft>
              <a:spcPct val="15000"/>
            </a:spcAft>
            <a:buChar char="•"/>
          </a:pPr>
          <a:r>
            <a:rPr lang="en-CA" sz="1000" kern="1200"/>
            <a:t>Ownership of Duties and Responsibilities</a:t>
          </a:r>
        </a:p>
        <a:p>
          <a:pPr marL="57150" lvl="1" indent="-57150" algn="l" defTabSz="444500">
            <a:lnSpc>
              <a:spcPct val="90000"/>
            </a:lnSpc>
            <a:spcBef>
              <a:spcPct val="0"/>
            </a:spcBef>
            <a:spcAft>
              <a:spcPct val="15000"/>
            </a:spcAft>
            <a:buChar char="•"/>
          </a:pPr>
          <a:r>
            <a:rPr lang="en-CA" sz="1000" kern="1200"/>
            <a:t>Appropriately prioritizes work, seeking guidance when necessary</a:t>
          </a:r>
        </a:p>
        <a:p>
          <a:pPr marL="57150" lvl="1" indent="-57150" algn="l" defTabSz="444500">
            <a:lnSpc>
              <a:spcPct val="90000"/>
            </a:lnSpc>
            <a:spcBef>
              <a:spcPct val="0"/>
            </a:spcBef>
            <a:spcAft>
              <a:spcPct val="15000"/>
            </a:spcAft>
            <a:buChar char="•"/>
          </a:pPr>
          <a:r>
            <a:rPr lang="en-CA" sz="1000" kern="1200"/>
            <a:t>Contributes to a positive work environment</a:t>
          </a:r>
        </a:p>
        <a:p>
          <a:pPr marL="57150" lvl="1" indent="-57150" algn="l" defTabSz="444500">
            <a:lnSpc>
              <a:spcPct val="90000"/>
            </a:lnSpc>
            <a:spcBef>
              <a:spcPct val="0"/>
            </a:spcBef>
            <a:spcAft>
              <a:spcPct val="15000"/>
            </a:spcAft>
            <a:buChar char="•"/>
          </a:pPr>
          <a:r>
            <a:rPr lang="en-CA" sz="1000" kern="1200"/>
            <a:t>Works well with peers, clients and others</a:t>
          </a:r>
        </a:p>
        <a:p>
          <a:pPr marL="57150" lvl="1" indent="-57150" algn="l" defTabSz="444500">
            <a:lnSpc>
              <a:spcPct val="90000"/>
            </a:lnSpc>
            <a:spcBef>
              <a:spcPct val="0"/>
            </a:spcBef>
            <a:spcAft>
              <a:spcPct val="15000"/>
            </a:spcAft>
            <a:buChar char="•"/>
          </a:pPr>
          <a:r>
            <a:rPr lang="en-CA" sz="1000" kern="1200"/>
            <a:t>Contributes to an environment of continuous improvement</a:t>
          </a:r>
        </a:p>
      </dsp:txBody>
      <dsp:txXfrm>
        <a:off x="0" y="623573"/>
        <a:ext cx="9458122" cy="1039500"/>
      </dsp:txXfrm>
    </dsp:sp>
    <dsp:sp modelId="{6681E6F7-F9F4-43B6-B4CA-7386E2837508}">
      <dsp:nvSpPr>
        <dsp:cNvPr id="0" name=""/>
        <dsp:cNvSpPr/>
      </dsp:nvSpPr>
      <dsp:spPr>
        <a:xfrm>
          <a:off x="472906" y="475973"/>
          <a:ext cx="6620685" cy="295200"/>
        </a:xfrm>
        <a:prstGeom prst="round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0246" tIns="0" rIns="250246" bIns="0" numCol="1" spcCol="1270" anchor="ctr" anchorCtr="0">
          <a:noAutofit/>
        </a:bodyPr>
        <a:lstStyle/>
        <a:p>
          <a:pPr marL="0" lvl="0" indent="0" algn="l" defTabSz="444500" rtl="0">
            <a:lnSpc>
              <a:spcPct val="90000"/>
            </a:lnSpc>
            <a:spcBef>
              <a:spcPct val="0"/>
            </a:spcBef>
            <a:spcAft>
              <a:spcPct val="35000"/>
            </a:spcAft>
            <a:buNone/>
          </a:pPr>
          <a:r>
            <a:rPr lang="en-CA" sz="1000" kern="1200"/>
            <a:t>The TL will complete this assessment for each assessment period. The tool will measure on </a:t>
          </a:r>
          <a:r>
            <a:rPr lang="en-CA" sz="1000" kern="1200">
              <a:latin typeface="Century Gothic"/>
            </a:rPr>
            <a:t>the</a:t>
          </a:r>
          <a:r>
            <a:rPr lang="en-CA" sz="1000" kern="1200"/>
            <a:t> following:</a:t>
          </a:r>
        </a:p>
      </dsp:txBody>
      <dsp:txXfrm>
        <a:off x="487316" y="490383"/>
        <a:ext cx="6591865" cy="26638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B3BDC7A-A22F-4806-AB24-E69CAE26EFDD}" type="datetimeFigureOut">
              <a:rPr lang="en-CA" smtClean="0"/>
              <a:t>2024-09-11</a:t>
            </a:fld>
            <a:endParaRPr lang="en-C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E5BE83E-D817-4BA6-9E14-93B566A9D8F1}" type="slidenum">
              <a:rPr lang="en-CA" smtClean="0"/>
              <a:t>‹#›</a:t>
            </a:fld>
            <a:endParaRPr lang="en-CA"/>
          </a:p>
        </p:txBody>
      </p:sp>
    </p:spTree>
    <p:extLst>
      <p:ext uri="{BB962C8B-B14F-4D97-AF65-F5344CB8AC3E}">
        <p14:creationId xmlns:p14="http://schemas.microsoft.com/office/powerpoint/2010/main" val="16835305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F1006B-49E7-4825-9A13-928FF7111DE5}" type="datetimeFigureOut">
              <a:rPr lang="en-CA" smtClean="0"/>
              <a:t>2024-09-11</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22CA38-CC02-4FC8-82C1-01A546D5D593}" type="slidenum">
              <a:rPr lang="en-CA" smtClean="0"/>
              <a:t>‹#›</a:t>
            </a:fld>
            <a:endParaRPr lang="en-CA"/>
          </a:p>
        </p:txBody>
      </p:sp>
    </p:spTree>
    <p:extLst>
      <p:ext uri="{BB962C8B-B14F-4D97-AF65-F5344CB8AC3E}">
        <p14:creationId xmlns:p14="http://schemas.microsoft.com/office/powerpoint/2010/main" val="93055703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Slide 1</a:t>
            </a:r>
          </a:p>
        </p:txBody>
      </p:sp>
      <p:sp>
        <p:nvSpPr>
          <p:cNvPr id="4" name="Slide Number Placeholder 3"/>
          <p:cNvSpPr>
            <a:spLocks noGrp="1"/>
          </p:cNvSpPr>
          <p:nvPr>
            <p:ph type="sldNum" sz="quarter" idx="10"/>
          </p:nvPr>
        </p:nvSpPr>
        <p:spPr/>
        <p:txBody>
          <a:bodyPr/>
          <a:lstStyle/>
          <a:p>
            <a:fld id="{2622CA38-CC02-4FC8-82C1-01A546D5D593}" type="slidenum">
              <a:rPr lang="en-CA" smtClean="0"/>
              <a:t>1</a:t>
            </a:fld>
            <a:endParaRPr lang="en-CA"/>
          </a:p>
        </p:txBody>
      </p:sp>
    </p:spTree>
    <p:extLst>
      <p:ext uri="{BB962C8B-B14F-4D97-AF65-F5344CB8AC3E}">
        <p14:creationId xmlns:p14="http://schemas.microsoft.com/office/powerpoint/2010/main" val="41967973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2622CA38-CC02-4FC8-82C1-01A546D5D593}" type="slidenum">
              <a:rPr lang="en-CA" smtClean="0"/>
              <a:t>10</a:t>
            </a:fld>
            <a:endParaRPr lang="en-CA"/>
          </a:p>
        </p:txBody>
      </p:sp>
    </p:spTree>
    <p:extLst>
      <p:ext uri="{BB962C8B-B14F-4D97-AF65-F5344CB8AC3E}">
        <p14:creationId xmlns:p14="http://schemas.microsoft.com/office/powerpoint/2010/main" val="58776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a:t>Slide 12</a:t>
            </a:r>
            <a:endParaRPr lang="en-CA"/>
          </a:p>
          <a:p>
            <a:endParaRPr lang="en-CA"/>
          </a:p>
        </p:txBody>
      </p:sp>
      <p:sp>
        <p:nvSpPr>
          <p:cNvPr id="4" name="Slide Number Placeholder 3"/>
          <p:cNvSpPr>
            <a:spLocks noGrp="1"/>
          </p:cNvSpPr>
          <p:nvPr>
            <p:ph type="sldNum" sz="quarter" idx="10"/>
          </p:nvPr>
        </p:nvSpPr>
        <p:spPr/>
        <p:txBody>
          <a:bodyPr/>
          <a:lstStyle/>
          <a:p>
            <a:fld id="{2622CA38-CC02-4FC8-82C1-01A546D5D593}" type="slidenum">
              <a:rPr lang="en-CA" smtClean="0"/>
              <a:t>11</a:t>
            </a:fld>
            <a:endParaRPr lang="en-CA"/>
          </a:p>
        </p:txBody>
      </p:sp>
    </p:spTree>
    <p:extLst>
      <p:ext uri="{BB962C8B-B14F-4D97-AF65-F5344CB8AC3E}">
        <p14:creationId xmlns:p14="http://schemas.microsoft.com/office/powerpoint/2010/main" val="27167459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2622CA38-CC02-4FC8-82C1-01A546D5D593}" type="slidenum">
              <a:rPr lang="en-CA" smtClean="0"/>
              <a:t>12</a:t>
            </a:fld>
            <a:endParaRPr lang="en-CA"/>
          </a:p>
        </p:txBody>
      </p:sp>
    </p:spTree>
    <p:extLst>
      <p:ext uri="{BB962C8B-B14F-4D97-AF65-F5344CB8AC3E}">
        <p14:creationId xmlns:p14="http://schemas.microsoft.com/office/powerpoint/2010/main" val="1847839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a:solidFill>
                  <a:schemeClr val="tx1">
                    <a:lumMod val="65000"/>
                    <a:lumOff val="35000"/>
                  </a:schemeClr>
                </a:solidFill>
              </a:rPr>
              <a:t>Slide 16</a:t>
            </a:r>
          </a:p>
          <a:p>
            <a:r>
              <a:rPr lang="en-CA" sz="1800" b="0" i="0">
                <a:solidFill>
                  <a:srgbClr val="595959"/>
                </a:solidFill>
                <a:effectLst/>
                <a:latin typeface="Calibri" panose="020F0502020204030204" pitchFamily="34" charset="0"/>
              </a:rPr>
              <a:t>This will be done through an assessment which will be completed by the TL for each assessment period. </a:t>
            </a:r>
            <a:endParaRPr lang="en-CA" sz="1200">
              <a:solidFill>
                <a:schemeClr val="tx1">
                  <a:lumMod val="65000"/>
                  <a:lumOff val="35000"/>
                </a:schemeClr>
              </a:solidFill>
            </a:endParaRPr>
          </a:p>
        </p:txBody>
      </p:sp>
      <p:sp>
        <p:nvSpPr>
          <p:cNvPr id="4" name="Slide Number Placeholder 3"/>
          <p:cNvSpPr>
            <a:spLocks noGrp="1"/>
          </p:cNvSpPr>
          <p:nvPr>
            <p:ph type="sldNum" sz="quarter" idx="5"/>
          </p:nvPr>
        </p:nvSpPr>
        <p:spPr/>
        <p:txBody>
          <a:bodyPr/>
          <a:lstStyle/>
          <a:p>
            <a:fld id="{2622CA38-CC02-4FC8-82C1-01A546D5D593}" type="slidenum">
              <a:rPr lang="en-CA" smtClean="0"/>
              <a:t>13</a:t>
            </a:fld>
            <a:endParaRPr lang="en-CA"/>
          </a:p>
        </p:txBody>
      </p:sp>
    </p:spTree>
    <p:extLst>
      <p:ext uri="{BB962C8B-B14F-4D97-AF65-F5344CB8AC3E}">
        <p14:creationId xmlns:p14="http://schemas.microsoft.com/office/powerpoint/2010/main" val="4280594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2622CA38-CC02-4FC8-82C1-01A546D5D593}" type="slidenum">
              <a:rPr lang="en-CA" smtClean="0"/>
              <a:t>14</a:t>
            </a:fld>
            <a:endParaRPr lang="en-CA"/>
          </a:p>
        </p:txBody>
      </p:sp>
    </p:spTree>
    <p:extLst>
      <p:ext uri="{BB962C8B-B14F-4D97-AF65-F5344CB8AC3E}">
        <p14:creationId xmlns:p14="http://schemas.microsoft.com/office/powerpoint/2010/main" val="8626997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Slide 5</a:t>
            </a:r>
          </a:p>
        </p:txBody>
      </p:sp>
      <p:sp>
        <p:nvSpPr>
          <p:cNvPr id="4" name="Slide Number Placeholder 3"/>
          <p:cNvSpPr>
            <a:spLocks noGrp="1"/>
          </p:cNvSpPr>
          <p:nvPr>
            <p:ph type="sldNum" sz="quarter" idx="5"/>
          </p:nvPr>
        </p:nvSpPr>
        <p:spPr/>
        <p:txBody>
          <a:bodyPr/>
          <a:lstStyle/>
          <a:p>
            <a:fld id="{2622CA38-CC02-4FC8-82C1-01A546D5D593}" type="slidenum">
              <a:rPr lang="en-CA" smtClean="0"/>
              <a:t>15</a:t>
            </a:fld>
            <a:endParaRPr lang="en-CA"/>
          </a:p>
        </p:txBody>
      </p:sp>
    </p:spTree>
    <p:extLst>
      <p:ext uri="{BB962C8B-B14F-4D97-AF65-F5344CB8AC3E}">
        <p14:creationId xmlns:p14="http://schemas.microsoft.com/office/powerpoint/2010/main" val="9267058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Slide 5</a:t>
            </a:r>
          </a:p>
        </p:txBody>
      </p:sp>
      <p:sp>
        <p:nvSpPr>
          <p:cNvPr id="4" name="Slide Number Placeholder 3"/>
          <p:cNvSpPr>
            <a:spLocks noGrp="1"/>
          </p:cNvSpPr>
          <p:nvPr>
            <p:ph type="sldNum" sz="quarter" idx="5"/>
          </p:nvPr>
        </p:nvSpPr>
        <p:spPr/>
        <p:txBody>
          <a:bodyPr/>
          <a:lstStyle/>
          <a:p>
            <a:fld id="{2622CA38-CC02-4FC8-82C1-01A546D5D593}" type="slidenum">
              <a:rPr lang="en-CA" smtClean="0"/>
              <a:t>16</a:t>
            </a:fld>
            <a:endParaRPr lang="en-CA"/>
          </a:p>
        </p:txBody>
      </p:sp>
    </p:spTree>
    <p:extLst>
      <p:ext uri="{BB962C8B-B14F-4D97-AF65-F5344CB8AC3E}">
        <p14:creationId xmlns:p14="http://schemas.microsoft.com/office/powerpoint/2010/main" val="34655142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Slide 5</a:t>
            </a:r>
          </a:p>
        </p:txBody>
      </p:sp>
      <p:sp>
        <p:nvSpPr>
          <p:cNvPr id="4" name="Slide Number Placeholder 3"/>
          <p:cNvSpPr>
            <a:spLocks noGrp="1"/>
          </p:cNvSpPr>
          <p:nvPr>
            <p:ph type="sldNum" sz="quarter" idx="5"/>
          </p:nvPr>
        </p:nvSpPr>
        <p:spPr/>
        <p:txBody>
          <a:bodyPr/>
          <a:lstStyle/>
          <a:p>
            <a:fld id="{2622CA38-CC02-4FC8-82C1-01A546D5D593}" type="slidenum">
              <a:rPr lang="en-CA" smtClean="0"/>
              <a:t>17</a:t>
            </a:fld>
            <a:endParaRPr lang="en-CA"/>
          </a:p>
        </p:txBody>
      </p:sp>
    </p:spTree>
    <p:extLst>
      <p:ext uri="{BB962C8B-B14F-4D97-AF65-F5344CB8AC3E}">
        <p14:creationId xmlns:p14="http://schemas.microsoft.com/office/powerpoint/2010/main" val="11046650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Slide 5</a:t>
            </a:r>
          </a:p>
        </p:txBody>
      </p:sp>
      <p:sp>
        <p:nvSpPr>
          <p:cNvPr id="4" name="Slide Number Placeholder 3"/>
          <p:cNvSpPr>
            <a:spLocks noGrp="1"/>
          </p:cNvSpPr>
          <p:nvPr>
            <p:ph type="sldNum" sz="quarter" idx="5"/>
          </p:nvPr>
        </p:nvSpPr>
        <p:spPr/>
        <p:txBody>
          <a:bodyPr/>
          <a:lstStyle/>
          <a:p>
            <a:fld id="{2622CA38-CC02-4FC8-82C1-01A546D5D593}" type="slidenum">
              <a:rPr lang="en-CA" smtClean="0"/>
              <a:t>18</a:t>
            </a:fld>
            <a:endParaRPr lang="en-CA"/>
          </a:p>
        </p:txBody>
      </p:sp>
    </p:spTree>
    <p:extLst>
      <p:ext uri="{BB962C8B-B14F-4D97-AF65-F5344CB8AC3E}">
        <p14:creationId xmlns:p14="http://schemas.microsoft.com/office/powerpoint/2010/main" val="106710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2622CA38-CC02-4FC8-82C1-01A546D5D593}" type="slidenum">
              <a:rPr lang="en-CA" smtClean="0"/>
              <a:t>2</a:t>
            </a:fld>
            <a:endParaRPr lang="en-CA"/>
          </a:p>
        </p:txBody>
      </p:sp>
    </p:spTree>
    <p:extLst>
      <p:ext uri="{BB962C8B-B14F-4D97-AF65-F5344CB8AC3E}">
        <p14:creationId xmlns:p14="http://schemas.microsoft.com/office/powerpoint/2010/main" val="3642505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31BB99-6235-FAC1-7C04-47E83F13D9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B16F58-0EB0-4386-0BA6-52B7A8786C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C690A0-F3EF-F44A-F25C-744CEB6DBD6C}"/>
              </a:ext>
            </a:extLst>
          </p:cNvPr>
          <p:cNvSpPr>
            <a:spLocks noGrp="1"/>
          </p:cNvSpPr>
          <p:nvPr>
            <p:ph type="body" idx="1"/>
          </p:nvPr>
        </p:nvSpPr>
        <p:spPr/>
        <p:txBody>
          <a:bodyPr/>
          <a:lstStyle/>
          <a:p>
            <a:endParaRPr lang="en-CA" b="0"/>
          </a:p>
        </p:txBody>
      </p:sp>
      <p:sp>
        <p:nvSpPr>
          <p:cNvPr id="4" name="Slide Number Placeholder 3">
            <a:extLst>
              <a:ext uri="{FF2B5EF4-FFF2-40B4-BE49-F238E27FC236}">
                <a16:creationId xmlns:a16="http://schemas.microsoft.com/office/drawing/2014/main" id="{22927A71-9B4F-222B-6261-1822BDA6167C}"/>
              </a:ext>
            </a:extLst>
          </p:cNvPr>
          <p:cNvSpPr>
            <a:spLocks noGrp="1"/>
          </p:cNvSpPr>
          <p:nvPr>
            <p:ph type="sldNum" sz="quarter" idx="10"/>
          </p:nvPr>
        </p:nvSpPr>
        <p:spPr/>
        <p:txBody>
          <a:bodyPr/>
          <a:lstStyle/>
          <a:p>
            <a:fld id="{2622CA38-CC02-4FC8-82C1-01A546D5D593}" type="slidenum">
              <a:rPr lang="en-CA" smtClean="0"/>
              <a:t>3</a:t>
            </a:fld>
            <a:endParaRPr lang="en-CA"/>
          </a:p>
        </p:txBody>
      </p:sp>
    </p:spTree>
    <p:extLst>
      <p:ext uri="{BB962C8B-B14F-4D97-AF65-F5344CB8AC3E}">
        <p14:creationId xmlns:p14="http://schemas.microsoft.com/office/powerpoint/2010/main" val="3940130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2622CA38-CC02-4FC8-82C1-01A546D5D593}" type="slidenum">
              <a:rPr lang="en-CA" smtClean="0"/>
              <a:t>4</a:t>
            </a:fld>
            <a:endParaRPr lang="en-CA"/>
          </a:p>
        </p:txBody>
      </p:sp>
    </p:spTree>
    <p:extLst>
      <p:ext uri="{BB962C8B-B14F-4D97-AF65-F5344CB8AC3E}">
        <p14:creationId xmlns:p14="http://schemas.microsoft.com/office/powerpoint/2010/main" val="1823828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2622CA38-CC02-4FC8-82C1-01A546D5D593}" type="slidenum">
              <a:rPr lang="en-CA" smtClean="0"/>
              <a:t>5</a:t>
            </a:fld>
            <a:endParaRPr lang="en-CA"/>
          </a:p>
        </p:txBody>
      </p:sp>
    </p:spTree>
    <p:extLst>
      <p:ext uri="{BB962C8B-B14F-4D97-AF65-F5344CB8AC3E}">
        <p14:creationId xmlns:p14="http://schemas.microsoft.com/office/powerpoint/2010/main" val="3622640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244</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22CA38-CC02-4FC8-82C1-01A546D5D593}"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049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2622CA38-CC02-4FC8-82C1-01A546D5D593}" type="slidenum">
              <a:rPr lang="en-CA" smtClean="0"/>
              <a:t>7</a:t>
            </a:fld>
            <a:endParaRPr lang="en-CA"/>
          </a:p>
        </p:txBody>
      </p:sp>
    </p:spTree>
    <p:extLst>
      <p:ext uri="{BB962C8B-B14F-4D97-AF65-F5344CB8AC3E}">
        <p14:creationId xmlns:p14="http://schemas.microsoft.com/office/powerpoint/2010/main" val="1596812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2622CA38-CC02-4FC8-82C1-01A546D5D593}" type="slidenum">
              <a:rPr lang="en-CA" smtClean="0"/>
              <a:t>8</a:t>
            </a:fld>
            <a:endParaRPr lang="en-CA"/>
          </a:p>
        </p:txBody>
      </p:sp>
    </p:spTree>
    <p:extLst>
      <p:ext uri="{BB962C8B-B14F-4D97-AF65-F5344CB8AC3E}">
        <p14:creationId xmlns:p14="http://schemas.microsoft.com/office/powerpoint/2010/main" val="4023871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a:t>Slide 9</a:t>
            </a:r>
            <a:endParaRPr lang="en-CA" b="1" baseline="0"/>
          </a:p>
        </p:txBody>
      </p:sp>
      <p:sp>
        <p:nvSpPr>
          <p:cNvPr id="4" name="Slide Number Placeholder 3"/>
          <p:cNvSpPr>
            <a:spLocks noGrp="1"/>
          </p:cNvSpPr>
          <p:nvPr>
            <p:ph type="sldNum" sz="quarter" idx="10"/>
          </p:nvPr>
        </p:nvSpPr>
        <p:spPr/>
        <p:txBody>
          <a:bodyPr/>
          <a:lstStyle/>
          <a:p>
            <a:fld id="{2622CA38-CC02-4FC8-82C1-01A546D5D593}" type="slidenum">
              <a:rPr lang="en-CA" smtClean="0"/>
              <a:t>9</a:t>
            </a:fld>
            <a:endParaRPr lang="en-CA"/>
          </a:p>
        </p:txBody>
      </p:sp>
    </p:spTree>
    <p:extLst>
      <p:ext uri="{BB962C8B-B14F-4D97-AF65-F5344CB8AC3E}">
        <p14:creationId xmlns:p14="http://schemas.microsoft.com/office/powerpoint/2010/main" val="6808825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7915A70-A51D-4793-9DF8-1A518C49F416}"/>
              </a:ext>
            </a:extLst>
          </p:cNvPr>
          <p:cNvSpPr>
            <a:spLocks noGrp="1"/>
          </p:cNvSpPr>
          <p:nvPr>
            <p:ph type="title" hasCustomPrompt="1"/>
          </p:nvPr>
        </p:nvSpPr>
        <p:spPr>
          <a:xfrm>
            <a:off x="476557" y="1153173"/>
            <a:ext cx="5262391" cy="837676"/>
          </a:xfrm>
          <a:prstGeom prst="roundRect">
            <a:avLst/>
          </a:prstGeom>
          <a:solidFill>
            <a:srgbClr val="005477"/>
          </a:solidFill>
        </p:spPr>
        <p:txBody>
          <a:bodyPr wrap="square">
            <a:spAutoFit/>
          </a:bodyPr>
          <a:lstStyle>
            <a:lvl1pPr>
              <a:defRPr sz="4800" b="1">
                <a:solidFill>
                  <a:schemeClr val="bg1"/>
                </a:solidFill>
              </a:defRPr>
            </a:lvl1pPr>
          </a:lstStyle>
          <a:p>
            <a:pPr lvl="0"/>
            <a:r>
              <a:rPr lang="en-US"/>
              <a:t>Click to add text</a:t>
            </a:r>
          </a:p>
        </p:txBody>
      </p:sp>
      <p:sp>
        <p:nvSpPr>
          <p:cNvPr id="11" name="Text Placeholder 10"/>
          <p:cNvSpPr>
            <a:spLocks noGrp="1"/>
          </p:cNvSpPr>
          <p:nvPr>
            <p:ph type="body" sz="quarter" idx="14" hasCustomPrompt="1"/>
          </p:nvPr>
        </p:nvSpPr>
        <p:spPr>
          <a:xfrm>
            <a:off x="636998" y="2889136"/>
            <a:ext cx="5418762" cy="397032"/>
          </a:xfrm>
          <a:prstGeom prst="rect">
            <a:avLst/>
          </a:prstGeom>
        </p:spPr>
        <p:txBody>
          <a:bodyPr wrap="square" anchor="ctr">
            <a:spAutoFit/>
          </a:bodyPr>
          <a:lstStyle>
            <a:lvl1pPr marL="0" indent="0">
              <a:buNone/>
              <a:defRPr sz="2200" b="1">
                <a:solidFill>
                  <a:schemeClr val="tx1">
                    <a:lumMod val="85000"/>
                    <a:lumOff val="15000"/>
                  </a:schemeClr>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err="1"/>
              <a:t>Subheader</a:t>
            </a:r>
            <a:endParaRPr lang="en-CA"/>
          </a:p>
        </p:txBody>
      </p:sp>
      <p:sp>
        <p:nvSpPr>
          <p:cNvPr id="13" name="Text Placeholder 10"/>
          <p:cNvSpPr>
            <a:spLocks noGrp="1"/>
          </p:cNvSpPr>
          <p:nvPr>
            <p:ph type="body" sz="quarter" idx="15" hasCustomPrompt="1"/>
          </p:nvPr>
        </p:nvSpPr>
        <p:spPr>
          <a:xfrm>
            <a:off x="636998" y="3421222"/>
            <a:ext cx="5418762" cy="397032"/>
          </a:xfrm>
          <a:prstGeom prst="rect">
            <a:avLst/>
          </a:prstGeom>
        </p:spPr>
        <p:txBody>
          <a:bodyPr wrap="square" anchor="ctr">
            <a:spAutoFit/>
          </a:bodyPr>
          <a:lstStyle>
            <a:lvl1pPr marL="0" indent="0">
              <a:buNone/>
              <a:defRPr sz="2200" b="0">
                <a:solidFill>
                  <a:schemeClr val="tx1">
                    <a:lumMod val="85000"/>
                    <a:lumOff val="15000"/>
                  </a:schemeClr>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Date</a:t>
            </a:r>
            <a:endParaRPr lang="en-CA"/>
          </a:p>
        </p:txBody>
      </p:sp>
      <p:sp>
        <p:nvSpPr>
          <p:cNvPr id="33" name="Picture Placeholder 32" descr="Image placeholder"/>
          <p:cNvSpPr>
            <a:spLocks noGrp="1"/>
          </p:cNvSpPr>
          <p:nvPr>
            <p:ph type="pic" sz="quarter" idx="10"/>
          </p:nvPr>
        </p:nvSpPr>
        <p:spPr>
          <a:xfrm>
            <a:off x="6352674" y="242860"/>
            <a:ext cx="5848035" cy="5891143"/>
          </a:xfrm>
          <a:custGeom>
            <a:avLst/>
            <a:gdLst>
              <a:gd name="connsiteX0" fmla="*/ 1988130 w 4963462"/>
              <a:gd name="connsiteY0" fmla="*/ 1 h 6279849"/>
              <a:gd name="connsiteX1" fmla="*/ 4862589 w 4963462"/>
              <a:gd name="connsiteY1" fmla="*/ 12563 h 6279849"/>
              <a:gd name="connsiteX2" fmla="*/ 4963462 w 4963462"/>
              <a:gd name="connsiteY2" fmla="*/ 13169 h 6279849"/>
              <a:gd name="connsiteX3" fmla="*/ 4963462 w 4963462"/>
              <a:gd name="connsiteY3" fmla="*/ 6279849 h 6279849"/>
              <a:gd name="connsiteX4" fmla="*/ 2724464 w 4963462"/>
              <a:gd name="connsiteY4" fmla="*/ 6279849 h 6279849"/>
              <a:gd name="connsiteX5" fmla="*/ 754792 w 4963462"/>
              <a:gd name="connsiteY5" fmla="*/ 4372850 h 6279849"/>
              <a:gd name="connsiteX6" fmla="*/ 611185 w 4963462"/>
              <a:gd name="connsiteY6" fmla="*/ 1215791 h 6279849"/>
              <a:gd name="connsiteX7" fmla="*/ 1823922 w 4963462"/>
              <a:gd name="connsiteY7" fmla="*/ 1087 h 6279849"/>
              <a:gd name="connsiteX8" fmla="*/ 1988130 w 4963462"/>
              <a:gd name="connsiteY8" fmla="*/ 1 h 6279849"/>
              <a:gd name="connsiteX0" fmla="*/ 1988130 w 4963462"/>
              <a:gd name="connsiteY0" fmla="*/ 0 h 6279848"/>
              <a:gd name="connsiteX1" fmla="*/ 4862589 w 4963462"/>
              <a:gd name="connsiteY1" fmla="*/ 12562 h 6279848"/>
              <a:gd name="connsiteX2" fmla="*/ 4963462 w 4963462"/>
              <a:gd name="connsiteY2" fmla="*/ 13168 h 6279848"/>
              <a:gd name="connsiteX3" fmla="*/ 4963462 w 4963462"/>
              <a:gd name="connsiteY3" fmla="*/ 6279848 h 6279848"/>
              <a:gd name="connsiteX4" fmla="*/ 2724464 w 4963462"/>
              <a:gd name="connsiteY4" fmla="*/ 6279848 h 6279848"/>
              <a:gd name="connsiteX5" fmla="*/ 1943308 w 4963462"/>
              <a:gd name="connsiteY5" fmla="*/ 5511168 h 6279848"/>
              <a:gd name="connsiteX6" fmla="*/ 754792 w 4963462"/>
              <a:gd name="connsiteY6" fmla="*/ 4372849 h 6279848"/>
              <a:gd name="connsiteX7" fmla="*/ 611185 w 4963462"/>
              <a:gd name="connsiteY7" fmla="*/ 1215790 h 6279848"/>
              <a:gd name="connsiteX8" fmla="*/ 1823922 w 4963462"/>
              <a:gd name="connsiteY8" fmla="*/ 1086 h 6279848"/>
              <a:gd name="connsiteX9" fmla="*/ 1988130 w 4963462"/>
              <a:gd name="connsiteY9" fmla="*/ 0 h 6279848"/>
              <a:gd name="connsiteX0" fmla="*/ 1988130 w 4963462"/>
              <a:gd name="connsiteY0" fmla="*/ 0 h 6279848"/>
              <a:gd name="connsiteX1" fmla="*/ 4862589 w 4963462"/>
              <a:gd name="connsiteY1" fmla="*/ 12562 h 6279848"/>
              <a:gd name="connsiteX2" fmla="*/ 4963462 w 4963462"/>
              <a:gd name="connsiteY2" fmla="*/ 13168 h 6279848"/>
              <a:gd name="connsiteX3" fmla="*/ 4963462 w 4963462"/>
              <a:gd name="connsiteY3" fmla="*/ 6279848 h 6279848"/>
              <a:gd name="connsiteX4" fmla="*/ 2724464 w 4963462"/>
              <a:gd name="connsiteY4" fmla="*/ 6279848 h 6279848"/>
              <a:gd name="connsiteX5" fmla="*/ 2032136 w 4963462"/>
              <a:gd name="connsiteY5" fmla="*/ 5585959 h 6279848"/>
              <a:gd name="connsiteX6" fmla="*/ 754792 w 4963462"/>
              <a:gd name="connsiteY6" fmla="*/ 4372849 h 6279848"/>
              <a:gd name="connsiteX7" fmla="*/ 611185 w 4963462"/>
              <a:gd name="connsiteY7" fmla="*/ 1215790 h 6279848"/>
              <a:gd name="connsiteX8" fmla="*/ 1823922 w 4963462"/>
              <a:gd name="connsiteY8" fmla="*/ 1086 h 6279848"/>
              <a:gd name="connsiteX9" fmla="*/ 1988130 w 4963462"/>
              <a:gd name="connsiteY9" fmla="*/ 0 h 6279848"/>
              <a:gd name="connsiteX0" fmla="*/ 1988130 w 4970865"/>
              <a:gd name="connsiteY0" fmla="*/ 0 h 6279848"/>
              <a:gd name="connsiteX1" fmla="*/ 4862589 w 4970865"/>
              <a:gd name="connsiteY1" fmla="*/ 12562 h 6279848"/>
              <a:gd name="connsiteX2" fmla="*/ 4963462 w 4970865"/>
              <a:gd name="connsiteY2" fmla="*/ 13168 h 6279848"/>
              <a:gd name="connsiteX3" fmla="*/ 4970865 w 4970865"/>
              <a:gd name="connsiteY3" fmla="*/ 5581803 h 6279848"/>
              <a:gd name="connsiteX4" fmla="*/ 2724464 w 4970865"/>
              <a:gd name="connsiteY4" fmla="*/ 6279848 h 6279848"/>
              <a:gd name="connsiteX5" fmla="*/ 2032136 w 4970865"/>
              <a:gd name="connsiteY5" fmla="*/ 5585959 h 6279848"/>
              <a:gd name="connsiteX6" fmla="*/ 754792 w 4970865"/>
              <a:gd name="connsiteY6" fmla="*/ 4372849 h 6279848"/>
              <a:gd name="connsiteX7" fmla="*/ 611185 w 4970865"/>
              <a:gd name="connsiteY7" fmla="*/ 1215790 h 6279848"/>
              <a:gd name="connsiteX8" fmla="*/ 1823922 w 4970865"/>
              <a:gd name="connsiteY8" fmla="*/ 1086 h 6279848"/>
              <a:gd name="connsiteX9" fmla="*/ 1988130 w 4970865"/>
              <a:gd name="connsiteY9" fmla="*/ 0 h 6279848"/>
              <a:gd name="connsiteX0" fmla="*/ 1988130 w 4970865"/>
              <a:gd name="connsiteY0" fmla="*/ 0 h 5585959"/>
              <a:gd name="connsiteX1" fmla="*/ 4862589 w 4970865"/>
              <a:gd name="connsiteY1" fmla="*/ 12562 h 5585959"/>
              <a:gd name="connsiteX2" fmla="*/ 4963462 w 4970865"/>
              <a:gd name="connsiteY2" fmla="*/ 13168 h 5585959"/>
              <a:gd name="connsiteX3" fmla="*/ 4970865 w 4970865"/>
              <a:gd name="connsiteY3" fmla="*/ 5581803 h 5585959"/>
              <a:gd name="connsiteX4" fmla="*/ 2032136 w 4970865"/>
              <a:gd name="connsiteY4" fmla="*/ 5585959 h 5585959"/>
              <a:gd name="connsiteX5" fmla="*/ 754792 w 4970865"/>
              <a:gd name="connsiteY5" fmla="*/ 4372849 h 5585959"/>
              <a:gd name="connsiteX6" fmla="*/ 611185 w 4970865"/>
              <a:gd name="connsiteY6" fmla="*/ 1215790 h 5585959"/>
              <a:gd name="connsiteX7" fmla="*/ 1823922 w 4970865"/>
              <a:gd name="connsiteY7" fmla="*/ 1086 h 5585959"/>
              <a:gd name="connsiteX8" fmla="*/ 1988130 w 4970865"/>
              <a:gd name="connsiteY8" fmla="*/ 0 h 5585959"/>
              <a:gd name="connsiteX0" fmla="*/ 1988130 w 4970865"/>
              <a:gd name="connsiteY0" fmla="*/ 0 h 5585959"/>
              <a:gd name="connsiteX1" fmla="*/ 4862589 w 4970865"/>
              <a:gd name="connsiteY1" fmla="*/ 12562 h 5585959"/>
              <a:gd name="connsiteX2" fmla="*/ 4963462 w 4970865"/>
              <a:gd name="connsiteY2" fmla="*/ 13168 h 5585959"/>
              <a:gd name="connsiteX3" fmla="*/ 4970865 w 4970865"/>
              <a:gd name="connsiteY3" fmla="*/ 5581803 h 5585959"/>
              <a:gd name="connsiteX4" fmla="*/ 2032136 w 4970865"/>
              <a:gd name="connsiteY4" fmla="*/ 5585959 h 5585959"/>
              <a:gd name="connsiteX5" fmla="*/ 754792 w 4970865"/>
              <a:gd name="connsiteY5" fmla="*/ 4372849 h 5585959"/>
              <a:gd name="connsiteX6" fmla="*/ 611185 w 4970865"/>
              <a:gd name="connsiteY6" fmla="*/ 1215790 h 5585959"/>
              <a:gd name="connsiteX7" fmla="*/ 1823922 w 4970865"/>
              <a:gd name="connsiteY7" fmla="*/ 1086 h 5585959"/>
              <a:gd name="connsiteX8" fmla="*/ 1988130 w 4970865"/>
              <a:gd name="connsiteY8" fmla="*/ 0 h 5585959"/>
              <a:gd name="connsiteX0" fmla="*/ 1988130 w 4970865"/>
              <a:gd name="connsiteY0" fmla="*/ 0 h 5585959"/>
              <a:gd name="connsiteX1" fmla="*/ 4862589 w 4970865"/>
              <a:gd name="connsiteY1" fmla="*/ 12562 h 5585959"/>
              <a:gd name="connsiteX2" fmla="*/ 4963462 w 4970865"/>
              <a:gd name="connsiteY2" fmla="*/ 13168 h 5585959"/>
              <a:gd name="connsiteX3" fmla="*/ 4970865 w 4970865"/>
              <a:gd name="connsiteY3" fmla="*/ 5581803 h 5585959"/>
              <a:gd name="connsiteX4" fmla="*/ 2032136 w 4970865"/>
              <a:gd name="connsiteY4" fmla="*/ 5585959 h 5585959"/>
              <a:gd name="connsiteX5" fmla="*/ 1743445 w 4970865"/>
              <a:gd name="connsiteY5" fmla="*/ 5332943 h 5585959"/>
              <a:gd name="connsiteX6" fmla="*/ 754792 w 4970865"/>
              <a:gd name="connsiteY6" fmla="*/ 4372849 h 5585959"/>
              <a:gd name="connsiteX7" fmla="*/ 611185 w 4970865"/>
              <a:gd name="connsiteY7" fmla="*/ 1215790 h 5585959"/>
              <a:gd name="connsiteX8" fmla="*/ 1823922 w 4970865"/>
              <a:gd name="connsiteY8" fmla="*/ 1086 h 5585959"/>
              <a:gd name="connsiteX9" fmla="*/ 1988130 w 4970865"/>
              <a:gd name="connsiteY9" fmla="*/ 0 h 5585959"/>
              <a:gd name="connsiteX0" fmla="*/ 1988130 w 4970865"/>
              <a:gd name="connsiteY0" fmla="*/ 0 h 5585959"/>
              <a:gd name="connsiteX1" fmla="*/ 4862589 w 4970865"/>
              <a:gd name="connsiteY1" fmla="*/ 12562 h 5585959"/>
              <a:gd name="connsiteX2" fmla="*/ 4963462 w 4970865"/>
              <a:gd name="connsiteY2" fmla="*/ 13168 h 5585959"/>
              <a:gd name="connsiteX3" fmla="*/ 4970865 w 4970865"/>
              <a:gd name="connsiteY3" fmla="*/ 5581803 h 5585959"/>
              <a:gd name="connsiteX4" fmla="*/ 2032136 w 4970865"/>
              <a:gd name="connsiteY4" fmla="*/ 5585959 h 5585959"/>
              <a:gd name="connsiteX5" fmla="*/ 1780456 w 4970865"/>
              <a:gd name="connsiteY5" fmla="*/ 5356747 h 5585959"/>
              <a:gd name="connsiteX6" fmla="*/ 754792 w 4970865"/>
              <a:gd name="connsiteY6" fmla="*/ 4372849 h 5585959"/>
              <a:gd name="connsiteX7" fmla="*/ 611185 w 4970865"/>
              <a:gd name="connsiteY7" fmla="*/ 1215790 h 5585959"/>
              <a:gd name="connsiteX8" fmla="*/ 1823922 w 4970865"/>
              <a:gd name="connsiteY8" fmla="*/ 1086 h 5585959"/>
              <a:gd name="connsiteX9" fmla="*/ 1988130 w 4970865"/>
              <a:gd name="connsiteY9" fmla="*/ 0 h 5585959"/>
              <a:gd name="connsiteX0" fmla="*/ 1988130 w 4970865"/>
              <a:gd name="connsiteY0" fmla="*/ 0 h 5585959"/>
              <a:gd name="connsiteX1" fmla="*/ 4862589 w 4970865"/>
              <a:gd name="connsiteY1" fmla="*/ 12562 h 5585959"/>
              <a:gd name="connsiteX2" fmla="*/ 4963462 w 4970865"/>
              <a:gd name="connsiteY2" fmla="*/ 13168 h 5585959"/>
              <a:gd name="connsiteX3" fmla="*/ 4970865 w 4970865"/>
              <a:gd name="connsiteY3" fmla="*/ 5359635 h 5585959"/>
              <a:gd name="connsiteX4" fmla="*/ 2032136 w 4970865"/>
              <a:gd name="connsiteY4" fmla="*/ 5585959 h 5585959"/>
              <a:gd name="connsiteX5" fmla="*/ 1780456 w 4970865"/>
              <a:gd name="connsiteY5" fmla="*/ 5356747 h 5585959"/>
              <a:gd name="connsiteX6" fmla="*/ 754792 w 4970865"/>
              <a:gd name="connsiteY6" fmla="*/ 4372849 h 5585959"/>
              <a:gd name="connsiteX7" fmla="*/ 611185 w 4970865"/>
              <a:gd name="connsiteY7" fmla="*/ 1215790 h 5585959"/>
              <a:gd name="connsiteX8" fmla="*/ 1823922 w 4970865"/>
              <a:gd name="connsiteY8" fmla="*/ 1086 h 5585959"/>
              <a:gd name="connsiteX9" fmla="*/ 1988130 w 4970865"/>
              <a:gd name="connsiteY9" fmla="*/ 0 h 5585959"/>
              <a:gd name="connsiteX0" fmla="*/ 1988130 w 4970865"/>
              <a:gd name="connsiteY0" fmla="*/ 0 h 5359635"/>
              <a:gd name="connsiteX1" fmla="*/ 4862589 w 4970865"/>
              <a:gd name="connsiteY1" fmla="*/ 12562 h 5359635"/>
              <a:gd name="connsiteX2" fmla="*/ 4963462 w 4970865"/>
              <a:gd name="connsiteY2" fmla="*/ 13168 h 5359635"/>
              <a:gd name="connsiteX3" fmla="*/ 4970865 w 4970865"/>
              <a:gd name="connsiteY3" fmla="*/ 5359635 h 5359635"/>
              <a:gd name="connsiteX4" fmla="*/ 1780456 w 4970865"/>
              <a:gd name="connsiteY4" fmla="*/ 5356747 h 5359635"/>
              <a:gd name="connsiteX5" fmla="*/ 754792 w 4970865"/>
              <a:gd name="connsiteY5" fmla="*/ 4372849 h 5359635"/>
              <a:gd name="connsiteX6" fmla="*/ 611185 w 4970865"/>
              <a:gd name="connsiteY6" fmla="*/ 1215790 h 5359635"/>
              <a:gd name="connsiteX7" fmla="*/ 1823922 w 4970865"/>
              <a:gd name="connsiteY7" fmla="*/ 1086 h 5359635"/>
              <a:gd name="connsiteX8" fmla="*/ 1988130 w 4970865"/>
              <a:gd name="connsiteY8" fmla="*/ 0 h 5359635"/>
              <a:gd name="connsiteX0" fmla="*/ 1988130 w 4970865"/>
              <a:gd name="connsiteY0" fmla="*/ 0 h 5383439"/>
              <a:gd name="connsiteX1" fmla="*/ 4862589 w 4970865"/>
              <a:gd name="connsiteY1" fmla="*/ 12562 h 5383439"/>
              <a:gd name="connsiteX2" fmla="*/ 4963462 w 4970865"/>
              <a:gd name="connsiteY2" fmla="*/ 13168 h 5383439"/>
              <a:gd name="connsiteX3" fmla="*/ 4970865 w 4970865"/>
              <a:gd name="connsiteY3" fmla="*/ 5383439 h 5383439"/>
              <a:gd name="connsiteX4" fmla="*/ 1780456 w 4970865"/>
              <a:gd name="connsiteY4" fmla="*/ 5356747 h 5383439"/>
              <a:gd name="connsiteX5" fmla="*/ 754792 w 4970865"/>
              <a:gd name="connsiteY5" fmla="*/ 4372849 h 5383439"/>
              <a:gd name="connsiteX6" fmla="*/ 611185 w 4970865"/>
              <a:gd name="connsiteY6" fmla="*/ 1215790 h 5383439"/>
              <a:gd name="connsiteX7" fmla="*/ 1823922 w 4970865"/>
              <a:gd name="connsiteY7" fmla="*/ 1086 h 5383439"/>
              <a:gd name="connsiteX8" fmla="*/ 1988130 w 4970865"/>
              <a:gd name="connsiteY8" fmla="*/ 0 h 5383439"/>
              <a:gd name="connsiteX0" fmla="*/ 1988130 w 4970865"/>
              <a:gd name="connsiteY0" fmla="*/ 0 h 5367570"/>
              <a:gd name="connsiteX1" fmla="*/ 4862589 w 4970865"/>
              <a:gd name="connsiteY1" fmla="*/ 12562 h 5367570"/>
              <a:gd name="connsiteX2" fmla="*/ 4963462 w 4970865"/>
              <a:gd name="connsiteY2" fmla="*/ 13168 h 5367570"/>
              <a:gd name="connsiteX3" fmla="*/ 4970865 w 4970865"/>
              <a:gd name="connsiteY3" fmla="*/ 5367570 h 5367570"/>
              <a:gd name="connsiteX4" fmla="*/ 1780456 w 4970865"/>
              <a:gd name="connsiteY4" fmla="*/ 5356747 h 5367570"/>
              <a:gd name="connsiteX5" fmla="*/ 754792 w 4970865"/>
              <a:gd name="connsiteY5" fmla="*/ 4372849 h 5367570"/>
              <a:gd name="connsiteX6" fmla="*/ 611185 w 4970865"/>
              <a:gd name="connsiteY6" fmla="*/ 1215790 h 5367570"/>
              <a:gd name="connsiteX7" fmla="*/ 1823922 w 4970865"/>
              <a:gd name="connsiteY7" fmla="*/ 1086 h 5367570"/>
              <a:gd name="connsiteX8" fmla="*/ 1988130 w 4970865"/>
              <a:gd name="connsiteY8" fmla="*/ 0 h 536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70865" h="5367570">
                <a:moveTo>
                  <a:pt x="1988130" y="0"/>
                </a:moveTo>
                <a:lnTo>
                  <a:pt x="4862589" y="12562"/>
                </a:lnTo>
                <a:lnTo>
                  <a:pt x="4963462" y="13168"/>
                </a:lnTo>
                <a:cubicBezTo>
                  <a:pt x="4965930" y="1869380"/>
                  <a:pt x="4968397" y="3511358"/>
                  <a:pt x="4970865" y="5367570"/>
                </a:cubicBezTo>
                <a:lnTo>
                  <a:pt x="1780456" y="5356747"/>
                </a:lnTo>
                <a:lnTo>
                  <a:pt x="754792" y="4372849"/>
                </a:lnTo>
                <a:cubicBezTo>
                  <a:pt x="-81341" y="3680326"/>
                  <a:pt x="-350605" y="2231439"/>
                  <a:pt x="611185" y="1215790"/>
                </a:cubicBezTo>
                <a:cubicBezTo>
                  <a:pt x="1806331" y="20644"/>
                  <a:pt x="628775" y="1196233"/>
                  <a:pt x="1823922" y="1086"/>
                </a:cubicBezTo>
                <a:cubicBezTo>
                  <a:pt x="1827854" y="353"/>
                  <a:pt x="1887255" y="20"/>
                  <a:pt x="1988130" y="0"/>
                </a:cubicBezTo>
                <a:close/>
              </a:path>
            </a:pathLst>
          </a:custGeom>
        </p:spPr>
        <p:txBody>
          <a:bodyPr wrap="square">
            <a:noAutofit/>
          </a:bodyPr>
          <a:lstStyle>
            <a:lvl1pPr marL="0" indent="0">
              <a:buNone/>
              <a:defRPr/>
            </a:lvl1pPr>
          </a:lstStyle>
          <a:p>
            <a:r>
              <a:rPr lang="en-US"/>
              <a:t>Click icon to add picture</a:t>
            </a:r>
            <a:endParaRPr lang="en-CA"/>
          </a:p>
        </p:txBody>
      </p:sp>
      <p:pic>
        <p:nvPicPr>
          <p:cNvPr id="9" name="Picture 11">
            <a:extLst>
              <a:ext uri="{FF2B5EF4-FFF2-40B4-BE49-F238E27FC236}">
                <a16:creationId xmlns:a16="http://schemas.microsoft.com/office/drawing/2014/main" id="{333BB3CC-7AA0-4016-B1B4-E0A15305E6B0}"/>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0" y="6134003"/>
            <a:ext cx="12192000" cy="725242"/>
          </a:xfrm>
          <a:prstGeom prst="rect">
            <a:avLst/>
          </a:prstGeom>
        </p:spPr>
      </p:pic>
      <p:sp>
        <p:nvSpPr>
          <p:cNvPr id="4" name="hrSlideMaster.Cover slideHeader" descr="UNCLASSIFIED">
            <a:extLst>
              <a:ext uri="{FF2B5EF4-FFF2-40B4-BE49-F238E27FC236}">
                <a16:creationId xmlns:a16="http://schemas.microsoft.com/office/drawing/2014/main" id="{FEA255EF-A074-43A6-95FB-FA8B709CD167}"/>
              </a:ext>
            </a:extLst>
          </p:cNvPr>
          <p:cNvSpPr txBox="1"/>
          <p:nvPr userDrawn="1"/>
        </p:nvSpPr>
        <p:spPr>
          <a:xfrm>
            <a:off x="0" y="0"/>
            <a:ext cx="12192000" cy="276999"/>
          </a:xfrm>
          <a:prstGeom prst="rect">
            <a:avLst/>
          </a:prstGeom>
          <a:noFill/>
        </p:spPr>
        <p:txBody>
          <a:bodyPr vert="horz" wrap="square" rtlCol="0">
            <a:spAutoFit/>
          </a:bodyPr>
          <a:lstStyle/>
          <a:p>
            <a:pPr algn="r"/>
            <a:r>
              <a:rPr lang="en-US" sz="1200" b="0" i="0" u="none" baseline="0">
                <a:solidFill>
                  <a:srgbClr val="000000"/>
                </a:solidFill>
                <a:latin typeface="Arial" panose="020B0604020202020204" pitchFamily="34" charset="0"/>
              </a:rPr>
              <a:t>UNCLASSIFIED</a:t>
            </a:r>
            <a:endParaRPr lang="en-US" sz="1200" b="0" i="0" u="none" baseline="0" err="1">
              <a:solidFill>
                <a:srgbClr val="000000"/>
              </a:solidFill>
              <a:latin typeface="Arial" panose="020B0604020202020204" pitchFamily="34" charset="0"/>
            </a:endParaRPr>
          </a:p>
        </p:txBody>
      </p:sp>
    </p:spTree>
    <p:extLst>
      <p:ext uri="{BB962C8B-B14F-4D97-AF65-F5344CB8AC3E}">
        <p14:creationId xmlns:p14="http://schemas.microsoft.com/office/powerpoint/2010/main" val="2104574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7" name="Title 11">
            <a:extLst>
              <a:ext uri="{FF2B5EF4-FFF2-40B4-BE49-F238E27FC236}">
                <a16:creationId xmlns:a16="http://schemas.microsoft.com/office/drawing/2014/main" id="{709D68AA-8E8A-4FB5-B5BD-B0C609103BA9}"/>
              </a:ext>
            </a:extLst>
          </p:cNvPr>
          <p:cNvSpPr>
            <a:spLocks noGrp="1"/>
          </p:cNvSpPr>
          <p:nvPr>
            <p:ph type="title" hasCustomPrompt="1"/>
          </p:nvPr>
        </p:nvSpPr>
        <p:spPr>
          <a:xfrm>
            <a:off x="688368" y="2671071"/>
            <a:ext cx="7465031" cy="653796"/>
          </a:xfrm>
          <a:prstGeom prst="roundRect">
            <a:avLst/>
          </a:prstGeom>
          <a:solidFill>
            <a:srgbClr val="005477"/>
          </a:solidFill>
        </p:spPr>
        <p:txBody>
          <a:bodyPr wrap="square">
            <a:spAutoFit/>
          </a:bodyPr>
          <a:lstStyle>
            <a:lvl1pPr>
              <a:defRPr sz="3600" b="1">
                <a:solidFill>
                  <a:schemeClr val="bg1"/>
                </a:solidFill>
              </a:defRPr>
            </a:lvl1pPr>
          </a:lstStyle>
          <a:p>
            <a:pPr lvl="0"/>
            <a:r>
              <a:rPr lang="en-CA"/>
              <a:t>Section title goes here</a:t>
            </a:r>
          </a:p>
        </p:txBody>
      </p:sp>
      <p:sp>
        <p:nvSpPr>
          <p:cNvPr id="11" name="Text Placeholder 10"/>
          <p:cNvSpPr>
            <a:spLocks noGrp="1"/>
          </p:cNvSpPr>
          <p:nvPr>
            <p:ph type="body" sz="quarter" idx="14" hasCustomPrompt="1"/>
          </p:nvPr>
        </p:nvSpPr>
        <p:spPr>
          <a:xfrm>
            <a:off x="688368" y="3502783"/>
            <a:ext cx="7394181" cy="441254"/>
          </a:xfrm>
          <a:prstGeom prst="rect">
            <a:avLst/>
          </a:prstGeom>
        </p:spPr>
        <p:txBody>
          <a:bodyPr anchor="ctr"/>
          <a:lstStyle>
            <a:lvl1pPr marL="0" indent="0">
              <a:buNone/>
              <a:defRPr sz="1600" b="1">
                <a:solidFill>
                  <a:schemeClr val="tx1">
                    <a:lumMod val="85000"/>
                    <a:lumOff val="15000"/>
                  </a:schemeClr>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err="1"/>
              <a:t>Subheader</a:t>
            </a:r>
            <a:endParaRPr lang="en-CA"/>
          </a:p>
        </p:txBody>
      </p:sp>
      <p:sp>
        <p:nvSpPr>
          <p:cNvPr id="9" name="Date Placeholder 6">
            <a:extLst>
              <a:ext uri="{FF2B5EF4-FFF2-40B4-BE49-F238E27FC236}">
                <a16:creationId xmlns:a16="http://schemas.microsoft.com/office/drawing/2014/main" id="{CF764752-D01A-47EB-9BC4-09D1B8A5AD7A}"/>
              </a:ext>
            </a:extLst>
          </p:cNvPr>
          <p:cNvSpPr>
            <a:spLocks noGrp="1"/>
          </p:cNvSpPr>
          <p:nvPr>
            <p:ph type="dt" sz="half" idx="10"/>
          </p:nvPr>
        </p:nvSpPr>
        <p:spPr>
          <a:xfrm>
            <a:off x="5257799" y="6221480"/>
            <a:ext cx="1371602" cy="365125"/>
          </a:xfrm>
          <a:prstGeom prst="rect">
            <a:avLst/>
          </a:prstGeom>
        </p:spPr>
        <p:txBody>
          <a:bodyPr anchor="ctr"/>
          <a:lstStyle>
            <a:lvl1pPr algn="ctr">
              <a:defRPr sz="900">
                <a:solidFill>
                  <a:schemeClr val="tx1">
                    <a:lumMod val="85000"/>
                    <a:lumOff val="15000"/>
                  </a:schemeClr>
                </a:solidFill>
              </a:defRPr>
            </a:lvl1pPr>
          </a:lstStyle>
          <a:p>
            <a:endParaRPr lang="fr-CA"/>
          </a:p>
        </p:txBody>
      </p:sp>
      <p:sp>
        <p:nvSpPr>
          <p:cNvPr id="8" name="Footer Placeholder 7">
            <a:extLst>
              <a:ext uri="{FF2B5EF4-FFF2-40B4-BE49-F238E27FC236}">
                <a16:creationId xmlns:a16="http://schemas.microsoft.com/office/drawing/2014/main" id="{A9DC71DE-F02C-4F51-A684-ECC145C1CF6E}"/>
              </a:ext>
            </a:extLst>
          </p:cNvPr>
          <p:cNvSpPr>
            <a:spLocks noGrp="1"/>
          </p:cNvSpPr>
          <p:nvPr>
            <p:ph type="ftr" sz="quarter" idx="11"/>
          </p:nvPr>
        </p:nvSpPr>
        <p:spPr>
          <a:xfrm>
            <a:off x="6629400" y="6221481"/>
            <a:ext cx="4751647" cy="365125"/>
          </a:xfrm>
          <a:prstGeom prst="rect">
            <a:avLst/>
          </a:prstGeom>
        </p:spPr>
        <p:txBody>
          <a:bodyPr anchor="ctr"/>
          <a:lstStyle>
            <a:lvl1pPr algn="r">
              <a:defRPr sz="900">
                <a:solidFill>
                  <a:schemeClr val="tx1">
                    <a:lumMod val="85000"/>
                    <a:lumOff val="15000"/>
                  </a:schemeClr>
                </a:solidFill>
              </a:defRPr>
            </a:lvl1pPr>
          </a:lstStyle>
          <a:p>
            <a:endParaRPr lang="fr-CA"/>
          </a:p>
        </p:txBody>
      </p:sp>
      <p:sp>
        <p:nvSpPr>
          <p:cNvPr id="4" name="hrSlideMaster.Section titleHeader" descr="UNCLASSIFIED">
            <a:extLst>
              <a:ext uri="{FF2B5EF4-FFF2-40B4-BE49-F238E27FC236}">
                <a16:creationId xmlns:a16="http://schemas.microsoft.com/office/drawing/2014/main" id="{21563C2E-2700-4DAC-85EB-62B5AFF4F19E}"/>
              </a:ext>
            </a:extLst>
          </p:cNvPr>
          <p:cNvSpPr txBox="1"/>
          <p:nvPr userDrawn="1"/>
        </p:nvSpPr>
        <p:spPr>
          <a:xfrm>
            <a:off x="0" y="0"/>
            <a:ext cx="12192000" cy="276999"/>
          </a:xfrm>
          <a:prstGeom prst="rect">
            <a:avLst/>
          </a:prstGeom>
          <a:noFill/>
        </p:spPr>
        <p:txBody>
          <a:bodyPr vert="horz" wrap="square" rtlCol="0">
            <a:spAutoFit/>
          </a:bodyPr>
          <a:lstStyle/>
          <a:p>
            <a:pPr algn="r"/>
            <a:r>
              <a:rPr lang="en-US" sz="1200" b="0" i="0" u="none" baseline="0">
                <a:solidFill>
                  <a:srgbClr val="000000"/>
                </a:solidFill>
                <a:latin typeface="Arial" panose="020B0604020202020204" pitchFamily="34" charset="0"/>
              </a:rPr>
              <a:t>UNCLASSIFIED</a:t>
            </a:r>
            <a:endParaRPr lang="en-US" sz="1200" b="0" i="0" u="none" baseline="0" err="1">
              <a:solidFill>
                <a:srgbClr val="000000"/>
              </a:solidFill>
              <a:latin typeface="Arial" panose="020B0604020202020204" pitchFamily="34" charset="0"/>
            </a:endParaRPr>
          </a:p>
        </p:txBody>
      </p:sp>
    </p:spTree>
    <p:extLst>
      <p:ext uri="{BB962C8B-B14F-4D97-AF65-F5344CB8AC3E}">
        <p14:creationId xmlns:p14="http://schemas.microsoft.com/office/powerpoint/2010/main" val="389699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mp; blank content">
    <p:spTree>
      <p:nvGrpSpPr>
        <p:cNvPr id="1" name=""/>
        <p:cNvGrpSpPr/>
        <p:nvPr/>
      </p:nvGrpSpPr>
      <p:grpSpPr>
        <a:xfrm>
          <a:off x="0" y="0"/>
          <a:ext cx="0" cy="0"/>
          <a:chOff x="0" y="0"/>
          <a:chExt cx="0" cy="0"/>
        </a:xfrm>
      </p:grpSpPr>
      <p:sp>
        <p:nvSpPr>
          <p:cNvPr id="2" name="Title 1"/>
          <p:cNvSpPr>
            <a:spLocks noGrp="1"/>
          </p:cNvSpPr>
          <p:nvPr>
            <p:ph type="title"/>
          </p:nvPr>
        </p:nvSpPr>
        <p:spPr>
          <a:xfrm>
            <a:off x="606176" y="365126"/>
            <a:ext cx="10747624" cy="498000"/>
          </a:xfrm>
          <a:prstGeom prst="rect">
            <a:avLst/>
          </a:prstGeom>
        </p:spPr>
        <p:txBody>
          <a:bodyPr/>
          <a:lstStyle>
            <a:lvl1pPr>
              <a:defRPr sz="2200" b="1">
                <a:solidFill>
                  <a:schemeClr val="tx2"/>
                </a:solidFill>
              </a:defRPr>
            </a:lvl1pPr>
          </a:lstStyle>
          <a:p>
            <a:r>
              <a:rPr lang="en-US"/>
              <a:t>Click to edit Master title style</a:t>
            </a:r>
            <a:endParaRPr lang="en-CA"/>
          </a:p>
        </p:txBody>
      </p:sp>
      <p:sp>
        <p:nvSpPr>
          <p:cNvPr id="7" name="Date Placeholder 6">
            <a:extLst>
              <a:ext uri="{FF2B5EF4-FFF2-40B4-BE49-F238E27FC236}">
                <a16:creationId xmlns:a16="http://schemas.microsoft.com/office/drawing/2014/main" id="{66359CB0-4A9C-42F5-BEF2-86DDB61866B0}"/>
              </a:ext>
            </a:extLst>
          </p:cNvPr>
          <p:cNvSpPr>
            <a:spLocks noGrp="1"/>
          </p:cNvSpPr>
          <p:nvPr>
            <p:ph type="dt" sz="half" idx="10"/>
          </p:nvPr>
        </p:nvSpPr>
        <p:spPr>
          <a:xfrm>
            <a:off x="5257799" y="6221480"/>
            <a:ext cx="1371602" cy="365125"/>
          </a:xfrm>
          <a:prstGeom prst="rect">
            <a:avLst/>
          </a:prstGeom>
        </p:spPr>
        <p:txBody>
          <a:bodyPr anchor="ctr"/>
          <a:lstStyle>
            <a:lvl1pPr algn="ctr">
              <a:defRPr sz="900">
                <a:solidFill>
                  <a:schemeClr val="tx1">
                    <a:lumMod val="85000"/>
                    <a:lumOff val="15000"/>
                  </a:schemeClr>
                </a:solidFill>
              </a:defRPr>
            </a:lvl1pPr>
          </a:lstStyle>
          <a:p>
            <a:endParaRPr lang="fr-CA"/>
          </a:p>
        </p:txBody>
      </p:sp>
      <p:sp>
        <p:nvSpPr>
          <p:cNvPr id="6" name="Footer Placeholder 7">
            <a:extLst>
              <a:ext uri="{FF2B5EF4-FFF2-40B4-BE49-F238E27FC236}">
                <a16:creationId xmlns:a16="http://schemas.microsoft.com/office/drawing/2014/main" id="{AFC71EA4-1BC7-4F08-8E49-556A0A131A0D}"/>
              </a:ext>
            </a:extLst>
          </p:cNvPr>
          <p:cNvSpPr>
            <a:spLocks noGrp="1"/>
          </p:cNvSpPr>
          <p:nvPr>
            <p:ph type="ftr" sz="quarter" idx="11"/>
          </p:nvPr>
        </p:nvSpPr>
        <p:spPr>
          <a:xfrm>
            <a:off x="6629400" y="6221481"/>
            <a:ext cx="4751647" cy="365125"/>
          </a:xfrm>
          <a:prstGeom prst="rect">
            <a:avLst/>
          </a:prstGeom>
        </p:spPr>
        <p:txBody>
          <a:bodyPr anchor="ctr"/>
          <a:lstStyle>
            <a:lvl1pPr algn="r">
              <a:defRPr sz="900">
                <a:solidFill>
                  <a:schemeClr val="tx1">
                    <a:lumMod val="85000"/>
                    <a:lumOff val="15000"/>
                  </a:schemeClr>
                </a:solidFill>
              </a:defRPr>
            </a:lvl1pPr>
          </a:lstStyle>
          <a:p>
            <a:endParaRPr lang="fr-CA"/>
          </a:p>
        </p:txBody>
      </p:sp>
      <p:sp>
        <p:nvSpPr>
          <p:cNvPr id="5" name="hrSlideMaster.Title &amp; blank contentHeader" descr="UNCLASSIFIED">
            <a:extLst>
              <a:ext uri="{FF2B5EF4-FFF2-40B4-BE49-F238E27FC236}">
                <a16:creationId xmlns:a16="http://schemas.microsoft.com/office/drawing/2014/main" id="{86D70E5E-001F-4C4D-8D51-BBB7E3CACC15}"/>
              </a:ext>
            </a:extLst>
          </p:cNvPr>
          <p:cNvSpPr txBox="1"/>
          <p:nvPr userDrawn="1"/>
        </p:nvSpPr>
        <p:spPr>
          <a:xfrm>
            <a:off x="0" y="0"/>
            <a:ext cx="12192000" cy="276999"/>
          </a:xfrm>
          <a:prstGeom prst="rect">
            <a:avLst/>
          </a:prstGeom>
          <a:noFill/>
        </p:spPr>
        <p:txBody>
          <a:bodyPr vert="horz" wrap="square" rtlCol="0">
            <a:spAutoFit/>
          </a:bodyPr>
          <a:lstStyle/>
          <a:p>
            <a:pPr algn="r"/>
            <a:r>
              <a:rPr lang="en-US" sz="1200" b="0" i="0" u="none" baseline="0">
                <a:solidFill>
                  <a:srgbClr val="000000"/>
                </a:solidFill>
                <a:latin typeface="Arial" panose="020B0604020202020204" pitchFamily="34" charset="0"/>
              </a:rPr>
              <a:t>UNCLASSIFIED</a:t>
            </a:r>
            <a:endParaRPr lang="en-US" sz="1200" b="0" i="0" u="none" baseline="0" err="1">
              <a:solidFill>
                <a:srgbClr val="000000"/>
              </a:solidFill>
              <a:latin typeface="Arial" panose="020B0604020202020204" pitchFamily="34" charset="0"/>
            </a:endParaRPr>
          </a:p>
        </p:txBody>
      </p:sp>
    </p:spTree>
    <p:extLst>
      <p:ext uri="{BB962C8B-B14F-4D97-AF65-F5344CB8AC3E}">
        <p14:creationId xmlns:p14="http://schemas.microsoft.com/office/powerpoint/2010/main" val="3593734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formation 1">
    <p:spTree>
      <p:nvGrpSpPr>
        <p:cNvPr id="1" name=""/>
        <p:cNvGrpSpPr/>
        <p:nvPr/>
      </p:nvGrpSpPr>
      <p:grpSpPr>
        <a:xfrm>
          <a:off x="0" y="0"/>
          <a:ext cx="0" cy="0"/>
          <a:chOff x="0" y="0"/>
          <a:chExt cx="0" cy="0"/>
        </a:xfrm>
      </p:grpSpPr>
      <p:sp>
        <p:nvSpPr>
          <p:cNvPr id="2" name="Title 1"/>
          <p:cNvSpPr>
            <a:spLocks noGrp="1"/>
          </p:cNvSpPr>
          <p:nvPr>
            <p:ph type="title"/>
          </p:nvPr>
        </p:nvSpPr>
        <p:spPr>
          <a:xfrm>
            <a:off x="606176" y="365126"/>
            <a:ext cx="10747624" cy="498000"/>
          </a:xfrm>
          <a:prstGeom prst="rect">
            <a:avLst/>
          </a:prstGeom>
        </p:spPr>
        <p:txBody>
          <a:bodyPr/>
          <a:lstStyle>
            <a:lvl1pPr>
              <a:defRPr sz="2200" b="1">
                <a:solidFill>
                  <a:schemeClr val="tx2"/>
                </a:solidFill>
              </a:defRPr>
            </a:lvl1pPr>
          </a:lstStyle>
          <a:p>
            <a:r>
              <a:rPr lang="en-US"/>
              <a:t>Click to edit Master title style</a:t>
            </a:r>
            <a:endParaRPr lang="en-CA"/>
          </a:p>
        </p:txBody>
      </p:sp>
      <p:sp>
        <p:nvSpPr>
          <p:cNvPr id="25" name="Picture Placeholder 24" descr="Icon placeholder"/>
          <p:cNvSpPr>
            <a:spLocks noGrp="1"/>
          </p:cNvSpPr>
          <p:nvPr>
            <p:ph type="pic" sz="quarter" idx="12"/>
          </p:nvPr>
        </p:nvSpPr>
        <p:spPr>
          <a:xfrm>
            <a:off x="1058992" y="2018257"/>
            <a:ext cx="1649021" cy="1649617"/>
          </a:xfrm>
          <a:custGeom>
            <a:avLst/>
            <a:gdLst>
              <a:gd name="connsiteX0" fmla="*/ 1035170 w 2069592"/>
              <a:gd name="connsiteY0" fmla="*/ 0 h 2070340"/>
              <a:gd name="connsiteX1" fmla="*/ 2064996 w 2069592"/>
              <a:gd name="connsiteY1" fmla="*/ 929330 h 2070340"/>
              <a:gd name="connsiteX2" fmla="*/ 2069592 w 2069592"/>
              <a:gd name="connsiteY2" fmla="*/ 1020357 h 2070340"/>
              <a:gd name="connsiteX3" fmla="*/ 2069592 w 2069592"/>
              <a:gd name="connsiteY3" fmla="*/ 1049984 h 2070340"/>
              <a:gd name="connsiteX4" fmla="*/ 2064996 w 2069592"/>
              <a:gd name="connsiteY4" fmla="*/ 1141010 h 2070340"/>
              <a:gd name="connsiteX5" fmla="*/ 1035170 w 2069592"/>
              <a:gd name="connsiteY5" fmla="*/ 2070340 h 2070340"/>
              <a:gd name="connsiteX6" fmla="*/ 0 w 2069592"/>
              <a:gd name="connsiteY6" fmla="*/ 1035170 h 2070340"/>
              <a:gd name="connsiteX7" fmla="*/ 1035170 w 2069592"/>
              <a:gd name="connsiteY7" fmla="*/ 0 h 2070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69592" h="2070340">
                <a:moveTo>
                  <a:pt x="1035170" y="0"/>
                </a:moveTo>
                <a:cubicBezTo>
                  <a:pt x="1571147" y="0"/>
                  <a:pt x="2011985" y="407339"/>
                  <a:pt x="2064996" y="929330"/>
                </a:cubicBezTo>
                <a:lnTo>
                  <a:pt x="2069592" y="1020357"/>
                </a:lnTo>
                <a:lnTo>
                  <a:pt x="2069592" y="1049984"/>
                </a:lnTo>
                <a:lnTo>
                  <a:pt x="2064996" y="1141010"/>
                </a:lnTo>
                <a:cubicBezTo>
                  <a:pt x="2011985" y="1663001"/>
                  <a:pt x="1571147" y="2070340"/>
                  <a:pt x="1035170" y="2070340"/>
                </a:cubicBezTo>
                <a:cubicBezTo>
                  <a:pt x="463461" y="2070340"/>
                  <a:pt x="0" y="1606879"/>
                  <a:pt x="0" y="1035170"/>
                </a:cubicBezTo>
                <a:cubicBezTo>
                  <a:pt x="0" y="463461"/>
                  <a:pt x="463461" y="0"/>
                  <a:pt x="1035170" y="0"/>
                </a:cubicBezTo>
                <a:close/>
              </a:path>
            </a:pathLst>
          </a:custGeom>
        </p:spPr>
        <p:txBody>
          <a:bodyPr wrap="square">
            <a:noAutofit/>
          </a:bodyPr>
          <a:lstStyle>
            <a:lvl1pPr>
              <a:defRPr>
                <a:solidFill>
                  <a:schemeClr val="tx1">
                    <a:lumMod val="85000"/>
                    <a:lumOff val="15000"/>
                  </a:schemeClr>
                </a:solidFill>
              </a:defRPr>
            </a:lvl1pPr>
          </a:lstStyle>
          <a:p>
            <a:r>
              <a:rPr lang="en-US"/>
              <a:t>Click icon to add picture</a:t>
            </a:r>
            <a:endParaRPr lang="en-CA"/>
          </a:p>
        </p:txBody>
      </p:sp>
      <p:sp>
        <p:nvSpPr>
          <p:cNvPr id="9" name="Text Placeholder 10">
            <a:extLst>
              <a:ext uri="{FF2B5EF4-FFF2-40B4-BE49-F238E27FC236}">
                <a16:creationId xmlns:a16="http://schemas.microsoft.com/office/drawing/2014/main" id="{8EA8B297-1EA9-4B75-9011-ECE77E35F746}"/>
              </a:ext>
            </a:extLst>
          </p:cNvPr>
          <p:cNvSpPr>
            <a:spLocks noGrp="1"/>
          </p:cNvSpPr>
          <p:nvPr>
            <p:ph type="body" sz="quarter" idx="16" hasCustomPrompt="1"/>
          </p:nvPr>
        </p:nvSpPr>
        <p:spPr>
          <a:xfrm>
            <a:off x="827314" y="3888661"/>
            <a:ext cx="2112376" cy="313932"/>
          </a:xfrm>
          <a:prstGeom prst="rect">
            <a:avLst/>
          </a:prstGeom>
        </p:spPr>
        <p:txBody>
          <a:bodyPr anchor="ctr">
            <a:spAutoFit/>
          </a:bodyPr>
          <a:lstStyle>
            <a:lvl1pPr marL="0" indent="0" algn="ctr">
              <a:buNone/>
              <a:defRPr sz="1600" b="1">
                <a:solidFill>
                  <a:schemeClr val="tx1">
                    <a:lumMod val="85000"/>
                    <a:lumOff val="15000"/>
                  </a:schemeClr>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Text</a:t>
            </a:r>
            <a:endParaRPr lang="en-CA"/>
          </a:p>
        </p:txBody>
      </p:sp>
      <p:sp>
        <p:nvSpPr>
          <p:cNvPr id="28" name="Picture Placeholder 27" descr="Icon placeholder"/>
          <p:cNvSpPr>
            <a:spLocks noGrp="1"/>
          </p:cNvSpPr>
          <p:nvPr>
            <p:ph type="pic" sz="quarter" idx="13"/>
          </p:nvPr>
        </p:nvSpPr>
        <p:spPr>
          <a:xfrm>
            <a:off x="3510278" y="2018257"/>
            <a:ext cx="1649021" cy="1649617"/>
          </a:xfrm>
          <a:custGeom>
            <a:avLst/>
            <a:gdLst>
              <a:gd name="connsiteX0" fmla="*/ 1035170 w 2069592"/>
              <a:gd name="connsiteY0" fmla="*/ 0 h 2070340"/>
              <a:gd name="connsiteX1" fmla="*/ 2064996 w 2069592"/>
              <a:gd name="connsiteY1" fmla="*/ 929330 h 2070340"/>
              <a:gd name="connsiteX2" fmla="*/ 2069592 w 2069592"/>
              <a:gd name="connsiteY2" fmla="*/ 1020357 h 2070340"/>
              <a:gd name="connsiteX3" fmla="*/ 2069592 w 2069592"/>
              <a:gd name="connsiteY3" fmla="*/ 1049984 h 2070340"/>
              <a:gd name="connsiteX4" fmla="*/ 2064996 w 2069592"/>
              <a:gd name="connsiteY4" fmla="*/ 1141010 h 2070340"/>
              <a:gd name="connsiteX5" fmla="*/ 1035170 w 2069592"/>
              <a:gd name="connsiteY5" fmla="*/ 2070340 h 2070340"/>
              <a:gd name="connsiteX6" fmla="*/ 0 w 2069592"/>
              <a:gd name="connsiteY6" fmla="*/ 1035170 h 2070340"/>
              <a:gd name="connsiteX7" fmla="*/ 1035170 w 2069592"/>
              <a:gd name="connsiteY7" fmla="*/ 0 h 2070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69592" h="2070340">
                <a:moveTo>
                  <a:pt x="1035170" y="0"/>
                </a:moveTo>
                <a:cubicBezTo>
                  <a:pt x="1571147" y="0"/>
                  <a:pt x="2011985" y="407339"/>
                  <a:pt x="2064996" y="929330"/>
                </a:cubicBezTo>
                <a:lnTo>
                  <a:pt x="2069592" y="1020357"/>
                </a:lnTo>
                <a:lnTo>
                  <a:pt x="2069592" y="1049984"/>
                </a:lnTo>
                <a:lnTo>
                  <a:pt x="2064996" y="1141010"/>
                </a:lnTo>
                <a:cubicBezTo>
                  <a:pt x="2011985" y="1663001"/>
                  <a:pt x="1571147" y="2070340"/>
                  <a:pt x="1035170" y="2070340"/>
                </a:cubicBezTo>
                <a:cubicBezTo>
                  <a:pt x="463461" y="2070340"/>
                  <a:pt x="0" y="1606879"/>
                  <a:pt x="0" y="1035170"/>
                </a:cubicBezTo>
                <a:cubicBezTo>
                  <a:pt x="0" y="463461"/>
                  <a:pt x="463461" y="0"/>
                  <a:pt x="1035170" y="0"/>
                </a:cubicBezTo>
                <a:close/>
              </a:path>
            </a:pathLst>
          </a:custGeom>
        </p:spPr>
        <p:txBody>
          <a:bodyPr wrap="square">
            <a:noAutofit/>
          </a:bodyPr>
          <a:lstStyle>
            <a:lvl1pPr>
              <a:defRPr>
                <a:solidFill>
                  <a:schemeClr val="tx1">
                    <a:lumMod val="85000"/>
                    <a:lumOff val="15000"/>
                  </a:schemeClr>
                </a:solidFill>
              </a:defRPr>
            </a:lvl1pPr>
          </a:lstStyle>
          <a:p>
            <a:r>
              <a:rPr lang="en-US"/>
              <a:t>Click icon to add picture</a:t>
            </a:r>
            <a:endParaRPr lang="en-CA"/>
          </a:p>
        </p:txBody>
      </p:sp>
      <p:sp>
        <p:nvSpPr>
          <p:cNvPr id="10" name="Text Placeholder 10">
            <a:extLst>
              <a:ext uri="{FF2B5EF4-FFF2-40B4-BE49-F238E27FC236}">
                <a16:creationId xmlns:a16="http://schemas.microsoft.com/office/drawing/2014/main" id="{D16C17AB-0CE3-4CF1-8AB9-33486397A396}"/>
              </a:ext>
            </a:extLst>
          </p:cNvPr>
          <p:cNvSpPr>
            <a:spLocks noGrp="1"/>
          </p:cNvSpPr>
          <p:nvPr>
            <p:ph type="body" sz="quarter" idx="17" hasCustomPrompt="1"/>
          </p:nvPr>
        </p:nvSpPr>
        <p:spPr>
          <a:xfrm>
            <a:off x="3278600" y="3888661"/>
            <a:ext cx="2112376" cy="313932"/>
          </a:xfrm>
          <a:prstGeom prst="rect">
            <a:avLst/>
          </a:prstGeom>
        </p:spPr>
        <p:txBody>
          <a:bodyPr anchor="ctr">
            <a:spAutoFit/>
          </a:bodyPr>
          <a:lstStyle>
            <a:lvl1pPr marL="0" indent="0" algn="ctr">
              <a:buNone/>
              <a:defRPr sz="1600" b="1">
                <a:solidFill>
                  <a:schemeClr val="tx1">
                    <a:lumMod val="85000"/>
                    <a:lumOff val="15000"/>
                  </a:schemeClr>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Text</a:t>
            </a:r>
            <a:endParaRPr lang="en-CA"/>
          </a:p>
        </p:txBody>
      </p:sp>
      <p:sp>
        <p:nvSpPr>
          <p:cNvPr id="29" name="Picture Placeholder 28" descr="Icon placeholder"/>
          <p:cNvSpPr>
            <a:spLocks noGrp="1"/>
          </p:cNvSpPr>
          <p:nvPr>
            <p:ph type="pic" sz="quarter" idx="14"/>
          </p:nvPr>
        </p:nvSpPr>
        <p:spPr>
          <a:xfrm>
            <a:off x="5961564" y="2018257"/>
            <a:ext cx="1649021" cy="1649617"/>
          </a:xfrm>
          <a:custGeom>
            <a:avLst/>
            <a:gdLst>
              <a:gd name="connsiteX0" fmla="*/ 1035170 w 2069592"/>
              <a:gd name="connsiteY0" fmla="*/ 0 h 2070340"/>
              <a:gd name="connsiteX1" fmla="*/ 2064996 w 2069592"/>
              <a:gd name="connsiteY1" fmla="*/ 929330 h 2070340"/>
              <a:gd name="connsiteX2" fmla="*/ 2069592 w 2069592"/>
              <a:gd name="connsiteY2" fmla="*/ 1020357 h 2070340"/>
              <a:gd name="connsiteX3" fmla="*/ 2069592 w 2069592"/>
              <a:gd name="connsiteY3" fmla="*/ 1049984 h 2070340"/>
              <a:gd name="connsiteX4" fmla="*/ 2064996 w 2069592"/>
              <a:gd name="connsiteY4" fmla="*/ 1141010 h 2070340"/>
              <a:gd name="connsiteX5" fmla="*/ 1035170 w 2069592"/>
              <a:gd name="connsiteY5" fmla="*/ 2070340 h 2070340"/>
              <a:gd name="connsiteX6" fmla="*/ 0 w 2069592"/>
              <a:gd name="connsiteY6" fmla="*/ 1035170 h 2070340"/>
              <a:gd name="connsiteX7" fmla="*/ 1035170 w 2069592"/>
              <a:gd name="connsiteY7" fmla="*/ 0 h 2070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69592" h="2070340">
                <a:moveTo>
                  <a:pt x="1035170" y="0"/>
                </a:moveTo>
                <a:cubicBezTo>
                  <a:pt x="1571147" y="0"/>
                  <a:pt x="2011985" y="407339"/>
                  <a:pt x="2064996" y="929330"/>
                </a:cubicBezTo>
                <a:lnTo>
                  <a:pt x="2069592" y="1020357"/>
                </a:lnTo>
                <a:lnTo>
                  <a:pt x="2069592" y="1049984"/>
                </a:lnTo>
                <a:lnTo>
                  <a:pt x="2064996" y="1141010"/>
                </a:lnTo>
                <a:cubicBezTo>
                  <a:pt x="2011985" y="1663001"/>
                  <a:pt x="1571147" y="2070340"/>
                  <a:pt x="1035170" y="2070340"/>
                </a:cubicBezTo>
                <a:cubicBezTo>
                  <a:pt x="463461" y="2070340"/>
                  <a:pt x="0" y="1606879"/>
                  <a:pt x="0" y="1035170"/>
                </a:cubicBezTo>
                <a:cubicBezTo>
                  <a:pt x="0" y="463461"/>
                  <a:pt x="463461" y="0"/>
                  <a:pt x="1035170" y="0"/>
                </a:cubicBezTo>
                <a:close/>
              </a:path>
            </a:pathLst>
          </a:custGeom>
        </p:spPr>
        <p:txBody>
          <a:bodyPr wrap="square">
            <a:noAutofit/>
          </a:bodyPr>
          <a:lstStyle>
            <a:lvl1pPr>
              <a:defRPr>
                <a:solidFill>
                  <a:schemeClr val="tx1">
                    <a:lumMod val="85000"/>
                    <a:lumOff val="15000"/>
                  </a:schemeClr>
                </a:solidFill>
              </a:defRPr>
            </a:lvl1pPr>
          </a:lstStyle>
          <a:p>
            <a:r>
              <a:rPr lang="en-US"/>
              <a:t>Click icon to add picture</a:t>
            </a:r>
            <a:endParaRPr lang="en-CA"/>
          </a:p>
        </p:txBody>
      </p:sp>
      <p:sp>
        <p:nvSpPr>
          <p:cNvPr id="11" name="Text Placeholder 10">
            <a:extLst>
              <a:ext uri="{FF2B5EF4-FFF2-40B4-BE49-F238E27FC236}">
                <a16:creationId xmlns:a16="http://schemas.microsoft.com/office/drawing/2014/main" id="{61CE91ED-E4E1-48A1-BE96-588F991655F0}"/>
              </a:ext>
            </a:extLst>
          </p:cNvPr>
          <p:cNvSpPr>
            <a:spLocks noGrp="1"/>
          </p:cNvSpPr>
          <p:nvPr>
            <p:ph type="body" sz="quarter" idx="18" hasCustomPrompt="1"/>
          </p:nvPr>
        </p:nvSpPr>
        <p:spPr>
          <a:xfrm>
            <a:off x="5729886" y="3888661"/>
            <a:ext cx="2112376" cy="313932"/>
          </a:xfrm>
          <a:prstGeom prst="rect">
            <a:avLst/>
          </a:prstGeom>
        </p:spPr>
        <p:txBody>
          <a:bodyPr anchor="ctr">
            <a:spAutoFit/>
          </a:bodyPr>
          <a:lstStyle>
            <a:lvl1pPr marL="0" indent="0" algn="ctr">
              <a:buNone/>
              <a:defRPr sz="1600" b="1">
                <a:solidFill>
                  <a:schemeClr val="tx1">
                    <a:lumMod val="85000"/>
                    <a:lumOff val="15000"/>
                  </a:schemeClr>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Text</a:t>
            </a:r>
            <a:endParaRPr lang="en-CA"/>
          </a:p>
        </p:txBody>
      </p:sp>
      <p:sp>
        <p:nvSpPr>
          <p:cNvPr id="30" name="Picture Placeholder 29" descr="Icon placeholder"/>
          <p:cNvSpPr>
            <a:spLocks noGrp="1"/>
          </p:cNvSpPr>
          <p:nvPr>
            <p:ph type="pic" sz="quarter" idx="15"/>
          </p:nvPr>
        </p:nvSpPr>
        <p:spPr>
          <a:xfrm>
            <a:off x="8412851" y="2018257"/>
            <a:ext cx="1649021" cy="1649617"/>
          </a:xfrm>
          <a:custGeom>
            <a:avLst/>
            <a:gdLst>
              <a:gd name="connsiteX0" fmla="*/ 1035170 w 2069592"/>
              <a:gd name="connsiteY0" fmla="*/ 0 h 2070340"/>
              <a:gd name="connsiteX1" fmla="*/ 2064996 w 2069592"/>
              <a:gd name="connsiteY1" fmla="*/ 929330 h 2070340"/>
              <a:gd name="connsiteX2" fmla="*/ 2069592 w 2069592"/>
              <a:gd name="connsiteY2" fmla="*/ 1020357 h 2070340"/>
              <a:gd name="connsiteX3" fmla="*/ 2069592 w 2069592"/>
              <a:gd name="connsiteY3" fmla="*/ 1049984 h 2070340"/>
              <a:gd name="connsiteX4" fmla="*/ 2064996 w 2069592"/>
              <a:gd name="connsiteY4" fmla="*/ 1141010 h 2070340"/>
              <a:gd name="connsiteX5" fmla="*/ 1035170 w 2069592"/>
              <a:gd name="connsiteY5" fmla="*/ 2070340 h 2070340"/>
              <a:gd name="connsiteX6" fmla="*/ 0 w 2069592"/>
              <a:gd name="connsiteY6" fmla="*/ 1035170 h 2070340"/>
              <a:gd name="connsiteX7" fmla="*/ 1035170 w 2069592"/>
              <a:gd name="connsiteY7" fmla="*/ 0 h 2070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69592" h="2070340">
                <a:moveTo>
                  <a:pt x="1035170" y="0"/>
                </a:moveTo>
                <a:cubicBezTo>
                  <a:pt x="1571147" y="0"/>
                  <a:pt x="2011985" y="407339"/>
                  <a:pt x="2064996" y="929330"/>
                </a:cubicBezTo>
                <a:lnTo>
                  <a:pt x="2069592" y="1020357"/>
                </a:lnTo>
                <a:lnTo>
                  <a:pt x="2069592" y="1049984"/>
                </a:lnTo>
                <a:lnTo>
                  <a:pt x="2064996" y="1141010"/>
                </a:lnTo>
                <a:cubicBezTo>
                  <a:pt x="2011985" y="1663001"/>
                  <a:pt x="1571147" y="2070340"/>
                  <a:pt x="1035170" y="2070340"/>
                </a:cubicBezTo>
                <a:cubicBezTo>
                  <a:pt x="463461" y="2070340"/>
                  <a:pt x="0" y="1606879"/>
                  <a:pt x="0" y="1035170"/>
                </a:cubicBezTo>
                <a:cubicBezTo>
                  <a:pt x="0" y="463461"/>
                  <a:pt x="463461" y="0"/>
                  <a:pt x="1035170" y="0"/>
                </a:cubicBezTo>
                <a:close/>
              </a:path>
            </a:pathLst>
          </a:custGeom>
        </p:spPr>
        <p:txBody>
          <a:bodyPr wrap="square">
            <a:noAutofit/>
          </a:bodyPr>
          <a:lstStyle>
            <a:lvl1pPr>
              <a:defRPr>
                <a:solidFill>
                  <a:schemeClr val="tx1">
                    <a:lumMod val="85000"/>
                    <a:lumOff val="15000"/>
                  </a:schemeClr>
                </a:solidFill>
              </a:defRPr>
            </a:lvl1pPr>
          </a:lstStyle>
          <a:p>
            <a:r>
              <a:rPr lang="en-US"/>
              <a:t>Click icon to add picture</a:t>
            </a:r>
            <a:endParaRPr lang="en-CA"/>
          </a:p>
        </p:txBody>
      </p:sp>
      <p:sp>
        <p:nvSpPr>
          <p:cNvPr id="12" name="Text Placeholder 10">
            <a:extLst>
              <a:ext uri="{FF2B5EF4-FFF2-40B4-BE49-F238E27FC236}">
                <a16:creationId xmlns:a16="http://schemas.microsoft.com/office/drawing/2014/main" id="{996E0680-57FE-4921-BFC7-B04C3E3F7020}"/>
              </a:ext>
            </a:extLst>
          </p:cNvPr>
          <p:cNvSpPr>
            <a:spLocks noGrp="1"/>
          </p:cNvSpPr>
          <p:nvPr>
            <p:ph type="body" sz="quarter" idx="19" hasCustomPrompt="1"/>
          </p:nvPr>
        </p:nvSpPr>
        <p:spPr>
          <a:xfrm>
            <a:off x="8181173" y="3888661"/>
            <a:ext cx="2112376" cy="313932"/>
          </a:xfrm>
          <a:prstGeom prst="rect">
            <a:avLst/>
          </a:prstGeom>
        </p:spPr>
        <p:txBody>
          <a:bodyPr anchor="ctr">
            <a:spAutoFit/>
          </a:bodyPr>
          <a:lstStyle>
            <a:lvl1pPr marL="0" indent="0" algn="ctr">
              <a:buNone/>
              <a:defRPr sz="1600" b="1">
                <a:solidFill>
                  <a:schemeClr val="tx1">
                    <a:lumMod val="85000"/>
                    <a:lumOff val="15000"/>
                  </a:schemeClr>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Text</a:t>
            </a:r>
            <a:endParaRPr lang="en-CA"/>
          </a:p>
        </p:txBody>
      </p:sp>
      <p:sp>
        <p:nvSpPr>
          <p:cNvPr id="15" name="Date Placeholder 6">
            <a:extLst>
              <a:ext uri="{FF2B5EF4-FFF2-40B4-BE49-F238E27FC236}">
                <a16:creationId xmlns:a16="http://schemas.microsoft.com/office/drawing/2014/main" id="{56A29FEB-E92A-4CEF-BCA9-1541DF2F7968}"/>
              </a:ext>
            </a:extLst>
          </p:cNvPr>
          <p:cNvSpPr>
            <a:spLocks noGrp="1"/>
          </p:cNvSpPr>
          <p:nvPr>
            <p:ph type="dt" sz="half" idx="10"/>
          </p:nvPr>
        </p:nvSpPr>
        <p:spPr>
          <a:xfrm>
            <a:off x="5257799" y="6221480"/>
            <a:ext cx="1371602" cy="365125"/>
          </a:xfrm>
          <a:prstGeom prst="rect">
            <a:avLst/>
          </a:prstGeom>
        </p:spPr>
        <p:txBody>
          <a:bodyPr anchor="ctr"/>
          <a:lstStyle>
            <a:lvl1pPr algn="ctr">
              <a:defRPr sz="900">
                <a:solidFill>
                  <a:schemeClr val="tx1">
                    <a:lumMod val="85000"/>
                    <a:lumOff val="15000"/>
                  </a:schemeClr>
                </a:solidFill>
              </a:defRPr>
            </a:lvl1pPr>
          </a:lstStyle>
          <a:p>
            <a:endParaRPr lang="fr-CA"/>
          </a:p>
        </p:txBody>
      </p:sp>
      <p:sp>
        <p:nvSpPr>
          <p:cNvPr id="14" name="Footer Placeholder 7">
            <a:extLst>
              <a:ext uri="{FF2B5EF4-FFF2-40B4-BE49-F238E27FC236}">
                <a16:creationId xmlns:a16="http://schemas.microsoft.com/office/drawing/2014/main" id="{5043C905-7AA9-4877-B168-91755CC413B2}"/>
              </a:ext>
            </a:extLst>
          </p:cNvPr>
          <p:cNvSpPr>
            <a:spLocks noGrp="1"/>
          </p:cNvSpPr>
          <p:nvPr>
            <p:ph type="ftr" sz="quarter" idx="11"/>
          </p:nvPr>
        </p:nvSpPr>
        <p:spPr>
          <a:xfrm>
            <a:off x="6629400" y="6221481"/>
            <a:ext cx="4751647" cy="365125"/>
          </a:xfrm>
          <a:prstGeom prst="rect">
            <a:avLst/>
          </a:prstGeom>
        </p:spPr>
        <p:txBody>
          <a:bodyPr anchor="ctr"/>
          <a:lstStyle>
            <a:lvl1pPr algn="r">
              <a:defRPr sz="900">
                <a:solidFill>
                  <a:schemeClr val="tx1">
                    <a:lumMod val="85000"/>
                    <a:lumOff val="15000"/>
                  </a:schemeClr>
                </a:solidFill>
              </a:defRPr>
            </a:lvl1pPr>
          </a:lstStyle>
          <a:p>
            <a:endParaRPr lang="fr-CA"/>
          </a:p>
        </p:txBody>
      </p:sp>
      <p:sp>
        <p:nvSpPr>
          <p:cNvPr id="5" name="hrSlideMaster.Information 1Header" descr="UNCLASSIFIED">
            <a:extLst>
              <a:ext uri="{FF2B5EF4-FFF2-40B4-BE49-F238E27FC236}">
                <a16:creationId xmlns:a16="http://schemas.microsoft.com/office/drawing/2014/main" id="{49EB42C9-001C-43D5-A07B-4FAC69027ED8}"/>
              </a:ext>
            </a:extLst>
          </p:cNvPr>
          <p:cNvSpPr txBox="1"/>
          <p:nvPr userDrawn="1"/>
        </p:nvSpPr>
        <p:spPr>
          <a:xfrm>
            <a:off x="0" y="0"/>
            <a:ext cx="12192000" cy="276999"/>
          </a:xfrm>
          <a:prstGeom prst="rect">
            <a:avLst/>
          </a:prstGeom>
          <a:noFill/>
        </p:spPr>
        <p:txBody>
          <a:bodyPr vert="horz" wrap="square" rtlCol="0">
            <a:spAutoFit/>
          </a:bodyPr>
          <a:lstStyle/>
          <a:p>
            <a:pPr algn="r"/>
            <a:r>
              <a:rPr lang="en-US" sz="1200" b="0" i="0" u="none" baseline="0">
                <a:solidFill>
                  <a:srgbClr val="000000"/>
                </a:solidFill>
                <a:latin typeface="Arial" panose="020B0604020202020204" pitchFamily="34" charset="0"/>
              </a:rPr>
              <a:t>UNCLASSIFIED</a:t>
            </a:r>
            <a:endParaRPr lang="en-US" sz="1200" b="0" i="0" u="none" baseline="0" err="1">
              <a:solidFill>
                <a:srgbClr val="000000"/>
              </a:solidFill>
              <a:latin typeface="Arial" panose="020B0604020202020204" pitchFamily="34" charset="0"/>
            </a:endParaRPr>
          </a:p>
        </p:txBody>
      </p:sp>
    </p:spTree>
    <p:extLst>
      <p:ext uri="{BB962C8B-B14F-4D97-AF65-F5344CB8AC3E}">
        <p14:creationId xmlns:p14="http://schemas.microsoft.com/office/powerpoint/2010/main" val="388171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formation 2">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A8A0652A-CEF3-443B-A302-A367B717CC48}"/>
              </a:ext>
            </a:extLst>
          </p:cNvPr>
          <p:cNvSpPr>
            <a:spLocks noGrp="1"/>
          </p:cNvSpPr>
          <p:nvPr>
            <p:ph type="title"/>
          </p:nvPr>
        </p:nvSpPr>
        <p:spPr>
          <a:xfrm>
            <a:off x="606176" y="365126"/>
            <a:ext cx="10747624" cy="498000"/>
          </a:xfrm>
          <a:prstGeom prst="rect">
            <a:avLst/>
          </a:prstGeom>
        </p:spPr>
        <p:txBody>
          <a:bodyPr/>
          <a:lstStyle>
            <a:lvl1pPr>
              <a:defRPr sz="2200" b="1">
                <a:solidFill>
                  <a:schemeClr val="tx2"/>
                </a:solidFill>
              </a:defRPr>
            </a:lvl1pPr>
          </a:lstStyle>
          <a:p>
            <a:r>
              <a:rPr lang="en-US"/>
              <a:t>Click to edit Master title style</a:t>
            </a:r>
            <a:endParaRPr lang="en-CA"/>
          </a:p>
        </p:txBody>
      </p:sp>
      <p:sp>
        <p:nvSpPr>
          <p:cNvPr id="26" name="Content Placeholder 3">
            <a:extLst>
              <a:ext uri="{FF2B5EF4-FFF2-40B4-BE49-F238E27FC236}">
                <a16:creationId xmlns:a16="http://schemas.microsoft.com/office/drawing/2014/main" id="{8578BE2A-5A8E-4E94-9D47-27922F4EBCE4}"/>
              </a:ext>
            </a:extLst>
          </p:cNvPr>
          <p:cNvSpPr>
            <a:spLocks noGrp="1"/>
          </p:cNvSpPr>
          <p:nvPr>
            <p:ph sz="half" idx="2"/>
          </p:nvPr>
        </p:nvSpPr>
        <p:spPr>
          <a:xfrm>
            <a:off x="606175" y="1028207"/>
            <a:ext cx="10747624" cy="1565364"/>
          </a:xfrm>
          <a:prstGeom prst="rect">
            <a:avLst/>
          </a:prstGeom>
        </p:spPr>
        <p:txBody>
          <a:bodyPr/>
          <a:lstStyle>
            <a:lvl1pPr>
              <a:defRPr sz="1400">
                <a:solidFill>
                  <a:schemeClr val="tx1">
                    <a:lumMod val="85000"/>
                    <a:lumOff val="15000"/>
                  </a:schemeClr>
                </a:solidFill>
              </a:defRPr>
            </a:lvl1pPr>
            <a:lvl2pPr>
              <a:defRPr sz="1400">
                <a:solidFill>
                  <a:schemeClr val="tx1">
                    <a:lumMod val="85000"/>
                    <a:lumOff val="15000"/>
                  </a:schemeClr>
                </a:solidFill>
              </a:defRPr>
            </a:lvl2pPr>
            <a:lvl3pPr>
              <a:defRPr sz="1400">
                <a:solidFill>
                  <a:schemeClr val="tx1">
                    <a:lumMod val="85000"/>
                    <a:lumOff val="15000"/>
                  </a:schemeClr>
                </a:solidFill>
              </a:defRPr>
            </a:lvl3pPr>
            <a:lvl4pPr>
              <a:defRPr sz="1400">
                <a:solidFill>
                  <a:schemeClr val="tx1">
                    <a:lumMod val="85000"/>
                    <a:lumOff val="15000"/>
                  </a:schemeClr>
                </a:solidFill>
              </a:defRPr>
            </a:lvl4pPr>
            <a:lvl5pPr>
              <a:defRPr sz="1400">
                <a:solidFill>
                  <a:schemeClr val="tx1">
                    <a:lumMod val="85000"/>
                    <a:lumOff val="1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7" name="Picture Placeholder 24" descr="Icon placeholder">
            <a:extLst>
              <a:ext uri="{FF2B5EF4-FFF2-40B4-BE49-F238E27FC236}">
                <a16:creationId xmlns:a16="http://schemas.microsoft.com/office/drawing/2014/main" id="{C5ED0B73-535A-4A5E-B9A5-63793C33743C}"/>
              </a:ext>
            </a:extLst>
          </p:cNvPr>
          <p:cNvSpPr>
            <a:spLocks noGrp="1"/>
          </p:cNvSpPr>
          <p:nvPr>
            <p:ph type="pic" sz="quarter" idx="12"/>
          </p:nvPr>
        </p:nvSpPr>
        <p:spPr>
          <a:xfrm>
            <a:off x="1058992" y="3140476"/>
            <a:ext cx="1649021" cy="1649617"/>
          </a:xfrm>
          <a:custGeom>
            <a:avLst/>
            <a:gdLst>
              <a:gd name="connsiteX0" fmla="*/ 1035170 w 2069592"/>
              <a:gd name="connsiteY0" fmla="*/ 0 h 2070340"/>
              <a:gd name="connsiteX1" fmla="*/ 2064996 w 2069592"/>
              <a:gd name="connsiteY1" fmla="*/ 929330 h 2070340"/>
              <a:gd name="connsiteX2" fmla="*/ 2069592 w 2069592"/>
              <a:gd name="connsiteY2" fmla="*/ 1020357 h 2070340"/>
              <a:gd name="connsiteX3" fmla="*/ 2069592 w 2069592"/>
              <a:gd name="connsiteY3" fmla="*/ 1049984 h 2070340"/>
              <a:gd name="connsiteX4" fmla="*/ 2064996 w 2069592"/>
              <a:gd name="connsiteY4" fmla="*/ 1141010 h 2070340"/>
              <a:gd name="connsiteX5" fmla="*/ 1035170 w 2069592"/>
              <a:gd name="connsiteY5" fmla="*/ 2070340 h 2070340"/>
              <a:gd name="connsiteX6" fmla="*/ 0 w 2069592"/>
              <a:gd name="connsiteY6" fmla="*/ 1035170 h 2070340"/>
              <a:gd name="connsiteX7" fmla="*/ 1035170 w 2069592"/>
              <a:gd name="connsiteY7" fmla="*/ 0 h 2070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69592" h="2070340">
                <a:moveTo>
                  <a:pt x="1035170" y="0"/>
                </a:moveTo>
                <a:cubicBezTo>
                  <a:pt x="1571147" y="0"/>
                  <a:pt x="2011985" y="407339"/>
                  <a:pt x="2064996" y="929330"/>
                </a:cubicBezTo>
                <a:lnTo>
                  <a:pt x="2069592" y="1020357"/>
                </a:lnTo>
                <a:lnTo>
                  <a:pt x="2069592" y="1049984"/>
                </a:lnTo>
                <a:lnTo>
                  <a:pt x="2064996" y="1141010"/>
                </a:lnTo>
                <a:cubicBezTo>
                  <a:pt x="2011985" y="1663001"/>
                  <a:pt x="1571147" y="2070340"/>
                  <a:pt x="1035170" y="2070340"/>
                </a:cubicBezTo>
                <a:cubicBezTo>
                  <a:pt x="463461" y="2070340"/>
                  <a:pt x="0" y="1606879"/>
                  <a:pt x="0" y="1035170"/>
                </a:cubicBezTo>
                <a:cubicBezTo>
                  <a:pt x="0" y="463461"/>
                  <a:pt x="463461" y="0"/>
                  <a:pt x="1035170" y="0"/>
                </a:cubicBezTo>
                <a:close/>
              </a:path>
            </a:pathLst>
          </a:custGeom>
        </p:spPr>
        <p:txBody>
          <a:bodyPr wrap="square">
            <a:noAutofit/>
          </a:bodyPr>
          <a:lstStyle>
            <a:lvl1pPr>
              <a:defRPr>
                <a:solidFill>
                  <a:schemeClr val="tx1">
                    <a:lumMod val="85000"/>
                    <a:lumOff val="15000"/>
                  </a:schemeClr>
                </a:solidFill>
              </a:defRPr>
            </a:lvl1pPr>
          </a:lstStyle>
          <a:p>
            <a:r>
              <a:rPr lang="en-US"/>
              <a:t>Click icon to add picture</a:t>
            </a:r>
            <a:endParaRPr lang="en-CA"/>
          </a:p>
        </p:txBody>
      </p:sp>
      <p:sp>
        <p:nvSpPr>
          <p:cNvPr id="21" name="Text Placeholder 10">
            <a:extLst>
              <a:ext uri="{FF2B5EF4-FFF2-40B4-BE49-F238E27FC236}">
                <a16:creationId xmlns:a16="http://schemas.microsoft.com/office/drawing/2014/main" id="{C5AD65DF-4FE8-4E16-A5E6-9850DC0BBBDE}"/>
              </a:ext>
            </a:extLst>
          </p:cNvPr>
          <p:cNvSpPr>
            <a:spLocks noGrp="1"/>
          </p:cNvSpPr>
          <p:nvPr>
            <p:ph type="body" sz="quarter" idx="16" hasCustomPrompt="1"/>
          </p:nvPr>
        </p:nvSpPr>
        <p:spPr>
          <a:xfrm>
            <a:off x="827314" y="5010880"/>
            <a:ext cx="2112376" cy="313932"/>
          </a:xfrm>
          <a:prstGeom prst="rect">
            <a:avLst/>
          </a:prstGeom>
        </p:spPr>
        <p:txBody>
          <a:bodyPr anchor="ctr">
            <a:spAutoFit/>
          </a:bodyPr>
          <a:lstStyle>
            <a:lvl1pPr marL="0" indent="0" algn="ctr">
              <a:buNone/>
              <a:defRPr sz="1600" b="1">
                <a:solidFill>
                  <a:schemeClr val="tx1">
                    <a:lumMod val="85000"/>
                    <a:lumOff val="15000"/>
                  </a:schemeClr>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Text</a:t>
            </a:r>
            <a:endParaRPr lang="en-CA"/>
          </a:p>
        </p:txBody>
      </p:sp>
      <p:sp>
        <p:nvSpPr>
          <p:cNvPr id="18" name="Picture Placeholder 27" descr="Icon placeholder">
            <a:extLst>
              <a:ext uri="{FF2B5EF4-FFF2-40B4-BE49-F238E27FC236}">
                <a16:creationId xmlns:a16="http://schemas.microsoft.com/office/drawing/2014/main" id="{F5B7D2D7-D23A-4A75-A8CE-49A3C9FA55F6}"/>
              </a:ext>
            </a:extLst>
          </p:cNvPr>
          <p:cNvSpPr>
            <a:spLocks noGrp="1"/>
          </p:cNvSpPr>
          <p:nvPr>
            <p:ph type="pic" sz="quarter" idx="13"/>
          </p:nvPr>
        </p:nvSpPr>
        <p:spPr>
          <a:xfrm>
            <a:off x="3510278" y="3140476"/>
            <a:ext cx="1649021" cy="1649617"/>
          </a:xfrm>
          <a:custGeom>
            <a:avLst/>
            <a:gdLst>
              <a:gd name="connsiteX0" fmla="*/ 1035170 w 2069592"/>
              <a:gd name="connsiteY0" fmla="*/ 0 h 2070340"/>
              <a:gd name="connsiteX1" fmla="*/ 2064996 w 2069592"/>
              <a:gd name="connsiteY1" fmla="*/ 929330 h 2070340"/>
              <a:gd name="connsiteX2" fmla="*/ 2069592 w 2069592"/>
              <a:gd name="connsiteY2" fmla="*/ 1020357 h 2070340"/>
              <a:gd name="connsiteX3" fmla="*/ 2069592 w 2069592"/>
              <a:gd name="connsiteY3" fmla="*/ 1049984 h 2070340"/>
              <a:gd name="connsiteX4" fmla="*/ 2064996 w 2069592"/>
              <a:gd name="connsiteY4" fmla="*/ 1141010 h 2070340"/>
              <a:gd name="connsiteX5" fmla="*/ 1035170 w 2069592"/>
              <a:gd name="connsiteY5" fmla="*/ 2070340 h 2070340"/>
              <a:gd name="connsiteX6" fmla="*/ 0 w 2069592"/>
              <a:gd name="connsiteY6" fmla="*/ 1035170 h 2070340"/>
              <a:gd name="connsiteX7" fmla="*/ 1035170 w 2069592"/>
              <a:gd name="connsiteY7" fmla="*/ 0 h 2070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69592" h="2070340">
                <a:moveTo>
                  <a:pt x="1035170" y="0"/>
                </a:moveTo>
                <a:cubicBezTo>
                  <a:pt x="1571147" y="0"/>
                  <a:pt x="2011985" y="407339"/>
                  <a:pt x="2064996" y="929330"/>
                </a:cubicBezTo>
                <a:lnTo>
                  <a:pt x="2069592" y="1020357"/>
                </a:lnTo>
                <a:lnTo>
                  <a:pt x="2069592" y="1049984"/>
                </a:lnTo>
                <a:lnTo>
                  <a:pt x="2064996" y="1141010"/>
                </a:lnTo>
                <a:cubicBezTo>
                  <a:pt x="2011985" y="1663001"/>
                  <a:pt x="1571147" y="2070340"/>
                  <a:pt x="1035170" y="2070340"/>
                </a:cubicBezTo>
                <a:cubicBezTo>
                  <a:pt x="463461" y="2070340"/>
                  <a:pt x="0" y="1606879"/>
                  <a:pt x="0" y="1035170"/>
                </a:cubicBezTo>
                <a:cubicBezTo>
                  <a:pt x="0" y="463461"/>
                  <a:pt x="463461" y="0"/>
                  <a:pt x="1035170" y="0"/>
                </a:cubicBezTo>
                <a:close/>
              </a:path>
            </a:pathLst>
          </a:custGeom>
        </p:spPr>
        <p:txBody>
          <a:bodyPr wrap="square">
            <a:noAutofit/>
          </a:bodyPr>
          <a:lstStyle>
            <a:lvl1pPr>
              <a:defRPr>
                <a:solidFill>
                  <a:schemeClr val="tx1">
                    <a:lumMod val="85000"/>
                    <a:lumOff val="15000"/>
                  </a:schemeClr>
                </a:solidFill>
              </a:defRPr>
            </a:lvl1pPr>
          </a:lstStyle>
          <a:p>
            <a:r>
              <a:rPr lang="en-US"/>
              <a:t>Click icon to add picture</a:t>
            </a:r>
            <a:endParaRPr lang="en-CA"/>
          </a:p>
        </p:txBody>
      </p:sp>
      <p:sp>
        <p:nvSpPr>
          <p:cNvPr id="22" name="Text Placeholder 10">
            <a:extLst>
              <a:ext uri="{FF2B5EF4-FFF2-40B4-BE49-F238E27FC236}">
                <a16:creationId xmlns:a16="http://schemas.microsoft.com/office/drawing/2014/main" id="{53866DAA-C44F-4D58-BD68-DCFBFBFF5D84}"/>
              </a:ext>
            </a:extLst>
          </p:cNvPr>
          <p:cNvSpPr>
            <a:spLocks noGrp="1"/>
          </p:cNvSpPr>
          <p:nvPr>
            <p:ph type="body" sz="quarter" idx="17" hasCustomPrompt="1"/>
          </p:nvPr>
        </p:nvSpPr>
        <p:spPr>
          <a:xfrm>
            <a:off x="3278600" y="5010880"/>
            <a:ext cx="2112376" cy="313932"/>
          </a:xfrm>
          <a:prstGeom prst="rect">
            <a:avLst/>
          </a:prstGeom>
        </p:spPr>
        <p:txBody>
          <a:bodyPr anchor="ctr">
            <a:spAutoFit/>
          </a:bodyPr>
          <a:lstStyle>
            <a:lvl1pPr marL="0" indent="0" algn="ctr">
              <a:buNone/>
              <a:defRPr sz="1600" b="1">
                <a:solidFill>
                  <a:schemeClr val="tx1">
                    <a:lumMod val="85000"/>
                    <a:lumOff val="15000"/>
                  </a:schemeClr>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Text</a:t>
            </a:r>
            <a:endParaRPr lang="en-CA"/>
          </a:p>
        </p:txBody>
      </p:sp>
      <p:sp>
        <p:nvSpPr>
          <p:cNvPr id="19" name="Picture Placeholder 28" descr="Icon placeholder">
            <a:extLst>
              <a:ext uri="{FF2B5EF4-FFF2-40B4-BE49-F238E27FC236}">
                <a16:creationId xmlns:a16="http://schemas.microsoft.com/office/drawing/2014/main" id="{11F670D0-049C-4203-87C3-5351081AF9A5}"/>
              </a:ext>
            </a:extLst>
          </p:cNvPr>
          <p:cNvSpPr>
            <a:spLocks noGrp="1"/>
          </p:cNvSpPr>
          <p:nvPr>
            <p:ph type="pic" sz="quarter" idx="14"/>
          </p:nvPr>
        </p:nvSpPr>
        <p:spPr>
          <a:xfrm>
            <a:off x="5961564" y="3140476"/>
            <a:ext cx="1649021" cy="1649617"/>
          </a:xfrm>
          <a:custGeom>
            <a:avLst/>
            <a:gdLst>
              <a:gd name="connsiteX0" fmla="*/ 1035170 w 2069592"/>
              <a:gd name="connsiteY0" fmla="*/ 0 h 2070340"/>
              <a:gd name="connsiteX1" fmla="*/ 2064996 w 2069592"/>
              <a:gd name="connsiteY1" fmla="*/ 929330 h 2070340"/>
              <a:gd name="connsiteX2" fmla="*/ 2069592 w 2069592"/>
              <a:gd name="connsiteY2" fmla="*/ 1020357 h 2070340"/>
              <a:gd name="connsiteX3" fmla="*/ 2069592 w 2069592"/>
              <a:gd name="connsiteY3" fmla="*/ 1049984 h 2070340"/>
              <a:gd name="connsiteX4" fmla="*/ 2064996 w 2069592"/>
              <a:gd name="connsiteY4" fmla="*/ 1141010 h 2070340"/>
              <a:gd name="connsiteX5" fmla="*/ 1035170 w 2069592"/>
              <a:gd name="connsiteY5" fmla="*/ 2070340 h 2070340"/>
              <a:gd name="connsiteX6" fmla="*/ 0 w 2069592"/>
              <a:gd name="connsiteY6" fmla="*/ 1035170 h 2070340"/>
              <a:gd name="connsiteX7" fmla="*/ 1035170 w 2069592"/>
              <a:gd name="connsiteY7" fmla="*/ 0 h 2070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69592" h="2070340">
                <a:moveTo>
                  <a:pt x="1035170" y="0"/>
                </a:moveTo>
                <a:cubicBezTo>
                  <a:pt x="1571147" y="0"/>
                  <a:pt x="2011985" y="407339"/>
                  <a:pt x="2064996" y="929330"/>
                </a:cubicBezTo>
                <a:lnTo>
                  <a:pt x="2069592" y="1020357"/>
                </a:lnTo>
                <a:lnTo>
                  <a:pt x="2069592" y="1049984"/>
                </a:lnTo>
                <a:lnTo>
                  <a:pt x="2064996" y="1141010"/>
                </a:lnTo>
                <a:cubicBezTo>
                  <a:pt x="2011985" y="1663001"/>
                  <a:pt x="1571147" y="2070340"/>
                  <a:pt x="1035170" y="2070340"/>
                </a:cubicBezTo>
                <a:cubicBezTo>
                  <a:pt x="463461" y="2070340"/>
                  <a:pt x="0" y="1606879"/>
                  <a:pt x="0" y="1035170"/>
                </a:cubicBezTo>
                <a:cubicBezTo>
                  <a:pt x="0" y="463461"/>
                  <a:pt x="463461" y="0"/>
                  <a:pt x="1035170" y="0"/>
                </a:cubicBezTo>
                <a:close/>
              </a:path>
            </a:pathLst>
          </a:custGeom>
        </p:spPr>
        <p:txBody>
          <a:bodyPr wrap="square">
            <a:noAutofit/>
          </a:bodyPr>
          <a:lstStyle>
            <a:lvl1pPr>
              <a:defRPr>
                <a:solidFill>
                  <a:schemeClr val="tx1">
                    <a:lumMod val="85000"/>
                    <a:lumOff val="15000"/>
                  </a:schemeClr>
                </a:solidFill>
              </a:defRPr>
            </a:lvl1pPr>
          </a:lstStyle>
          <a:p>
            <a:r>
              <a:rPr lang="en-US"/>
              <a:t>Click icon to add picture</a:t>
            </a:r>
            <a:endParaRPr lang="en-CA"/>
          </a:p>
        </p:txBody>
      </p:sp>
      <p:sp>
        <p:nvSpPr>
          <p:cNvPr id="23" name="Text Placeholder 10">
            <a:extLst>
              <a:ext uri="{FF2B5EF4-FFF2-40B4-BE49-F238E27FC236}">
                <a16:creationId xmlns:a16="http://schemas.microsoft.com/office/drawing/2014/main" id="{1A51B6FD-5ED1-4A8D-A288-5967EF313709}"/>
              </a:ext>
            </a:extLst>
          </p:cNvPr>
          <p:cNvSpPr>
            <a:spLocks noGrp="1"/>
          </p:cNvSpPr>
          <p:nvPr>
            <p:ph type="body" sz="quarter" idx="18" hasCustomPrompt="1"/>
          </p:nvPr>
        </p:nvSpPr>
        <p:spPr>
          <a:xfrm>
            <a:off x="5729886" y="5010880"/>
            <a:ext cx="2112376" cy="313932"/>
          </a:xfrm>
          <a:prstGeom prst="rect">
            <a:avLst/>
          </a:prstGeom>
        </p:spPr>
        <p:txBody>
          <a:bodyPr anchor="ctr">
            <a:spAutoFit/>
          </a:bodyPr>
          <a:lstStyle>
            <a:lvl1pPr marL="0" indent="0" algn="ctr">
              <a:buNone/>
              <a:defRPr sz="1600" b="1">
                <a:solidFill>
                  <a:schemeClr val="tx1">
                    <a:lumMod val="85000"/>
                    <a:lumOff val="15000"/>
                  </a:schemeClr>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Text</a:t>
            </a:r>
            <a:endParaRPr lang="en-CA"/>
          </a:p>
        </p:txBody>
      </p:sp>
      <p:sp>
        <p:nvSpPr>
          <p:cNvPr id="20" name="Picture Placeholder 29" descr="Icon placeholder">
            <a:extLst>
              <a:ext uri="{FF2B5EF4-FFF2-40B4-BE49-F238E27FC236}">
                <a16:creationId xmlns:a16="http://schemas.microsoft.com/office/drawing/2014/main" id="{BF42289B-93F8-45D4-AA5B-CBED81234F0A}"/>
              </a:ext>
            </a:extLst>
          </p:cNvPr>
          <p:cNvSpPr>
            <a:spLocks noGrp="1"/>
          </p:cNvSpPr>
          <p:nvPr>
            <p:ph type="pic" sz="quarter" idx="15"/>
          </p:nvPr>
        </p:nvSpPr>
        <p:spPr>
          <a:xfrm>
            <a:off x="8412851" y="3140476"/>
            <a:ext cx="1649021" cy="1649617"/>
          </a:xfrm>
          <a:custGeom>
            <a:avLst/>
            <a:gdLst>
              <a:gd name="connsiteX0" fmla="*/ 1035170 w 2069592"/>
              <a:gd name="connsiteY0" fmla="*/ 0 h 2070340"/>
              <a:gd name="connsiteX1" fmla="*/ 2064996 w 2069592"/>
              <a:gd name="connsiteY1" fmla="*/ 929330 h 2070340"/>
              <a:gd name="connsiteX2" fmla="*/ 2069592 w 2069592"/>
              <a:gd name="connsiteY2" fmla="*/ 1020357 h 2070340"/>
              <a:gd name="connsiteX3" fmla="*/ 2069592 w 2069592"/>
              <a:gd name="connsiteY3" fmla="*/ 1049984 h 2070340"/>
              <a:gd name="connsiteX4" fmla="*/ 2064996 w 2069592"/>
              <a:gd name="connsiteY4" fmla="*/ 1141010 h 2070340"/>
              <a:gd name="connsiteX5" fmla="*/ 1035170 w 2069592"/>
              <a:gd name="connsiteY5" fmla="*/ 2070340 h 2070340"/>
              <a:gd name="connsiteX6" fmla="*/ 0 w 2069592"/>
              <a:gd name="connsiteY6" fmla="*/ 1035170 h 2070340"/>
              <a:gd name="connsiteX7" fmla="*/ 1035170 w 2069592"/>
              <a:gd name="connsiteY7" fmla="*/ 0 h 2070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69592" h="2070340">
                <a:moveTo>
                  <a:pt x="1035170" y="0"/>
                </a:moveTo>
                <a:cubicBezTo>
                  <a:pt x="1571147" y="0"/>
                  <a:pt x="2011985" y="407339"/>
                  <a:pt x="2064996" y="929330"/>
                </a:cubicBezTo>
                <a:lnTo>
                  <a:pt x="2069592" y="1020357"/>
                </a:lnTo>
                <a:lnTo>
                  <a:pt x="2069592" y="1049984"/>
                </a:lnTo>
                <a:lnTo>
                  <a:pt x="2064996" y="1141010"/>
                </a:lnTo>
                <a:cubicBezTo>
                  <a:pt x="2011985" y="1663001"/>
                  <a:pt x="1571147" y="2070340"/>
                  <a:pt x="1035170" y="2070340"/>
                </a:cubicBezTo>
                <a:cubicBezTo>
                  <a:pt x="463461" y="2070340"/>
                  <a:pt x="0" y="1606879"/>
                  <a:pt x="0" y="1035170"/>
                </a:cubicBezTo>
                <a:cubicBezTo>
                  <a:pt x="0" y="463461"/>
                  <a:pt x="463461" y="0"/>
                  <a:pt x="1035170" y="0"/>
                </a:cubicBezTo>
                <a:close/>
              </a:path>
            </a:pathLst>
          </a:custGeom>
        </p:spPr>
        <p:txBody>
          <a:bodyPr wrap="square">
            <a:noAutofit/>
          </a:bodyPr>
          <a:lstStyle>
            <a:lvl1pPr>
              <a:defRPr>
                <a:solidFill>
                  <a:schemeClr val="tx1">
                    <a:lumMod val="85000"/>
                    <a:lumOff val="15000"/>
                  </a:schemeClr>
                </a:solidFill>
              </a:defRPr>
            </a:lvl1pPr>
          </a:lstStyle>
          <a:p>
            <a:r>
              <a:rPr lang="en-US"/>
              <a:t>Click icon to add picture</a:t>
            </a:r>
            <a:endParaRPr lang="en-CA"/>
          </a:p>
        </p:txBody>
      </p:sp>
      <p:sp>
        <p:nvSpPr>
          <p:cNvPr id="24" name="Text Placeholder 10">
            <a:extLst>
              <a:ext uri="{FF2B5EF4-FFF2-40B4-BE49-F238E27FC236}">
                <a16:creationId xmlns:a16="http://schemas.microsoft.com/office/drawing/2014/main" id="{0F40F451-14AE-4DCD-B323-BB2A01C82ABB}"/>
              </a:ext>
            </a:extLst>
          </p:cNvPr>
          <p:cNvSpPr>
            <a:spLocks noGrp="1"/>
          </p:cNvSpPr>
          <p:nvPr>
            <p:ph type="body" sz="quarter" idx="19" hasCustomPrompt="1"/>
          </p:nvPr>
        </p:nvSpPr>
        <p:spPr>
          <a:xfrm>
            <a:off x="8181173" y="5010880"/>
            <a:ext cx="2112376" cy="313932"/>
          </a:xfrm>
          <a:prstGeom prst="rect">
            <a:avLst/>
          </a:prstGeom>
        </p:spPr>
        <p:txBody>
          <a:bodyPr anchor="ctr">
            <a:spAutoFit/>
          </a:bodyPr>
          <a:lstStyle>
            <a:lvl1pPr marL="0" indent="0" algn="ctr">
              <a:buNone/>
              <a:defRPr sz="1600" b="1">
                <a:solidFill>
                  <a:schemeClr val="tx1">
                    <a:lumMod val="85000"/>
                    <a:lumOff val="15000"/>
                  </a:schemeClr>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Text</a:t>
            </a:r>
            <a:endParaRPr lang="en-CA"/>
          </a:p>
        </p:txBody>
      </p:sp>
      <p:sp>
        <p:nvSpPr>
          <p:cNvPr id="15" name="Date Placeholder 6">
            <a:extLst>
              <a:ext uri="{FF2B5EF4-FFF2-40B4-BE49-F238E27FC236}">
                <a16:creationId xmlns:a16="http://schemas.microsoft.com/office/drawing/2014/main" id="{56A29FEB-E92A-4CEF-BCA9-1541DF2F7968}"/>
              </a:ext>
            </a:extLst>
          </p:cNvPr>
          <p:cNvSpPr>
            <a:spLocks noGrp="1"/>
          </p:cNvSpPr>
          <p:nvPr>
            <p:ph type="dt" sz="half" idx="10"/>
          </p:nvPr>
        </p:nvSpPr>
        <p:spPr>
          <a:xfrm>
            <a:off x="5257799" y="6221480"/>
            <a:ext cx="1371602" cy="365125"/>
          </a:xfrm>
          <a:prstGeom prst="rect">
            <a:avLst/>
          </a:prstGeom>
        </p:spPr>
        <p:txBody>
          <a:bodyPr anchor="ctr"/>
          <a:lstStyle>
            <a:lvl1pPr algn="ctr">
              <a:defRPr sz="900">
                <a:solidFill>
                  <a:schemeClr val="tx1">
                    <a:lumMod val="85000"/>
                    <a:lumOff val="15000"/>
                  </a:schemeClr>
                </a:solidFill>
              </a:defRPr>
            </a:lvl1pPr>
          </a:lstStyle>
          <a:p>
            <a:endParaRPr lang="fr-CA"/>
          </a:p>
        </p:txBody>
      </p:sp>
      <p:sp>
        <p:nvSpPr>
          <p:cNvPr id="14" name="Footer Placeholder 7">
            <a:extLst>
              <a:ext uri="{FF2B5EF4-FFF2-40B4-BE49-F238E27FC236}">
                <a16:creationId xmlns:a16="http://schemas.microsoft.com/office/drawing/2014/main" id="{5043C905-7AA9-4877-B168-91755CC413B2}"/>
              </a:ext>
            </a:extLst>
          </p:cNvPr>
          <p:cNvSpPr>
            <a:spLocks noGrp="1"/>
          </p:cNvSpPr>
          <p:nvPr>
            <p:ph type="ftr" sz="quarter" idx="11"/>
          </p:nvPr>
        </p:nvSpPr>
        <p:spPr>
          <a:xfrm>
            <a:off x="6629400" y="6221481"/>
            <a:ext cx="4751647" cy="365125"/>
          </a:xfrm>
          <a:prstGeom prst="rect">
            <a:avLst/>
          </a:prstGeom>
        </p:spPr>
        <p:txBody>
          <a:bodyPr anchor="ctr"/>
          <a:lstStyle>
            <a:lvl1pPr algn="r">
              <a:defRPr sz="900">
                <a:solidFill>
                  <a:schemeClr val="tx1">
                    <a:lumMod val="85000"/>
                    <a:lumOff val="15000"/>
                  </a:schemeClr>
                </a:solidFill>
              </a:defRPr>
            </a:lvl1pPr>
          </a:lstStyle>
          <a:p>
            <a:endParaRPr lang="fr-CA"/>
          </a:p>
        </p:txBody>
      </p:sp>
      <p:sp>
        <p:nvSpPr>
          <p:cNvPr id="4" name="hrSlideMaster.Information 2Header" descr="UNCLASSIFIED">
            <a:extLst>
              <a:ext uri="{FF2B5EF4-FFF2-40B4-BE49-F238E27FC236}">
                <a16:creationId xmlns:a16="http://schemas.microsoft.com/office/drawing/2014/main" id="{1CB1A2CA-6878-4CF5-86BB-BC2C85DE8B79}"/>
              </a:ext>
            </a:extLst>
          </p:cNvPr>
          <p:cNvSpPr txBox="1"/>
          <p:nvPr userDrawn="1"/>
        </p:nvSpPr>
        <p:spPr>
          <a:xfrm>
            <a:off x="0" y="0"/>
            <a:ext cx="12192000" cy="276999"/>
          </a:xfrm>
          <a:prstGeom prst="rect">
            <a:avLst/>
          </a:prstGeom>
          <a:noFill/>
        </p:spPr>
        <p:txBody>
          <a:bodyPr vert="horz" wrap="square" rtlCol="0">
            <a:spAutoFit/>
          </a:bodyPr>
          <a:lstStyle/>
          <a:p>
            <a:pPr algn="r"/>
            <a:r>
              <a:rPr lang="en-US" sz="1200" b="0" i="0" u="none" baseline="0">
                <a:solidFill>
                  <a:srgbClr val="000000"/>
                </a:solidFill>
                <a:latin typeface="Arial" panose="020B0604020202020204" pitchFamily="34" charset="0"/>
              </a:rPr>
              <a:t>UNCLASSIFIED</a:t>
            </a:r>
            <a:endParaRPr lang="en-US" sz="1200" b="0" i="0" u="none" baseline="0" err="1">
              <a:solidFill>
                <a:srgbClr val="000000"/>
              </a:solidFill>
              <a:latin typeface="Arial" panose="020B0604020202020204" pitchFamily="34" charset="0"/>
            </a:endParaRPr>
          </a:p>
        </p:txBody>
      </p:sp>
    </p:spTree>
    <p:extLst>
      <p:ext uri="{BB962C8B-B14F-4D97-AF65-F5344CB8AC3E}">
        <p14:creationId xmlns:p14="http://schemas.microsoft.com/office/powerpoint/2010/main" val="10748605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Date Placeholder 6">
            <a:extLst>
              <a:ext uri="{FF2B5EF4-FFF2-40B4-BE49-F238E27FC236}">
                <a16:creationId xmlns:a16="http://schemas.microsoft.com/office/drawing/2014/main" id="{392BAE5D-62D9-420B-AB9D-57316C5F1EA9}"/>
              </a:ext>
            </a:extLst>
          </p:cNvPr>
          <p:cNvSpPr>
            <a:spLocks noGrp="1"/>
          </p:cNvSpPr>
          <p:nvPr>
            <p:ph type="dt" sz="half" idx="10"/>
          </p:nvPr>
        </p:nvSpPr>
        <p:spPr>
          <a:xfrm>
            <a:off x="5257799" y="6221480"/>
            <a:ext cx="1371602" cy="365125"/>
          </a:xfrm>
          <a:prstGeom prst="rect">
            <a:avLst/>
          </a:prstGeom>
        </p:spPr>
        <p:txBody>
          <a:bodyPr anchor="ctr"/>
          <a:lstStyle>
            <a:lvl1pPr algn="ctr">
              <a:defRPr sz="900">
                <a:solidFill>
                  <a:schemeClr val="tx1">
                    <a:lumMod val="85000"/>
                    <a:lumOff val="15000"/>
                  </a:schemeClr>
                </a:solidFill>
              </a:defRPr>
            </a:lvl1pPr>
          </a:lstStyle>
          <a:p>
            <a:endParaRPr lang="fr-CA"/>
          </a:p>
        </p:txBody>
      </p:sp>
      <p:sp>
        <p:nvSpPr>
          <p:cNvPr id="2" name="Footer Placeholder 7">
            <a:extLst>
              <a:ext uri="{FF2B5EF4-FFF2-40B4-BE49-F238E27FC236}">
                <a16:creationId xmlns:a16="http://schemas.microsoft.com/office/drawing/2014/main" id="{9AF98266-1632-4C71-8377-51A936347C20}"/>
              </a:ext>
            </a:extLst>
          </p:cNvPr>
          <p:cNvSpPr>
            <a:spLocks noGrp="1"/>
          </p:cNvSpPr>
          <p:nvPr>
            <p:ph type="ftr" sz="quarter" idx="11"/>
          </p:nvPr>
        </p:nvSpPr>
        <p:spPr>
          <a:xfrm>
            <a:off x="6629400" y="6221481"/>
            <a:ext cx="4751647" cy="365125"/>
          </a:xfrm>
          <a:prstGeom prst="rect">
            <a:avLst/>
          </a:prstGeom>
        </p:spPr>
        <p:txBody>
          <a:bodyPr anchor="ctr"/>
          <a:lstStyle>
            <a:lvl1pPr algn="r">
              <a:defRPr sz="900">
                <a:solidFill>
                  <a:schemeClr val="tx1">
                    <a:lumMod val="85000"/>
                    <a:lumOff val="15000"/>
                  </a:schemeClr>
                </a:solidFill>
              </a:defRPr>
            </a:lvl1pPr>
          </a:lstStyle>
          <a:p>
            <a:endParaRPr lang="fr-CA"/>
          </a:p>
        </p:txBody>
      </p:sp>
      <p:sp>
        <p:nvSpPr>
          <p:cNvPr id="4" name="hrSlideMaster.BlankHeader" descr="UNCLASSIFIED">
            <a:extLst>
              <a:ext uri="{FF2B5EF4-FFF2-40B4-BE49-F238E27FC236}">
                <a16:creationId xmlns:a16="http://schemas.microsoft.com/office/drawing/2014/main" id="{6DB122BC-94BE-871A-9F5C-53BF0D5F5877}"/>
              </a:ext>
            </a:extLst>
          </p:cNvPr>
          <p:cNvSpPr txBox="1"/>
          <p:nvPr userDrawn="1"/>
        </p:nvSpPr>
        <p:spPr>
          <a:xfrm>
            <a:off x="0" y="0"/>
            <a:ext cx="12192000" cy="276999"/>
          </a:xfrm>
          <a:prstGeom prst="rect">
            <a:avLst/>
          </a:prstGeom>
          <a:noFill/>
        </p:spPr>
        <p:txBody>
          <a:bodyPr vert="horz" wrap="square" rtlCol="0">
            <a:spAutoFit/>
          </a:bodyPr>
          <a:lstStyle/>
          <a:p>
            <a:pPr algn="r"/>
            <a:r>
              <a:rPr lang="en-CA" sz="1200" b="0" i="0" u="none" baseline="0">
                <a:solidFill>
                  <a:srgbClr val="000000"/>
                </a:solidFill>
                <a:latin typeface="Arial" panose="020B0604020202020204" pitchFamily="34" charset="0"/>
              </a:rPr>
              <a:t>UNCLASSIFIED</a:t>
            </a:r>
            <a:endParaRPr lang="en-CA" sz="1200" b="0" i="0" u="none" baseline="0" err="1">
              <a:solidFill>
                <a:srgbClr val="000000"/>
              </a:solidFill>
              <a:latin typeface="Arial" panose="020B0604020202020204" pitchFamily="34" charset="0"/>
            </a:endParaRPr>
          </a:p>
        </p:txBody>
      </p:sp>
    </p:spTree>
    <p:extLst>
      <p:ext uri="{BB962C8B-B14F-4D97-AF65-F5344CB8AC3E}">
        <p14:creationId xmlns:p14="http://schemas.microsoft.com/office/powerpoint/2010/main" val="2811794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606175" y="365126"/>
            <a:ext cx="10674851" cy="1247918"/>
          </a:xfrm>
          <a:prstGeom prst="rect">
            <a:avLst/>
          </a:prstGeom>
        </p:spPr>
        <p:txBody>
          <a:bodyPr/>
          <a:lstStyle>
            <a:lvl1pPr>
              <a:defRPr sz="2200" b="1">
                <a:solidFill>
                  <a:schemeClr val="tx2"/>
                </a:solidFill>
              </a:defRPr>
            </a:lvl1pPr>
          </a:lstStyle>
          <a:p>
            <a:r>
              <a:rPr lang="en-US"/>
              <a:t>Click to edit Master title style</a:t>
            </a:r>
            <a:endParaRPr lang="en-CA"/>
          </a:p>
        </p:txBody>
      </p:sp>
      <p:sp>
        <p:nvSpPr>
          <p:cNvPr id="3" name="Text Placeholder 2"/>
          <p:cNvSpPr>
            <a:spLocks noGrp="1"/>
          </p:cNvSpPr>
          <p:nvPr>
            <p:ph type="body" idx="1"/>
          </p:nvPr>
        </p:nvSpPr>
        <p:spPr>
          <a:xfrm>
            <a:off x="606175" y="1685926"/>
            <a:ext cx="5391401" cy="823912"/>
          </a:xfrm>
          <a:prstGeom prst="rect">
            <a:avLst/>
          </a:prstGeom>
        </p:spPr>
        <p:txBody>
          <a:bodyPr anchor="ctr"/>
          <a:lstStyle>
            <a:lvl1pPr marL="0" indent="0">
              <a:buNone/>
              <a:defRPr sz="16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6175" y="2505075"/>
            <a:ext cx="5391400" cy="3684588"/>
          </a:xfrm>
          <a:prstGeom prst="rect">
            <a:avLst/>
          </a:prstGeom>
        </p:spPr>
        <p:txBody>
          <a:bodyPr/>
          <a:lstStyle>
            <a:lvl1pPr>
              <a:defRPr sz="1400">
                <a:solidFill>
                  <a:schemeClr val="tx1">
                    <a:lumMod val="85000"/>
                    <a:lumOff val="15000"/>
                  </a:schemeClr>
                </a:solidFill>
              </a:defRPr>
            </a:lvl1pPr>
            <a:lvl2pPr>
              <a:defRPr sz="1400">
                <a:solidFill>
                  <a:schemeClr val="tx1">
                    <a:lumMod val="85000"/>
                    <a:lumOff val="15000"/>
                  </a:schemeClr>
                </a:solidFill>
              </a:defRPr>
            </a:lvl2pPr>
            <a:lvl3pPr>
              <a:defRPr sz="1400">
                <a:solidFill>
                  <a:schemeClr val="tx1">
                    <a:lumMod val="85000"/>
                    <a:lumOff val="15000"/>
                  </a:schemeClr>
                </a:solidFill>
              </a:defRPr>
            </a:lvl3pPr>
            <a:lvl4pPr>
              <a:defRPr sz="1400">
                <a:solidFill>
                  <a:schemeClr val="tx1">
                    <a:lumMod val="85000"/>
                    <a:lumOff val="15000"/>
                  </a:schemeClr>
                </a:solidFill>
              </a:defRPr>
            </a:lvl4pPr>
            <a:lvl5pPr>
              <a:defRPr sz="1400">
                <a:solidFill>
                  <a:schemeClr val="tx1">
                    <a:lumMod val="85000"/>
                    <a:lumOff val="1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Date Placeholder 6">
            <a:extLst>
              <a:ext uri="{FF2B5EF4-FFF2-40B4-BE49-F238E27FC236}">
                <a16:creationId xmlns:a16="http://schemas.microsoft.com/office/drawing/2014/main" id="{D58DE810-6683-481C-A3C8-7EEC41B132DB}"/>
              </a:ext>
            </a:extLst>
          </p:cNvPr>
          <p:cNvSpPr>
            <a:spLocks noGrp="1"/>
          </p:cNvSpPr>
          <p:nvPr>
            <p:ph type="dt" sz="half" idx="10"/>
          </p:nvPr>
        </p:nvSpPr>
        <p:spPr>
          <a:xfrm>
            <a:off x="5257799" y="6221480"/>
            <a:ext cx="1371602" cy="365125"/>
          </a:xfrm>
          <a:prstGeom prst="rect">
            <a:avLst/>
          </a:prstGeom>
        </p:spPr>
        <p:txBody>
          <a:bodyPr anchor="ctr"/>
          <a:lstStyle>
            <a:lvl1pPr algn="ctr">
              <a:defRPr sz="900">
                <a:solidFill>
                  <a:schemeClr val="tx1">
                    <a:lumMod val="85000"/>
                    <a:lumOff val="15000"/>
                  </a:schemeClr>
                </a:solidFill>
              </a:defRPr>
            </a:lvl1pPr>
          </a:lstStyle>
          <a:p>
            <a:endParaRPr lang="fr-CA"/>
          </a:p>
        </p:txBody>
      </p:sp>
      <p:sp>
        <p:nvSpPr>
          <p:cNvPr id="9" name="Footer Placeholder 7">
            <a:extLst>
              <a:ext uri="{FF2B5EF4-FFF2-40B4-BE49-F238E27FC236}">
                <a16:creationId xmlns:a16="http://schemas.microsoft.com/office/drawing/2014/main" id="{89ACA5BB-FE2D-4063-B03C-6F44B022387F}"/>
              </a:ext>
            </a:extLst>
          </p:cNvPr>
          <p:cNvSpPr>
            <a:spLocks noGrp="1"/>
          </p:cNvSpPr>
          <p:nvPr>
            <p:ph type="ftr" sz="quarter" idx="11"/>
          </p:nvPr>
        </p:nvSpPr>
        <p:spPr>
          <a:xfrm>
            <a:off x="6629400" y="6221481"/>
            <a:ext cx="4751647" cy="365125"/>
          </a:xfrm>
          <a:prstGeom prst="rect">
            <a:avLst/>
          </a:prstGeom>
        </p:spPr>
        <p:txBody>
          <a:bodyPr anchor="ctr"/>
          <a:lstStyle>
            <a:lvl1pPr algn="r">
              <a:defRPr sz="900">
                <a:solidFill>
                  <a:schemeClr val="tx1">
                    <a:lumMod val="85000"/>
                    <a:lumOff val="15000"/>
                  </a:schemeClr>
                </a:solidFill>
              </a:defRPr>
            </a:lvl1pPr>
          </a:lstStyle>
          <a:p>
            <a:endParaRPr lang="fr-CA"/>
          </a:p>
        </p:txBody>
      </p:sp>
      <p:sp>
        <p:nvSpPr>
          <p:cNvPr id="7" name="hrSlideMaster.Title &amp; contentHeader" descr="UNCLASSIFIED">
            <a:extLst>
              <a:ext uri="{FF2B5EF4-FFF2-40B4-BE49-F238E27FC236}">
                <a16:creationId xmlns:a16="http://schemas.microsoft.com/office/drawing/2014/main" id="{61BA7725-C470-4EA6-AE36-C327A7B9285F}"/>
              </a:ext>
            </a:extLst>
          </p:cNvPr>
          <p:cNvSpPr txBox="1"/>
          <p:nvPr userDrawn="1"/>
        </p:nvSpPr>
        <p:spPr>
          <a:xfrm>
            <a:off x="0" y="0"/>
            <a:ext cx="12192000" cy="276999"/>
          </a:xfrm>
          <a:prstGeom prst="rect">
            <a:avLst/>
          </a:prstGeom>
          <a:noFill/>
        </p:spPr>
        <p:txBody>
          <a:bodyPr vert="horz" wrap="square" rtlCol="0">
            <a:spAutoFit/>
          </a:bodyPr>
          <a:lstStyle/>
          <a:p>
            <a:pPr algn="r"/>
            <a:r>
              <a:rPr lang="en-US" sz="1200" b="0" i="0" u="none" baseline="0">
                <a:solidFill>
                  <a:srgbClr val="000000"/>
                </a:solidFill>
                <a:latin typeface="Arial" panose="020B0604020202020204" pitchFamily="34" charset="0"/>
              </a:rPr>
              <a:t>UNCLASSIFIED</a:t>
            </a:r>
            <a:endParaRPr lang="en-US" sz="1200" b="0" i="0" u="none" baseline="0" err="1">
              <a:solidFill>
                <a:srgbClr val="000000"/>
              </a:solidFill>
              <a:latin typeface="Arial" panose="020B0604020202020204" pitchFamily="34" charset="0"/>
            </a:endParaRPr>
          </a:p>
        </p:txBody>
      </p:sp>
    </p:spTree>
    <p:extLst>
      <p:ext uri="{BB962C8B-B14F-4D97-AF65-F5344CB8AC3E}">
        <p14:creationId xmlns:p14="http://schemas.microsoft.com/office/powerpoint/2010/main" val="37511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mp; content 2">
    <p:spTree>
      <p:nvGrpSpPr>
        <p:cNvPr id="1" name=""/>
        <p:cNvGrpSpPr/>
        <p:nvPr/>
      </p:nvGrpSpPr>
      <p:grpSpPr>
        <a:xfrm>
          <a:off x="0" y="0"/>
          <a:ext cx="0" cy="0"/>
          <a:chOff x="0" y="0"/>
          <a:chExt cx="0" cy="0"/>
        </a:xfrm>
      </p:grpSpPr>
      <p:sp>
        <p:nvSpPr>
          <p:cNvPr id="2" name="Title 1"/>
          <p:cNvSpPr>
            <a:spLocks noGrp="1"/>
          </p:cNvSpPr>
          <p:nvPr>
            <p:ph type="title"/>
          </p:nvPr>
        </p:nvSpPr>
        <p:spPr>
          <a:xfrm>
            <a:off x="606175" y="365126"/>
            <a:ext cx="10674851" cy="1247918"/>
          </a:xfrm>
          <a:prstGeom prst="rect">
            <a:avLst/>
          </a:prstGeom>
        </p:spPr>
        <p:txBody>
          <a:bodyPr/>
          <a:lstStyle>
            <a:lvl1pPr>
              <a:defRPr sz="2200" b="1">
                <a:solidFill>
                  <a:schemeClr val="tx2"/>
                </a:solidFill>
              </a:defRPr>
            </a:lvl1pPr>
          </a:lstStyle>
          <a:p>
            <a:r>
              <a:rPr lang="en-US"/>
              <a:t>Click to edit Master title style</a:t>
            </a:r>
            <a:endParaRPr lang="en-CA"/>
          </a:p>
        </p:txBody>
      </p:sp>
      <p:sp>
        <p:nvSpPr>
          <p:cNvPr id="3" name="Text Placeholder 2"/>
          <p:cNvSpPr>
            <a:spLocks noGrp="1"/>
          </p:cNvSpPr>
          <p:nvPr>
            <p:ph type="body" idx="1"/>
          </p:nvPr>
        </p:nvSpPr>
        <p:spPr>
          <a:xfrm>
            <a:off x="606175" y="1685926"/>
            <a:ext cx="10674853" cy="823912"/>
          </a:xfrm>
          <a:prstGeom prst="rect">
            <a:avLst/>
          </a:prstGeom>
        </p:spPr>
        <p:txBody>
          <a:bodyPr anchor="ctr"/>
          <a:lstStyle>
            <a:lvl1pPr marL="0" indent="0">
              <a:buNone/>
              <a:defRPr sz="16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6174" y="2505075"/>
            <a:ext cx="10674851" cy="3684588"/>
          </a:xfrm>
          <a:prstGeom prst="rect">
            <a:avLst/>
          </a:prstGeom>
        </p:spPr>
        <p:txBody>
          <a:bodyPr/>
          <a:lstStyle>
            <a:lvl1pPr>
              <a:defRPr sz="1400">
                <a:solidFill>
                  <a:schemeClr val="tx1">
                    <a:lumMod val="85000"/>
                    <a:lumOff val="15000"/>
                  </a:schemeClr>
                </a:solidFill>
              </a:defRPr>
            </a:lvl1pPr>
            <a:lvl2pPr>
              <a:defRPr sz="1400">
                <a:solidFill>
                  <a:schemeClr val="tx1">
                    <a:lumMod val="85000"/>
                    <a:lumOff val="15000"/>
                  </a:schemeClr>
                </a:solidFill>
              </a:defRPr>
            </a:lvl2pPr>
            <a:lvl3pPr>
              <a:defRPr sz="1400">
                <a:solidFill>
                  <a:schemeClr val="tx1">
                    <a:lumMod val="85000"/>
                    <a:lumOff val="15000"/>
                  </a:schemeClr>
                </a:solidFill>
              </a:defRPr>
            </a:lvl3pPr>
            <a:lvl4pPr>
              <a:defRPr sz="1400">
                <a:solidFill>
                  <a:schemeClr val="tx1">
                    <a:lumMod val="85000"/>
                    <a:lumOff val="15000"/>
                  </a:schemeClr>
                </a:solidFill>
              </a:defRPr>
            </a:lvl4pPr>
            <a:lvl5pPr>
              <a:defRPr sz="1400">
                <a:solidFill>
                  <a:schemeClr val="tx1">
                    <a:lumMod val="85000"/>
                    <a:lumOff val="1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Date Placeholder 6">
            <a:extLst>
              <a:ext uri="{FF2B5EF4-FFF2-40B4-BE49-F238E27FC236}">
                <a16:creationId xmlns:a16="http://schemas.microsoft.com/office/drawing/2014/main" id="{CBC80610-CB94-4B27-BC3D-2143AE6B1EC1}"/>
              </a:ext>
            </a:extLst>
          </p:cNvPr>
          <p:cNvSpPr>
            <a:spLocks noGrp="1"/>
          </p:cNvSpPr>
          <p:nvPr>
            <p:ph type="dt" sz="half" idx="10"/>
          </p:nvPr>
        </p:nvSpPr>
        <p:spPr>
          <a:xfrm>
            <a:off x="5257799" y="6221480"/>
            <a:ext cx="1371602" cy="365125"/>
          </a:xfrm>
          <a:prstGeom prst="rect">
            <a:avLst/>
          </a:prstGeom>
        </p:spPr>
        <p:txBody>
          <a:bodyPr anchor="ctr"/>
          <a:lstStyle>
            <a:lvl1pPr algn="ctr">
              <a:defRPr sz="900">
                <a:solidFill>
                  <a:schemeClr val="tx1">
                    <a:lumMod val="85000"/>
                    <a:lumOff val="15000"/>
                  </a:schemeClr>
                </a:solidFill>
              </a:defRPr>
            </a:lvl1pPr>
          </a:lstStyle>
          <a:p>
            <a:endParaRPr lang="fr-CA"/>
          </a:p>
        </p:txBody>
      </p:sp>
      <p:sp>
        <p:nvSpPr>
          <p:cNvPr id="9" name="Footer Placeholder 7">
            <a:extLst>
              <a:ext uri="{FF2B5EF4-FFF2-40B4-BE49-F238E27FC236}">
                <a16:creationId xmlns:a16="http://schemas.microsoft.com/office/drawing/2014/main" id="{FF0967FC-1CDF-4787-BD65-8D7C02C55589}"/>
              </a:ext>
            </a:extLst>
          </p:cNvPr>
          <p:cNvSpPr>
            <a:spLocks noGrp="1"/>
          </p:cNvSpPr>
          <p:nvPr>
            <p:ph type="ftr" sz="quarter" idx="11"/>
          </p:nvPr>
        </p:nvSpPr>
        <p:spPr>
          <a:xfrm>
            <a:off x="6629400" y="6221481"/>
            <a:ext cx="4751647" cy="365125"/>
          </a:xfrm>
          <a:prstGeom prst="rect">
            <a:avLst/>
          </a:prstGeom>
        </p:spPr>
        <p:txBody>
          <a:bodyPr anchor="ctr"/>
          <a:lstStyle>
            <a:lvl1pPr algn="r">
              <a:defRPr sz="900">
                <a:solidFill>
                  <a:schemeClr val="tx1">
                    <a:lumMod val="85000"/>
                    <a:lumOff val="15000"/>
                  </a:schemeClr>
                </a:solidFill>
              </a:defRPr>
            </a:lvl1pPr>
          </a:lstStyle>
          <a:p>
            <a:endParaRPr lang="fr-CA"/>
          </a:p>
        </p:txBody>
      </p:sp>
      <p:sp>
        <p:nvSpPr>
          <p:cNvPr id="7" name="hrSlideMaster.Title &amp; content 2Header" descr="UNCLASSIFIED">
            <a:extLst>
              <a:ext uri="{FF2B5EF4-FFF2-40B4-BE49-F238E27FC236}">
                <a16:creationId xmlns:a16="http://schemas.microsoft.com/office/drawing/2014/main" id="{B47F2EE9-5F84-42F8-BE1A-BE0C48CCA674}"/>
              </a:ext>
            </a:extLst>
          </p:cNvPr>
          <p:cNvSpPr txBox="1"/>
          <p:nvPr userDrawn="1"/>
        </p:nvSpPr>
        <p:spPr>
          <a:xfrm>
            <a:off x="0" y="0"/>
            <a:ext cx="12192000" cy="276999"/>
          </a:xfrm>
          <a:prstGeom prst="rect">
            <a:avLst/>
          </a:prstGeom>
          <a:noFill/>
        </p:spPr>
        <p:txBody>
          <a:bodyPr vert="horz" wrap="square" rtlCol="0">
            <a:spAutoFit/>
          </a:bodyPr>
          <a:lstStyle/>
          <a:p>
            <a:pPr algn="r"/>
            <a:r>
              <a:rPr lang="en-US" sz="1200" b="0" i="0" u="none" baseline="0">
                <a:solidFill>
                  <a:srgbClr val="000000"/>
                </a:solidFill>
                <a:latin typeface="Arial" panose="020B0604020202020204" pitchFamily="34" charset="0"/>
              </a:rPr>
              <a:t>UNCLASSIFIED</a:t>
            </a:r>
            <a:endParaRPr lang="en-US" sz="1200" b="0" i="0" u="none" baseline="0" err="1">
              <a:solidFill>
                <a:srgbClr val="000000"/>
              </a:solidFill>
              <a:latin typeface="Arial" panose="020B0604020202020204" pitchFamily="34" charset="0"/>
            </a:endParaRPr>
          </a:p>
        </p:txBody>
      </p:sp>
    </p:spTree>
    <p:extLst>
      <p:ext uri="{BB962C8B-B14F-4D97-AF65-F5344CB8AC3E}">
        <p14:creationId xmlns:p14="http://schemas.microsoft.com/office/powerpoint/2010/main" val="3454953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mp; content 3">
    <p:spTree>
      <p:nvGrpSpPr>
        <p:cNvPr id="1" name=""/>
        <p:cNvGrpSpPr/>
        <p:nvPr/>
      </p:nvGrpSpPr>
      <p:grpSpPr>
        <a:xfrm>
          <a:off x="0" y="0"/>
          <a:ext cx="0" cy="0"/>
          <a:chOff x="0" y="0"/>
          <a:chExt cx="0" cy="0"/>
        </a:xfrm>
      </p:grpSpPr>
      <p:sp>
        <p:nvSpPr>
          <p:cNvPr id="2" name="Title 1"/>
          <p:cNvSpPr>
            <a:spLocks noGrp="1"/>
          </p:cNvSpPr>
          <p:nvPr>
            <p:ph type="title"/>
          </p:nvPr>
        </p:nvSpPr>
        <p:spPr>
          <a:xfrm>
            <a:off x="606175" y="365126"/>
            <a:ext cx="10674851" cy="470897"/>
          </a:xfrm>
          <a:prstGeom prst="rect">
            <a:avLst/>
          </a:prstGeom>
        </p:spPr>
        <p:txBody>
          <a:bodyPr/>
          <a:lstStyle>
            <a:lvl1pPr>
              <a:defRPr sz="2200" b="1">
                <a:solidFill>
                  <a:schemeClr val="tx2"/>
                </a:solidFill>
              </a:defRPr>
            </a:lvl1pPr>
          </a:lstStyle>
          <a:p>
            <a:r>
              <a:rPr lang="en-US"/>
              <a:t>Click to edit Master title style</a:t>
            </a:r>
            <a:endParaRPr lang="en-CA"/>
          </a:p>
        </p:txBody>
      </p:sp>
      <p:sp>
        <p:nvSpPr>
          <p:cNvPr id="3" name="Text Placeholder 2"/>
          <p:cNvSpPr>
            <a:spLocks noGrp="1"/>
          </p:cNvSpPr>
          <p:nvPr>
            <p:ph type="body" idx="1"/>
          </p:nvPr>
        </p:nvSpPr>
        <p:spPr>
          <a:xfrm>
            <a:off x="606174" y="924150"/>
            <a:ext cx="10674853" cy="373427"/>
          </a:xfrm>
          <a:prstGeom prst="rect">
            <a:avLst/>
          </a:prstGeom>
        </p:spPr>
        <p:txBody>
          <a:bodyPr anchor="ctr"/>
          <a:lstStyle>
            <a:lvl1pPr marL="0" indent="0">
              <a:buNone/>
              <a:defRPr sz="16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6174" y="1297577"/>
            <a:ext cx="10674851" cy="4892085"/>
          </a:xfrm>
          <a:prstGeom prst="rect">
            <a:avLst/>
          </a:prstGeom>
        </p:spPr>
        <p:txBody>
          <a:bodyPr/>
          <a:lstStyle>
            <a:lvl1pPr>
              <a:defRPr sz="1400">
                <a:solidFill>
                  <a:schemeClr val="tx1">
                    <a:lumMod val="85000"/>
                    <a:lumOff val="15000"/>
                  </a:schemeClr>
                </a:solidFill>
              </a:defRPr>
            </a:lvl1pPr>
            <a:lvl2pPr>
              <a:defRPr sz="1400">
                <a:solidFill>
                  <a:schemeClr val="tx1">
                    <a:lumMod val="85000"/>
                    <a:lumOff val="15000"/>
                  </a:schemeClr>
                </a:solidFill>
              </a:defRPr>
            </a:lvl2pPr>
            <a:lvl3pPr>
              <a:defRPr sz="1400">
                <a:solidFill>
                  <a:schemeClr val="tx1">
                    <a:lumMod val="85000"/>
                    <a:lumOff val="15000"/>
                  </a:schemeClr>
                </a:solidFill>
              </a:defRPr>
            </a:lvl3pPr>
            <a:lvl4pPr>
              <a:defRPr sz="1400">
                <a:solidFill>
                  <a:schemeClr val="tx1">
                    <a:lumMod val="85000"/>
                    <a:lumOff val="15000"/>
                  </a:schemeClr>
                </a:solidFill>
              </a:defRPr>
            </a:lvl4pPr>
            <a:lvl5pPr>
              <a:defRPr sz="1400">
                <a:solidFill>
                  <a:schemeClr val="tx1">
                    <a:lumMod val="85000"/>
                    <a:lumOff val="1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1" name="Date Placeholder 6">
            <a:extLst>
              <a:ext uri="{FF2B5EF4-FFF2-40B4-BE49-F238E27FC236}">
                <a16:creationId xmlns:a16="http://schemas.microsoft.com/office/drawing/2014/main" id="{8C1FD860-7595-40EC-9D4C-A7EE257B4527}"/>
              </a:ext>
            </a:extLst>
          </p:cNvPr>
          <p:cNvSpPr>
            <a:spLocks noGrp="1"/>
          </p:cNvSpPr>
          <p:nvPr>
            <p:ph type="dt" sz="half" idx="10"/>
          </p:nvPr>
        </p:nvSpPr>
        <p:spPr>
          <a:xfrm>
            <a:off x="5257799" y="6221480"/>
            <a:ext cx="1371602" cy="365125"/>
          </a:xfrm>
          <a:prstGeom prst="rect">
            <a:avLst/>
          </a:prstGeom>
        </p:spPr>
        <p:txBody>
          <a:bodyPr anchor="ctr"/>
          <a:lstStyle>
            <a:lvl1pPr algn="ctr">
              <a:defRPr sz="900">
                <a:solidFill>
                  <a:schemeClr val="tx1">
                    <a:lumMod val="85000"/>
                    <a:lumOff val="15000"/>
                  </a:schemeClr>
                </a:solidFill>
              </a:defRPr>
            </a:lvl1pPr>
          </a:lstStyle>
          <a:p>
            <a:endParaRPr lang="fr-CA"/>
          </a:p>
        </p:txBody>
      </p:sp>
      <p:sp>
        <p:nvSpPr>
          <p:cNvPr id="10" name="Footer Placeholder 7">
            <a:extLst>
              <a:ext uri="{FF2B5EF4-FFF2-40B4-BE49-F238E27FC236}">
                <a16:creationId xmlns:a16="http://schemas.microsoft.com/office/drawing/2014/main" id="{ABA3778B-6F2D-40B2-B75A-7776FBB978A8}"/>
              </a:ext>
            </a:extLst>
          </p:cNvPr>
          <p:cNvSpPr>
            <a:spLocks noGrp="1"/>
          </p:cNvSpPr>
          <p:nvPr>
            <p:ph type="ftr" sz="quarter" idx="11"/>
          </p:nvPr>
        </p:nvSpPr>
        <p:spPr>
          <a:xfrm>
            <a:off x="6629400" y="6221481"/>
            <a:ext cx="4751647" cy="365125"/>
          </a:xfrm>
          <a:prstGeom prst="rect">
            <a:avLst/>
          </a:prstGeom>
        </p:spPr>
        <p:txBody>
          <a:bodyPr anchor="ctr"/>
          <a:lstStyle>
            <a:lvl1pPr algn="r">
              <a:defRPr sz="900">
                <a:solidFill>
                  <a:schemeClr val="tx1">
                    <a:lumMod val="85000"/>
                    <a:lumOff val="15000"/>
                  </a:schemeClr>
                </a:solidFill>
              </a:defRPr>
            </a:lvl1pPr>
          </a:lstStyle>
          <a:p>
            <a:endParaRPr lang="fr-CA"/>
          </a:p>
        </p:txBody>
      </p:sp>
      <p:sp>
        <p:nvSpPr>
          <p:cNvPr id="7" name="hrSlideMaster.Title &amp; content 3Header" descr="UNCLASSIFIED">
            <a:extLst>
              <a:ext uri="{FF2B5EF4-FFF2-40B4-BE49-F238E27FC236}">
                <a16:creationId xmlns:a16="http://schemas.microsoft.com/office/drawing/2014/main" id="{64ADFC8C-5351-4F2F-A41E-A3DD36AF23B0}"/>
              </a:ext>
            </a:extLst>
          </p:cNvPr>
          <p:cNvSpPr txBox="1"/>
          <p:nvPr userDrawn="1"/>
        </p:nvSpPr>
        <p:spPr>
          <a:xfrm>
            <a:off x="0" y="0"/>
            <a:ext cx="12192000" cy="276999"/>
          </a:xfrm>
          <a:prstGeom prst="rect">
            <a:avLst/>
          </a:prstGeom>
          <a:noFill/>
        </p:spPr>
        <p:txBody>
          <a:bodyPr vert="horz" wrap="square" rtlCol="0">
            <a:spAutoFit/>
          </a:bodyPr>
          <a:lstStyle/>
          <a:p>
            <a:pPr algn="r"/>
            <a:r>
              <a:rPr lang="en-US" sz="1200" b="0" i="0" u="none" baseline="0">
                <a:solidFill>
                  <a:srgbClr val="000000"/>
                </a:solidFill>
                <a:latin typeface="Arial" panose="020B0604020202020204" pitchFamily="34" charset="0"/>
              </a:rPr>
              <a:t>UNCLASSIFIED</a:t>
            </a:r>
            <a:endParaRPr lang="en-US" sz="1200" b="0" i="0" u="none" baseline="0" err="1">
              <a:solidFill>
                <a:srgbClr val="000000"/>
              </a:solidFill>
              <a:latin typeface="Arial" panose="020B0604020202020204" pitchFamily="34" charset="0"/>
            </a:endParaRPr>
          </a:p>
        </p:txBody>
      </p:sp>
    </p:spTree>
    <p:extLst>
      <p:ext uri="{BB962C8B-B14F-4D97-AF65-F5344CB8AC3E}">
        <p14:creationId xmlns:p14="http://schemas.microsoft.com/office/powerpoint/2010/main" val="2469909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Content &amp; right-aligned image">
    <p:spTree>
      <p:nvGrpSpPr>
        <p:cNvPr id="1" name=""/>
        <p:cNvGrpSpPr/>
        <p:nvPr/>
      </p:nvGrpSpPr>
      <p:grpSpPr>
        <a:xfrm>
          <a:off x="0" y="0"/>
          <a:ext cx="0" cy="0"/>
          <a:chOff x="0" y="0"/>
          <a:chExt cx="0" cy="0"/>
        </a:xfrm>
      </p:grpSpPr>
      <p:sp>
        <p:nvSpPr>
          <p:cNvPr id="6" name="Title 1"/>
          <p:cNvSpPr>
            <a:spLocks noGrp="1"/>
          </p:cNvSpPr>
          <p:nvPr>
            <p:ph type="title"/>
          </p:nvPr>
        </p:nvSpPr>
        <p:spPr>
          <a:xfrm>
            <a:off x="606175" y="365126"/>
            <a:ext cx="5391401" cy="1247917"/>
          </a:xfrm>
          <a:prstGeom prst="rect">
            <a:avLst/>
          </a:prstGeom>
        </p:spPr>
        <p:txBody>
          <a:bodyPr/>
          <a:lstStyle>
            <a:lvl1pPr>
              <a:defRPr sz="2200" b="1">
                <a:solidFill>
                  <a:schemeClr val="tx2"/>
                </a:solidFill>
              </a:defRPr>
            </a:lvl1pPr>
          </a:lstStyle>
          <a:p>
            <a:r>
              <a:rPr lang="en-US"/>
              <a:t>Click to edit Master title style</a:t>
            </a:r>
            <a:endParaRPr lang="en-CA"/>
          </a:p>
        </p:txBody>
      </p:sp>
      <p:sp>
        <p:nvSpPr>
          <p:cNvPr id="7" name="Text Placeholder 2"/>
          <p:cNvSpPr>
            <a:spLocks noGrp="1"/>
          </p:cNvSpPr>
          <p:nvPr>
            <p:ph type="body" idx="1"/>
          </p:nvPr>
        </p:nvSpPr>
        <p:spPr>
          <a:xfrm>
            <a:off x="606175" y="1685926"/>
            <a:ext cx="5391401" cy="823912"/>
          </a:xfrm>
          <a:prstGeom prst="rect">
            <a:avLst/>
          </a:prstGeom>
        </p:spPr>
        <p:txBody>
          <a:bodyPr anchor="ctr"/>
          <a:lstStyle>
            <a:lvl1pPr marL="0" indent="0">
              <a:buNone/>
              <a:defRPr sz="16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Content Placeholder 3"/>
          <p:cNvSpPr>
            <a:spLocks noGrp="1"/>
          </p:cNvSpPr>
          <p:nvPr>
            <p:ph sz="half" idx="2"/>
          </p:nvPr>
        </p:nvSpPr>
        <p:spPr>
          <a:xfrm>
            <a:off x="606175" y="2505075"/>
            <a:ext cx="5391401" cy="3684588"/>
          </a:xfrm>
          <a:prstGeom prst="rect">
            <a:avLst/>
          </a:prstGeom>
        </p:spPr>
        <p:txBody>
          <a:bodyPr/>
          <a:lstStyle>
            <a:lvl1pPr>
              <a:defRPr sz="1400">
                <a:solidFill>
                  <a:schemeClr val="tx1">
                    <a:lumMod val="85000"/>
                    <a:lumOff val="15000"/>
                  </a:schemeClr>
                </a:solidFill>
              </a:defRPr>
            </a:lvl1pPr>
            <a:lvl2pPr>
              <a:defRPr sz="1400">
                <a:solidFill>
                  <a:schemeClr val="tx1">
                    <a:lumMod val="85000"/>
                    <a:lumOff val="15000"/>
                  </a:schemeClr>
                </a:solidFill>
              </a:defRPr>
            </a:lvl2pPr>
            <a:lvl3pPr>
              <a:defRPr sz="1400">
                <a:solidFill>
                  <a:schemeClr val="tx1">
                    <a:lumMod val="85000"/>
                    <a:lumOff val="15000"/>
                  </a:schemeClr>
                </a:solidFill>
              </a:defRPr>
            </a:lvl3pPr>
            <a:lvl4pPr>
              <a:defRPr sz="1400">
                <a:solidFill>
                  <a:schemeClr val="tx1">
                    <a:lumMod val="85000"/>
                    <a:lumOff val="15000"/>
                  </a:schemeClr>
                </a:solidFill>
              </a:defRPr>
            </a:lvl4pPr>
            <a:lvl5pPr>
              <a:defRPr sz="1400">
                <a:solidFill>
                  <a:schemeClr val="tx1">
                    <a:lumMod val="85000"/>
                    <a:lumOff val="1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3" name="Picture Placeholder 32" descr="Image placeholder"/>
          <p:cNvSpPr>
            <a:spLocks noGrp="1"/>
          </p:cNvSpPr>
          <p:nvPr>
            <p:ph type="pic" sz="quarter" idx="10"/>
          </p:nvPr>
        </p:nvSpPr>
        <p:spPr>
          <a:xfrm>
            <a:off x="6352674" y="276998"/>
            <a:ext cx="5839326" cy="6581001"/>
          </a:xfrm>
          <a:custGeom>
            <a:avLst/>
            <a:gdLst>
              <a:gd name="connsiteX0" fmla="*/ 1988130 w 4963462"/>
              <a:gd name="connsiteY0" fmla="*/ 1 h 6279849"/>
              <a:gd name="connsiteX1" fmla="*/ 4862589 w 4963462"/>
              <a:gd name="connsiteY1" fmla="*/ 12563 h 6279849"/>
              <a:gd name="connsiteX2" fmla="*/ 4963462 w 4963462"/>
              <a:gd name="connsiteY2" fmla="*/ 13169 h 6279849"/>
              <a:gd name="connsiteX3" fmla="*/ 4963462 w 4963462"/>
              <a:gd name="connsiteY3" fmla="*/ 6279849 h 6279849"/>
              <a:gd name="connsiteX4" fmla="*/ 2724464 w 4963462"/>
              <a:gd name="connsiteY4" fmla="*/ 6279849 h 6279849"/>
              <a:gd name="connsiteX5" fmla="*/ 754792 w 4963462"/>
              <a:gd name="connsiteY5" fmla="*/ 4372850 h 6279849"/>
              <a:gd name="connsiteX6" fmla="*/ 611185 w 4963462"/>
              <a:gd name="connsiteY6" fmla="*/ 1215791 h 6279849"/>
              <a:gd name="connsiteX7" fmla="*/ 1823922 w 4963462"/>
              <a:gd name="connsiteY7" fmla="*/ 1087 h 6279849"/>
              <a:gd name="connsiteX8" fmla="*/ 1988130 w 4963462"/>
              <a:gd name="connsiteY8" fmla="*/ 1 h 6279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63462" h="6279849">
                <a:moveTo>
                  <a:pt x="1988130" y="1"/>
                </a:moveTo>
                <a:cubicBezTo>
                  <a:pt x="2492509" y="-96"/>
                  <a:pt x="4033756" y="7654"/>
                  <a:pt x="4862589" y="12563"/>
                </a:cubicBezTo>
                <a:lnTo>
                  <a:pt x="4963462" y="13169"/>
                </a:lnTo>
                <a:lnTo>
                  <a:pt x="4963462" y="6279849"/>
                </a:lnTo>
                <a:lnTo>
                  <a:pt x="2724464" y="6279849"/>
                </a:lnTo>
                <a:lnTo>
                  <a:pt x="754792" y="4372850"/>
                </a:lnTo>
                <a:cubicBezTo>
                  <a:pt x="-81341" y="3680327"/>
                  <a:pt x="-350605" y="2231440"/>
                  <a:pt x="611185" y="1215791"/>
                </a:cubicBezTo>
                <a:cubicBezTo>
                  <a:pt x="1806331" y="20645"/>
                  <a:pt x="628775" y="1196234"/>
                  <a:pt x="1823922" y="1087"/>
                </a:cubicBezTo>
                <a:cubicBezTo>
                  <a:pt x="1827854" y="354"/>
                  <a:pt x="1887255" y="21"/>
                  <a:pt x="1988130" y="1"/>
                </a:cubicBezTo>
                <a:close/>
              </a:path>
            </a:pathLst>
          </a:custGeom>
        </p:spPr>
        <p:txBody>
          <a:bodyPr wrap="square">
            <a:noAutofit/>
          </a:bodyPr>
          <a:lstStyle>
            <a:lvl1pPr marL="0" indent="0">
              <a:buNone/>
              <a:defRPr>
                <a:solidFill>
                  <a:schemeClr val="tx1">
                    <a:lumMod val="85000"/>
                    <a:lumOff val="15000"/>
                  </a:schemeClr>
                </a:solidFill>
              </a:defRPr>
            </a:lvl1pPr>
          </a:lstStyle>
          <a:p>
            <a:r>
              <a:rPr lang="en-US"/>
              <a:t>Click icon to add picture</a:t>
            </a:r>
            <a:endParaRPr lang="en-CA"/>
          </a:p>
        </p:txBody>
      </p:sp>
      <p:sp>
        <p:nvSpPr>
          <p:cNvPr id="10" name="Footer Placeholder 7">
            <a:extLst>
              <a:ext uri="{FF2B5EF4-FFF2-40B4-BE49-F238E27FC236}">
                <a16:creationId xmlns:a16="http://schemas.microsoft.com/office/drawing/2014/main" id="{66F0BB4D-EDFE-4EAA-B186-164F4ED507F4}"/>
              </a:ext>
            </a:extLst>
          </p:cNvPr>
          <p:cNvSpPr>
            <a:spLocks noGrp="1"/>
          </p:cNvSpPr>
          <p:nvPr>
            <p:ph type="ftr" sz="quarter" idx="15"/>
          </p:nvPr>
        </p:nvSpPr>
        <p:spPr>
          <a:xfrm>
            <a:off x="874948" y="6221481"/>
            <a:ext cx="4382852" cy="365125"/>
          </a:xfrm>
          <a:prstGeom prst="rect">
            <a:avLst/>
          </a:prstGeom>
        </p:spPr>
        <p:txBody>
          <a:bodyPr anchor="ctr"/>
          <a:lstStyle>
            <a:lvl1pPr algn="l">
              <a:defRPr sz="900">
                <a:solidFill>
                  <a:schemeClr val="tx1">
                    <a:lumMod val="85000"/>
                    <a:lumOff val="15000"/>
                  </a:schemeClr>
                </a:solidFill>
              </a:defRPr>
            </a:lvl1pPr>
          </a:lstStyle>
          <a:p>
            <a:endParaRPr lang="fr-CA"/>
          </a:p>
        </p:txBody>
      </p:sp>
      <p:pic>
        <p:nvPicPr>
          <p:cNvPr id="11" name="Picture 10">
            <a:extLst>
              <a:ext uri="{FF2B5EF4-FFF2-40B4-BE49-F238E27FC236}">
                <a16:creationId xmlns:a16="http://schemas.microsoft.com/office/drawing/2014/main" id="{9986CDF5-57DB-4EB2-9399-067F37BB1DB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11547" y="6166347"/>
            <a:ext cx="521969" cy="521208"/>
          </a:xfrm>
          <a:prstGeom prst="rect">
            <a:avLst/>
          </a:prstGeom>
        </p:spPr>
      </p:pic>
      <p:pic>
        <p:nvPicPr>
          <p:cNvPr id="12" name="Picture 11">
            <a:extLst>
              <a:ext uri="{FF2B5EF4-FFF2-40B4-BE49-F238E27FC236}">
                <a16:creationId xmlns:a16="http://schemas.microsoft.com/office/drawing/2014/main" id="{051AB2F7-DFF0-47A1-B504-8EC324FD6B16}"/>
              </a:ext>
              <a:ext uri="{C183D7F6-B498-43B3-948B-1728B52AA6E4}">
                <adec:decorative xmlns:adec="http://schemas.microsoft.com/office/drawing/2017/decorative" val="1"/>
              </a:ext>
            </a:extLst>
          </p:cNvPr>
          <p:cNvPicPr>
            <a:picLocks noChangeAspect="1"/>
          </p:cNvPicPr>
          <p:nvPr userDrawn="1"/>
        </p:nvPicPr>
        <p:blipFill rotWithShape="1">
          <a:blip r:embed="rId3"/>
          <a:srcRect r="54672" b="43122"/>
          <a:stretch/>
        </p:blipFill>
        <p:spPr>
          <a:xfrm flipH="1">
            <a:off x="3049" y="6337300"/>
            <a:ext cx="415336" cy="520700"/>
          </a:xfrm>
          <a:prstGeom prst="rect">
            <a:avLst/>
          </a:prstGeom>
        </p:spPr>
      </p:pic>
      <p:sp>
        <p:nvSpPr>
          <p:cNvPr id="15" name="Date Placeholder 6">
            <a:extLst>
              <a:ext uri="{FF2B5EF4-FFF2-40B4-BE49-F238E27FC236}">
                <a16:creationId xmlns:a16="http://schemas.microsoft.com/office/drawing/2014/main" id="{26E81567-21E5-4B2C-9CE1-319019C0F0D5}"/>
              </a:ext>
            </a:extLst>
          </p:cNvPr>
          <p:cNvSpPr>
            <a:spLocks noGrp="1"/>
          </p:cNvSpPr>
          <p:nvPr>
            <p:ph type="dt" sz="half" idx="16"/>
          </p:nvPr>
        </p:nvSpPr>
        <p:spPr>
          <a:xfrm>
            <a:off x="5257799" y="6221480"/>
            <a:ext cx="1371602" cy="365125"/>
          </a:xfrm>
          <a:prstGeom prst="rect">
            <a:avLst/>
          </a:prstGeom>
        </p:spPr>
        <p:txBody>
          <a:bodyPr anchor="ctr"/>
          <a:lstStyle>
            <a:lvl1pPr algn="ctr">
              <a:defRPr sz="900">
                <a:solidFill>
                  <a:schemeClr val="tx1">
                    <a:lumMod val="85000"/>
                    <a:lumOff val="15000"/>
                  </a:schemeClr>
                </a:solidFill>
              </a:defRPr>
            </a:lvl1pPr>
          </a:lstStyle>
          <a:p>
            <a:endParaRPr lang="fr-CA"/>
          </a:p>
        </p:txBody>
      </p:sp>
      <p:sp>
        <p:nvSpPr>
          <p:cNvPr id="14" name="Slide Number Placeholder 5">
            <a:extLst>
              <a:ext uri="{FF2B5EF4-FFF2-40B4-BE49-F238E27FC236}">
                <a16:creationId xmlns:a16="http://schemas.microsoft.com/office/drawing/2014/main" id="{0E2E8673-525C-4DD4-9A30-9FEFF89D3FF0}"/>
              </a:ext>
            </a:extLst>
          </p:cNvPr>
          <p:cNvSpPr txBox="1">
            <a:spLocks/>
          </p:cNvSpPr>
          <p:nvPr userDrawn="1"/>
        </p:nvSpPr>
        <p:spPr>
          <a:xfrm flipH="1">
            <a:off x="323950" y="6235267"/>
            <a:ext cx="495029" cy="365125"/>
          </a:xfrm>
          <a:prstGeom prst="rect">
            <a:avLst/>
          </a:prstGeom>
        </p:spPr>
        <p:txBody>
          <a:bodyPr anchor="ctr"/>
          <a:lstStyle>
            <a:defPPr>
              <a:defRPr lang="en-US"/>
            </a:defPPr>
            <a:lvl1pPr marL="0" algn="l" defTabSz="914400" rtl="0" eaLnBrk="1" latinLnBrk="0" hangingPunct="1">
              <a:defRPr sz="1400" b="1" kern="1200">
                <a:solidFill>
                  <a:schemeClr val="bg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5AAA47A-2FC3-4655-AE12-3C57E1D8CC04}" type="slidenum">
              <a:rPr lang="en-CA" smtClean="0"/>
              <a:pPr algn="ctr"/>
              <a:t>‹#›</a:t>
            </a:fld>
            <a:endParaRPr lang="en-CA"/>
          </a:p>
        </p:txBody>
      </p:sp>
      <p:sp>
        <p:nvSpPr>
          <p:cNvPr id="4" name="hrSlideMaster.Content &amp; right-aligned imageHeader" descr="UNCLASSIFIED">
            <a:extLst>
              <a:ext uri="{FF2B5EF4-FFF2-40B4-BE49-F238E27FC236}">
                <a16:creationId xmlns:a16="http://schemas.microsoft.com/office/drawing/2014/main" id="{CB3481B8-EA2D-4C56-82F6-A648384E5E07}"/>
              </a:ext>
            </a:extLst>
          </p:cNvPr>
          <p:cNvSpPr txBox="1"/>
          <p:nvPr userDrawn="1"/>
        </p:nvSpPr>
        <p:spPr>
          <a:xfrm>
            <a:off x="0" y="0"/>
            <a:ext cx="12192000" cy="276999"/>
          </a:xfrm>
          <a:prstGeom prst="rect">
            <a:avLst/>
          </a:prstGeom>
          <a:noFill/>
        </p:spPr>
        <p:txBody>
          <a:bodyPr vert="horz" wrap="square" rtlCol="0">
            <a:spAutoFit/>
          </a:bodyPr>
          <a:lstStyle/>
          <a:p>
            <a:pPr algn="r"/>
            <a:r>
              <a:rPr lang="en-US" sz="1200" b="0" i="0" u="none" baseline="0">
                <a:solidFill>
                  <a:srgbClr val="000000"/>
                </a:solidFill>
                <a:latin typeface="Arial" panose="020B0604020202020204" pitchFamily="34" charset="0"/>
              </a:rPr>
              <a:t>UNCLASSIFIED</a:t>
            </a:r>
            <a:endParaRPr lang="en-US" sz="1200" b="0" i="0" u="none" baseline="0" err="1">
              <a:solidFill>
                <a:srgbClr val="000000"/>
              </a:solidFill>
              <a:latin typeface="Arial" panose="020B0604020202020204" pitchFamily="34" charset="0"/>
            </a:endParaRPr>
          </a:p>
        </p:txBody>
      </p:sp>
    </p:spTree>
    <p:extLst>
      <p:ext uri="{BB962C8B-B14F-4D97-AF65-F5344CB8AC3E}">
        <p14:creationId xmlns:p14="http://schemas.microsoft.com/office/powerpoint/2010/main" val="3017457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mp; left-aligned image">
    <p:spTree>
      <p:nvGrpSpPr>
        <p:cNvPr id="1" name=""/>
        <p:cNvGrpSpPr/>
        <p:nvPr/>
      </p:nvGrpSpPr>
      <p:grpSpPr>
        <a:xfrm>
          <a:off x="0" y="0"/>
          <a:ext cx="0" cy="0"/>
          <a:chOff x="0" y="0"/>
          <a:chExt cx="0" cy="0"/>
        </a:xfrm>
      </p:grpSpPr>
      <p:sp>
        <p:nvSpPr>
          <p:cNvPr id="6" name="Title 1"/>
          <p:cNvSpPr>
            <a:spLocks noGrp="1"/>
          </p:cNvSpPr>
          <p:nvPr>
            <p:ph type="title"/>
          </p:nvPr>
        </p:nvSpPr>
        <p:spPr>
          <a:xfrm>
            <a:off x="6196015" y="365126"/>
            <a:ext cx="5085011" cy="1247917"/>
          </a:xfrm>
          <a:prstGeom prst="rect">
            <a:avLst/>
          </a:prstGeom>
        </p:spPr>
        <p:txBody>
          <a:bodyPr/>
          <a:lstStyle>
            <a:lvl1pPr>
              <a:defRPr sz="2200" b="1">
                <a:solidFill>
                  <a:schemeClr val="tx2"/>
                </a:solidFill>
              </a:defRPr>
            </a:lvl1pPr>
          </a:lstStyle>
          <a:p>
            <a:r>
              <a:rPr lang="en-US"/>
              <a:t>Click to edit Master title style</a:t>
            </a:r>
            <a:endParaRPr lang="en-CA"/>
          </a:p>
        </p:txBody>
      </p:sp>
      <p:sp>
        <p:nvSpPr>
          <p:cNvPr id="9" name="Text Placeholder 2">
            <a:extLst>
              <a:ext uri="{FF2B5EF4-FFF2-40B4-BE49-F238E27FC236}">
                <a16:creationId xmlns:a16="http://schemas.microsoft.com/office/drawing/2014/main" id="{D60D0716-BF55-46AF-9387-1A5CE6F05BE9}"/>
              </a:ext>
            </a:extLst>
          </p:cNvPr>
          <p:cNvSpPr>
            <a:spLocks noGrp="1"/>
          </p:cNvSpPr>
          <p:nvPr>
            <p:ph type="body" idx="13"/>
          </p:nvPr>
        </p:nvSpPr>
        <p:spPr>
          <a:xfrm>
            <a:off x="6196014" y="1685926"/>
            <a:ext cx="5085012" cy="823912"/>
          </a:xfrm>
          <a:prstGeom prst="rect">
            <a:avLst/>
          </a:prstGeom>
        </p:spPr>
        <p:txBody>
          <a:bodyPr anchor="ctr"/>
          <a:lstStyle>
            <a:lvl1pPr marL="0" indent="0">
              <a:buNone/>
              <a:defRPr sz="16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Content Placeholder 3">
            <a:extLst>
              <a:ext uri="{FF2B5EF4-FFF2-40B4-BE49-F238E27FC236}">
                <a16:creationId xmlns:a16="http://schemas.microsoft.com/office/drawing/2014/main" id="{CB135FE7-354F-427A-AFEF-021AA32B8636}"/>
              </a:ext>
            </a:extLst>
          </p:cNvPr>
          <p:cNvSpPr>
            <a:spLocks noGrp="1"/>
          </p:cNvSpPr>
          <p:nvPr>
            <p:ph sz="half" idx="14"/>
          </p:nvPr>
        </p:nvSpPr>
        <p:spPr>
          <a:xfrm>
            <a:off x="6196014" y="2505075"/>
            <a:ext cx="5085012" cy="3684588"/>
          </a:xfrm>
          <a:prstGeom prst="rect">
            <a:avLst/>
          </a:prstGeom>
        </p:spPr>
        <p:txBody>
          <a:bodyPr/>
          <a:lstStyle>
            <a:lvl1pPr>
              <a:defRPr sz="1400">
                <a:solidFill>
                  <a:schemeClr val="tx1">
                    <a:lumMod val="85000"/>
                    <a:lumOff val="15000"/>
                  </a:schemeClr>
                </a:solidFill>
              </a:defRPr>
            </a:lvl1pPr>
            <a:lvl2pPr>
              <a:defRPr sz="1400">
                <a:solidFill>
                  <a:schemeClr val="tx1">
                    <a:lumMod val="85000"/>
                    <a:lumOff val="15000"/>
                  </a:schemeClr>
                </a:solidFill>
              </a:defRPr>
            </a:lvl2pPr>
            <a:lvl3pPr>
              <a:defRPr sz="1400">
                <a:solidFill>
                  <a:schemeClr val="tx1">
                    <a:lumMod val="85000"/>
                    <a:lumOff val="15000"/>
                  </a:schemeClr>
                </a:solidFill>
              </a:defRPr>
            </a:lvl3pPr>
            <a:lvl4pPr>
              <a:defRPr sz="1400">
                <a:solidFill>
                  <a:schemeClr val="tx1">
                    <a:lumMod val="85000"/>
                    <a:lumOff val="15000"/>
                  </a:schemeClr>
                </a:solidFill>
              </a:defRPr>
            </a:lvl4pPr>
            <a:lvl5pPr>
              <a:defRPr sz="1400">
                <a:solidFill>
                  <a:schemeClr val="tx1">
                    <a:lumMod val="85000"/>
                    <a:lumOff val="1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3" name="Picture Placeholder 32" descr="Image placeholder"/>
          <p:cNvSpPr>
            <a:spLocks noGrp="1"/>
          </p:cNvSpPr>
          <p:nvPr>
            <p:ph type="pic" sz="quarter" idx="10"/>
          </p:nvPr>
        </p:nvSpPr>
        <p:spPr>
          <a:xfrm flipH="1">
            <a:off x="0" y="276999"/>
            <a:ext cx="5843016" cy="6581002"/>
          </a:xfrm>
          <a:custGeom>
            <a:avLst/>
            <a:gdLst>
              <a:gd name="connsiteX0" fmla="*/ 1988130 w 4963462"/>
              <a:gd name="connsiteY0" fmla="*/ 1 h 6279849"/>
              <a:gd name="connsiteX1" fmla="*/ 4862589 w 4963462"/>
              <a:gd name="connsiteY1" fmla="*/ 12563 h 6279849"/>
              <a:gd name="connsiteX2" fmla="*/ 4963462 w 4963462"/>
              <a:gd name="connsiteY2" fmla="*/ 13169 h 6279849"/>
              <a:gd name="connsiteX3" fmla="*/ 4963462 w 4963462"/>
              <a:gd name="connsiteY3" fmla="*/ 6279849 h 6279849"/>
              <a:gd name="connsiteX4" fmla="*/ 2724464 w 4963462"/>
              <a:gd name="connsiteY4" fmla="*/ 6279849 h 6279849"/>
              <a:gd name="connsiteX5" fmla="*/ 754792 w 4963462"/>
              <a:gd name="connsiteY5" fmla="*/ 4372850 h 6279849"/>
              <a:gd name="connsiteX6" fmla="*/ 611185 w 4963462"/>
              <a:gd name="connsiteY6" fmla="*/ 1215791 h 6279849"/>
              <a:gd name="connsiteX7" fmla="*/ 1823922 w 4963462"/>
              <a:gd name="connsiteY7" fmla="*/ 1087 h 6279849"/>
              <a:gd name="connsiteX8" fmla="*/ 1988130 w 4963462"/>
              <a:gd name="connsiteY8" fmla="*/ 1 h 6279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63462" h="6279849">
                <a:moveTo>
                  <a:pt x="1988130" y="1"/>
                </a:moveTo>
                <a:cubicBezTo>
                  <a:pt x="2492509" y="-96"/>
                  <a:pt x="4033756" y="7654"/>
                  <a:pt x="4862589" y="12563"/>
                </a:cubicBezTo>
                <a:lnTo>
                  <a:pt x="4963462" y="13169"/>
                </a:lnTo>
                <a:lnTo>
                  <a:pt x="4963462" y="6279849"/>
                </a:lnTo>
                <a:lnTo>
                  <a:pt x="2724464" y="6279849"/>
                </a:lnTo>
                <a:lnTo>
                  <a:pt x="754792" y="4372850"/>
                </a:lnTo>
                <a:cubicBezTo>
                  <a:pt x="-81341" y="3680327"/>
                  <a:pt x="-350605" y="2231440"/>
                  <a:pt x="611185" y="1215791"/>
                </a:cubicBezTo>
                <a:cubicBezTo>
                  <a:pt x="1806331" y="20645"/>
                  <a:pt x="628775" y="1196234"/>
                  <a:pt x="1823922" y="1087"/>
                </a:cubicBezTo>
                <a:cubicBezTo>
                  <a:pt x="1827854" y="354"/>
                  <a:pt x="1887255" y="21"/>
                  <a:pt x="1988130" y="1"/>
                </a:cubicBezTo>
                <a:close/>
              </a:path>
            </a:pathLst>
          </a:custGeom>
        </p:spPr>
        <p:txBody>
          <a:bodyPr wrap="square">
            <a:noAutofit/>
          </a:bodyPr>
          <a:lstStyle>
            <a:lvl1pPr marL="0" indent="0">
              <a:buNone/>
              <a:defRPr>
                <a:solidFill>
                  <a:schemeClr val="tx1">
                    <a:lumMod val="85000"/>
                    <a:lumOff val="15000"/>
                  </a:schemeClr>
                </a:solidFill>
              </a:defRPr>
            </a:lvl1pPr>
          </a:lstStyle>
          <a:p>
            <a:r>
              <a:rPr lang="en-US"/>
              <a:t>Click icon to add picture</a:t>
            </a:r>
            <a:endParaRPr lang="en-CA"/>
          </a:p>
        </p:txBody>
      </p:sp>
      <p:sp>
        <p:nvSpPr>
          <p:cNvPr id="8" name="Footer Placeholder 7">
            <a:extLst>
              <a:ext uri="{FF2B5EF4-FFF2-40B4-BE49-F238E27FC236}">
                <a16:creationId xmlns:a16="http://schemas.microsoft.com/office/drawing/2014/main" id="{ED8AC18D-B485-4808-BA38-E78EE3B4DB34}"/>
              </a:ext>
            </a:extLst>
          </p:cNvPr>
          <p:cNvSpPr>
            <a:spLocks noGrp="1"/>
          </p:cNvSpPr>
          <p:nvPr>
            <p:ph type="ftr" sz="quarter" idx="11"/>
          </p:nvPr>
        </p:nvSpPr>
        <p:spPr>
          <a:xfrm>
            <a:off x="6629400" y="6221481"/>
            <a:ext cx="4751647" cy="365125"/>
          </a:xfrm>
          <a:prstGeom prst="rect">
            <a:avLst/>
          </a:prstGeom>
        </p:spPr>
        <p:txBody>
          <a:bodyPr anchor="ctr"/>
          <a:lstStyle>
            <a:lvl1pPr algn="r">
              <a:defRPr sz="900">
                <a:solidFill>
                  <a:schemeClr val="tx1">
                    <a:lumMod val="85000"/>
                    <a:lumOff val="15000"/>
                  </a:schemeClr>
                </a:solidFill>
              </a:defRPr>
            </a:lvl1pPr>
          </a:lstStyle>
          <a:p>
            <a:endParaRPr lang="fr-CA"/>
          </a:p>
        </p:txBody>
      </p:sp>
      <p:sp>
        <p:nvSpPr>
          <p:cNvPr id="11" name="Date Placeholder 6">
            <a:extLst>
              <a:ext uri="{FF2B5EF4-FFF2-40B4-BE49-F238E27FC236}">
                <a16:creationId xmlns:a16="http://schemas.microsoft.com/office/drawing/2014/main" id="{2BD46C5D-0BF9-4BF5-8DE9-533EC9BDE4E3}"/>
              </a:ext>
            </a:extLst>
          </p:cNvPr>
          <p:cNvSpPr>
            <a:spLocks noGrp="1"/>
          </p:cNvSpPr>
          <p:nvPr>
            <p:ph type="dt" sz="half" idx="15"/>
          </p:nvPr>
        </p:nvSpPr>
        <p:spPr>
          <a:xfrm>
            <a:off x="5257799" y="6221480"/>
            <a:ext cx="1371602" cy="365125"/>
          </a:xfrm>
          <a:prstGeom prst="rect">
            <a:avLst/>
          </a:prstGeom>
        </p:spPr>
        <p:txBody>
          <a:bodyPr anchor="ctr"/>
          <a:lstStyle>
            <a:lvl1pPr algn="ctr">
              <a:defRPr sz="900">
                <a:solidFill>
                  <a:schemeClr val="tx1">
                    <a:lumMod val="85000"/>
                    <a:lumOff val="15000"/>
                  </a:schemeClr>
                </a:solidFill>
              </a:defRPr>
            </a:lvl1pPr>
          </a:lstStyle>
          <a:p>
            <a:endParaRPr lang="fr-CA"/>
          </a:p>
        </p:txBody>
      </p:sp>
      <p:sp>
        <p:nvSpPr>
          <p:cNvPr id="3" name="hrSlideMaster.Content &amp; left-aligned imageHeader" descr="UNCLASSIFIED">
            <a:extLst>
              <a:ext uri="{FF2B5EF4-FFF2-40B4-BE49-F238E27FC236}">
                <a16:creationId xmlns:a16="http://schemas.microsoft.com/office/drawing/2014/main" id="{AFBCECB4-93FE-4E1C-B9A4-C6B8768BBA29}"/>
              </a:ext>
            </a:extLst>
          </p:cNvPr>
          <p:cNvSpPr txBox="1"/>
          <p:nvPr userDrawn="1"/>
        </p:nvSpPr>
        <p:spPr>
          <a:xfrm>
            <a:off x="0" y="0"/>
            <a:ext cx="12192000" cy="276999"/>
          </a:xfrm>
          <a:prstGeom prst="rect">
            <a:avLst/>
          </a:prstGeom>
          <a:noFill/>
        </p:spPr>
        <p:txBody>
          <a:bodyPr vert="horz" wrap="square" rtlCol="0">
            <a:spAutoFit/>
          </a:bodyPr>
          <a:lstStyle/>
          <a:p>
            <a:pPr algn="r"/>
            <a:r>
              <a:rPr lang="en-US" sz="1200" b="0" i="0" u="none" baseline="0">
                <a:solidFill>
                  <a:srgbClr val="000000"/>
                </a:solidFill>
                <a:latin typeface="Arial" panose="020B0604020202020204" pitchFamily="34" charset="0"/>
              </a:rPr>
              <a:t>UNCLASSIFIED</a:t>
            </a:r>
            <a:endParaRPr lang="en-US" sz="1200" b="0" i="0" u="none" baseline="0" err="1">
              <a:solidFill>
                <a:srgbClr val="000000"/>
              </a:solidFill>
              <a:latin typeface="Arial" panose="020B0604020202020204" pitchFamily="34" charset="0"/>
            </a:endParaRPr>
          </a:p>
        </p:txBody>
      </p:sp>
    </p:spTree>
    <p:extLst>
      <p:ext uri="{BB962C8B-B14F-4D97-AF65-F5344CB8AC3E}">
        <p14:creationId xmlns:p14="http://schemas.microsoft.com/office/powerpoint/2010/main" val="3230492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6175" y="365126"/>
            <a:ext cx="10674851" cy="1247918"/>
          </a:xfrm>
          <a:prstGeom prst="rect">
            <a:avLst/>
          </a:prstGeom>
        </p:spPr>
        <p:txBody>
          <a:bodyPr/>
          <a:lstStyle>
            <a:lvl1pPr>
              <a:defRPr sz="2200" b="1">
                <a:solidFill>
                  <a:schemeClr val="tx2"/>
                </a:solidFill>
              </a:defRPr>
            </a:lvl1pPr>
          </a:lstStyle>
          <a:p>
            <a:r>
              <a:rPr lang="en-US"/>
              <a:t>Click to edit Master title style</a:t>
            </a:r>
            <a:endParaRPr lang="en-CA"/>
          </a:p>
        </p:txBody>
      </p:sp>
      <p:sp>
        <p:nvSpPr>
          <p:cNvPr id="3" name="Text Placeholder 2"/>
          <p:cNvSpPr>
            <a:spLocks noGrp="1"/>
          </p:cNvSpPr>
          <p:nvPr>
            <p:ph type="body" idx="1"/>
          </p:nvPr>
        </p:nvSpPr>
        <p:spPr>
          <a:xfrm>
            <a:off x="606175" y="1685926"/>
            <a:ext cx="5391401" cy="823912"/>
          </a:xfrm>
          <a:prstGeom prst="rect">
            <a:avLst/>
          </a:prstGeom>
        </p:spPr>
        <p:txBody>
          <a:bodyPr anchor="ctr"/>
          <a:lstStyle>
            <a:lvl1pPr marL="0" indent="0">
              <a:buNone/>
              <a:defRPr sz="16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6175" y="2505075"/>
            <a:ext cx="5391400" cy="3684588"/>
          </a:xfrm>
          <a:prstGeom prst="rect">
            <a:avLst/>
          </a:prstGeom>
        </p:spPr>
        <p:txBody>
          <a:bodyPr/>
          <a:lstStyle>
            <a:lvl1pPr>
              <a:defRPr sz="1400">
                <a:solidFill>
                  <a:schemeClr val="tx1">
                    <a:lumMod val="85000"/>
                    <a:lumOff val="15000"/>
                  </a:schemeClr>
                </a:solidFill>
              </a:defRPr>
            </a:lvl1pPr>
            <a:lvl2pPr>
              <a:defRPr sz="1400">
                <a:solidFill>
                  <a:schemeClr val="tx1">
                    <a:lumMod val="85000"/>
                    <a:lumOff val="15000"/>
                  </a:schemeClr>
                </a:solidFill>
              </a:defRPr>
            </a:lvl2pPr>
            <a:lvl3pPr>
              <a:defRPr sz="1400">
                <a:solidFill>
                  <a:schemeClr val="tx1">
                    <a:lumMod val="85000"/>
                    <a:lumOff val="15000"/>
                  </a:schemeClr>
                </a:solidFill>
              </a:defRPr>
            </a:lvl3pPr>
            <a:lvl4pPr>
              <a:defRPr sz="1400">
                <a:solidFill>
                  <a:schemeClr val="tx1">
                    <a:lumMod val="85000"/>
                    <a:lumOff val="15000"/>
                  </a:schemeClr>
                </a:solidFill>
              </a:defRPr>
            </a:lvl4pPr>
            <a:lvl5pPr>
              <a:defRPr sz="1400">
                <a:solidFill>
                  <a:schemeClr val="tx1">
                    <a:lumMod val="85000"/>
                    <a:lumOff val="1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1" name="Text Placeholder 2"/>
          <p:cNvSpPr>
            <a:spLocks noGrp="1"/>
          </p:cNvSpPr>
          <p:nvPr>
            <p:ph type="body" idx="13"/>
          </p:nvPr>
        </p:nvSpPr>
        <p:spPr>
          <a:xfrm>
            <a:off x="6196014" y="1685926"/>
            <a:ext cx="5085012" cy="823912"/>
          </a:xfrm>
          <a:prstGeom prst="rect">
            <a:avLst/>
          </a:prstGeom>
        </p:spPr>
        <p:txBody>
          <a:bodyPr anchor="ctr"/>
          <a:lstStyle>
            <a:lvl1pPr marL="0" indent="0">
              <a:buNone/>
              <a:defRPr sz="16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half" idx="14"/>
          </p:nvPr>
        </p:nvSpPr>
        <p:spPr>
          <a:xfrm>
            <a:off x="6196014" y="2505075"/>
            <a:ext cx="5085012" cy="3684588"/>
          </a:xfrm>
          <a:prstGeom prst="rect">
            <a:avLst/>
          </a:prstGeom>
        </p:spPr>
        <p:txBody>
          <a:bodyPr/>
          <a:lstStyle>
            <a:lvl1pPr>
              <a:defRPr sz="1400">
                <a:solidFill>
                  <a:schemeClr val="tx1">
                    <a:lumMod val="85000"/>
                    <a:lumOff val="15000"/>
                  </a:schemeClr>
                </a:solidFill>
              </a:defRPr>
            </a:lvl1pPr>
            <a:lvl2pPr>
              <a:defRPr sz="1400">
                <a:solidFill>
                  <a:schemeClr val="tx1">
                    <a:lumMod val="85000"/>
                    <a:lumOff val="15000"/>
                  </a:schemeClr>
                </a:solidFill>
              </a:defRPr>
            </a:lvl2pPr>
            <a:lvl3pPr>
              <a:defRPr sz="1400">
                <a:solidFill>
                  <a:schemeClr val="tx1">
                    <a:lumMod val="85000"/>
                    <a:lumOff val="15000"/>
                  </a:schemeClr>
                </a:solidFill>
              </a:defRPr>
            </a:lvl3pPr>
            <a:lvl4pPr>
              <a:defRPr sz="1400">
                <a:solidFill>
                  <a:schemeClr val="tx1">
                    <a:lumMod val="85000"/>
                    <a:lumOff val="15000"/>
                  </a:schemeClr>
                </a:solidFill>
              </a:defRPr>
            </a:lvl4pPr>
            <a:lvl5pPr>
              <a:defRPr sz="1400">
                <a:solidFill>
                  <a:schemeClr val="tx1">
                    <a:lumMod val="85000"/>
                    <a:lumOff val="1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3" name="Footer Placeholder 7">
            <a:extLst>
              <a:ext uri="{FF2B5EF4-FFF2-40B4-BE49-F238E27FC236}">
                <a16:creationId xmlns:a16="http://schemas.microsoft.com/office/drawing/2014/main" id="{69D3BF54-2B71-468B-950F-9355E2481B0D}"/>
              </a:ext>
            </a:extLst>
          </p:cNvPr>
          <p:cNvSpPr>
            <a:spLocks noGrp="1"/>
          </p:cNvSpPr>
          <p:nvPr>
            <p:ph type="ftr" sz="quarter" idx="11"/>
          </p:nvPr>
        </p:nvSpPr>
        <p:spPr>
          <a:xfrm>
            <a:off x="6629400" y="6221481"/>
            <a:ext cx="4751647" cy="365125"/>
          </a:xfrm>
          <a:prstGeom prst="rect">
            <a:avLst/>
          </a:prstGeom>
        </p:spPr>
        <p:txBody>
          <a:bodyPr anchor="ctr"/>
          <a:lstStyle>
            <a:lvl1pPr algn="r">
              <a:defRPr sz="900">
                <a:solidFill>
                  <a:schemeClr val="tx1">
                    <a:lumMod val="85000"/>
                    <a:lumOff val="15000"/>
                  </a:schemeClr>
                </a:solidFill>
              </a:defRPr>
            </a:lvl1pPr>
          </a:lstStyle>
          <a:p>
            <a:endParaRPr lang="fr-CA"/>
          </a:p>
        </p:txBody>
      </p:sp>
      <p:sp>
        <p:nvSpPr>
          <p:cNvPr id="14" name="Date Placeholder 6">
            <a:extLst>
              <a:ext uri="{FF2B5EF4-FFF2-40B4-BE49-F238E27FC236}">
                <a16:creationId xmlns:a16="http://schemas.microsoft.com/office/drawing/2014/main" id="{F117F416-1B51-48C3-B41D-DBDD06F2EEF2}"/>
              </a:ext>
            </a:extLst>
          </p:cNvPr>
          <p:cNvSpPr>
            <a:spLocks noGrp="1"/>
          </p:cNvSpPr>
          <p:nvPr>
            <p:ph type="dt" sz="half" idx="10"/>
          </p:nvPr>
        </p:nvSpPr>
        <p:spPr>
          <a:xfrm>
            <a:off x="5257799" y="6221480"/>
            <a:ext cx="1371602" cy="365125"/>
          </a:xfrm>
          <a:prstGeom prst="rect">
            <a:avLst/>
          </a:prstGeom>
        </p:spPr>
        <p:txBody>
          <a:bodyPr anchor="ctr"/>
          <a:lstStyle>
            <a:lvl1pPr algn="ctr">
              <a:defRPr sz="900">
                <a:solidFill>
                  <a:schemeClr val="tx1">
                    <a:lumMod val="85000"/>
                    <a:lumOff val="15000"/>
                  </a:schemeClr>
                </a:solidFill>
              </a:defRPr>
            </a:lvl1pPr>
          </a:lstStyle>
          <a:p>
            <a:endParaRPr lang="fr-CA"/>
          </a:p>
        </p:txBody>
      </p:sp>
      <p:sp>
        <p:nvSpPr>
          <p:cNvPr id="6" name="hrSlideMaster.ComparisonHeader" descr="UNCLASSIFIED">
            <a:extLst>
              <a:ext uri="{FF2B5EF4-FFF2-40B4-BE49-F238E27FC236}">
                <a16:creationId xmlns:a16="http://schemas.microsoft.com/office/drawing/2014/main" id="{2256B3B8-FC83-4486-92EF-98B25532DBE8}"/>
              </a:ext>
            </a:extLst>
          </p:cNvPr>
          <p:cNvSpPr txBox="1"/>
          <p:nvPr userDrawn="1"/>
        </p:nvSpPr>
        <p:spPr>
          <a:xfrm>
            <a:off x="0" y="0"/>
            <a:ext cx="12192000" cy="276999"/>
          </a:xfrm>
          <a:prstGeom prst="rect">
            <a:avLst/>
          </a:prstGeom>
          <a:noFill/>
        </p:spPr>
        <p:txBody>
          <a:bodyPr vert="horz" wrap="square" rtlCol="0">
            <a:spAutoFit/>
          </a:bodyPr>
          <a:lstStyle/>
          <a:p>
            <a:pPr algn="r"/>
            <a:r>
              <a:rPr lang="en-US" sz="1200" b="0" i="0" u="none" baseline="0">
                <a:solidFill>
                  <a:srgbClr val="000000"/>
                </a:solidFill>
                <a:latin typeface="Arial" panose="020B0604020202020204" pitchFamily="34" charset="0"/>
              </a:rPr>
              <a:t>UNCLASSIFIED</a:t>
            </a:r>
            <a:endParaRPr lang="en-US" sz="1200" b="0" i="0" u="none" baseline="0" err="1">
              <a:solidFill>
                <a:srgbClr val="000000"/>
              </a:solidFill>
              <a:latin typeface="Arial" panose="020B0604020202020204" pitchFamily="34" charset="0"/>
            </a:endParaRPr>
          </a:p>
        </p:txBody>
      </p:sp>
    </p:spTree>
    <p:extLst>
      <p:ext uri="{BB962C8B-B14F-4D97-AF65-F5344CB8AC3E}">
        <p14:creationId xmlns:p14="http://schemas.microsoft.com/office/powerpoint/2010/main" val="2844310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title &amp; right-aligned Image">
    <p:spTree>
      <p:nvGrpSpPr>
        <p:cNvPr id="1" name=""/>
        <p:cNvGrpSpPr/>
        <p:nvPr/>
      </p:nvGrpSpPr>
      <p:grpSpPr>
        <a:xfrm>
          <a:off x="0" y="0"/>
          <a:ext cx="0" cy="0"/>
          <a:chOff x="0" y="0"/>
          <a:chExt cx="0" cy="0"/>
        </a:xfrm>
      </p:grpSpPr>
      <p:sp>
        <p:nvSpPr>
          <p:cNvPr id="11" name="Text Placeholder 10"/>
          <p:cNvSpPr>
            <a:spLocks noGrp="1"/>
          </p:cNvSpPr>
          <p:nvPr>
            <p:ph type="body" sz="quarter" idx="14" hasCustomPrompt="1"/>
          </p:nvPr>
        </p:nvSpPr>
        <p:spPr>
          <a:xfrm>
            <a:off x="688369" y="3502783"/>
            <a:ext cx="5361196" cy="441254"/>
          </a:xfrm>
          <a:prstGeom prst="rect">
            <a:avLst/>
          </a:prstGeom>
        </p:spPr>
        <p:txBody>
          <a:bodyPr anchor="ctr"/>
          <a:lstStyle>
            <a:lvl1pPr marL="0" indent="0">
              <a:buNone/>
              <a:defRPr sz="1600" b="1">
                <a:solidFill>
                  <a:schemeClr val="tx1">
                    <a:lumMod val="85000"/>
                    <a:lumOff val="15000"/>
                  </a:schemeClr>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err="1"/>
              <a:t>Subheader</a:t>
            </a:r>
            <a:endParaRPr lang="en-CA"/>
          </a:p>
        </p:txBody>
      </p:sp>
      <p:sp>
        <p:nvSpPr>
          <p:cNvPr id="9" name="Title 11">
            <a:extLst>
              <a:ext uri="{FF2B5EF4-FFF2-40B4-BE49-F238E27FC236}">
                <a16:creationId xmlns:a16="http://schemas.microsoft.com/office/drawing/2014/main" id="{EB62B154-123B-4070-AF21-76A4E4149A43}"/>
              </a:ext>
            </a:extLst>
          </p:cNvPr>
          <p:cNvSpPr>
            <a:spLocks noGrp="1"/>
          </p:cNvSpPr>
          <p:nvPr>
            <p:ph type="title" hasCustomPrompt="1"/>
          </p:nvPr>
        </p:nvSpPr>
        <p:spPr>
          <a:xfrm>
            <a:off x="688369" y="2671071"/>
            <a:ext cx="5407631" cy="653796"/>
          </a:xfrm>
          <a:prstGeom prst="roundRect">
            <a:avLst/>
          </a:prstGeom>
          <a:solidFill>
            <a:srgbClr val="005477"/>
          </a:solidFill>
        </p:spPr>
        <p:txBody>
          <a:bodyPr>
            <a:spAutoFit/>
          </a:bodyPr>
          <a:lstStyle>
            <a:lvl1pPr>
              <a:defRPr sz="3600" b="1">
                <a:solidFill>
                  <a:schemeClr val="bg1"/>
                </a:solidFill>
              </a:defRPr>
            </a:lvl1pPr>
          </a:lstStyle>
          <a:p>
            <a:pPr lvl="0"/>
            <a:r>
              <a:rPr lang="en-CA"/>
              <a:t>Section title goes here</a:t>
            </a:r>
          </a:p>
        </p:txBody>
      </p:sp>
      <p:sp>
        <p:nvSpPr>
          <p:cNvPr id="10" name="Footer Placeholder 7">
            <a:extLst>
              <a:ext uri="{FF2B5EF4-FFF2-40B4-BE49-F238E27FC236}">
                <a16:creationId xmlns:a16="http://schemas.microsoft.com/office/drawing/2014/main" id="{A04A0DDC-2CB9-4721-9F0C-CB49F7CEA8D2}"/>
              </a:ext>
            </a:extLst>
          </p:cNvPr>
          <p:cNvSpPr>
            <a:spLocks noGrp="1"/>
          </p:cNvSpPr>
          <p:nvPr>
            <p:ph type="ftr" sz="quarter" idx="15"/>
          </p:nvPr>
        </p:nvSpPr>
        <p:spPr>
          <a:xfrm>
            <a:off x="874948" y="6221481"/>
            <a:ext cx="4382852" cy="365125"/>
          </a:xfrm>
          <a:prstGeom prst="rect">
            <a:avLst/>
          </a:prstGeom>
        </p:spPr>
        <p:txBody>
          <a:bodyPr anchor="ctr"/>
          <a:lstStyle>
            <a:lvl1pPr algn="l">
              <a:defRPr sz="900">
                <a:solidFill>
                  <a:schemeClr val="tx1">
                    <a:lumMod val="85000"/>
                    <a:lumOff val="15000"/>
                  </a:schemeClr>
                </a:solidFill>
              </a:defRPr>
            </a:lvl1pPr>
          </a:lstStyle>
          <a:p>
            <a:endParaRPr lang="fr-CA"/>
          </a:p>
        </p:txBody>
      </p:sp>
      <p:sp>
        <p:nvSpPr>
          <p:cNvPr id="33" name="Picture Placeholder 32" descr="Image placeholder"/>
          <p:cNvSpPr>
            <a:spLocks noGrp="1"/>
          </p:cNvSpPr>
          <p:nvPr>
            <p:ph type="pic" sz="quarter" idx="10"/>
          </p:nvPr>
        </p:nvSpPr>
        <p:spPr>
          <a:xfrm>
            <a:off x="6352674" y="276998"/>
            <a:ext cx="5839326" cy="6581001"/>
          </a:xfrm>
          <a:custGeom>
            <a:avLst/>
            <a:gdLst>
              <a:gd name="connsiteX0" fmla="*/ 1988130 w 4963462"/>
              <a:gd name="connsiteY0" fmla="*/ 1 h 6279849"/>
              <a:gd name="connsiteX1" fmla="*/ 4862589 w 4963462"/>
              <a:gd name="connsiteY1" fmla="*/ 12563 h 6279849"/>
              <a:gd name="connsiteX2" fmla="*/ 4963462 w 4963462"/>
              <a:gd name="connsiteY2" fmla="*/ 13169 h 6279849"/>
              <a:gd name="connsiteX3" fmla="*/ 4963462 w 4963462"/>
              <a:gd name="connsiteY3" fmla="*/ 6279849 h 6279849"/>
              <a:gd name="connsiteX4" fmla="*/ 2724464 w 4963462"/>
              <a:gd name="connsiteY4" fmla="*/ 6279849 h 6279849"/>
              <a:gd name="connsiteX5" fmla="*/ 754792 w 4963462"/>
              <a:gd name="connsiteY5" fmla="*/ 4372850 h 6279849"/>
              <a:gd name="connsiteX6" fmla="*/ 611185 w 4963462"/>
              <a:gd name="connsiteY6" fmla="*/ 1215791 h 6279849"/>
              <a:gd name="connsiteX7" fmla="*/ 1823922 w 4963462"/>
              <a:gd name="connsiteY7" fmla="*/ 1087 h 6279849"/>
              <a:gd name="connsiteX8" fmla="*/ 1988130 w 4963462"/>
              <a:gd name="connsiteY8" fmla="*/ 1 h 6279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63462" h="6279849">
                <a:moveTo>
                  <a:pt x="1988130" y="1"/>
                </a:moveTo>
                <a:cubicBezTo>
                  <a:pt x="2492509" y="-96"/>
                  <a:pt x="4033756" y="7654"/>
                  <a:pt x="4862589" y="12563"/>
                </a:cubicBezTo>
                <a:lnTo>
                  <a:pt x="4963462" y="13169"/>
                </a:lnTo>
                <a:lnTo>
                  <a:pt x="4963462" y="6279849"/>
                </a:lnTo>
                <a:lnTo>
                  <a:pt x="2724464" y="6279849"/>
                </a:lnTo>
                <a:lnTo>
                  <a:pt x="754792" y="4372850"/>
                </a:lnTo>
                <a:cubicBezTo>
                  <a:pt x="-81341" y="3680327"/>
                  <a:pt x="-350605" y="2231440"/>
                  <a:pt x="611185" y="1215791"/>
                </a:cubicBezTo>
                <a:cubicBezTo>
                  <a:pt x="1806331" y="20645"/>
                  <a:pt x="628775" y="1196234"/>
                  <a:pt x="1823922" y="1087"/>
                </a:cubicBezTo>
                <a:cubicBezTo>
                  <a:pt x="1827854" y="354"/>
                  <a:pt x="1887255" y="21"/>
                  <a:pt x="1988130" y="1"/>
                </a:cubicBezTo>
                <a:close/>
              </a:path>
            </a:pathLst>
          </a:custGeom>
        </p:spPr>
        <p:txBody>
          <a:bodyPr wrap="square">
            <a:noAutofit/>
          </a:bodyPr>
          <a:lstStyle>
            <a:lvl1pPr marL="0" indent="0">
              <a:buNone/>
              <a:defRPr>
                <a:solidFill>
                  <a:schemeClr val="tx1">
                    <a:lumMod val="85000"/>
                    <a:lumOff val="15000"/>
                  </a:schemeClr>
                </a:solidFill>
              </a:defRPr>
            </a:lvl1pPr>
          </a:lstStyle>
          <a:p>
            <a:r>
              <a:rPr lang="en-US"/>
              <a:t>Click icon to add picture</a:t>
            </a:r>
            <a:endParaRPr lang="en-CA"/>
          </a:p>
        </p:txBody>
      </p:sp>
      <p:pic>
        <p:nvPicPr>
          <p:cNvPr id="12" name="Picture 11">
            <a:extLst>
              <a:ext uri="{FF2B5EF4-FFF2-40B4-BE49-F238E27FC236}">
                <a16:creationId xmlns:a16="http://schemas.microsoft.com/office/drawing/2014/main" id="{C0CDBC3D-CB50-4074-83D8-3CDEA2F4BE1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11547" y="6166347"/>
            <a:ext cx="521969" cy="521208"/>
          </a:xfrm>
          <a:prstGeom prst="rect">
            <a:avLst/>
          </a:prstGeom>
        </p:spPr>
      </p:pic>
      <p:pic>
        <p:nvPicPr>
          <p:cNvPr id="13" name="Picture 12">
            <a:extLst>
              <a:ext uri="{FF2B5EF4-FFF2-40B4-BE49-F238E27FC236}">
                <a16:creationId xmlns:a16="http://schemas.microsoft.com/office/drawing/2014/main" id="{83998C27-D765-4313-B761-E04EBF6EECFF}"/>
              </a:ext>
              <a:ext uri="{C183D7F6-B498-43B3-948B-1728B52AA6E4}">
                <adec:decorative xmlns:adec="http://schemas.microsoft.com/office/drawing/2017/decorative" val="1"/>
              </a:ext>
            </a:extLst>
          </p:cNvPr>
          <p:cNvPicPr>
            <a:picLocks noChangeAspect="1"/>
          </p:cNvPicPr>
          <p:nvPr userDrawn="1"/>
        </p:nvPicPr>
        <p:blipFill rotWithShape="1">
          <a:blip r:embed="rId3"/>
          <a:srcRect r="54672" b="43122"/>
          <a:stretch/>
        </p:blipFill>
        <p:spPr>
          <a:xfrm flipH="1">
            <a:off x="3049" y="6337300"/>
            <a:ext cx="415336" cy="520700"/>
          </a:xfrm>
          <a:prstGeom prst="rect">
            <a:avLst/>
          </a:prstGeom>
        </p:spPr>
      </p:pic>
      <p:sp>
        <p:nvSpPr>
          <p:cNvPr id="14" name="Slide Number Placeholder 5">
            <a:extLst>
              <a:ext uri="{FF2B5EF4-FFF2-40B4-BE49-F238E27FC236}">
                <a16:creationId xmlns:a16="http://schemas.microsoft.com/office/drawing/2014/main" id="{D5FCD4E8-5E2D-4F20-A064-E21A4D9F7D22}"/>
              </a:ext>
            </a:extLst>
          </p:cNvPr>
          <p:cNvSpPr txBox="1">
            <a:spLocks/>
          </p:cNvSpPr>
          <p:nvPr userDrawn="1"/>
        </p:nvSpPr>
        <p:spPr>
          <a:xfrm flipH="1">
            <a:off x="323950" y="6235267"/>
            <a:ext cx="495029" cy="365125"/>
          </a:xfrm>
          <a:prstGeom prst="rect">
            <a:avLst/>
          </a:prstGeom>
        </p:spPr>
        <p:txBody>
          <a:bodyPr anchor="ctr"/>
          <a:lstStyle>
            <a:defPPr>
              <a:defRPr lang="en-US"/>
            </a:defPPr>
            <a:lvl1pPr marL="0" algn="l" defTabSz="914400" rtl="0" eaLnBrk="1" latinLnBrk="0" hangingPunct="1">
              <a:defRPr sz="1400" b="1" kern="1200">
                <a:solidFill>
                  <a:schemeClr val="bg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5AAA47A-2FC3-4655-AE12-3C57E1D8CC04}" type="slidenum">
              <a:rPr lang="en-CA" smtClean="0"/>
              <a:pPr algn="ctr"/>
              <a:t>‹#›</a:t>
            </a:fld>
            <a:endParaRPr lang="en-CA"/>
          </a:p>
        </p:txBody>
      </p:sp>
      <p:sp>
        <p:nvSpPr>
          <p:cNvPr id="15" name="Date Placeholder 6">
            <a:extLst>
              <a:ext uri="{FF2B5EF4-FFF2-40B4-BE49-F238E27FC236}">
                <a16:creationId xmlns:a16="http://schemas.microsoft.com/office/drawing/2014/main" id="{C1CFD9E8-C253-4BCC-996F-BD127DF5B3B5}"/>
              </a:ext>
            </a:extLst>
          </p:cNvPr>
          <p:cNvSpPr>
            <a:spLocks noGrp="1"/>
          </p:cNvSpPr>
          <p:nvPr>
            <p:ph type="dt" sz="half" idx="16"/>
          </p:nvPr>
        </p:nvSpPr>
        <p:spPr>
          <a:xfrm>
            <a:off x="5257799" y="6221480"/>
            <a:ext cx="1371602" cy="365125"/>
          </a:xfrm>
          <a:prstGeom prst="rect">
            <a:avLst/>
          </a:prstGeom>
        </p:spPr>
        <p:txBody>
          <a:bodyPr anchor="ctr"/>
          <a:lstStyle>
            <a:lvl1pPr algn="ctr">
              <a:defRPr sz="900">
                <a:solidFill>
                  <a:schemeClr val="tx1">
                    <a:lumMod val="85000"/>
                    <a:lumOff val="15000"/>
                  </a:schemeClr>
                </a:solidFill>
              </a:defRPr>
            </a:lvl1pPr>
          </a:lstStyle>
          <a:p>
            <a:endParaRPr lang="fr-CA"/>
          </a:p>
        </p:txBody>
      </p:sp>
      <p:sp>
        <p:nvSpPr>
          <p:cNvPr id="3" name="hrSlideMaster.Section title &amp; right-aligned ImageHeader" descr="UNCLASSIFIED">
            <a:extLst>
              <a:ext uri="{FF2B5EF4-FFF2-40B4-BE49-F238E27FC236}">
                <a16:creationId xmlns:a16="http://schemas.microsoft.com/office/drawing/2014/main" id="{F0689D72-7CDB-482C-8295-02D308C40C33}"/>
              </a:ext>
            </a:extLst>
          </p:cNvPr>
          <p:cNvSpPr txBox="1"/>
          <p:nvPr userDrawn="1"/>
        </p:nvSpPr>
        <p:spPr>
          <a:xfrm>
            <a:off x="0" y="0"/>
            <a:ext cx="12192000" cy="276999"/>
          </a:xfrm>
          <a:prstGeom prst="rect">
            <a:avLst/>
          </a:prstGeom>
          <a:noFill/>
        </p:spPr>
        <p:txBody>
          <a:bodyPr vert="horz" wrap="square" rtlCol="0">
            <a:spAutoFit/>
          </a:bodyPr>
          <a:lstStyle/>
          <a:p>
            <a:pPr algn="r"/>
            <a:r>
              <a:rPr lang="en-US" sz="1200" b="0" i="0" u="none" baseline="0">
                <a:solidFill>
                  <a:srgbClr val="000000"/>
                </a:solidFill>
                <a:latin typeface="Arial" panose="020B0604020202020204" pitchFamily="34" charset="0"/>
              </a:rPr>
              <a:t>UNCLASSIFIED</a:t>
            </a:r>
            <a:endParaRPr lang="en-US" sz="1200" b="0" i="0" u="none" baseline="0" err="1">
              <a:solidFill>
                <a:srgbClr val="000000"/>
              </a:solidFill>
              <a:latin typeface="Arial" panose="020B0604020202020204" pitchFamily="34" charset="0"/>
            </a:endParaRPr>
          </a:p>
        </p:txBody>
      </p:sp>
    </p:spTree>
    <p:extLst>
      <p:ext uri="{BB962C8B-B14F-4D97-AF65-F5344CB8AC3E}">
        <p14:creationId xmlns:p14="http://schemas.microsoft.com/office/powerpoint/2010/main" val="203653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mp; left-aligned Image">
    <p:spTree>
      <p:nvGrpSpPr>
        <p:cNvPr id="1" name=""/>
        <p:cNvGrpSpPr/>
        <p:nvPr/>
      </p:nvGrpSpPr>
      <p:grpSpPr>
        <a:xfrm>
          <a:off x="0" y="0"/>
          <a:ext cx="0" cy="0"/>
          <a:chOff x="0" y="0"/>
          <a:chExt cx="0" cy="0"/>
        </a:xfrm>
      </p:grpSpPr>
      <p:sp>
        <p:nvSpPr>
          <p:cNvPr id="9" name="Title 11">
            <a:extLst>
              <a:ext uri="{FF2B5EF4-FFF2-40B4-BE49-F238E27FC236}">
                <a16:creationId xmlns:a16="http://schemas.microsoft.com/office/drawing/2014/main" id="{EB62B154-123B-4070-AF21-76A4E4149A43}"/>
              </a:ext>
            </a:extLst>
          </p:cNvPr>
          <p:cNvSpPr>
            <a:spLocks noGrp="1"/>
          </p:cNvSpPr>
          <p:nvPr>
            <p:ph type="title" hasCustomPrompt="1"/>
          </p:nvPr>
        </p:nvSpPr>
        <p:spPr>
          <a:xfrm>
            <a:off x="6196013" y="2701421"/>
            <a:ext cx="5203507" cy="653796"/>
          </a:xfrm>
          <a:prstGeom prst="roundRect">
            <a:avLst/>
          </a:prstGeom>
          <a:solidFill>
            <a:srgbClr val="005477"/>
          </a:solidFill>
        </p:spPr>
        <p:txBody>
          <a:bodyPr wrap="square">
            <a:spAutoFit/>
          </a:bodyPr>
          <a:lstStyle>
            <a:lvl1pPr>
              <a:defRPr sz="3600" b="1">
                <a:solidFill>
                  <a:schemeClr val="bg1"/>
                </a:solidFill>
              </a:defRPr>
            </a:lvl1pPr>
          </a:lstStyle>
          <a:p>
            <a:pPr lvl="0"/>
            <a:r>
              <a:rPr lang="en-CA"/>
              <a:t>Section title goes here</a:t>
            </a:r>
          </a:p>
        </p:txBody>
      </p:sp>
      <p:sp>
        <p:nvSpPr>
          <p:cNvPr id="11" name="Text Placeholder 10"/>
          <p:cNvSpPr>
            <a:spLocks noGrp="1"/>
          </p:cNvSpPr>
          <p:nvPr>
            <p:ph type="body" sz="quarter" idx="14" hasCustomPrompt="1"/>
          </p:nvPr>
        </p:nvSpPr>
        <p:spPr>
          <a:xfrm>
            <a:off x="6196014" y="3502783"/>
            <a:ext cx="5085012" cy="441254"/>
          </a:xfrm>
          <a:prstGeom prst="rect">
            <a:avLst/>
          </a:prstGeom>
        </p:spPr>
        <p:txBody>
          <a:bodyPr anchor="ctr"/>
          <a:lstStyle>
            <a:lvl1pPr marL="0" indent="0">
              <a:buNone/>
              <a:defRPr sz="1600" b="1">
                <a:solidFill>
                  <a:schemeClr val="tx1">
                    <a:lumMod val="85000"/>
                    <a:lumOff val="15000"/>
                  </a:schemeClr>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CA" noProof="0" err="1"/>
              <a:t>Subheader</a:t>
            </a:r>
            <a:endParaRPr lang="en-CA" noProof="0"/>
          </a:p>
        </p:txBody>
      </p:sp>
      <p:sp>
        <p:nvSpPr>
          <p:cNvPr id="8" name="Picture Placeholder 32" descr="Image placeholder">
            <a:extLst>
              <a:ext uri="{FF2B5EF4-FFF2-40B4-BE49-F238E27FC236}">
                <a16:creationId xmlns:a16="http://schemas.microsoft.com/office/drawing/2014/main" id="{F7A64C1B-96BF-43F9-8A4B-1772AC63A0C4}"/>
              </a:ext>
            </a:extLst>
          </p:cNvPr>
          <p:cNvSpPr>
            <a:spLocks noGrp="1"/>
          </p:cNvSpPr>
          <p:nvPr>
            <p:ph type="pic" sz="quarter" idx="15"/>
          </p:nvPr>
        </p:nvSpPr>
        <p:spPr>
          <a:xfrm flipH="1">
            <a:off x="0" y="276999"/>
            <a:ext cx="5843016" cy="6581002"/>
          </a:xfrm>
          <a:custGeom>
            <a:avLst/>
            <a:gdLst>
              <a:gd name="connsiteX0" fmla="*/ 1988130 w 4963462"/>
              <a:gd name="connsiteY0" fmla="*/ 1 h 6279849"/>
              <a:gd name="connsiteX1" fmla="*/ 4862589 w 4963462"/>
              <a:gd name="connsiteY1" fmla="*/ 12563 h 6279849"/>
              <a:gd name="connsiteX2" fmla="*/ 4963462 w 4963462"/>
              <a:gd name="connsiteY2" fmla="*/ 13169 h 6279849"/>
              <a:gd name="connsiteX3" fmla="*/ 4963462 w 4963462"/>
              <a:gd name="connsiteY3" fmla="*/ 6279849 h 6279849"/>
              <a:gd name="connsiteX4" fmla="*/ 2724464 w 4963462"/>
              <a:gd name="connsiteY4" fmla="*/ 6279849 h 6279849"/>
              <a:gd name="connsiteX5" fmla="*/ 754792 w 4963462"/>
              <a:gd name="connsiteY5" fmla="*/ 4372850 h 6279849"/>
              <a:gd name="connsiteX6" fmla="*/ 611185 w 4963462"/>
              <a:gd name="connsiteY6" fmla="*/ 1215791 h 6279849"/>
              <a:gd name="connsiteX7" fmla="*/ 1823922 w 4963462"/>
              <a:gd name="connsiteY7" fmla="*/ 1087 h 6279849"/>
              <a:gd name="connsiteX8" fmla="*/ 1988130 w 4963462"/>
              <a:gd name="connsiteY8" fmla="*/ 1 h 6279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63462" h="6279849">
                <a:moveTo>
                  <a:pt x="1988130" y="1"/>
                </a:moveTo>
                <a:cubicBezTo>
                  <a:pt x="2492509" y="-96"/>
                  <a:pt x="4033756" y="7654"/>
                  <a:pt x="4862589" y="12563"/>
                </a:cubicBezTo>
                <a:lnTo>
                  <a:pt x="4963462" y="13169"/>
                </a:lnTo>
                <a:lnTo>
                  <a:pt x="4963462" y="6279849"/>
                </a:lnTo>
                <a:lnTo>
                  <a:pt x="2724464" y="6279849"/>
                </a:lnTo>
                <a:lnTo>
                  <a:pt x="754792" y="4372850"/>
                </a:lnTo>
                <a:cubicBezTo>
                  <a:pt x="-81341" y="3680327"/>
                  <a:pt x="-350605" y="2231440"/>
                  <a:pt x="611185" y="1215791"/>
                </a:cubicBezTo>
                <a:cubicBezTo>
                  <a:pt x="1806331" y="20645"/>
                  <a:pt x="628775" y="1196234"/>
                  <a:pt x="1823922" y="1087"/>
                </a:cubicBezTo>
                <a:cubicBezTo>
                  <a:pt x="1827854" y="354"/>
                  <a:pt x="1887255" y="21"/>
                  <a:pt x="1988130" y="1"/>
                </a:cubicBezTo>
                <a:close/>
              </a:path>
            </a:pathLst>
          </a:custGeom>
        </p:spPr>
        <p:txBody>
          <a:bodyPr wrap="square">
            <a:noAutofit/>
          </a:bodyPr>
          <a:lstStyle>
            <a:lvl1pPr marL="0" indent="0">
              <a:buNone/>
              <a:defRPr>
                <a:solidFill>
                  <a:schemeClr val="tx1">
                    <a:lumMod val="85000"/>
                    <a:lumOff val="15000"/>
                  </a:schemeClr>
                </a:solidFill>
              </a:defRPr>
            </a:lvl1pPr>
          </a:lstStyle>
          <a:p>
            <a:r>
              <a:rPr lang="en-US"/>
              <a:t>Click icon to add picture</a:t>
            </a:r>
            <a:endParaRPr lang="en-CA"/>
          </a:p>
        </p:txBody>
      </p:sp>
      <p:sp>
        <p:nvSpPr>
          <p:cNvPr id="10" name="Date Placeholder 6">
            <a:extLst>
              <a:ext uri="{FF2B5EF4-FFF2-40B4-BE49-F238E27FC236}">
                <a16:creationId xmlns:a16="http://schemas.microsoft.com/office/drawing/2014/main" id="{FA37D9A3-EA75-4F9C-9C1A-75D29B6D5583}"/>
              </a:ext>
            </a:extLst>
          </p:cNvPr>
          <p:cNvSpPr>
            <a:spLocks noGrp="1"/>
          </p:cNvSpPr>
          <p:nvPr>
            <p:ph type="dt" sz="half" idx="10"/>
          </p:nvPr>
        </p:nvSpPr>
        <p:spPr>
          <a:xfrm>
            <a:off x="5257799" y="6221480"/>
            <a:ext cx="1371602" cy="365125"/>
          </a:xfrm>
          <a:prstGeom prst="rect">
            <a:avLst/>
          </a:prstGeom>
        </p:spPr>
        <p:txBody>
          <a:bodyPr anchor="ctr"/>
          <a:lstStyle>
            <a:lvl1pPr algn="ctr">
              <a:defRPr sz="900">
                <a:solidFill>
                  <a:schemeClr val="tx1">
                    <a:lumMod val="85000"/>
                    <a:lumOff val="15000"/>
                  </a:schemeClr>
                </a:solidFill>
              </a:defRPr>
            </a:lvl1pPr>
          </a:lstStyle>
          <a:p>
            <a:endParaRPr lang="fr-CA"/>
          </a:p>
        </p:txBody>
      </p:sp>
      <p:sp>
        <p:nvSpPr>
          <p:cNvPr id="7" name="Footer Placeholder 7">
            <a:extLst>
              <a:ext uri="{FF2B5EF4-FFF2-40B4-BE49-F238E27FC236}">
                <a16:creationId xmlns:a16="http://schemas.microsoft.com/office/drawing/2014/main" id="{30D0E9AF-6491-4B65-AE73-E4D149E20355}"/>
              </a:ext>
            </a:extLst>
          </p:cNvPr>
          <p:cNvSpPr>
            <a:spLocks noGrp="1"/>
          </p:cNvSpPr>
          <p:nvPr>
            <p:ph type="ftr" sz="quarter" idx="11"/>
          </p:nvPr>
        </p:nvSpPr>
        <p:spPr>
          <a:xfrm>
            <a:off x="6629400" y="6221481"/>
            <a:ext cx="4751647" cy="365125"/>
          </a:xfrm>
          <a:prstGeom prst="rect">
            <a:avLst/>
          </a:prstGeom>
        </p:spPr>
        <p:txBody>
          <a:bodyPr anchor="ctr"/>
          <a:lstStyle>
            <a:lvl1pPr algn="r">
              <a:defRPr sz="900">
                <a:solidFill>
                  <a:schemeClr val="tx1">
                    <a:lumMod val="85000"/>
                    <a:lumOff val="15000"/>
                  </a:schemeClr>
                </a:solidFill>
              </a:defRPr>
            </a:lvl1pPr>
          </a:lstStyle>
          <a:p>
            <a:endParaRPr lang="fr-CA"/>
          </a:p>
        </p:txBody>
      </p:sp>
      <p:sp>
        <p:nvSpPr>
          <p:cNvPr id="4" name="hrSlideMaster.Section title &amp; left-aligned ImageHeader" descr="UNCLASSIFIED">
            <a:extLst>
              <a:ext uri="{FF2B5EF4-FFF2-40B4-BE49-F238E27FC236}">
                <a16:creationId xmlns:a16="http://schemas.microsoft.com/office/drawing/2014/main" id="{47AF2AD5-C43D-476E-A1F6-A2FB6092C4AF}"/>
              </a:ext>
            </a:extLst>
          </p:cNvPr>
          <p:cNvSpPr txBox="1"/>
          <p:nvPr userDrawn="1"/>
        </p:nvSpPr>
        <p:spPr>
          <a:xfrm>
            <a:off x="0" y="0"/>
            <a:ext cx="12192000" cy="276999"/>
          </a:xfrm>
          <a:prstGeom prst="rect">
            <a:avLst/>
          </a:prstGeom>
          <a:noFill/>
        </p:spPr>
        <p:txBody>
          <a:bodyPr vert="horz" wrap="square" rtlCol="0">
            <a:spAutoFit/>
          </a:bodyPr>
          <a:lstStyle/>
          <a:p>
            <a:pPr algn="r"/>
            <a:r>
              <a:rPr lang="en-US" sz="1200" b="0" i="0" u="none" baseline="0">
                <a:solidFill>
                  <a:srgbClr val="000000"/>
                </a:solidFill>
                <a:latin typeface="Arial" panose="020B0604020202020204" pitchFamily="34" charset="0"/>
              </a:rPr>
              <a:t>UNCLASSIFIED</a:t>
            </a:r>
            <a:endParaRPr lang="en-US" sz="1200" b="0" i="0" u="none" baseline="0" err="1">
              <a:solidFill>
                <a:srgbClr val="000000"/>
              </a:solidFill>
              <a:latin typeface="Arial" panose="020B0604020202020204" pitchFamily="34" charset="0"/>
            </a:endParaRPr>
          </a:p>
        </p:txBody>
      </p:sp>
    </p:spTree>
    <p:extLst>
      <p:ext uri="{BB962C8B-B14F-4D97-AF65-F5344CB8AC3E}">
        <p14:creationId xmlns:p14="http://schemas.microsoft.com/office/powerpoint/2010/main" val="3939819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DCB71D8-33E7-46B9-9788-26D1C78EBF52}"/>
              </a:ext>
              <a:ext uri="{C183D7F6-B498-43B3-948B-1728B52AA6E4}">
                <adec:decorative xmlns:adec="http://schemas.microsoft.com/office/drawing/2017/decorative" val="1"/>
              </a:ext>
            </a:extLst>
          </p:cNvPr>
          <p:cNvPicPr>
            <a:picLocks noChangeAspect="1"/>
          </p:cNvPicPr>
          <p:nvPr userDrawn="1"/>
        </p:nvPicPr>
        <p:blipFill rotWithShape="1">
          <a:blip r:embed="rId17"/>
          <a:srcRect r="54672" b="43122"/>
          <a:stretch/>
        </p:blipFill>
        <p:spPr>
          <a:xfrm>
            <a:off x="11776436" y="6337300"/>
            <a:ext cx="415564" cy="520700"/>
          </a:xfrm>
          <a:prstGeom prst="rect">
            <a:avLst/>
          </a:prstGeom>
        </p:spPr>
      </p:pic>
      <p:pic>
        <p:nvPicPr>
          <p:cNvPr id="15" name="Picture 14">
            <a:extLst>
              <a:ext uri="{FF2B5EF4-FFF2-40B4-BE49-F238E27FC236}">
                <a16:creationId xmlns:a16="http://schemas.microsoft.com/office/drawing/2014/main" id="{E5CC212C-D810-4E36-BBC8-B31D3022A223}"/>
              </a:ext>
              <a:ext uri="{C183D7F6-B498-43B3-948B-1728B52AA6E4}">
                <adec:decorative xmlns:adec="http://schemas.microsoft.com/office/drawing/2017/decorative" val="1"/>
              </a:ext>
            </a:extLst>
          </p:cNvPr>
          <p:cNvPicPr>
            <a:picLocks noChangeAspect="1"/>
          </p:cNvPicPr>
          <p:nvPr userDrawn="1"/>
        </p:nvPicPr>
        <p:blipFill>
          <a:blip r:embed="rId18"/>
          <a:stretch>
            <a:fillRect/>
          </a:stretch>
        </p:blipFill>
        <p:spPr>
          <a:xfrm>
            <a:off x="11381048" y="6166347"/>
            <a:ext cx="521969" cy="521208"/>
          </a:xfrm>
          <a:prstGeom prst="rect">
            <a:avLst/>
          </a:prstGeom>
        </p:spPr>
      </p:pic>
      <p:sp>
        <p:nvSpPr>
          <p:cNvPr id="9" name="Slide Number Placeholder 5">
            <a:extLst>
              <a:ext uri="{FF2B5EF4-FFF2-40B4-BE49-F238E27FC236}">
                <a16:creationId xmlns:a16="http://schemas.microsoft.com/office/drawing/2014/main" id="{4F040998-F43C-482C-BB36-496CFF6AE5BA}"/>
              </a:ext>
            </a:extLst>
          </p:cNvPr>
          <p:cNvSpPr txBox="1">
            <a:spLocks/>
          </p:cNvSpPr>
          <p:nvPr userDrawn="1"/>
        </p:nvSpPr>
        <p:spPr>
          <a:xfrm>
            <a:off x="11385153" y="6235267"/>
            <a:ext cx="495300" cy="365125"/>
          </a:xfrm>
          <a:prstGeom prst="rect">
            <a:avLst/>
          </a:prstGeom>
        </p:spPr>
        <p:txBody>
          <a:bodyPr anchor="ctr"/>
          <a:lstStyle>
            <a:defPPr>
              <a:defRPr lang="en-US"/>
            </a:defPPr>
            <a:lvl1pPr marL="0" algn="l" defTabSz="914400" rtl="0" eaLnBrk="1" latinLnBrk="0" hangingPunct="1">
              <a:defRPr sz="1400" b="1" kern="1200">
                <a:solidFill>
                  <a:schemeClr val="bg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5AAA47A-2FC3-4655-AE12-3C57E1D8CC04}" type="slidenum">
              <a:rPr lang="en-CA" smtClean="0"/>
              <a:pPr algn="ctr"/>
              <a:t>‹#›</a:t>
            </a:fld>
            <a:endParaRPr lang="en-CA"/>
          </a:p>
        </p:txBody>
      </p:sp>
    </p:spTree>
    <p:extLst>
      <p:ext uri="{BB962C8B-B14F-4D97-AF65-F5344CB8AC3E}">
        <p14:creationId xmlns:p14="http://schemas.microsoft.com/office/powerpoint/2010/main" val="1022238294"/>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707" r:id="rId4"/>
    <p:sldLayoutId id="2147483695" r:id="rId5"/>
    <p:sldLayoutId id="2147483705" r:id="rId6"/>
    <p:sldLayoutId id="2147483696" r:id="rId7"/>
    <p:sldLayoutId id="2147483697" r:id="rId8"/>
    <p:sldLayoutId id="2147483706" r:id="rId9"/>
    <p:sldLayoutId id="2147483698" r:id="rId10"/>
    <p:sldLayoutId id="2147483700" r:id="rId11"/>
    <p:sldLayoutId id="2147483701" r:id="rId12"/>
    <p:sldLayoutId id="2147483708" r:id="rId13"/>
    <p:sldLayoutId id="2147483704" r:id="rId1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notesSlide" Target="../notesSlides/notesSlide10.xml"/><Relationship Id="rId7" Type="http://schemas.openxmlformats.org/officeDocument/2006/relationships/diagramQuickStyle" Target="../diagrams/quickStyle6.xml"/><Relationship Id="rId2" Type="http://schemas.openxmlformats.org/officeDocument/2006/relationships/slideLayout" Target="../slideLayouts/slideLayout11.xml"/><Relationship Id="rId1" Type="http://schemas.openxmlformats.org/officeDocument/2006/relationships/tags" Target="../tags/tag18.xml"/><Relationship Id="rId6" Type="http://schemas.openxmlformats.org/officeDocument/2006/relationships/diagramLayout" Target="../diagrams/layout6.xml"/><Relationship Id="rId11" Type="http://schemas.openxmlformats.org/officeDocument/2006/relationships/image" Target="../media/image10.svg"/><Relationship Id="rId5" Type="http://schemas.openxmlformats.org/officeDocument/2006/relationships/diagramData" Target="../diagrams/data6.xml"/><Relationship Id="rId10" Type="http://schemas.openxmlformats.org/officeDocument/2006/relationships/image" Target="../media/image9.png"/><Relationship Id="rId4" Type="http://schemas.openxmlformats.org/officeDocument/2006/relationships/image" Target="../media/image17.png"/><Relationship Id="rId9" Type="http://schemas.microsoft.com/office/2007/relationships/diagramDrawing" Target="../diagrams/drawing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1.xml"/><Relationship Id="rId1" Type="http://schemas.openxmlformats.org/officeDocument/2006/relationships/tags" Target="../tags/tag19.xml"/><Relationship Id="rId5" Type="http://schemas.openxmlformats.org/officeDocument/2006/relationships/image" Target="../media/image10.sv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9.xml"/><Relationship Id="rId1" Type="http://schemas.openxmlformats.org/officeDocument/2006/relationships/tags" Target="../tags/tag20.xml"/><Relationship Id="rId5" Type="http://schemas.openxmlformats.org/officeDocument/2006/relationships/image" Target="../media/image14.sv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microsoft.com/office/2007/relationships/diagramDrawing" Target="../diagrams/drawing7.xml"/><Relationship Id="rId13" Type="http://schemas.openxmlformats.org/officeDocument/2006/relationships/diagramQuickStyle" Target="../diagrams/quickStyle8.xml"/><Relationship Id="rId3" Type="http://schemas.openxmlformats.org/officeDocument/2006/relationships/notesSlide" Target="../notesSlides/notesSlide13.xml"/><Relationship Id="rId7" Type="http://schemas.openxmlformats.org/officeDocument/2006/relationships/diagramColors" Target="../diagrams/colors7.xml"/><Relationship Id="rId12" Type="http://schemas.openxmlformats.org/officeDocument/2006/relationships/diagramLayout" Target="../diagrams/layout8.xml"/><Relationship Id="rId2" Type="http://schemas.openxmlformats.org/officeDocument/2006/relationships/slideLayout" Target="../slideLayouts/slideLayout5.xml"/><Relationship Id="rId1" Type="http://schemas.openxmlformats.org/officeDocument/2006/relationships/tags" Target="../tags/tag21.xml"/><Relationship Id="rId6" Type="http://schemas.openxmlformats.org/officeDocument/2006/relationships/diagramQuickStyle" Target="../diagrams/quickStyle7.xml"/><Relationship Id="rId11" Type="http://schemas.openxmlformats.org/officeDocument/2006/relationships/diagramData" Target="../diagrams/data8.xml"/><Relationship Id="rId5" Type="http://schemas.openxmlformats.org/officeDocument/2006/relationships/diagramLayout" Target="../diagrams/layout7.xml"/><Relationship Id="rId15" Type="http://schemas.microsoft.com/office/2007/relationships/diagramDrawing" Target="../diagrams/drawing8.xml"/><Relationship Id="rId10" Type="http://schemas.openxmlformats.org/officeDocument/2006/relationships/image" Target="../media/image14.svg"/><Relationship Id="rId4" Type="http://schemas.openxmlformats.org/officeDocument/2006/relationships/diagramData" Target="../diagrams/data7.xml"/><Relationship Id="rId9" Type="http://schemas.openxmlformats.org/officeDocument/2006/relationships/image" Target="../media/image13.png"/><Relationship Id="rId14" Type="http://schemas.openxmlformats.org/officeDocument/2006/relationships/diagramColors" Target="../diagrams/colors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9.xml"/><Relationship Id="rId1" Type="http://schemas.openxmlformats.org/officeDocument/2006/relationships/tags" Target="../tags/tag22.xml"/><Relationship Id="rId5" Type="http://schemas.openxmlformats.org/officeDocument/2006/relationships/image" Target="../media/image19.sv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notesSlide" Target="../notesSlides/notesSlide4.xml"/><Relationship Id="rId18" Type="http://schemas.openxmlformats.org/officeDocument/2006/relationships/image" Target="../media/image11.png"/><Relationship Id="rId3" Type="http://schemas.openxmlformats.org/officeDocument/2006/relationships/tags" Target="../tags/tag4.xml"/><Relationship Id="rId21" Type="http://schemas.openxmlformats.org/officeDocument/2006/relationships/image" Target="../media/image14.svg"/><Relationship Id="rId7" Type="http://schemas.openxmlformats.org/officeDocument/2006/relationships/tags" Target="../tags/tag8.xml"/><Relationship Id="rId12" Type="http://schemas.openxmlformats.org/officeDocument/2006/relationships/slideLayout" Target="../slideLayouts/slideLayout11.xml"/><Relationship Id="rId17" Type="http://schemas.openxmlformats.org/officeDocument/2006/relationships/image" Target="../media/image10.svg"/><Relationship Id="rId2" Type="http://schemas.openxmlformats.org/officeDocument/2006/relationships/tags" Target="../tags/tag3.xml"/><Relationship Id="rId16" Type="http://schemas.openxmlformats.org/officeDocument/2006/relationships/image" Target="../media/image9.png"/><Relationship Id="rId20" Type="http://schemas.openxmlformats.org/officeDocument/2006/relationships/image" Target="../media/image13.pn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image" Target="../media/image8.svg"/><Relationship Id="rId10" Type="http://schemas.openxmlformats.org/officeDocument/2006/relationships/tags" Target="../tags/tag11.xml"/><Relationship Id="rId19" Type="http://schemas.openxmlformats.org/officeDocument/2006/relationships/image" Target="../media/image12.svg"/><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9.xml"/><Relationship Id="rId1" Type="http://schemas.openxmlformats.org/officeDocument/2006/relationships/tags" Target="../tags/tag13.xml"/><Relationship Id="rId6" Type="http://schemas.openxmlformats.org/officeDocument/2006/relationships/image" Target="../media/image12.svg"/><Relationship Id="rId5" Type="http://schemas.openxmlformats.org/officeDocument/2006/relationships/image" Target="../media/image11.png"/><Relationship Id="rId4" Type="http://schemas.microsoft.com/office/2018/10/relationships/comments" Target="../comments/modernComment_1C9_35B8178D.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6.xml"/><Relationship Id="rId7" Type="http://schemas.openxmlformats.org/officeDocument/2006/relationships/diagramColors" Target="../diagrams/colors2.xml"/><Relationship Id="rId2" Type="http://schemas.openxmlformats.org/officeDocument/2006/relationships/slideLayout" Target="../slideLayouts/slideLayout11.xml"/><Relationship Id="rId1" Type="http://schemas.openxmlformats.org/officeDocument/2006/relationships/tags" Target="../tags/tag14.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12.svg"/><Relationship Id="rId4" Type="http://schemas.openxmlformats.org/officeDocument/2006/relationships/diagramData" Target="../diagrams/data2.xml"/><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9.xml"/><Relationship Id="rId1" Type="http://schemas.openxmlformats.org/officeDocument/2006/relationships/tags" Target="../tags/tag15.xml"/><Relationship Id="rId5" Type="http://schemas.openxmlformats.org/officeDocument/2006/relationships/image" Target="../media/image10.sv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notesSlide" Target="../notesSlides/notesSlide8.xml"/><Relationship Id="rId7" Type="http://schemas.openxmlformats.org/officeDocument/2006/relationships/diagramLayout" Target="../diagrams/layout3.xml"/><Relationship Id="rId2" Type="http://schemas.openxmlformats.org/officeDocument/2006/relationships/slideLayout" Target="../slideLayouts/slideLayout11.xml"/><Relationship Id="rId1" Type="http://schemas.openxmlformats.org/officeDocument/2006/relationships/tags" Target="../tags/tag16.xml"/><Relationship Id="rId6" Type="http://schemas.openxmlformats.org/officeDocument/2006/relationships/diagramData" Target="../diagrams/data3.xml"/><Relationship Id="rId5" Type="http://schemas.openxmlformats.org/officeDocument/2006/relationships/image" Target="../media/image10.svg"/><Relationship Id="rId10" Type="http://schemas.microsoft.com/office/2007/relationships/diagramDrawing" Target="../diagrams/drawing3.xml"/><Relationship Id="rId4" Type="http://schemas.openxmlformats.org/officeDocument/2006/relationships/image" Target="../media/image9.png"/><Relationship Id="rId9" Type="http://schemas.openxmlformats.org/officeDocument/2006/relationships/diagramColors" Target="../diagrams/colors3.xml"/></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13" Type="http://schemas.openxmlformats.org/officeDocument/2006/relationships/diagramQuickStyle" Target="../diagrams/quickStyle5.xml"/><Relationship Id="rId3" Type="http://schemas.openxmlformats.org/officeDocument/2006/relationships/notesSlide" Target="../notesSlides/notesSlide9.xml"/><Relationship Id="rId7" Type="http://schemas.openxmlformats.org/officeDocument/2006/relationships/diagramColors" Target="../diagrams/colors4.xml"/><Relationship Id="rId12" Type="http://schemas.openxmlformats.org/officeDocument/2006/relationships/diagramLayout" Target="../diagrams/layout5.xml"/><Relationship Id="rId2" Type="http://schemas.openxmlformats.org/officeDocument/2006/relationships/slideLayout" Target="../slideLayouts/slideLayout3.xml"/><Relationship Id="rId1" Type="http://schemas.openxmlformats.org/officeDocument/2006/relationships/tags" Target="../tags/tag17.xml"/><Relationship Id="rId6" Type="http://schemas.openxmlformats.org/officeDocument/2006/relationships/diagramQuickStyle" Target="../diagrams/quickStyle4.xml"/><Relationship Id="rId11" Type="http://schemas.openxmlformats.org/officeDocument/2006/relationships/diagramData" Target="../diagrams/data5.xml"/><Relationship Id="rId5" Type="http://schemas.openxmlformats.org/officeDocument/2006/relationships/diagramLayout" Target="../diagrams/layout4.xml"/><Relationship Id="rId15" Type="http://schemas.microsoft.com/office/2007/relationships/diagramDrawing" Target="../diagrams/drawing5.xml"/><Relationship Id="rId10" Type="http://schemas.openxmlformats.org/officeDocument/2006/relationships/image" Target="../media/image10.svg"/><Relationship Id="rId4" Type="http://schemas.openxmlformats.org/officeDocument/2006/relationships/diagramData" Target="../diagrams/data4.xml"/><Relationship Id="rId9" Type="http://schemas.openxmlformats.org/officeDocument/2006/relationships/image" Target="../media/image9.png"/><Relationship Id="rId14" Type="http://schemas.openxmlformats.org/officeDocument/2006/relationships/diagramColors" Target="../diagrams/colors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49BDD3E-AC0D-44F6-BD0A-43A855261D20}"/>
              </a:ext>
            </a:extLst>
          </p:cNvPr>
          <p:cNvSpPr>
            <a:spLocks noGrp="1"/>
          </p:cNvSpPr>
          <p:nvPr>
            <p:ph type="title"/>
          </p:nvPr>
        </p:nvSpPr>
        <p:spPr>
          <a:xfrm>
            <a:off x="476557" y="1153173"/>
            <a:ext cx="5262391" cy="1573197"/>
          </a:xfrm>
        </p:spPr>
        <p:txBody>
          <a:bodyPr wrap="square" lIns="91440" tIns="45720" rIns="91440" bIns="45720" anchor="t">
            <a:spAutoFit/>
          </a:bodyPr>
          <a:lstStyle/>
          <a:p>
            <a:r>
              <a:rPr lang="en-CA" sz="3200"/>
              <a:t>The Accountability Framework – SP04 Agents</a:t>
            </a:r>
          </a:p>
        </p:txBody>
      </p:sp>
      <p:sp>
        <p:nvSpPr>
          <p:cNvPr id="13" name="Text Placeholder 12">
            <a:extLst>
              <a:ext uri="{FF2B5EF4-FFF2-40B4-BE49-F238E27FC236}">
                <a16:creationId xmlns:a16="http://schemas.microsoft.com/office/drawing/2014/main" id="{DFE1C134-35C6-4BBA-A761-3C6C258AE5C8}"/>
              </a:ext>
            </a:extLst>
          </p:cNvPr>
          <p:cNvSpPr>
            <a:spLocks noGrp="1"/>
          </p:cNvSpPr>
          <p:nvPr>
            <p:ph type="body" sz="quarter" idx="15"/>
          </p:nvPr>
        </p:nvSpPr>
        <p:spPr>
          <a:xfrm>
            <a:off x="636998" y="3204753"/>
            <a:ext cx="5418762" cy="829971"/>
          </a:xfrm>
        </p:spPr>
        <p:txBody>
          <a:bodyPr wrap="square" lIns="91440" tIns="45720" rIns="91440" bIns="45720" anchor="ctr">
            <a:spAutoFit/>
          </a:bodyPr>
          <a:lstStyle/>
          <a:p>
            <a:endParaRPr lang="en-US">
              <a:solidFill>
                <a:srgbClr val="005776"/>
              </a:solidFill>
              <a:latin typeface="+mn-lt"/>
              <a:cs typeface="Arial"/>
            </a:endParaRPr>
          </a:p>
          <a:p>
            <a:r>
              <a:rPr lang="en-US">
                <a:solidFill>
                  <a:srgbClr val="005776"/>
                </a:solidFill>
                <a:latin typeface="+mn-lt"/>
              </a:rPr>
              <a:t>June 2024</a:t>
            </a:r>
            <a:endParaRPr lang="en-US">
              <a:solidFill>
                <a:srgbClr val="005776"/>
              </a:solidFill>
              <a:latin typeface="+mn-lt"/>
              <a:cs typeface="Arial"/>
            </a:endParaRPr>
          </a:p>
        </p:txBody>
      </p:sp>
      <p:pic>
        <p:nvPicPr>
          <p:cNvPr id="35" name="Picture Placeholder 4" descr="A person drinking from a mug working at their home office on a laptop. ">
            <a:extLst>
              <a:ext uri="{FF2B5EF4-FFF2-40B4-BE49-F238E27FC236}">
                <a16:creationId xmlns:a16="http://schemas.microsoft.com/office/drawing/2014/main" id="{272D3A89-6EDC-4F9A-AD27-B9B3ABFAFE40}"/>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44584" t="28694" r="15025" b="10151"/>
          <a:stretch/>
        </p:blipFill>
        <p:spPr>
          <a:xfrm>
            <a:off x="6352674" y="242860"/>
            <a:ext cx="5848035" cy="5891143"/>
          </a:xfrm>
        </p:spPr>
      </p:pic>
    </p:spTree>
    <p:extLst>
      <p:ext uri="{BB962C8B-B14F-4D97-AF65-F5344CB8AC3E}">
        <p14:creationId xmlns:p14="http://schemas.microsoft.com/office/powerpoint/2010/main" val="603278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71FA314-72E4-BB0F-AF41-03ECF70DD1F8}"/>
              </a:ext>
            </a:extLst>
          </p:cNvPr>
          <p:cNvSpPr>
            <a:spLocks noGrp="1"/>
          </p:cNvSpPr>
          <p:nvPr>
            <p:ph type="title"/>
          </p:nvPr>
        </p:nvSpPr>
        <p:spPr>
          <a:xfrm>
            <a:off x="1155101" y="330144"/>
            <a:ext cx="10747624" cy="498000"/>
          </a:xfrm>
        </p:spPr>
        <p:txBody>
          <a:bodyPr lIns="91440" tIns="45720" rIns="91440" bIns="45720" anchor="t"/>
          <a:lstStyle/>
          <a:p>
            <a:r>
              <a:rPr lang="en-US"/>
              <a:t>Productivity – ACHT Methodology – Determining </a:t>
            </a:r>
            <a:r>
              <a:rPr lang="en-US" err="1"/>
              <a:t>Callcount</a:t>
            </a:r>
            <a:r>
              <a:rPr lang="en-US"/>
              <a:t> Threshold</a:t>
            </a:r>
          </a:p>
        </p:txBody>
      </p:sp>
      <p:pic>
        <p:nvPicPr>
          <p:cNvPr id="7" name="Picture 6" descr="A graph of different colored lines&#10;&#10;Description automatically generated">
            <a:extLst>
              <a:ext uri="{FF2B5EF4-FFF2-40B4-BE49-F238E27FC236}">
                <a16:creationId xmlns:a16="http://schemas.microsoft.com/office/drawing/2014/main" id="{A9A6D17A-6FDD-A73E-F0D6-C76C16272108}"/>
              </a:ext>
            </a:extLst>
          </p:cNvPr>
          <p:cNvPicPr>
            <a:picLocks noChangeAspect="1"/>
          </p:cNvPicPr>
          <p:nvPr/>
        </p:nvPicPr>
        <p:blipFill>
          <a:blip r:embed="rId4"/>
          <a:stretch>
            <a:fillRect/>
          </a:stretch>
        </p:blipFill>
        <p:spPr>
          <a:xfrm>
            <a:off x="1294605" y="898692"/>
            <a:ext cx="7307950" cy="5888182"/>
          </a:xfrm>
          <a:prstGeom prst="rect">
            <a:avLst/>
          </a:prstGeom>
        </p:spPr>
      </p:pic>
      <p:graphicFrame>
        <p:nvGraphicFramePr>
          <p:cNvPr id="8" name="Diagram 7">
            <a:extLst>
              <a:ext uri="{FF2B5EF4-FFF2-40B4-BE49-F238E27FC236}">
                <a16:creationId xmlns:a16="http://schemas.microsoft.com/office/drawing/2014/main" id="{97CBAFE1-3405-56E2-4616-5CA22E6FFED4}"/>
              </a:ext>
            </a:extLst>
          </p:cNvPr>
          <p:cNvGraphicFramePr/>
          <p:nvPr>
            <p:extLst>
              <p:ext uri="{D42A27DB-BD31-4B8C-83A1-F6EECF244321}">
                <p14:modId xmlns:p14="http://schemas.microsoft.com/office/powerpoint/2010/main" val="1300958256"/>
              </p:ext>
            </p:extLst>
          </p:nvPr>
        </p:nvGraphicFramePr>
        <p:xfrm>
          <a:off x="8378701" y="1232191"/>
          <a:ext cx="2978727" cy="522118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9" name="Group 8">
            <a:extLst>
              <a:ext uri="{FF2B5EF4-FFF2-40B4-BE49-F238E27FC236}">
                <a16:creationId xmlns:a16="http://schemas.microsoft.com/office/drawing/2014/main" id="{E63AB400-0ABA-D683-748E-81D80E538141}"/>
              </a:ext>
            </a:extLst>
          </p:cNvPr>
          <p:cNvGrpSpPr/>
          <p:nvPr/>
        </p:nvGrpSpPr>
        <p:grpSpPr>
          <a:xfrm>
            <a:off x="289275" y="175400"/>
            <a:ext cx="794363" cy="777529"/>
            <a:chOff x="289275" y="175400"/>
            <a:chExt cx="794363" cy="777529"/>
          </a:xfrm>
        </p:grpSpPr>
        <p:sp>
          <p:nvSpPr>
            <p:cNvPr id="10" name="Oval 9">
              <a:extLst>
                <a:ext uri="{FF2B5EF4-FFF2-40B4-BE49-F238E27FC236}">
                  <a16:creationId xmlns:a16="http://schemas.microsoft.com/office/drawing/2014/main" id="{3FFC8357-2373-F586-3354-6BDF1BF29124}"/>
                </a:ext>
              </a:extLst>
            </p:cNvPr>
            <p:cNvSpPr/>
            <p:nvPr>
              <p:custDataLst>
                <p:tags r:id="rId1"/>
              </p:custDataLst>
            </p:nvPr>
          </p:nvSpPr>
          <p:spPr>
            <a:xfrm>
              <a:off x="289275" y="175400"/>
              <a:ext cx="794363" cy="777529"/>
            </a:xfrm>
            <a:prstGeom prst="ellipse">
              <a:avLst/>
            </a:prstGeom>
            <a:solidFill>
              <a:srgbClr val="99D3E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CA" sz="1350">
                <a:solidFill>
                  <a:prstClr val="white"/>
                </a:solidFill>
                <a:latin typeface="Calibri" panose="020F0502020204030204"/>
              </a:endParaRPr>
            </a:p>
          </p:txBody>
        </p:sp>
        <p:pic>
          <p:nvPicPr>
            <p:cNvPr id="11" name="Graphic 10" descr="Bar graph with upward trend outline">
              <a:extLst>
                <a:ext uri="{FF2B5EF4-FFF2-40B4-BE49-F238E27FC236}">
                  <a16:creationId xmlns:a16="http://schemas.microsoft.com/office/drawing/2014/main" id="{C9CC3D2A-D18F-F038-0EC1-000BB0898EC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67374" y="285111"/>
              <a:ext cx="638164" cy="554732"/>
            </a:xfrm>
            <a:prstGeom prst="rect">
              <a:avLst/>
            </a:prstGeom>
          </p:spPr>
        </p:pic>
      </p:grpSp>
    </p:spTree>
    <p:extLst>
      <p:ext uri="{BB962C8B-B14F-4D97-AF65-F5344CB8AC3E}">
        <p14:creationId xmlns:p14="http://schemas.microsoft.com/office/powerpoint/2010/main" val="4191434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3C72D89B-68A2-6AB5-9B86-EF5C993F8165}"/>
              </a:ext>
            </a:extLst>
          </p:cNvPr>
          <p:cNvSpPr txBox="1"/>
          <p:nvPr/>
        </p:nvSpPr>
        <p:spPr>
          <a:xfrm>
            <a:off x="795796" y="1058563"/>
            <a:ext cx="8410005" cy="2554545"/>
          </a:xfrm>
          <a:prstGeom prst="rect">
            <a:avLst/>
          </a:prstGeom>
          <a:noFill/>
        </p:spPr>
        <p:txBody>
          <a:bodyPr wrap="square" lIns="91440" tIns="45720" rIns="91440" bIns="45720" anchor="t">
            <a:spAutoFit/>
          </a:bodyPr>
          <a:lstStyle/>
          <a:p>
            <a:pPr algn="l" rtl="0" fontAlgn="base"/>
            <a:r>
              <a:rPr lang="en-CA" sz="1600" b="1" i="0" u="none" strike="noStrike">
                <a:solidFill>
                  <a:schemeClr val="tx2"/>
                </a:solidFill>
                <a:effectLst/>
                <a:cs typeface="Calibri"/>
              </a:rPr>
              <a:t>For each score, on each categorization, for each Agent:</a:t>
            </a:r>
            <a:r>
              <a:rPr lang="en-US" sz="1600" b="1" i="0">
                <a:solidFill>
                  <a:schemeClr val="tx2"/>
                </a:solidFill>
                <a:effectLst/>
                <a:cs typeface="Calibri"/>
              </a:rPr>
              <a:t>​</a:t>
            </a:r>
            <a:br>
              <a:rPr lang="en-US" sz="1400" b="1" i="0">
                <a:solidFill>
                  <a:schemeClr val="tx2"/>
                </a:solidFill>
                <a:effectLst/>
                <a:cs typeface="Calibri"/>
              </a:rPr>
            </a:br>
            <a:r>
              <a:rPr lang="en-US" sz="800" b="1" i="0">
                <a:solidFill>
                  <a:schemeClr val="tx2"/>
                </a:solidFill>
                <a:effectLst/>
                <a:cs typeface="Calibri"/>
              </a:rPr>
              <a:t> </a:t>
            </a:r>
          </a:p>
          <a:p>
            <a:pPr marL="742950" lvl="1" indent="-285750" fontAlgn="base">
              <a:buFont typeface="Wingdings" panose="05000000000000000000" pitchFamily="2" charset="2"/>
              <a:buChar char="v"/>
            </a:pPr>
            <a:r>
              <a:rPr lang="en-CA" sz="1400" b="0" i="0" u="none" strike="noStrike">
                <a:solidFill>
                  <a:srgbClr val="005776"/>
                </a:solidFill>
                <a:effectLst/>
                <a:cs typeface="Calibri"/>
              </a:rPr>
              <a:t>Multiply by the previously calculated Percent of Qualifying Calls:</a:t>
            </a:r>
            <a:r>
              <a:rPr lang="en-CA" sz="1400" b="0" i="0">
                <a:solidFill>
                  <a:srgbClr val="005776"/>
                </a:solidFill>
                <a:effectLst/>
                <a:cs typeface="Calibri"/>
              </a:rPr>
              <a:t>​</a:t>
            </a:r>
          </a:p>
          <a:p>
            <a:pPr marL="1200150" lvl="2" indent="-285750" fontAlgn="base">
              <a:buFont typeface="Courier New" panose="02070309020205020404" pitchFamily="49" charset="0"/>
              <a:buChar char="o"/>
            </a:pPr>
            <a:r>
              <a:rPr lang="en-CA" sz="1400" b="0" i="0" u="none" strike="noStrike">
                <a:solidFill>
                  <a:srgbClr val="005776"/>
                </a:solidFill>
                <a:effectLst/>
                <a:cs typeface="Calibri"/>
              </a:rPr>
              <a:t>(Categorization Score) x (Percent of Qualifying Calls)</a:t>
            </a:r>
            <a:r>
              <a:rPr lang="en-CA" sz="1400" b="0" i="0">
                <a:solidFill>
                  <a:srgbClr val="005776"/>
                </a:solidFill>
                <a:effectLst/>
                <a:cs typeface="Calibri"/>
              </a:rPr>
              <a:t>​</a:t>
            </a:r>
            <a:r>
              <a:rPr lang="en-CA" sz="1400">
                <a:solidFill>
                  <a:srgbClr val="005776"/>
                </a:solidFill>
                <a:cs typeface="Calibri"/>
              </a:rPr>
              <a:t> – e.g. </a:t>
            </a:r>
            <a:r>
              <a:rPr lang="en-CA" sz="1400">
                <a:solidFill>
                  <a:srgbClr val="005776"/>
                </a:solidFill>
                <a:highlight>
                  <a:srgbClr val="FFFF00"/>
                </a:highlight>
                <a:cs typeface="Calibri"/>
              </a:rPr>
              <a:t>3 x 34%</a:t>
            </a:r>
            <a:endParaRPr lang="en-CA" sz="1400" b="0" i="0">
              <a:solidFill>
                <a:srgbClr val="005776"/>
              </a:solidFill>
              <a:effectLst/>
              <a:highlight>
                <a:srgbClr val="FFFF00"/>
              </a:highlight>
              <a:cs typeface="Arial"/>
            </a:endParaRPr>
          </a:p>
          <a:p>
            <a:pPr marL="1200150" lvl="2" indent="-285750" fontAlgn="base">
              <a:buFont typeface="Courier New" panose="02070309020205020404" pitchFamily="49" charset="0"/>
              <a:buChar char="o"/>
            </a:pPr>
            <a:r>
              <a:rPr lang="en-CA" sz="1400" b="0" i="0" u="none" strike="noStrike">
                <a:solidFill>
                  <a:srgbClr val="005776"/>
                </a:solidFill>
                <a:effectLst/>
                <a:cs typeface="Calibri"/>
              </a:rPr>
              <a:t>Defined as Portion of Score</a:t>
            </a:r>
            <a:r>
              <a:rPr lang="en-CA" sz="1400" b="0" i="0">
                <a:solidFill>
                  <a:srgbClr val="005776"/>
                </a:solidFill>
                <a:effectLst/>
                <a:cs typeface="Calibri"/>
              </a:rPr>
              <a:t>​</a:t>
            </a:r>
            <a:r>
              <a:rPr lang="en-CA" sz="1400">
                <a:solidFill>
                  <a:srgbClr val="005776"/>
                </a:solidFill>
                <a:cs typeface="Calibri"/>
              </a:rPr>
              <a:t> – e.g. </a:t>
            </a:r>
            <a:r>
              <a:rPr lang="en-CA" sz="1400">
                <a:solidFill>
                  <a:srgbClr val="005776"/>
                </a:solidFill>
                <a:highlight>
                  <a:srgbClr val="FFFF00"/>
                </a:highlight>
                <a:cs typeface="Calibri"/>
              </a:rPr>
              <a:t>1.021653543</a:t>
            </a:r>
          </a:p>
          <a:p>
            <a:pPr marL="1200150" lvl="2" indent="-285750" fontAlgn="base">
              <a:buFont typeface="Arial" panose="020B0604020202020204" pitchFamily="34" charset="0"/>
              <a:buChar char="•"/>
            </a:pPr>
            <a:endParaRPr lang="en-CA" sz="1400" b="0" i="0">
              <a:solidFill>
                <a:srgbClr val="000000"/>
              </a:solidFill>
              <a:effectLst/>
              <a:highlight>
                <a:srgbClr val="FFFF00"/>
              </a:highlight>
              <a:cs typeface="Calibri"/>
            </a:endParaRPr>
          </a:p>
          <a:p>
            <a:pPr algn="l" rtl="0" fontAlgn="base"/>
            <a:r>
              <a:rPr lang="en-CA" sz="1600" b="1" i="0" u="none" strike="noStrike">
                <a:solidFill>
                  <a:schemeClr val="tx2"/>
                </a:solidFill>
                <a:effectLst/>
                <a:cs typeface="Calibri"/>
              </a:rPr>
              <a:t>For each Agent:</a:t>
            </a:r>
            <a:r>
              <a:rPr lang="en-CA" sz="1600" b="1" i="0">
                <a:solidFill>
                  <a:schemeClr val="tx2"/>
                </a:solidFill>
                <a:effectLst/>
                <a:cs typeface="Calibri"/>
              </a:rPr>
              <a:t>​</a:t>
            </a:r>
            <a:br>
              <a:rPr lang="en-CA" sz="1400" b="1" i="0">
                <a:solidFill>
                  <a:schemeClr val="tx2"/>
                </a:solidFill>
                <a:effectLst/>
                <a:cs typeface="Calibri"/>
              </a:rPr>
            </a:br>
            <a:r>
              <a:rPr lang="en-CA" sz="800" b="1" i="0">
                <a:solidFill>
                  <a:schemeClr val="tx2"/>
                </a:solidFill>
                <a:effectLst/>
                <a:cs typeface="Calibri"/>
              </a:rPr>
              <a:t> </a:t>
            </a:r>
          </a:p>
          <a:p>
            <a:pPr marL="742950" lvl="1" indent="-285750" fontAlgn="base">
              <a:buFont typeface="Wingdings" panose="05000000000000000000" pitchFamily="2" charset="2"/>
              <a:buChar char="v"/>
            </a:pPr>
            <a:r>
              <a:rPr lang="en-CA" sz="1400" b="0" i="0" u="none" strike="noStrike">
                <a:solidFill>
                  <a:srgbClr val="005776"/>
                </a:solidFill>
                <a:effectLst/>
                <a:cs typeface="Calibri"/>
              </a:rPr>
              <a:t>Add up all Portion of Score values</a:t>
            </a:r>
            <a:r>
              <a:rPr lang="en-CA" sz="1400" b="0" i="0">
                <a:solidFill>
                  <a:srgbClr val="005776"/>
                </a:solidFill>
                <a:effectLst/>
                <a:cs typeface="Calibri"/>
              </a:rPr>
              <a:t>​</a:t>
            </a:r>
          </a:p>
          <a:p>
            <a:pPr marL="1200150" lvl="2" indent="-285750" fontAlgn="base">
              <a:buFont typeface="Courier New" panose="02070309020205020404" pitchFamily="49" charset="0"/>
              <a:buChar char="o"/>
            </a:pPr>
            <a:r>
              <a:rPr lang="en-CA" sz="1400" b="0" i="0" u="none" strike="noStrike">
                <a:solidFill>
                  <a:srgbClr val="005776"/>
                </a:solidFill>
                <a:effectLst/>
                <a:cs typeface="Calibri"/>
              </a:rPr>
              <a:t>SUM(Portion of Score)</a:t>
            </a:r>
            <a:r>
              <a:rPr lang="en-CA" sz="1400" b="0" i="0">
                <a:solidFill>
                  <a:srgbClr val="005776"/>
                </a:solidFill>
                <a:effectLst/>
                <a:cs typeface="Calibri"/>
              </a:rPr>
              <a:t>​</a:t>
            </a:r>
            <a:r>
              <a:rPr lang="en-CA" sz="1400">
                <a:solidFill>
                  <a:srgbClr val="005776"/>
                </a:solidFill>
                <a:cs typeface="Calibri"/>
              </a:rPr>
              <a:t> – e.g. </a:t>
            </a:r>
            <a:r>
              <a:rPr lang="en-CA" sz="1400">
                <a:solidFill>
                  <a:srgbClr val="005776"/>
                </a:solidFill>
                <a:highlight>
                  <a:srgbClr val="00FFFF"/>
                </a:highlight>
                <a:cs typeface="Calibri"/>
              </a:rPr>
              <a:t>3.458661417</a:t>
            </a:r>
            <a:endParaRPr lang="en-CA" sz="1400" b="0" i="0">
              <a:solidFill>
                <a:srgbClr val="005776"/>
              </a:solidFill>
              <a:effectLst/>
              <a:highlight>
                <a:srgbClr val="00FFFF"/>
              </a:highlight>
              <a:cs typeface="Calibri"/>
            </a:endParaRPr>
          </a:p>
          <a:p>
            <a:pPr marL="742950" lvl="1" indent="-285750" fontAlgn="base">
              <a:buFont typeface="Wingdings" panose="05000000000000000000" pitchFamily="2" charset="2"/>
              <a:buChar char="v"/>
            </a:pPr>
            <a:r>
              <a:rPr lang="en-CA" sz="1400" b="0" i="0" u="none" strike="noStrike">
                <a:solidFill>
                  <a:srgbClr val="005776"/>
                </a:solidFill>
                <a:effectLst/>
                <a:cs typeface="Calibri"/>
              </a:rPr>
              <a:t>Round to nearest tenth (one decimal place)</a:t>
            </a:r>
            <a:r>
              <a:rPr lang="en-CA" sz="1400" b="0" i="0">
                <a:solidFill>
                  <a:srgbClr val="005776"/>
                </a:solidFill>
                <a:effectLst/>
                <a:cs typeface="Calibri"/>
              </a:rPr>
              <a:t>​</a:t>
            </a:r>
          </a:p>
          <a:p>
            <a:pPr marL="1200150" lvl="2" indent="-285750">
              <a:buFont typeface="Courier New" panose="02070309020205020404" pitchFamily="49" charset="0"/>
              <a:buChar char="o"/>
            </a:pPr>
            <a:r>
              <a:rPr lang="en-CA" sz="1400">
                <a:solidFill>
                  <a:srgbClr val="005776"/>
                </a:solidFill>
                <a:cs typeface="Calibri"/>
              </a:rPr>
              <a:t>Defined as ACHT Score – e.g. </a:t>
            </a:r>
            <a:r>
              <a:rPr lang="en-CA" sz="1400">
                <a:solidFill>
                  <a:srgbClr val="005776"/>
                </a:solidFill>
                <a:highlight>
                  <a:srgbClr val="00FF00"/>
                </a:highlight>
                <a:cs typeface="Calibri"/>
              </a:rPr>
              <a:t>3.5</a:t>
            </a:r>
          </a:p>
        </p:txBody>
      </p:sp>
      <p:graphicFrame>
        <p:nvGraphicFramePr>
          <p:cNvPr id="17" name="Table 16">
            <a:extLst>
              <a:ext uri="{FF2B5EF4-FFF2-40B4-BE49-F238E27FC236}">
                <a16:creationId xmlns:a16="http://schemas.microsoft.com/office/drawing/2014/main" id="{E228DE19-7458-913C-55E1-F74F180D1073}"/>
              </a:ext>
            </a:extLst>
          </p:cNvPr>
          <p:cNvGraphicFramePr>
            <a:graphicFrameLocks noGrp="1"/>
          </p:cNvGraphicFramePr>
          <p:nvPr>
            <p:extLst>
              <p:ext uri="{D42A27DB-BD31-4B8C-83A1-F6EECF244321}">
                <p14:modId xmlns:p14="http://schemas.microsoft.com/office/powerpoint/2010/main" val="2649629050"/>
              </p:ext>
            </p:extLst>
          </p:nvPr>
        </p:nvGraphicFramePr>
        <p:xfrm>
          <a:off x="795796" y="3789355"/>
          <a:ext cx="10600407" cy="2438400"/>
        </p:xfrm>
        <a:graphic>
          <a:graphicData uri="http://schemas.openxmlformats.org/drawingml/2006/table">
            <a:tbl>
              <a:tblPr/>
              <a:tblGrid>
                <a:gridCol w="422447">
                  <a:extLst>
                    <a:ext uri="{9D8B030D-6E8A-4147-A177-3AD203B41FA5}">
                      <a16:colId xmlns:a16="http://schemas.microsoft.com/office/drawing/2014/main" val="196525534"/>
                    </a:ext>
                  </a:extLst>
                </a:gridCol>
                <a:gridCol w="1048987">
                  <a:extLst>
                    <a:ext uri="{9D8B030D-6E8A-4147-A177-3AD203B41FA5}">
                      <a16:colId xmlns:a16="http://schemas.microsoft.com/office/drawing/2014/main" val="3725783108"/>
                    </a:ext>
                  </a:extLst>
                </a:gridCol>
                <a:gridCol w="811480">
                  <a:extLst>
                    <a:ext uri="{9D8B030D-6E8A-4147-A177-3AD203B41FA5}">
                      <a16:colId xmlns:a16="http://schemas.microsoft.com/office/drawing/2014/main" val="1365754148"/>
                    </a:ext>
                  </a:extLst>
                </a:gridCol>
                <a:gridCol w="702620">
                  <a:extLst>
                    <a:ext uri="{9D8B030D-6E8A-4147-A177-3AD203B41FA5}">
                      <a16:colId xmlns:a16="http://schemas.microsoft.com/office/drawing/2014/main" val="3688010146"/>
                    </a:ext>
                  </a:extLst>
                </a:gridCol>
                <a:gridCol w="617065">
                  <a:extLst>
                    <a:ext uri="{9D8B030D-6E8A-4147-A177-3AD203B41FA5}">
                      <a16:colId xmlns:a16="http://schemas.microsoft.com/office/drawing/2014/main" val="1415802455"/>
                    </a:ext>
                  </a:extLst>
                </a:gridCol>
                <a:gridCol w="1006686">
                  <a:extLst>
                    <a:ext uri="{9D8B030D-6E8A-4147-A177-3AD203B41FA5}">
                      <a16:colId xmlns:a16="http://schemas.microsoft.com/office/drawing/2014/main" val="1282337044"/>
                    </a:ext>
                  </a:extLst>
                </a:gridCol>
                <a:gridCol w="1006686">
                  <a:extLst>
                    <a:ext uri="{9D8B030D-6E8A-4147-A177-3AD203B41FA5}">
                      <a16:colId xmlns:a16="http://schemas.microsoft.com/office/drawing/2014/main" val="2371431810"/>
                    </a:ext>
                  </a:extLst>
                </a:gridCol>
                <a:gridCol w="1033651">
                  <a:extLst>
                    <a:ext uri="{9D8B030D-6E8A-4147-A177-3AD203B41FA5}">
                      <a16:colId xmlns:a16="http://schemas.microsoft.com/office/drawing/2014/main" val="2707269751"/>
                    </a:ext>
                  </a:extLst>
                </a:gridCol>
                <a:gridCol w="1087580">
                  <a:extLst>
                    <a:ext uri="{9D8B030D-6E8A-4147-A177-3AD203B41FA5}">
                      <a16:colId xmlns:a16="http://schemas.microsoft.com/office/drawing/2014/main" val="1382900500"/>
                    </a:ext>
                  </a:extLst>
                </a:gridCol>
                <a:gridCol w="1087580">
                  <a:extLst>
                    <a:ext uri="{9D8B030D-6E8A-4147-A177-3AD203B41FA5}">
                      <a16:colId xmlns:a16="http://schemas.microsoft.com/office/drawing/2014/main" val="36252444"/>
                    </a:ext>
                  </a:extLst>
                </a:gridCol>
                <a:gridCol w="1006685">
                  <a:extLst>
                    <a:ext uri="{9D8B030D-6E8A-4147-A177-3AD203B41FA5}">
                      <a16:colId xmlns:a16="http://schemas.microsoft.com/office/drawing/2014/main" val="323029409"/>
                    </a:ext>
                  </a:extLst>
                </a:gridCol>
                <a:gridCol w="768940">
                  <a:extLst>
                    <a:ext uri="{9D8B030D-6E8A-4147-A177-3AD203B41FA5}">
                      <a16:colId xmlns:a16="http://schemas.microsoft.com/office/drawing/2014/main" val="3758873989"/>
                    </a:ext>
                  </a:extLst>
                </a:gridCol>
              </a:tblGrid>
              <a:tr h="0">
                <a:tc>
                  <a:txBody>
                    <a:bodyPr/>
                    <a:lstStyle/>
                    <a:p>
                      <a:pPr algn="ctr" rtl="0" fontAlgn="base"/>
                      <a:r>
                        <a:rPr lang="en-US" sz="1100" b="0" i="0" u="none" strike="noStrike">
                          <a:solidFill>
                            <a:srgbClr val="005776"/>
                          </a:solidFill>
                          <a:effectLst/>
                          <a:latin typeface="Calibri"/>
                        </a:rPr>
                        <a:t>FP</a:t>
                      </a:r>
                      <a:r>
                        <a:rPr lang="en-US" sz="1100" b="0" i="0">
                          <a:solidFill>
                            <a:srgbClr val="005776"/>
                          </a:solidFill>
                          <a:effectLst/>
                          <a:latin typeface="Calibri"/>
                        </a:rPr>
                        <a:t>​</a:t>
                      </a:r>
                      <a:endParaRPr lang="en-US" b="0" i="0">
                        <a:solidFill>
                          <a:srgbClr val="005776"/>
                        </a:solidFill>
                        <a:effectLst/>
                        <a:latin typeface="Calibri"/>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ase"/>
                      <a:r>
                        <a:rPr lang="en-US" sz="1100" b="0" i="0" u="none" strike="noStrike">
                          <a:solidFill>
                            <a:srgbClr val="005776"/>
                          </a:solidFill>
                          <a:effectLst/>
                          <a:latin typeface="Calibri"/>
                        </a:rPr>
                        <a:t>Skill</a:t>
                      </a:r>
                      <a:r>
                        <a:rPr lang="en-US" sz="1100" b="0" i="0">
                          <a:solidFill>
                            <a:srgbClr val="005776"/>
                          </a:solidFill>
                          <a:effectLst/>
                          <a:latin typeface="Calibri"/>
                        </a:rPr>
                        <a:t>​</a:t>
                      </a:r>
                      <a:endParaRPr lang="en-US" b="0" i="0">
                        <a:solidFill>
                          <a:srgbClr val="005776"/>
                        </a:solidFill>
                        <a:effectLst/>
                        <a:latin typeface="Calibri"/>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ase"/>
                      <a:r>
                        <a:rPr lang="en-US" sz="1100" b="0" i="0" u="none" strike="noStrike">
                          <a:solidFill>
                            <a:srgbClr val="005776"/>
                          </a:solidFill>
                          <a:effectLst/>
                          <a:latin typeface="Calibri"/>
                        </a:rPr>
                        <a:t>Callcount Threshold</a:t>
                      </a:r>
                      <a:r>
                        <a:rPr lang="en-US" sz="1100" b="0" i="0">
                          <a:solidFill>
                            <a:srgbClr val="005776"/>
                          </a:solidFill>
                          <a:effectLst/>
                          <a:latin typeface="Calibri"/>
                        </a:rPr>
                        <a:t>​</a:t>
                      </a:r>
                      <a:endParaRPr lang="en-US" b="0" i="0">
                        <a:solidFill>
                          <a:srgbClr val="005776"/>
                        </a:solidFill>
                        <a:effectLst/>
                        <a:latin typeface="Calibri"/>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ase"/>
                      <a:r>
                        <a:rPr lang="en-US" sz="1100" b="0" i="0" u="none" strike="noStrike">
                          <a:solidFill>
                            <a:srgbClr val="005776"/>
                          </a:solidFill>
                          <a:effectLst/>
                          <a:latin typeface="Calibri"/>
                        </a:rPr>
                        <a:t>Total Calls</a:t>
                      </a:r>
                      <a:r>
                        <a:rPr lang="en-US" sz="1100" b="0" i="0">
                          <a:solidFill>
                            <a:srgbClr val="005776"/>
                          </a:solidFill>
                          <a:effectLst/>
                          <a:latin typeface="Calibri"/>
                        </a:rPr>
                        <a:t>​</a:t>
                      </a:r>
                      <a:endParaRPr lang="en-US" b="0" i="0">
                        <a:solidFill>
                          <a:srgbClr val="005776"/>
                        </a:solidFill>
                        <a:effectLst/>
                        <a:latin typeface="Calibri"/>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ase"/>
                      <a:r>
                        <a:rPr lang="en-US" sz="1100" b="0" i="0" u="none" strike="noStrike">
                          <a:solidFill>
                            <a:srgbClr val="005776"/>
                          </a:solidFill>
                          <a:effectLst/>
                          <a:latin typeface="Calibri"/>
                        </a:rPr>
                        <a:t>Quick Calls</a:t>
                      </a:r>
                      <a:r>
                        <a:rPr lang="en-US" sz="1100" b="0" i="0">
                          <a:solidFill>
                            <a:srgbClr val="005776"/>
                          </a:solidFill>
                          <a:effectLst/>
                          <a:latin typeface="Calibri"/>
                        </a:rPr>
                        <a:t>​</a:t>
                      </a:r>
                      <a:endParaRPr lang="en-US" b="0" i="0">
                        <a:solidFill>
                          <a:srgbClr val="005776"/>
                        </a:solidFill>
                        <a:effectLst/>
                        <a:latin typeface="Calibri"/>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ase"/>
                      <a:r>
                        <a:rPr lang="en-US" sz="1100" b="0" i="0" u="none" strike="noStrike">
                          <a:solidFill>
                            <a:srgbClr val="005776"/>
                          </a:solidFill>
                          <a:effectLst/>
                          <a:latin typeface="Calibri"/>
                        </a:rPr>
                        <a:t>Qualifying Calls</a:t>
                      </a:r>
                      <a:r>
                        <a:rPr lang="en-US" sz="1100" b="0" i="0">
                          <a:solidFill>
                            <a:srgbClr val="005776"/>
                          </a:solidFill>
                          <a:effectLst/>
                          <a:latin typeface="Calibri"/>
                        </a:rPr>
                        <a:t>​</a:t>
                      </a:r>
                      <a:endParaRPr lang="en-US" b="0" i="0">
                        <a:solidFill>
                          <a:srgbClr val="005776"/>
                        </a:solidFill>
                        <a:effectLst/>
                        <a:latin typeface="Calibri"/>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ase"/>
                      <a:r>
                        <a:rPr lang="en-US" sz="1100" b="0" i="0" u="none" strike="noStrike">
                          <a:solidFill>
                            <a:srgbClr val="005776"/>
                          </a:solidFill>
                          <a:effectLst/>
                          <a:latin typeface="Calibri"/>
                        </a:rPr>
                        <a:t>Agent ACHT</a:t>
                      </a:r>
                      <a:r>
                        <a:rPr lang="en-US" sz="1100" b="0" i="0">
                          <a:solidFill>
                            <a:srgbClr val="005776"/>
                          </a:solidFill>
                          <a:effectLst/>
                          <a:latin typeface="Calibri"/>
                        </a:rPr>
                        <a:t>​</a:t>
                      </a:r>
                      <a:endParaRPr lang="en-US" b="0" i="0">
                        <a:solidFill>
                          <a:srgbClr val="005776"/>
                        </a:solidFill>
                        <a:effectLst/>
                        <a:latin typeface="Calibri"/>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ase"/>
                      <a:r>
                        <a:rPr lang="en-US" sz="1100" b="0" i="0" u="none" strike="noStrike">
                          <a:solidFill>
                            <a:srgbClr val="005776"/>
                          </a:solidFill>
                          <a:effectLst/>
                          <a:latin typeface="Calibri"/>
                        </a:rPr>
                        <a:t>Target ACHT</a:t>
                      </a:r>
                      <a:r>
                        <a:rPr lang="en-US" sz="1100" b="0" i="0">
                          <a:solidFill>
                            <a:srgbClr val="005776"/>
                          </a:solidFill>
                          <a:effectLst/>
                          <a:latin typeface="Calibri"/>
                        </a:rPr>
                        <a:t>​</a:t>
                      </a:r>
                      <a:endParaRPr lang="en-US" b="0" i="0">
                        <a:solidFill>
                          <a:srgbClr val="005776"/>
                        </a:solidFill>
                        <a:effectLst/>
                        <a:latin typeface="Calibri"/>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ase"/>
                      <a:r>
                        <a:rPr lang="en-US" sz="1100" b="1" i="0" u="none" strike="noStrike">
                          <a:solidFill>
                            <a:srgbClr val="005776"/>
                          </a:solidFill>
                          <a:effectLst/>
                          <a:latin typeface="Calibri"/>
                        </a:rPr>
                        <a:t>Categorization Score</a:t>
                      </a:r>
                      <a:r>
                        <a:rPr lang="en-US" sz="1100" b="0" i="0">
                          <a:solidFill>
                            <a:srgbClr val="005776"/>
                          </a:solidFill>
                          <a:effectLst/>
                          <a:latin typeface="Calibri"/>
                        </a:rPr>
                        <a:t>​</a:t>
                      </a: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lvl="0" algn="ctr" rtl="0">
                        <a:buNone/>
                      </a:pPr>
                      <a:r>
                        <a:rPr lang="en-US" sz="1100" b="0" i="0" u="none" strike="noStrike">
                          <a:solidFill>
                            <a:srgbClr val="005776"/>
                          </a:solidFill>
                          <a:effectLst/>
                          <a:latin typeface="Calibri"/>
                        </a:rPr>
                        <a:t>Percent of Qualifying Calls</a:t>
                      </a:r>
                      <a:r>
                        <a:rPr lang="en-US" sz="1100" b="0" i="0">
                          <a:solidFill>
                            <a:srgbClr val="005776"/>
                          </a:solidFill>
                          <a:effectLst/>
                          <a:latin typeface="Calibri"/>
                        </a:rPr>
                        <a:t>​</a:t>
                      </a:r>
                      <a:endParaRPr lang="en-US" b="0" i="0">
                        <a:solidFill>
                          <a:srgbClr val="005776"/>
                        </a:solidFill>
                        <a:effectLst/>
                        <a:latin typeface="Calibri"/>
                      </a:endParaRPr>
                    </a:p>
                  </a:txBody>
                  <a:tcPr anchor="ctr">
                    <a:lnL w="7620">
                      <a:solidFill>
                        <a:srgbClr val="000000"/>
                      </a:solidFill>
                    </a:lnL>
                    <a:lnR w="7620">
                      <a:solidFill>
                        <a:srgbClr val="000000"/>
                      </a:solidFill>
                    </a:lnR>
                    <a:lnT w="7620">
                      <a:solidFill>
                        <a:srgbClr val="000000"/>
                      </a:solidFill>
                    </a:lnT>
                    <a:lnB w="7620">
                      <a:solidFill>
                        <a:srgbClr val="000000"/>
                      </a:solidFill>
                    </a:lnB>
                  </a:tcPr>
                </a:tc>
                <a:tc>
                  <a:txBody>
                    <a:bodyPr/>
                    <a:lstStyle/>
                    <a:p>
                      <a:pPr algn="ctr" rtl="0" fontAlgn="base"/>
                      <a:r>
                        <a:rPr lang="en-US" sz="1100" b="0" i="0" u="none" strike="noStrike">
                          <a:solidFill>
                            <a:srgbClr val="005776"/>
                          </a:solidFill>
                          <a:effectLst/>
                          <a:latin typeface="Calibri"/>
                        </a:rPr>
                        <a:t>Portion of Score</a:t>
                      </a:r>
                      <a:r>
                        <a:rPr lang="en-US" sz="1100" b="0" i="0">
                          <a:solidFill>
                            <a:srgbClr val="005776"/>
                          </a:solidFill>
                          <a:effectLst/>
                          <a:latin typeface="Calibri"/>
                        </a:rPr>
                        <a:t>​</a:t>
                      </a:r>
                      <a:endParaRPr lang="en-US" b="0" i="0">
                        <a:solidFill>
                          <a:srgbClr val="005776"/>
                        </a:solidFill>
                        <a:effectLst/>
                        <a:latin typeface="Calibri"/>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lvl="0" algn="ctr">
                        <a:buNone/>
                      </a:pPr>
                      <a:r>
                        <a:rPr lang="en-US" sz="1100" b="1" i="0">
                          <a:solidFill>
                            <a:srgbClr val="005776"/>
                          </a:solidFill>
                          <a:effectLst/>
                          <a:latin typeface="Calibri"/>
                        </a:rPr>
                        <a:t>ACHT Score</a:t>
                      </a:r>
                    </a:p>
                  </a:txBody>
                  <a:tcPr anchor="ctr">
                    <a:lnL w="7620">
                      <a:solidFill>
                        <a:srgbClr val="000000"/>
                      </a:solidFill>
                    </a:lnL>
                    <a:lnR w="7620">
                      <a:solidFill>
                        <a:srgbClr val="000000"/>
                      </a:solidFill>
                    </a:lnR>
                    <a:lnT w="7620">
                      <a:solidFill>
                        <a:srgbClr val="000000"/>
                      </a:solidFill>
                    </a:lnT>
                    <a:lnB w="7620">
                      <a:solidFill>
                        <a:srgbClr val="000000"/>
                      </a:solidFill>
                    </a:lnB>
                  </a:tcPr>
                </a:tc>
                <a:extLst>
                  <a:ext uri="{0D108BD9-81ED-4DB2-BD59-A6C34878D82A}">
                    <a16:rowId xmlns:a16="http://schemas.microsoft.com/office/drawing/2014/main" val="2968601990"/>
                  </a:ext>
                </a:extLst>
              </a:tr>
              <a:tr h="158976">
                <a:tc>
                  <a:txBody>
                    <a:bodyPr/>
                    <a:lstStyle/>
                    <a:p>
                      <a:pPr algn="ctr" rtl="0" fontAlgn="base"/>
                      <a:r>
                        <a:rPr lang="en-US" sz="1100" b="0" i="0" u="none" strike="noStrike">
                          <a:solidFill>
                            <a:srgbClr val="005776"/>
                          </a:solidFill>
                          <a:effectLst/>
                          <a:latin typeface="Calibri"/>
                        </a:rPr>
                        <a:t>P12</a:t>
                      </a:r>
                      <a:r>
                        <a:rPr lang="en-US" sz="1100" b="0" i="0">
                          <a:solidFill>
                            <a:srgbClr val="005776"/>
                          </a:solidFill>
                          <a:effectLst/>
                          <a:latin typeface="Calibri"/>
                        </a:rPr>
                        <a:t>​</a:t>
                      </a:r>
                      <a:endParaRPr lang="en-US" b="0" i="0">
                        <a:solidFill>
                          <a:srgbClr val="005776"/>
                        </a:solidFill>
                        <a:effectLst/>
                        <a:latin typeface="Calibri"/>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ase"/>
                      <a:r>
                        <a:rPr lang="en-US" sz="1100" b="0" i="0" u="none" strike="noStrike">
                          <a:solidFill>
                            <a:srgbClr val="005776"/>
                          </a:solidFill>
                          <a:effectLst/>
                          <a:latin typeface="Calibri"/>
                        </a:rPr>
                        <a:t>ITE_Special06</a:t>
                      </a:r>
                      <a:r>
                        <a:rPr lang="en-US" sz="1100" b="0" i="0">
                          <a:solidFill>
                            <a:srgbClr val="005776"/>
                          </a:solidFill>
                          <a:effectLst/>
                          <a:latin typeface="Calibri"/>
                        </a:rPr>
                        <a:t>​</a:t>
                      </a:r>
                      <a:endParaRPr lang="en-US" b="0" i="0">
                        <a:solidFill>
                          <a:srgbClr val="005776"/>
                        </a:solidFill>
                        <a:effectLst/>
                        <a:latin typeface="Calibri"/>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ase"/>
                      <a:r>
                        <a:rPr lang="en-US" sz="1100" b="0" i="0" u="none" strike="noStrike">
                          <a:solidFill>
                            <a:srgbClr val="005776"/>
                          </a:solidFill>
                          <a:effectLst/>
                          <a:latin typeface="Calibri"/>
                        </a:rPr>
                        <a:t>UNDER500</a:t>
                      </a:r>
                      <a:r>
                        <a:rPr lang="en-US" sz="1100" b="0" i="0">
                          <a:solidFill>
                            <a:srgbClr val="005776"/>
                          </a:solidFill>
                          <a:effectLst/>
                          <a:latin typeface="Calibri"/>
                        </a:rPr>
                        <a:t>​</a:t>
                      </a:r>
                      <a:endParaRPr lang="en-US" b="0" i="0">
                        <a:solidFill>
                          <a:srgbClr val="005776"/>
                        </a:solidFill>
                        <a:effectLst/>
                        <a:latin typeface="Calibri"/>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ase"/>
                      <a:r>
                        <a:rPr lang="en-US" sz="1100" b="0" i="0" u="none" strike="noStrike">
                          <a:solidFill>
                            <a:srgbClr val="005776"/>
                          </a:solidFill>
                          <a:effectLst/>
                          <a:latin typeface="Calibri"/>
                        </a:rPr>
                        <a:t>36</a:t>
                      </a:r>
                      <a:r>
                        <a:rPr lang="en-US" sz="1100" b="0" i="0">
                          <a:solidFill>
                            <a:srgbClr val="005776"/>
                          </a:solidFill>
                          <a:effectLst/>
                          <a:latin typeface="Calibri"/>
                        </a:rPr>
                        <a:t>​</a:t>
                      </a:r>
                      <a:endParaRPr lang="en-US" b="0" i="0">
                        <a:solidFill>
                          <a:srgbClr val="005776"/>
                        </a:solidFill>
                        <a:effectLst/>
                        <a:latin typeface="Calibri"/>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ase"/>
                      <a:r>
                        <a:rPr lang="en-US" sz="1100" b="0" i="0" u="none" strike="noStrike">
                          <a:solidFill>
                            <a:srgbClr val="005776"/>
                          </a:solidFill>
                          <a:effectLst/>
                          <a:latin typeface="Calibri"/>
                        </a:rPr>
                        <a:t>4</a:t>
                      </a:r>
                      <a:r>
                        <a:rPr lang="en-US" sz="1100" b="0" i="0">
                          <a:solidFill>
                            <a:srgbClr val="005776"/>
                          </a:solidFill>
                          <a:effectLst/>
                          <a:latin typeface="Calibri"/>
                        </a:rPr>
                        <a:t>​</a:t>
                      </a:r>
                      <a:endParaRPr lang="en-US" b="0" i="0">
                        <a:solidFill>
                          <a:srgbClr val="005776"/>
                        </a:solidFill>
                        <a:effectLst/>
                        <a:latin typeface="Calibri"/>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ase"/>
                      <a:r>
                        <a:rPr lang="en-US" sz="1100" b="0" i="0" u="none" strike="noStrike">
                          <a:solidFill>
                            <a:srgbClr val="005776"/>
                          </a:solidFill>
                          <a:effectLst/>
                          <a:latin typeface="Calibri"/>
                        </a:rPr>
                        <a:t>32</a:t>
                      </a:r>
                      <a:r>
                        <a:rPr lang="en-US" sz="1100" b="0" i="0">
                          <a:solidFill>
                            <a:srgbClr val="005776"/>
                          </a:solidFill>
                          <a:effectLst/>
                          <a:latin typeface="Calibri"/>
                        </a:rPr>
                        <a:t>​</a:t>
                      </a:r>
                      <a:endParaRPr lang="en-US" b="0" i="0">
                        <a:solidFill>
                          <a:srgbClr val="005776"/>
                        </a:solidFill>
                        <a:effectLst/>
                        <a:latin typeface="Calibri"/>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ase"/>
                      <a:r>
                        <a:rPr lang="en-US" sz="1100" b="0" i="0" u="none" strike="noStrike">
                          <a:solidFill>
                            <a:srgbClr val="005776"/>
                          </a:solidFill>
                          <a:effectLst/>
                          <a:latin typeface="Calibri"/>
                        </a:rPr>
                        <a:t>00:14:59</a:t>
                      </a:r>
                      <a:r>
                        <a:rPr lang="en-US" sz="1100" b="0" i="0">
                          <a:solidFill>
                            <a:srgbClr val="005776"/>
                          </a:solidFill>
                          <a:effectLst/>
                          <a:latin typeface="Calibri"/>
                        </a:rPr>
                        <a:t>​</a:t>
                      </a:r>
                      <a:endParaRPr lang="en-US" b="0" i="0">
                        <a:solidFill>
                          <a:srgbClr val="005776"/>
                        </a:solidFill>
                        <a:effectLst/>
                        <a:latin typeface="Calibri"/>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ase"/>
                      <a:r>
                        <a:rPr lang="en-US" sz="1100" b="0" i="0" u="none" strike="noStrike">
                          <a:solidFill>
                            <a:srgbClr val="005776"/>
                          </a:solidFill>
                          <a:effectLst/>
                          <a:latin typeface="Calibri"/>
                        </a:rPr>
                        <a:t>00:16:39</a:t>
                      </a:r>
                      <a:r>
                        <a:rPr lang="en-US" sz="1100" b="0" i="0">
                          <a:solidFill>
                            <a:srgbClr val="005776"/>
                          </a:solidFill>
                          <a:effectLst/>
                          <a:latin typeface="Calibri"/>
                        </a:rPr>
                        <a:t>​</a:t>
                      </a:r>
                      <a:endParaRPr lang="en-US" b="0" i="0">
                        <a:solidFill>
                          <a:srgbClr val="005776"/>
                        </a:solidFill>
                        <a:effectLst/>
                        <a:latin typeface="Calibri"/>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ase"/>
                      <a:r>
                        <a:rPr lang="en-US" sz="1600" b="1" i="0" u="none" strike="noStrike">
                          <a:solidFill>
                            <a:srgbClr val="005776"/>
                          </a:solidFill>
                          <a:effectLst/>
                          <a:latin typeface="Calibri"/>
                        </a:rPr>
                        <a:t>3</a:t>
                      </a:r>
                      <a:r>
                        <a:rPr lang="en-US" sz="1600" b="0" i="0">
                          <a:solidFill>
                            <a:srgbClr val="005776"/>
                          </a:solidFill>
                          <a:effectLst/>
                          <a:latin typeface="Calibri"/>
                        </a:rPr>
                        <a:t>​</a:t>
                      </a:r>
                      <a:endParaRPr lang="en-US" b="0" i="0">
                        <a:solidFill>
                          <a:srgbClr val="005776"/>
                        </a:solidFill>
                        <a:effectLst/>
                        <a:latin typeface="Calibri"/>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lvl="0" algn="ctr" rtl="0">
                        <a:buNone/>
                      </a:pPr>
                      <a:r>
                        <a:rPr lang="en-US" sz="1100" b="0" i="0" u="none" strike="noStrike">
                          <a:solidFill>
                            <a:srgbClr val="005776"/>
                          </a:solidFill>
                          <a:effectLst/>
                          <a:latin typeface="Calibri"/>
                        </a:rPr>
                        <a:t>6%</a:t>
                      </a:r>
                      <a:r>
                        <a:rPr lang="en-US" sz="1100" b="0" i="0">
                          <a:solidFill>
                            <a:srgbClr val="005776"/>
                          </a:solidFill>
                          <a:effectLst/>
                          <a:latin typeface="Calibri"/>
                        </a:rPr>
                        <a:t>​</a:t>
                      </a:r>
                      <a:endParaRPr lang="en-US" b="0" i="0">
                        <a:solidFill>
                          <a:srgbClr val="005776"/>
                        </a:solidFill>
                        <a:effectLst/>
                        <a:latin typeface="Calibri"/>
                      </a:endParaRPr>
                    </a:p>
                  </a:txBody>
                  <a:tcPr anchor="ctr">
                    <a:lnL w="7620">
                      <a:solidFill>
                        <a:srgbClr val="000000"/>
                      </a:solidFill>
                    </a:lnL>
                    <a:lnR w="7620">
                      <a:solidFill>
                        <a:srgbClr val="000000"/>
                      </a:solidFill>
                    </a:lnR>
                    <a:lnT w="7620">
                      <a:solidFill>
                        <a:srgbClr val="000000"/>
                      </a:solidFill>
                    </a:lnT>
                    <a:lnB w="7620">
                      <a:solidFill>
                        <a:srgbClr val="000000"/>
                      </a:solidFill>
                    </a:lnB>
                  </a:tcPr>
                </a:tc>
                <a:tc>
                  <a:txBody>
                    <a:bodyPr/>
                    <a:lstStyle/>
                    <a:p>
                      <a:pPr algn="ctr" rtl="0" fontAlgn="base"/>
                      <a:r>
                        <a:rPr lang="en-US" sz="1100" b="0" i="0" u="none" strike="noStrike">
                          <a:solidFill>
                            <a:srgbClr val="005776"/>
                          </a:solidFill>
                          <a:effectLst/>
                          <a:latin typeface="Calibri"/>
                        </a:rPr>
                        <a:t>0.188976378 </a:t>
                      </a:r>
                      <a:r>
                        <a:rPr lang="en-US" sz="1100" b="0" i="0">
                          <a:solidFill>
                            <a:srgbClr val="005776"/>
                          </a:solidFill>
                          <a:effectLst/>
                          <a:latin typeface="Calibri"/>
                        </a:rPr>
                        <a:t>​</a:t>
                      </a:r>
                      <a:endParaRPr lang="en-US" b="0" i="0">
                        <a:solidFill>
                          <a:srgbClr val="005776"/>
                        </a:solidFill>
                        <a:effectLst/>
                        <a:latin typeface="Calibri"/>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lvl="0" algn="ctr">
                        <a:buNone/>
                      </a:pPr>
                      <a:endParaRPr lang="en-US" sz="1100" b="0" i="0">
                        <a:solidFill>
                          <a:srgbClr val="005776"/>
                        </a:solidFill>
                        <a:effectLst/>
                        <a:latin typeface="Calibri"/>
                      </a:endParaRPr>
                    </a:p>
                  </a:txBody>
                  <a:tcPr anchor="ctr">
                    <a:lnL w="7620">
                      <a:solidFill>
                        <a:srgbClr val="000000"/>
                      </a:solidFill>
                    </a:lnL>
                    <a:lnR w="7620">
                      <a:solidFill>
                        <a:srgbClr val="000000"/>
                      </a:solidFill>
                    </a:lnR>
                    <a:lnT w="7620">
                      <a:solidFill>
                        <a:srgbClr val="000000"/>
                      </a:solidFill>
                    </a:lnT>
                    <a:lnB w="7620">
                      <a:solidFill>
                        <a:srgbClr val="000000"/>
                      </a:solidFill>
                    </a:lnB>
                  </a:tcPr>
                </a:tc>
                <a:extLst>
                  <a:ext uri="{0D108BD9-81ED-4DB2-BD59-A6C34878D82A}">
                    <a16:rowId xmlns:a16="http://schemas.microsoft.com/office/drawing/2014/main" val="1194433762"/>
                  </a:ext>
                </a:extLst>
              </a:tr>
              <a:tr h="158976">
                <a:tc>
                  <a:txBody>
                    <a:bodyPr/>
                    <a:lstStyle/>
                    <a:p>
                      <a:pPr algn="ctr" rtl="0" fontAlgn="base"/>
                      <a:r>
                        <a:rPr lang="en-US" sz="1100" b="0" i="0" u="none" strike="noStrike">
                          <a:solidFill>
                            <a:srgbClr val="005776"/>
                          </a:solidFill>
                          <a:effectLst/>
                          <a:latin typeface="Calibri"/>
                        </a:rPr>
                        <a:t>P12</a:t>
                      </a:r>
                      <a:r>
                        <a:rPr lang="en-US" sz="1100" b="0" i="0">
                          <a:solidFill>
                            <a:srgbClr val="005776"/>
                          </a:solidFill>
                          <a:effectLst/>
                          <a:latin typeface="Calibri"/>
                        </a:rPr>
                        <a:t>​</a:t>
                      </a:r>
                      <a:endParaRPr lang="en-US" b="0" i="0">
                        <a:solidFill>
                          <a:srgbClr val="005776"/>
                        </a:solidFill>
                        <a:effectLst/>
                        <a:latin typeface="Calibri"/>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ase"/>
                      <a:r>
                        <a:rPr lang="en-US" sz="1100" b="0" i="0" u="none" strike="noStrike">
                          <a:solidFill>
                            <a:srgbClr val="005776"/>
                          </a:solidFill>
                          <a:effectLst/>
                          <a:latin typeface="Calibri"/>
                        </a:rPr>
                        <a:t>ITE_Tier1</a:t>
                      </a:r>
                      <a:r>
                        <a:rPr lang="en-US" sz="1100" b="0" i="0">
                          <a:solidFill>
                            <a:srgbClr val="005776"/>
                          </a:solidFill>
                          <a:effectLst/>
                          <a:latin typeface="Calibri"/>
                        </a:rPr>
                        <a:t>​</a:t>
                      </a:r>
                      <a:endParaRPr lang="en-US" b="0" i="0">
                        <a:solidFill>
                          <a:srgbClr val="005776"/>
                        </a:solidFill>
                        <a:effectLst/>
                        <a:latin typeface="Calibri"/>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ase"/>
                      <a:r>
                        <a:rPr lang="en-US" sz="1100" b="0" i="0" u="none" strike="noStrike">
                          <a:solidFill>
                            <a:srgbClr val="005776"/>
                          </a:solidFill>
                          <a:effectLst/>
                          <a:latin typeface="Calibri"/>
                        </a:rPr>
                        <a:t>OVER500</a:t>
                      </a:r>
                      <a:r>
                        <a:rPr lang="en-US" sz="1100" b="0" i="0">
                          <a:solidFill>
                            <a:srgbClr val="005776"/>
                          </a:solidFill>
                          <a:effectLst/>
                          <a:latin typeface="Calibri"/>
                        </a:rPr>
                        <a:t>​</a:t>
                      </a:r>
                      <a:endParaRPr lang="en-US" b="0" i="0">
                        <a:solidFill>
                          <a:srgbClr val="005776"/>
                        </a:solidFill>
                        <a:effectLst/>
                        <a:latin typeface="Calibri"/>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ase"/>
                      <a:r>
                        <a:rPr lang="en-US" sz="1100" b="0" i="0" u="none" strike="noStrike">
                          <a:solidFill>
                            <a:srgbClr val="005776"/>
                          </a:solidFill>
                          <a:effectLst/>
                          <a:latin typeface="Calibri"/>
                        </a:rPr>
                        <a:t>177</a:t>
                      </a:r>
                      <a:r>
                        <a:rPr lang="en-US" sz="1100" b="0" i="0">
                          <a:solidFill>
                            <a:srgbClr val="005776"/>
                          </a:solidFill>
                          <a:effectLst/>
                          <a:latin typeface="Calibri"/>
                        </a:rPr>
                        <a:t>​</a:t>
                      </a:r>
                      <a:endParaRPr lang="en-US" b="0" i="0">
                        <a:solidFill>
                          <a:srgbClr val="005776"/>
                        </a:solidFill>
                        <a:effectLst/>
                        <a:latin typeface="Calibri"/>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ase"/>
                      <a:r>
                        <a:rPr lang="en-US" sz="1100" b="0" i="0" u="none" strike="noStrike">
                          <a:solidFill>
                            <a:srgbClr val="005776"/>
                          </a:solidFill>
                          <a:effectLst/>
                          <a:latin typeface="Calibri"/>
                        </a:rPr>
                        <a:t>4</a:t>
                      </a:r>
                      <a:r>
                        <a:rPr lang="en-US" sz="1100" b="0" i="0">
                          <a:solidFill>
                            <a:srgbClr val="005776"/>
                          </a:solidFill>
                          <a:effectLst/>
                          <a:latin typeface="Calibri"/>
                        </a:rPr>
                        <a:t>​</a:t>
                      </a:r>
                      <a:endParaRPr lang="en-US" b="0" i="0">
                        <a:solidFill>
                          <a:srgbClr val="005776"/>
                        </a:solidFill>
                        <a:effectLst/>
                        <a:latin typeface="Calibri"/>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ase"/>
                      <a:r>
                        <a:rPr lang="en-US" sz="1100" b="0" i="0" u="none" strike="noStrike">
                          <a:solidFill>
                            <a:srgbClr val="005776"/>
                          </a:solidFill>
                          <a:effectLst/>
                          <a:latin typeface="Calibri"/>
                        </a:rPr>
                        <a:t>173</a:t>
                      </a:r>
                      <a:r>
                        <a:rPr lang="en-US" sz="1100" b="0" i="0">
                          <a:solidFill>
                            <a:srgbClr val="005776"/>
                          </a:solidFill>
                          <a:effectLst/>
                          <a:latin typeface="Calibri"/>
                        </a:rPr>
                        <a:t>​</a:t>
                      </a:r>
                      <a:endParaRPr lang="en-US" b="0" i="0">
                        <a:solidFill>
                          <a:srgbClr val="005776"/>
                        </a:solidFill>
                        <a:effectLst/>
                        <a:latin typeface="Calibri"/>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ase"/>
                      <a:r>
                        <a:rPr lang="en-US" sz="1100" b="0" i="0" u="none" strike="noStrike">
                          <a:solidFill>
                            <a:srgbClr val="005776"/>
                          </a:solidFill>
                          <a:effectLst/>
                          <a:latin typeface="Calibri"/>
                        </a:rPr>
                        <a:t>00:13:41</a:t>
                      </a:r>
                      <a:r>
                        <a:rPr lang="en-US" sz="1100" b="0" i="0">
                          <a:solidFill>
                            <a:srgbClr val="005776"/>
                          </a:solidFill>
                          <a:effectLst/>
                          <a:latin typeface="Calibri"/>
                        </a:rPr>
                        <a:t>​</a:t>
                      </a:r>
                      <a:endParaRPr lang="en-US" b="0" i="0">
                        <a:solidFill>
                          <a:srgbClr val="005776"/>
                        </a:solidFill>
                        <a:effectLst/>
                        <a:latin typeface="Calibri"/>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ase"/>
                      <a:r>
                        <a:rPr lang="en-US" sz="1100" b="0" i="0" u="none" strike="noStrike">
                          <a:solidFill>
                            <a:srgbClr val="005776"/>
                          </a:solidFill>
                          <a:effectLst/>
                          <a:latin typeface="Calibri"/>
                        </a:rPr>
                        <a:t>00:14:34</a:t>
                      </a:r>
                      <a:r>
                        <a:rPr lang="en-US" sz="1100" b="0" i="0">
                          <a:solidFill>
                            <a:srgbClr val="005776"/>
                          </a:solidFill>
                          <a:effectLst/>
                          <a:latin typeface="Calibri"/>
                        </a:rPr>
                        <a:t>​</a:t>
                      </a:r>
                      <a:endParaRPr lang="en-US" b="0" i="0">
                        <a:solidFill>
                          <a:srgbClr val="005776"/>
                        </a:solidFill>
                        <a:effectLst/>
                        <a:latin typeface="Calibri"/>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ase"/>
                      <a:r>
                        <a:rPr lang="en-US" sz="1600" b="1" i="0" u="none" strike="noStrike">
                          <a:solidFill>
                            <a:srgbClr val="005776"/>
                          </a:solidFill>
                          <a:effectLst/>
                          <a:latin typeface="Calibri"/>
                        </a:rPr>
                        <a:t>3</a:t>
                      </a:r>
                      <a:r>
                        <a:rPr lang="en-US" sz="1600" b="0" i="0">
                          <a:solidFill>
                            <a:srgbClr val="005776"/>
                          </a:solidFill>
                          <a:effectLst/>
                          <a:latin typeface="Calibri"/>
                        </a:rPr>
                        <a:t>​</a:t>
                      </a:r>
                      <a:endParaRPr lang="en-US" b="0" i="0">
                        <a:solidFill>
                          <a:srgbClr val="005776"/>
                        </a:solidFill>
                        <a:effectLst/>
                        <a:latin typeface="Calibri"/>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00"/>
                    </a:solidFill>
                  </a:tcPr>
                </a:tc>
                <a:tc>
                  <a:txBody>
                    <a:bodyPr/>
                    <a:lstStyle/>
                    <a:p>
                      <a:pPr lvl="0" algn="ctr" rtl="0">
                        <a:buNone/>
                      </a:pPr>
                      <a:r>
                        <a:rPr lang="en-US" sz="1100" b="1" i="0" u="none" strike="noStrike">
                          <a:solidFill>
                            <a:srgbClr val="005776"/>
                          </a:solidFill>
                          <a:effectLst/>
                          <a:latin typeface="Calibri"/>
                        </a:rPr>
                        <a:t>34%</a:t>
                      </a:r>
                      <a:r>
                        <a:rPr lang="en-US" sz="1100" b="1" i="0">
                          <a:solidFill>
                            <a:srgbClr val="005776"/>
                          </a:solidFill>
                          <a:effectLst/>
                          <a:latin typeface="Calibri"/>
                        </a:rPr>
                        <a:t>​</a:t>
                      </a:r>
                      <a:endParaRPr lang="en-US" b="1" i="0">
                        <a:solidFill>
                          <a:srgbClr val="005776"/>
                        </a:solidFill>
                        <a:effectLst/>
                        <a:latin typeface="Calibri"/>
                      </a:endParaRPr>
                    </a:p>
                  </a:txBody>
                  <a:tcPr anchor="ctr">
                    <a:lnL w="7620">
                      <a:solidFill>
                        <a:srgbClr val="000000"/>
                      </a:solidFill>
                    </a:lnL>
                    <a:lnR w="7620">
                      <a:solidFill>
                        <a:srgbClr val="000000"/>
                      </a:solidFill>
                    </a:lnR>
                    <a:lnT w="7620">
                      <a:solidFill>
                        <a:srgbClr val="000000"/>
                      </a:solidFill>
                    </a:lnT>
                    <a:lnB w="7620">
                      <a:solidFill>
                        <a:srgbClr val="000000"/>
                      </a:solidFill>
                    </a:lnB>
                    <a:solidFill>
                      <a:srgbClr val="FFFF00"/>
                    </a:solidFill>
                  </a:tcPr>
                </a:tc>
                <a:tc>
                  <a:txBody>
                    <a:bodyPr/>
                    <a:lstStyle/>
                    <a:p>
                      <a:pPr algn="ctr" rtl="0" fontAlgn="base"/>
                      <a:r>
                        <a:rPr lang="en-US" sz="1100" b="1" i="0" u="none" strike="noStrike">
                          <a:solidFill>
                            <a:srgbClr val="005776"/>
                          </a:solidFill>
                          <a:effectLst/>
                          <a:latin typeface="Calibri"/>
                        </a:rPr>
                        <a:t>1.021653543 </a:t>
                      </a:r>
                      <a:r>
                        <a:rPr lang="en-US" sz="1100" b="1" i="0">
                          <a:solidFill>
                            <a:srgbClr val="005776"/>
                          </a:solidFill>
                          <a:effectLst/>
                          <a:latin typeface="Calibri"/>
                        </a:rPr>
                        <a:t>​</a:t>
                      </a:r>
                      <a:endParaRPr lang="en-US" b="1" i="0">
                        <a:solidFill>
                          <a:srgbClr val="005776"/>
                        </a:solidFill>
                        <a:effectLst/>
                        <a:latin typeface="Calibri"/>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00"/>
                    </a:solidFill>
                  </a:tcPr>
                </a:tc>
                <a:tc>
                  <a:txBody>
                    <a:bodyPr/>
                    <a:lstStyle/>
                    <a:p>
                      <a:pPr lvl="0" algn="ctr">
                        <a:buNone/>
                      </a:pPr>
                      <a:endParaRPr lang="en-US" sz="1100" b="0" i="0">
                        <a:solidFill>
                          <a:srgbClr val="005776"/>
                        </a:solidFill>
                        <a:effectLst/>
                        <a:latin typeface="Calibri"/>
                      </a:endParaRPr>
                    </a:p>
                  </a:txBody>
                  <a:tcPr anchor="ctr">
                    <a:lnL w="7620">
                      <a:solidFill>
                        <a:srgbClr val="000000"/>
                      </a:solidFill>
                    </a:lnL>
                    <a:lnR w="7620">
                      <a:solidFill>
                        <a:srgbClr val="000000"/>
                      </a:solidFill>
                    </a:lnR>
                    <a:lnT w="7620">
                      <a:solidFill>
                        <a:srgbClr val="000000"/>
                      </a:solidFill>
                    </a:lnT>
                    <a:lnB w="7620">
                      <a:solidFill>
                        <a:srgbClr val="000000"/>
                      </a:solidFill>
                    </a:lnB>
                  </a:tcPr>
                </a:tc>
                <a:extLst>
                  <a:ext uri="{0D108BD9-81ED-4DB2-BD59-A6C34878D82A}">
                    <a16:rowId xmlns:a16="http://schemas.microsoft.com/office/drawing/2014/main" val="1455142056"/>
                  </a:ext>
                </a:extLst>
              </a:tr>
              <a:tr h="158976">
                <a:tc>
                  <a:txBody>
                    <a:bodyPr/>
                    <a:lstStyle/>
                    <a:p>
                      <a:pPr algn="ctr" rtl="0" fontAlgn="base"/>
                      <a:r>
                        <a:rPr lang="en-US" sz="1100" b="0" i="0" u="none" strike="noStrike">
                          <a:solidFill>
                            <a:srgbClr val="005776"/>
                          </a:solidFill>
                          <a:effectLst/>
                          <a:latin typeface="Calibri"/>
                        </a:rPr>
                        <a:t>P12</a:t>
                      </a:r>
                      <a:r>
                        <a:rPr lang="en-US" sz="1100" b="0" i="0">
                          <a:solidFill>
                            <a:srgbClr val="005776"/>
                          </a:solidFill>
                          <a:effectLst/>
                          <a:latin typeface="Calibri"/>
                        </a:rPr>
                        <a:t>​</a:t>
                      </a:r>
                      <a:endParaRPr lang="en-US" b="0" i="0">
                        <a:solidFill>
                          <a:srgbClr val="005776"/>
                        </a:solidFill>
                        <a:effectLst/>
                        <a:latin typeface="Calibri"/>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ase"/>
                      <a:r>
                        <a:rPr lang="en-US" sz="1100" b="0" i="0" u="none" strike="noStrike">
                          <a:solidFill>
                            <a:srgbClr val="005776"/>
                          </a:solidFill>
                          <a:effectLst/>
                          <a:latin typeface="Calibri"/>
                        </a:rPr>
                        <a:t>ITE_Tier1</a:t>
                      </a:r>
                      <a:r>
                        <a:rPr lang="en-US" sz="1100" b="0" i="0">
                          <a:solidFill>
                            <a:srgbClr val="005776"/>
                          </a:solidFill>
                          <a:effectLst/>
                          <a:latin typeface="Calibri"/>
                        </a:rPr>
                        <a:t>​</a:t>
                      </a:r>
                      <a:endParaRPr lang="en-US" b="0" i="0">
                        <a:solidFill>
                          <a:srgbClr val="005776"/>
                        </a:solidFill>
                        <a:effectLst/>
                        <a:latin typeface="Calibri"/>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ase"/>
                      <a:r>
                        <a:rPr lang="en-US" sz="1100" b="0" i="0" u="none" strike="noStrike">
                          <a:solidFill>
                            <a:srgbClr val="005776"/>
                          </a:solidFill>
                          <a:effectLst/>
                          <a:latin typeface="Calibri"/>
                        </a:rPr>
                        <a:t>UNDER500</a:t>
                      </a:r>
                      <a:r>
                        <a:rPr lang="en-US" sz="1100" b="0" i="0">
                          <a:solidFill>
                            <a:srgbClr val="005776"/>
                          </a:solidFill>
                          <a:effectLst/>
                          <a:latin typeface="Calibri"/>
                        </a:rPr>
                        <a:t>​</a:t>
                      </a:r>
                      <a:endParaRPr lang="en-US" b="0" i="0">
                        <a:solidFill>
                          <a:srgbClr val="005776"/>
                        </a:solidFill>
                        <a:effectLst/>
                        <a:latin typeface="Calibri"/>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ase"/>
                      <a:r>
                        <a:rPr lang="en-US" sz="1100" b="0" i="0" u="none" strike="noStrike">
                          <a:solidFill>
                            <a:srgbClr val="005776"/>
                          </a:solidFill>
                          <a:effectLst/>
                          <a:latin typeface="Calibri"/>
                        </a:rPr>
                        <a:t>78</a:t>
                      </a:r>
                      <a:r>
                        <a:rPr lang="en-US" sz="1100" b="0" i="0">
                          <a:solidFill>
                            <a:srgbClr val="005776"/>
                          </a:solidFill>
                          <a:effectLst/>
                          <a:latin typeface="Calibri"/>
                        </a:rPr>
                        <a:t>​</a:t>
                      </a:r>
                      <a:endParaRPr lang="en-US" b="0" i="0">
                        <a:solidFill>
                          <a:srgbClr val="005776"/>
                        </a:solidFill>
                        <a:effectLst/>
                        <a:latin typeface="Calibri"/>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ase"/>
                      <a:r>
                        <a:rPr lang="en-US" sz="1100" b="0" i="0" u="none" strike="noStrike">
                          <a:solidFill>
                            <a:srgbClr val="005776"/>
                          </a:solidFill>
                          <a:effectLst/>
                          <a:latin typeface="Calibri"/>
                        </a:rPr>
                        <a:t>2</a:t>
                      </a:r>
                      <a:r>
                        <a:rPr lang="en-US" sz="1100" b="0" i="0">
                          <a:solidFill>
                            <a:srgbClr val="005776"/>
                          </a:solidFill>
                          <a:effectLst/>
                          <a:latin typeface="Calibri"/>
                        </a:rPr>
                        <a:t>​</a:t>
                      </a:r>
                      <a:endParaRPr lang="en-US" b="0" i="0">
                        <a:solidFill>
                          <a:srgbClr val="005776"/>
                        </a:solidFill>
                        <a:effectLst/>
                        <a:latin typeface="Calibri"/>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ase"/>
                      <a:r>
                        <a:rPr lang="en-US" sz="1100" b="0" i="0" u="none" strike="noStrike">
                          <a:solidFill>
                            <a:srgbClr val="005776"/>
                          </a:solidFill>
                          <a:effectLst/>
                          <a:latin typeface="Calibri"/>
                        </a:rPr>
                        <a:t>76</a:t>
                      </a:r>
                      <a:r>
                        <a:rPr lang="en-US" sz="1100" b="0" i="0">
                          <a:solidFill>
                            <a:srgbClr val="005776"/>
                          </a:solidFill>
                          <a:effectLst/>
                          <a:latin typeface="Calibri"/>
                        </a:rPr>
                        <a:t>​</a:t>
                      </a:r>
                      <a:endParaRPr lang="en-US" b="0" i="0">
                        <a:solidFill>
                          <a:srgbClr val="005776"/>
                        </a:solidFill>
                        <a:effectLst/>
                        <a:latin typeface="Calibri"/>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ase"/>
                      <a:r>
                        <a:rPr lang="en-US" sz="1100" b="0" i="0" u="none" strike="noStrike">
                          <a:solidFill>
                            <a:srgbClr val="005776"/>
                          </a:solidFill>
                          <a:effectLst/>
                          <a:latin typeface="Calibri"/>
                        </a:rPr>
                        <a:t>00:11:22</a:t>
                      </a:r>
                      <a:r>
                        <a:rPr lang="en-US" sz="1100" b="0" i="0">
                          <a:solidFill>
                            <a:srgbClr val="005776"/>
                          </a:solidFill>
                          <a:effectLst/>
                          <a:latin typeface="Calibri"/>
                        </a:rPr>
                        <a:t>​</a:t>
                      </a:r>
                      <a:endParaRPr lang="en-US" b="0" i="0">
                        <a:solidFill>
                          <a:srgbClr val="005776"/>
                        </a:solidFill>
                        <a:effectLst/>
                        <a:latin typeface="Calibri"/>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ase"/>
                      <a:r>
                        <a:rPr lang="en-US" sz="1100" b="0" i="0" u="none" strike="noStrike">
                          <a:solidFill>
                            <a:srgbClr val="005776"/>
                          </a:solidFill>
                          <a:effectLst/>
                          <a:latin typeface="Calibri"/>
                        </a:rPr>
                        <a:t>00:17:08</a:t>
                      </a:r>
                      <a:r>
                        <a:rPr lang="en-US" sz="1100" b="0" i="0">
                          <a:solidFill>
                            <a:srgbClr val="005776"/>
                          </a:solidFill>
                          <a:effectLst/>
                          <a:latin typeface="Calibri"/>
                        </a:rPr>
                        <a:t>​</a:t>
                      </a:r>
                      <a:endParaRPr lang="en-US" b="0" i="0">
                        <a:solidFill>
                          <a:srgbClr val="005776"/>
                        </a:solidFill>
                        <a:effectLst/>
                        <a:latin typeface="Calibri"/>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ase"/>
                      <a:r>
                        <a:rPr lang="en-US" sz="1600" b="1" i="0" u="none" strike="noStrike">
                          <a:solidFill>
                            <a:srgbClr val="005776"/>
                          </a:solidFill>
                          <a:effectLst/>
                          <a:latin typeface="Calibri"/>
                        </a:rPr>
                        <a:t>4</a:t>
                      </a:r>
                      <a:r>
                        <a:rPr lang="en-US" sz="1600" b="0" i="0">
                          <a:solidFill>
                            <a:srgbClr val="005776"/>
                          </a:solidFill>
                          <a:effectLst/>
                          <a:latin typeface="Calibri"/>
                        </a:rPr>
                        <a:t>​</a:t>
                      </a:r>
                      <a:endParaRPr lang="en-US" b="0" i="0">
                        <a:solidFill>
                          <a:srgbClr val="005776"/>
                        </a:solidFill>
                        <a:effectLst/>
                        <a:latin typeface="Calibri"/>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lvl="0" algn="ctr" rtl="0">
                        <a:buNone/>
                      </a:pPr>
                      <a:r>
                        <a:rPr lang="en-US" sz="1100" b="0" i="0" u="none" strike="noStrike">
                          <a:solidFill>
                            <a:srgbClr val="005776"/>
                          </a:solidFill>
                          <a:effectLst/>
                          <a:latin typeface="Calibri"/>
                        </a:rPr>
                        <a:t>15%</a:t>
                      </a:r>
                      <a:r>
                        <a:rPr lang="en-US" sz="1100" b="0" i="0">
                          <a:solidFill>
                            <a:srgbClr val="005776"/>
                          </a:solidFill>
                          <a:effectLst/>
                          <a:latin typeface="Calibri"/>
                        </a:rPr>
                        <a:t>​</a:t>
                      </a:r>
                      <a:endParaRPr lang="en-US" b="0" i="0">
                        <a:solidFill>
                          <a:srgbClr val="005776"/>
                        </a:solidFill>
                        <a:effectLst/>
                      </a:endParaRPr>
                    </a:p>
                  </a:txBody>
                  <a:tcPr anchor="ctr">
                    <a:lnL w="7620">
                      <a:solidFill>
                        <a:srgbClr val="000000"/>
                      </a:solidFill>
                    </a:lnL>
                    <a:lnR w="7620">
                      <a:solidFill>
                        <a:srgbClr val="000000"/>
                      </a:solidFill>
                    </a:lnR>
                    <a:lnT w="7620">
                      <a:solidFill>
                        <a:srgbClr val="000000"/>
                      </a:solidFill>
                    </a:lnT>
                    <a:lnB w="7620">
                      <a:solidFill>
                        <a:srgbClr val="000000"/>
                      </a:solidFill>
                    </a:lnB>
                  </a:tcPr>
                </a:tc>
                <a:tc>
                  <a:txBody>
                    <a:bodyPr/>
                    <a:lstStyle/>
                    <a:p>
                      <a:pPr algn="ctr" rtl="0" fontAlgn="base"/>
                      <a:r>
                        <a:rPr lang="en-US" sz="1100" b="0" i="0" u="none" strike="noStrike">
                          <a:solidFill>
                            <a:srgbClr val="005776"/>
                          </a:solidFill>
                          <a:effectLst/>
                          <a:latin typeface="Calibri"/>
                        </a:rPr>
                        <a:t>0.598425197 </a:t>
                      </a:r>
                      <a:r>
                        <a:rPr lang="en-US" sz="1100" b="0" i="0">
                          <a:solidFill>
                            <a:srgbClr val="005776"/>
                          </a:solidFill>
                          <a:effectLst/>
                          <a:latin typeface="Calibri"/>
                        </a:rPr>
                        <a:t>​</a:t>
                      </a:r>
                      <a:endParaRPr lang="en-US" b="0" i="0">
                        <a:solidFill>
                          <a:srgbClr val="005776"/>
                        </a:solidFill>
                        <a:effectLst/>
                        <a:latin typeface="Calibri"/>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lvl="0" algn="ctr">
                        <a:buNone/>
                      </a:pPr>
                      <a:endParaRPr lang="en-US" sz="1100" b="0" i="0">
                        <a:solidFill>
                          <a:srgbClr val="005776"/>
                        </a:solidFill>
                        <a:effectLst/>
                        <a:latin typeface="Calibri"/>
                      </a:endParaRPr>
                    </a:p>
                  </a:txBody>
                  <a:tcPr anchor="ctr">
                    <a:lnL w="7620">
                      <a:solidFill>
                        <a:srgbClr val="000000"/>
                      </a:solidFill>
                    </a:lnL>
                    <a:lnR w="7620">
                      <a:solidFill>
                        <a:srgbClr val="000000"/>
                      </a:solidFill>
                    </a:lnR>
                    <a:lnT w="7620">
                      <a:solidFill>
                        <a:srgbClr val="000000"/>
                      </a:solidFill>
                    </a:lnT>
                    <a:lnB w="7620">
                      <a:solidFill>
                        <a:srgbClr val="000000"/>
                      </a:solidFill>
                    </a:lnB>
                  </a:tcPr>
                </a:tc>
                <a:extLst>
                  <a:ext uri="{0D108BD9-81ED-4DB2-BD59-A6C34878D82A}">
                    <a16:rowId xmlns:a16="http://schemas.microsoft.com/office/drawing/2014/main" val="759035461"/>
                  </a:ext>
                </a:extLst>
              </a:tr>
              <a:tr h="158976">
                <a:tc>
                  <a:txBody>
                    <a:bodyPr/>
                    <a:lstStyle/>
                    <a:p>
                      <a:pPr algn="ctr" rtl="0" fontAlgn="base"/>
                      <a:r>
                        <a:rPr lang="en-US" sz="1100" b="0" i="0" u="none" strike="noStrike">
                          <a:solidFill>
                            <a:srgbClr val="005776"/>
                          </a:solidFill>
                          <a:effectLst/>
                          <a:latin typeface="Calibri"/>
                        </a:rPr>
                        <a:t>P12</a:t>
                      </a:r>
                      <a:r>
                        <a:rPr lang="en-US" sz="1100" b="0" i="0">
                          <a:solidFill>
                            <a:srgbClr val="005776"/>
                          </a:solidFill>
                          <a:effectLst/>
                          <a:latin typeface="Calibri"/>
                        </a:rPr>
                        <a:t>​</a:t>
                      </a:r>
                      <a:endParaRPr lang="en-US" b="0" i="0">
                        <a:solidFill>
                          <a:srgbClr val="005776"/>
                        </a:solidFill>
                        <a:effectLst/>
                        <a:latin typeface="Calibri"/>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ase"/>
                      <a:r>
                        <a:rPr lang="en-US" sz="1100" b="0" i="0" u="none" strike="noStrike">
                          <a:solidFill>
                            <a:srgbClr val="005776"/>
                          </a:solidFill>
                          <a:effectLst/>
                          <a:latin typeface="Calibri"/>
                        </a:rPr>
                        <a:t>eServices</a:t>
                      </a:r>
                      <a:r>
                        <a:rPr lang="en-US" sz="1100" b="0" i="0">
                          <a:solidFill>
                            <a:srgbClr val="005776"/>
                          </a:solidFill>
                          <a:effectLst/>
                          <a:latin typeface="Calibri"/>
                        </a:rPr>
                        <a:t>​</a:t>
                      </a:r>
                      <a:endParaRPr lang="en-US" b="0" i="0">
                        <a:solidFill>
                          <a:srgbClr val="005776"/>
                        </a:solidFill>
                        <a:effectLst/>
                        <a:latin typeface="Calibri"/>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ase"/>
                      <a:r>
                        <a:rPr lang="en-US" sz="1100" b="0" i="0" u="none" strike="noStrike">
                          <a:solidFill>
                            <a:srgbClr val="005776"/>
                          </a:solidFill>
                          <a:effectLst/>
                          <a:latin typeface="Calibri"/>
                        </a:rPr>
                        <a:t>OVER500</a:t>
                      </a:r>
                      <a:r>
                        <a:rPr lang="en-US" sz="1100" b="0" i="0">
                          <a:solidFill>
                            <a:srgbClr val="005776"/>
                          </a:solidFill>
                          <a:effectLst/>
                          <a:latin typeface="Calibri"/>
                        </a:rPr>
                        <a:t>​</a:t>
                      </a:r>
                      <a:endParaRPr lang="en-US" b="0" i="0">
                        <a:solidFill>
                          <a:srgbClr val="005776"/>
                        </a:solidFill>
                        <a:effectLst/>
                        <a:latin typeface="Calibri"/>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ase"/>
                      <a:r>
                        <a:rPr lang="en-US" sz="1100" b="0" i="0" u="none" strike="noStrike">
                          <a:solidFill>
                            <a:srgbClr val="005776"/>
                          </a:solidFill>
                          <a:effectLst/>
                          <a:latin typeface="Calibri"/>
                        </a:rPr>
                        <a:t>36</a:t>
                      </a:r>
                      <a:r>
                        <a:rPr lang="en-US" sz="1100" b="0" i="0">
                          <a:solidFill>
                            <a:srgbClr val="005776"/>
                          </a:solidFill>
                          <a:effectLst/>
                          <a:latin typeface="Calibri"/>
                        </a:rPr>
                        <a:t>​</a:t>
                      </a:r>
                      <a:endParaRPr lang="en-US" b="0" i="0">
                        <a:solidFill>
                          <a:srgbClr val="005776"/>
                        </a:solidFill>
                        <a:effectLst/>
                        <a:latin typeface="Calibri"/>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ase"/>
                      <a:r>
                        <a:rPr lang="en-US" sz="1100" b="0" i="0" u="none" strike="noStrike">
                          <a:solidFill>
                            <a:srgbClr val="005776"/>
                          </a:solidFill>
                          <a:effectLst/>
                          <a:latin typeface="Calibri"/>
                        </a:rPr>
                        <a:t>1</a:t>
                      </a:r>
                      <a:r>
                        <a:rPr lang="en-US" sz="1100" b="0" i="0">
                          <a:solidFill>
                            <a:srgbClr val="005776"/>
                          </a:solidFill>
                          <a:effectLst/>
                          <a:latin typeface="Calibri"/>
                        </a:rPr>
                        <a:t>​</a:t>
                      </a:r>
                      <a:endParaRPr lang="en-US" b="0" i="0">
                        <a:solidFill>
                          <a:srgbClr val="005776"/>
                        </a:solidFill>
                        <a:effectLst/>
                        <a:latin typeface="Calibri"/>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ase"/>
                      <a:r>
                        <a:rPr lang="en-US" sz="1100" b="0" i="0" u="none" strike="noStrike">
                          <a:solidFill>
                            <a:srgbClr val="005776"/>
                          </a:solidFill>
                          <a:effectLst/>
                          <a:latin typeface="Calibri"/>
                        </a:rPr>
                        <a:t>35</a:t>
                      </a:r>
                      <a:r>
                        <a:rPr lang="en-US" sz="1100" b="0" i="0">
                          <a:solidFill>
                            <a:srgbClr val="005776"/>
                          </a:solidFill>
                          <a:effectLst/>
                          <a:latin typeface="Calibri"/>
                        </a:rPr>
                        <a:t>​</a:t>
                      </a:r>
                      <a:endParaRPr lang="en-US" b="0" i="0">
                        <a:solidFill>
                          <a:srgbClr val="005776"/>
                        </a:solidFill>
                        <a:effectLst/>
                        <a:latin typeface="Calibri"/>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ase"/>
                      <a:r>
                        <a:rPr lang="en-US" sz="1100" b="0" i="0" u="none" strike="noStrike">
                          <a:solidFill>
                            <a:srgbClr val="005776"/>
                          </a:solidFill>
                          <a:effectLst/>
                          <a:latin typeface="Calibri"/>
                        </a:rPr>
                        <a:t>00:18:33</a:t>
                      </a:r>
                      <a:r>
                        <a:rPr lang="en-US" sz="1100" b="0" i="0">
                          <a:solidFill>
                            <a:srgbClr val="005776"/>
                          </a:solidFill>
                          <a:effectLst/>
                          <a:latin typeface="Calibri"/>
                        </a:rPr>
                        <a:t>​</a:t>
                      </a:r>
                      <a:endParaRPr lang="en-US" b="0" i="0">
                        <a:solidFill>
                          <a:srgbClr val="005776"/>
                        </a:solidFill>
                        <a:effectLst/>
                        <a:latin typeface="Calibri"/>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ase"/>
                      <a:r>
                        <a:rPr lang="en-US" sz="1100" b="0" i="0" u="none" strike="noStrike">
                          <a:solidFill>
                            <a:srgbClr val="005776"/>
                          </a:solidFill>
                          <a:effectLst/>
                          <a:latin typeface="Calibri"/>
                        </a:rPr>
                        <a:t>00:13:20</a:t>
                      </a:r>
                      <a:r>
                        <a:rPr lang="en-US" sz="1100" b="0" i="0">
                          <a:solidFill>
                            <a:srgbClr val="005776"/>
                          </a:solidFill>
                          <a:effectLst/>
                          <a:latin typeface="Calibri"/>
                        </a:rPr>
                        <a:t>​</a:t>
                      </a:r>
                      <a:endParaRPr lang="en-US" b="0" i="0">
                        <a:solidFill>
                          <a:srgbClr val="005776"/>
                        </a:solidFill>
                        <a:effectLst/>
                        <a:latin typeface="Calibri"/>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ase"/>
                      <a:r>
                        <a:rPr lang="en-US" sz="1600" b="1" i="0" u="none" strike="noStrike">
                          <a:solidFill>
                            <a:srgbClr val="005776"/>
                          </a:solidFill>
                          <a:effectLst/>
                          <a:latin typeface="Calibri"/>
                        </a:rPr>
                        <a:t>2</a:t>
                      </a:r>
                      <a:r>
                        <a:rPr lang="en-US" sz="1600" b="0" i="0">
                          <a:solidFill>
                            <a:srgbClr val="005776"/>
                          </a:solidFill>
                          <a:effectLst/>
                          <a:latin typeface="Calibri"/>
                        </a:rPr>
                        <a:t>​</a:t>
                      </a:r>
                      <a:endParaRPr lang="en-US" b="0" i="0">
                        <a:solidFill>
                          <a:srgbClr val="005776"/>
                        </a:solidFill>
                        <a:effectLst/>
                        <a:latin typeface="Calibri"/>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lvl="0" algn="ctr" rtl="0">
                        <a:buNone/>
                      </a:pPr>
                      <a:r>
                        <a:rPr lang="en-US" sz="1100" b="0" i="0" u="none" strike="noStrike">
                          <a:solidFill>
                            <a:srgbClr val="005776"/>
                          </a:solidFill>
                          <a:effectLst/>
                          <a:latin typeface="Calibri"/>
                        </a:rPr>
                        <a:t>7%</a:t>
                      </a:r>
                      <a:r>
                        <a:rPr lang="en-US" sz="1100" b="0" i="0">
                          <a:solidFill>
                            <a:srgbClr val="005776"/>
                          </a:solidFill>
                          <a:effectLst/>
                          <a:latin typeface="Calibri"/>
                        </a:rPr>
                        <a:t>​</a:t>
                      </a:r>
                      <a:endParaRPr lang="en-US" b="0" i="0">
                        <a:solidFill>
                          <a:srgbClr val="005776"/>
                        </a:solidFill>
                        <a:effectLst/>
                        <a:latin typeface="Calibri"/>
                      </a:endParaRPr>
                    </a:p>
                  </a:txBody>
                  <a:tcPr anchor="ctr">
                    <a:lnL w="7620">
                      <a:solidFill>
                        <a:srgbClr val="000000"/>
                      </a:solidFill>
                    </a:lnL>
                    <a:lnR w="7620">
                      <a:solidFill>
                        <a:srgbClr val="000000"/>
                      </a:solidFill>
                    </a:lnR>
                    <a:lnT w="7620">
                      <a:solidFill>
                        <a:srgbClr val="000000"/>
                      </a:solidFill>
                    </a:lnT>
                    <a:lnB w="7620">
                      <a:solidFill>
                        <a:srgbClr val="000000"/>
                      </a:solidFill>
                    </a:lnB>
                  </a:tcPr>
                </a:tc>
                <a:tc>
                  <a:txBody>
                    <a:bodyPr/>
                    <a:lstStyle/>
                    <a:p>
                      <a:pPr algn="ctr" rtl="0" fontAlgn="base"/>
                      <a:r>
                        <a:rPr lang="en-US" sz="1100" b="0" i="0" u="none" strike="noStrike">
                          <a:solidFill>
                            <a:srgbClr val="005776"/>
                          </a:solidFill>
                          <a:effectLst/>
                          <a:latin typeface="Calibri"/>
                        </a:rPr>
                        <a:t>0.137795276 </a:t>
                      </a:r>
                      <a:r>
                        <a:rPr lang="en-US" sz="1100" b="0" i="0">
                          <a:solidFill>
                            <a:srgbClr val="005776"/>
                          </a:solidFill>
                          <a:effectLst/>
                          <a:latin typeface="Calibri"/>
                        </a:rPr>
                        <a:t>​</a:t>
                      </a:r>
                      <a:endParaRPr lang="en-US" b="0" i="0">
                        <a:solidFill>
                          <a:srgbClr val="005776"/>
                        </a:solidFill>
                        <a:effectLst/>
                        <a:latin typeface="Calibri"/>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lvl="0" algn="ctr">
                        <a:buNone/>
                      </a:pPr>
                      <a:endParaRPr lang="en-US" sz="1100" b="0" i="0">
                        <a:solidFill>
                          <a:srgbClr val="005776"/>
                        </a:solidFill>
                        <a:effectLst/>
                        <a:latin typeface="Calibri"/>
                      </a:endParaRPr>
                    </a:p>
                  </a:txBody>
                  <a:tcPr anchor="ctr">
                    <a:lnL w="7620">
                      <a:solidFill>
                        <a:srgbClr val="000000"/>
                      </a:solidFill>
                    </a:lnL>
                    <a:lnR w="7620">
                      <a:solidFill>
                        <a:srgbClr val="000000"/>
                      </a:solidFill>
                    </a:lnR>
                    <a:lnT w="7620">
                      <a:solidFill>
                        <a:srgbClr val="000000"/>
                      </a:solidFill>
                    </a:lnT>
                    <a:lnB w="7620">
                      <a:solidFill>
                        <a:srgbClr val="000000"/>
                      </a:solidFill>
                    </a:lnB>
                  </a:tcPr>
                </a:tc>
                <a:extLst>
                  <a:ext uri="{0D108BD9-81ED-4DB2-BD59-A6C34878D82A}">
                    <a16:rowId xmlns:a16="http://schemas.microsoft.com/office/drawing/2014/main" val="4138384406"/>
                  </a:ext>
                </a:extLst>
              </a:tr>
              <a:tr h="158976">
                <a:tc>
                  <a:txBody>
                    <a:bodyPr/>
                    <a:lstStyle/>
                    <a:p>
                      <a:pPr algn="ctr" rtl="0" fontAlgn="base"/>
                      <a:r>
                        <a:rPr lang="en-US" sz="1100" b="0" i="0" u="none" strike="noStrike">
                          <a:solidFill>
                            <a:srgbClr val="005776"/>
                          </a:solidFill>
                          <a:effectLst/>
                          <a:latin typeface="Calibri"/>
                        </a:rPr>
                        <a:t>P12</a:t>
                      </a:r>
                      <a:r>
                        <a:rPr lang="en-US" sz="1100" b="0" i="0">
                          <a:solidFill>
                            <a:srgbClr val="005776"/>
                          </a:solidFill>
                          <a:effectLst/>
                          <a:latin typeface="Calibri"/>
                        </a:rPr>
                        <a:t>​</a:t>
                      </a:r>
                      <a:endParaRPr lang="en-US" b="0" i="0">
                        <a:solidFill>
                          <a:srgbClr val="005776"/>
                        </a:solidFill>
                        <a:effectLst/>
                        <a:latin typeface="Calibri"/>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ase"/>
                      <a:r>
                        <a:rPr lang="en-US" sz="1100" b="0" i="0" u="none" strike="noStrike">
                          <a:solidFill>
                            <a:srgbClr val="005776"/>
                          </a:solidFill>
                          <a:effectLst/>
                          <a:latin typeface="Calibri"/>
                        </a:rPr>
                        <a:t>eServices</a:t>
                      </a:r>
                      <a:r>
                        <a:rPr lang="en-US" sz="1100" b="0" i="0">
                          <a:solidFill>
                            <a:srgbClr val="005776"/>
                          </a:solidFill>
                          <a:effectLst/>
                          <a:latin typeface="Calibri"/>
                        </a:rPr>
                        <a:t>​</a:t>
                      </a:r>
                      <a:endParaRPr lang="en-US" b="0" i="0">
                        <a:solidFill>
                          <a:srgbClr val="005776"/>
                        </a:solidFill>
                        <a:effectLst/>
                        <a:latin typeface="Calibri"/>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ase"/>
                      <a:r>
                        <a:rPr lang="en-US" sz="1100" b="0" i="0" u="none" strike="noStrike">
                          <a:solidFill>
                            <a:srgbClr val="005776"/>
                          </a:solidFill>
                          <a:effectLst/>
                          <a:latin typeface="Calibri"/>
                        </a:rPr>
                        <a:t>UNDER500</a:t>
                      </a:r>
                      <a:r>
                        <a:rPr lang="en-US" sz="1100" b="0" i="0">
                          <a:solidFill>
                            <a:srgbClr val="005776"/>
                          </a:solidFill>
                          <a:effectLst/>
                          <a:latin typeface="Calibri"/>
                        </a:rPr>
                        <a:t>​</a:t>
                      </a:r>
                      <a:endParaRPr lang="en-US" b="0" i="0">
                        <a:solidFill>
                          <a:srgbClr val="005776"/>
                        </a:solidFill>
                        <a:effectLst/>
                        <a:latin typeface="Calibri"/>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ase"/>
                      <a:r>
                        <a:rPr lang="en-US" sz="1100" b="0" i="0" u="none" strike="noStrike">
                          <a:solidFill>
                            <a:srgbClr val="005776"/>
                          </a:solidFill>
                          <a:effectLst/>
                          <a:latin typeface="Calibri"/>
                        </a:rPr>
                        <a:t>201</a:t>
                      </a:r>
                      <a:r>
                        <a:rPr lang="en-US" sz="1100" b="0" i="0">
                          <a:solidFill>
                            <a:srgbClr val="005776"/>
                          </a:solidFill>
                          <a:effectLst/>
                          <a:latin typeface="Calibri"/>
                        </a:rPr>
                        <a:t>​</a:t>
                      </a:r>
                      <a:endParaRPr lang="en-US" b="0" i="0">
                        <a:solidFill>
                          <a:srgbClr val="005776"/>
                        </a:solidFill>
                        <a:effectLst/>
                        <a:latin typeface="Calibri"/>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ase"/>
                      <a:r>
                        <a:rPr lang="en-US" sz="1100" b="0" i="0" u="none" strike="noStrike">
                          <a:solidFill>
                            <a:srgbClr val="005776"/>
                          </a:solidFill>
                          <a:effectLst/>
                          <a:latin typeface="Calibri"/>
                        </a:rPr>
                        <a:t>9</a:t>
                      </a:r>
                      <a:r>
                        <a:rPr lang="en-US" sz="1100" b="0" i="0">
                          <a:solidFill>
                            <a:srgbClr val="005776"/>
                          </a:solidFill>
                          <a:effectLst/>
                          <a:latin typeface="Calibri"/>
                        </a:rPr>
                        <a:t>​</a:t>
                      </a:r>
                      <a:endParaRPr lang="en-US" b="0" i="0">
                        <a:solidFill>
                          <a:srgbClr val="005776"/>
                        </a:solidFill>
                        <a:effectLst/>
                        <a:latin typeface="Calibri"/>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ase"/>
                      <a:r>
                        <a:rPr lang="en-US" sz="1100" b="0" i="0" u="none" strike="noStrike">
                          <a:solidFill>
                            <a:srgbClr val="005776"/>
                          </a:solidFill>
                          <a:effectLst/>
                          <a:latin typeface="Calibri"/>
                        </a:rPr>
                        <a:t>192</a:t>
                      </a:r>
                      <a:r>
                        <a:rPr lang="en-US" sz="1100" b="0" i="0">
                          <a:solidFill>
                            <a:srgbClr val="005776"/>
                          </a:solidFill>
                          <a:effectLst/>
                          <a:latin typeface="Calibri"/>
                        </a:rPr>
                        <a:t>​</a:t>
                      </a:r>
                      <a:endParaRPr lang="en-US" b="0" i="0">
                        <a:solidFill>
                          <a:srgbClr val="005776"/>
                        </a:solidFill>
                        <a:effectLst/>
                        <a:latin typeface="Calibri"/>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ase"/>
                      <a:r>
                        <a:rPr lang="en-US" sz="1100" b="0" i="0" u="none" strike="noStrike">
                          <a:solidFill>
                            <a:srgbClr val="005776"/>
                          </a:solidFill>
                          <a:effectLst/>
                          <a:latin typeface="Calibri"/>
                        </a:rPr>
                        <a:t>00:13:30</a:t>
                      </a:r>
                      <a:r>
                        <a:rPr lang="en-US" sz="1100" b="0" i="0">
                          <a:solidFill>
                            <a:srgbClr val="005776"/>
                          </a:solidFill>
                          <a:effectLst/>
                          <a:latin typeface="Calibri"/>
                        </a:rPr>
                        <a:t>​</a:t>
                      </a:r>
                      <a:endParaRPr lang="en-US" b="0" i="0">
                        <a:solidFill>
                          <a:srgbClr val="005776"/>
                        </a:solidFill>
                        <a:effectLst/>
                        <a:latin typeface="Calibri"/>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ase"/>
                      <a:r>
                        <a:rPr lang="en-US" sz="1100" b="0" i="0" u="none" strike="noStrike">
                          <a:solidFill>
                            <a:srgbClr val="005776"/>
                          </a:solidFill>
                          <a:effectLst/>
                          <a:latin typeface="Calibri"/>
                        </a:rPr>
                        <a:t>00:17:05</a:t>
                      </a:r>
                      <a:r>
                        <a:rPr lang="en-US" sz="1100" b="0" i="0">
                          <a:solidFill>
                            <a:srgbClr val="005776"/>
                          </a:solidFill>
                          <a:effectLst/>
                          <a:latin typeface="Calibri"/>
                        </a:rPr>
                        <a:t>​</a:t>
                      </a:r>
                      <a:endParaRPr lang="en-US" b="0" i="0">
                        <a:solidFill>
                          <a:srgbClr val="005776"/>
                        </a:solidFill>
                        <a:effectLst/>
                        <a:latin typeface="Calibri"/>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ase"/>
                      <a:r>
                        <a:rPr lang="en-US" sz="1600" b="1" i="0" u="none" strike="noStrike">
                          <a:solidFill>
                            <a:srgbClr val="005776"/>
                          </a:solidFill>
                          <a:effectLst/>
                          <a:latin typeface="Calibri"/>
                        </a:rPr>
                        <a:t>4</a:t>
                      </a:r>
                      <a:r>
                        <a:rPr lang="en-US" sz="1600" b="0" i="0">
                          <a:solidFill>
                            <a:srgbClr val="005776"/>
                          </a:solidFill>
                          <a:effectLst/>
                          <a:latin typeface="Calibri"/>
                        </a:rPr>
                        <a:t>​</a:t>
                      </a:r>
                      <a:endParaRPr lang="en-US" b="0" i="0">
                        <a:solidFill>
                          <a:srgbClr val="005776"/>
                        </a:solidFill>
                        <a:effectLst/>
                        <a:latin typeface="Calibri"/>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lvl="0" algn="ctr" rtl="0">
                        <a:buNone/>
                      </a:pPr>
                      <a:r>
                        <a:rPr lang="en-US" sz="1100" b="0" i="0" u="none" strike="noStrike">
                          <a:solidFill>
                            <a:srgbClr val="005776"/>
                          </a:solidFill>
                          <a:effectLst/>
                          <a:latin typeface="Calibri"/>
                        </a:rPr>
                        <a:t>38%</a:t>
                      </a:r>
                      <a:r>
                        <a:rPr lang="en-US" sz="1100" b="0" i="0">
                          <a:solidFill>
                            <a:srgbClr val="005776"/>
                          </a:solidFill>
                          <a:effectLst/>
                          <a:latin typeface="Calibri"/>
                        </a:rPr>
                        <a:t>​</a:t>
                      </a:r>
                      <a:endParaRPr lang="en-US" b="0" i="0">
                        <a:solidFill>
                          <a:srgbClr val="005776"/>
                        </a:solidFill>
                        <a:effectLst/>
                        <a:latin typeface="Calibri"/>
                      </a:endParaRPr>
                    </a:p>
                  </a:txBody>
                  <a:tcPr anchor="ctr">
                    <a:lnL w="7620">
                      <a:solidFill>
                        <a:srgbClr val="000000"/>
                      </a:solidFill>
                    </a:lnL>
                    <a:lnR w="7620">
                      <a:solidFill>
                        <a:srgbClr val="000000"/>
                      </a:solidFill>
                    </a:lnR>
                    <a:lnT w="7620">
                      <a:solidFill>
                        <a:srgbClr val="000000"/>
                      </a:solidFill>
                    </a:lnT>
                    <a:lnB w="7620">
                      <a:solidFill>
                        <a:srgbClr val="000000"/>
                      </a:solidFill>
                    </a:lnB>
                  </a:tcPr>
                </a:tc>
                <a:tc>
                  <a:txBody>
                    <a:bodyPr/>
                    <a:lstStyle/>
                    <a:p>
                      <a:pPr algn="ctr" rtl="0" fontAlgn="base"/>
                      <a:r>
                        <a:rPr lang="en-US" sz="1100" b="0" i="0" u="none" strike="noStrike">
                          <a:solidFill>
                            <a:srgbClr val="005776"/>
                          </a:solidFill>
                          <a:effectLst/>
                          <a:latin typeface="Calibri"/>
                        </a:rPr>
                        <a:t>1.511811024 </a:t>
                      </a:r>
                      <a:r>
                        <a:rPr lang="en-US" sz="1100" b="0" i="0">
                          <a:solidFill>
                            <a:srgbClr val="005776"/>
                          </a:solidFill>
                          <a:effectLst/>
                          <a:latin typeface="Calibri"/>
                        </a:rPr>
                        <a:t>​</a:t>
                      </a:r>
                      <a:endParaRPr lang="en-US" b="0" i="0">
                        <a:solidFill>
                          <a:srgbClr val="005776"/>
                        </a:solidFill>
                        <a:effectLst/>
                        <a:latin typeface="Calibri"/>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lvl="0" algn="ctr">
                        <a:buNone/>
                      </a:pPr>
                      <a:endParaRPr lang="en-US" sz="1100" b="0" i="0">
                        <a:solidFill>
                          <a:srgbClr val="005776"/>
                        </a:solidFill>
                        <a:effectLst/>
                        <a:latin typeface="Calibri"/>
                      </a:endParaRPr>
                    </a:p>
                  </a:txBody>
                  <a:tcPr anchor="ctr">
                    <a:lnL w="7620">
                      <a:solidFill>
                        <a:srgbClr val="000000"/>
                      </a:solidFill>
                    </a:lnL>
                    <a:lnR w="7620">
                      <a:solidFill>
                        <a:srgbClr val="000000"/>
                      </a:solidFill>
                    </a:lnR>
                    <a:lnT w="7620">
                      <a:solidFill>
                        <a:srgbClr val="000000"/>
                      </a:solidFill>
                    </a:lnT>
                    <a:lnB w="7620">
                      <a:solidFill>
                        <a:srgbClr val="000000"/>
                      </a:solidFill>
                    </a:lnB>
                  </a:tcPr>
                </a:tc>
                <a:extLst>
                  <a:ext uri="{0D108BD9-81ED-4DB2-BD59-A6C34878D82A}">
                    <a16:rowId xmlns:a16="http://schemas.microsoft.com/office/drawing/2014/main" val="1761956902"/>
                  </a:ext>
                </a:extLst>
              </a:tr>
              <a:tr h="158976">
                <a:tc>
                  <a:txBody>
                    <a:bodyPr/>
                    <a:lstStyle/>
                    <a:p>
                      <a:pPr algn="ctr" rtl="0" fontAlgn="base"/>
                      <a:r>
                        <a:rPr lang="en-US" sz="1100" b="0" i="0" u="none" strike="noStrike">
                          <a:solidFill>
                            <a:srgbClr val="005776"/>
                          </a:solidFill>
                          <a:effectLst/>
                          <a:latin typeface="Calibri"/>
                        </a:rPr>
                        <a:t>P12</a:t>
                      </a:r>
                      <a:r>
                        <a:rPr lang="en-US" sz="1100" b="0" i="0">
                          <a:solidFill>
                            <a:srgbClr val="005776"/>
                          </a:solidFill>
                          <a:effectLst/>
                          <a:latin typeface="Calibri"/>
                        </a:rPr>
                        <a:t>​</a:t>
                      </a:r>
                      <a:endParaRPr lang="en-US" b="0" i="0">
                        <a:solidFill>
                          <a:srgbClr val="005776"/>
                        </a:solidFill>
                        <a:effectLst/>
                        <a:latin typeface="Calibri"/>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ase"/>
                      <a:r>
                        <a:rPr lang="en-US" sz="1100" b="0" i="0" u="none" strike="noStrike">
                          <a:solidFill>
                            <a:srgbClr val="005776"/>
                          </a:solidFill>
                          <a:effectLst/>
                          <a:latin typeface="Calibri"/>
                        </a:rPr>
                        <a:t>ALL</a:t>
                      </a:r>
                      <a:r>
                        <a:rPr lang="en-US" sz="1100" b="0" i="0">
                          <a:solidFill>
                            <a:srgbClr val="005776"/>
                          </a:solidFill>
                          <a:effectLst/>
                          <a:latin typeface="Calibri"/>
                        </a:rPr>
                        <a:t>​</a:t>
                      </a:r>
                      <a:endParaRPr lang="en-US" b="0" i="0">
                        <a:solidFill>
                          <a:srgbClr val="005776"/>
                        </a:solidFill>
                        <a:effectLst/>
                        <a:latin typeface="Calibri"/>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ase"/>
                      <a:r>
                        <a:rPr lang="en-US" sz="1100" b="0" i="0" u="none" strike="noStrike">
                          <a:solidFill>
                            <a:srgbClr val="005776"/>
                          </a:solidFill>
                          <a:effectLst/>
                          <a:latin typeface="Calibri"/>
                        </a:rPr>
                        <a:t>Total</a:t>
                      </a:r>
                      <a:r>
                        <a:rPr lang="en-US" sz="1100" b="0" i="0">
                          <a:solidFill>
                            <a:srgbClr val="005776"/>
                          </a:solidFill>
                          <a:effectLst/>
                          <a:latin typeface="Calibri"/>
                        </a:rPr>
                        <a:t>​</a:t>
                      </a:r>
                      <a:endParaRPr lang="en-US" b="0" i="0">
                        <a:solidFill>
                          <a:srgbClr val="005776"/>
                        </a:solidFill>
                        <a:effectLst/>
                        <a:latin typeface="Calibri"/>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ase"/>
                      <a:r>
                        <a:rPr lang="en-US" sz="1100" b="0" i="0" u="none" strike="noStrike">
                          <a:solidFill>
                            <a:srgbClr val="005776"/>
                          </a:solidFill>
                          <a:effectLst/>
                          <a:latin typeface="Calibri"/>
                        </a:rPr>
                        <a:t>529</a:t>
                      </a:r>
                      <a:r>
                        <a:rPr lang="en-US" sz="1100" b="0" i="0">
                          <a:solidFill>
                            <a:srgbClr val="005776"/>
                          </a:solidFill>
                          <a:effectLst/>
                          <a:latin typeface="Calibri"/>
                        </a:rPr>
                        <a:t>​</a:t>
                      </a:r>
                      <a:endParaRPr lang="en-US" b="0" i="0">
                        <a:solidFill>
                          <a:srgbClr val="005776"/>
                        </a:solidFill>
                        <a:effectLst/>
                        <a:latin typeface="Calibri"/>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ase"/>
                      <a:r>
                        <a:rPr lang="en-US" sz="1100" b="0" i="0" u="none" strike="noStrike">
                          <a:solidFill>
                            <a:srgbClr val="005776"/>
                          </a:solidFill>
                          <a:effectLst/>
                          <a:latin typeface="Calibri"/>
                        </a:rPr>
                        <a:t>21</a:t>
                      </a:r>
                      <a:r>
                        <a:rPr lang="en-US" sz="1100" b="0" i="0">
                          <a:solidFill>
                            <a:srgbClr val="005776"/>
                          </a:solidFill>
                          <a:effectLst/>
                          <a:latin typeface="Calibri"/>
                        </a:rPr>
                        <a:t>​</a:t>
                      </a:r>
                      <a:endParaRPr lang="en-US" b="0" i="0">
                        <a:solidFill>
                          <a:srgbClr val="005776"/>
                        </a:solidFill>
                        <a:effectLst/>
                        <a:latin typeface="Calibri"/>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ase"/>
                      <a:r>
                        <a:rPr lang="en-US" sz="1100" b="0" i="0" u="none" strike="noStrike">
                          <a:solidFill>
                            <a:srgbClr val="005776"/>
                          </a:solidFill>
                          <a:effectLst/>
                          <a:latin typeface="Calibri"/>
                        </a:rPr>
                        <a:t>508</a:t>
                      </a:r>
                      <a:r>
                        <a:rPr lang="en-US" sz="1100" b="0" i="0">
                          <a:solidFill>
                            <a:srgbClr val="005776"/>
                          </a:solidFill>
                          <a:effectLst/>
                          <a:latin typeface="Calibri"/>
                        </a:rPr>
                        <a:t>​</a:t>
                      </a:r>
                      <a:endParaRPr lang="en-US" b="0" i="0">
                        <a:solidFill>
                          <a:srgbClr val="005776"/>
                        </a:solidFill>
                        <a:effectLst/>
                        <a:latin typeface="Calibri"/>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ase"/>
                      <a:r>
                        <a:rPr lang="en-US" sz="1100" b="0" i="0" u="none" strike="noStrike">
                          <a:solidFill>
                            <a:srgbClr val="005776"/>
                          </a:solidFill>
                          <a:effectLst/>
                          <a:latin typeface="Calibri"/>
                        </a:rPr>
                        <a:t>00:13:41</a:t>
                      </a:r>
                      <a:r>
                        <a:rPr lang="en-US" sz="1100" b="0" i="0">
                          <a:solidFill>
                            <a:srgbClr val="005776"/>
                          </a:solidFill>
                          <a:effectLst/>
                          <a:latin typeface="Calibri"/>
                        </a:rPr>
                        <a:t>​</a:t>
                      </a:r>
                      <a:endParaRPr lang="en-US" b="0" i="0">
                        <a:solidFill>
                          <a:srgbClr val="005776"/>
                        </a:solidFill>
                        <a:effectLst/>
                        <a:latin typeface="Calibri"/>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ase"/>
                      <a:r>
                        <a:rPr lang="en-US" sz="1100" b="0" i="0" u="none" strike="noStrike">
                          <a:solidFill>
                            <a:srgbClr val="005776"/>
                          </a:solidFill>
                          <a:effectLst/>
                          <a:latin typeface="Calibri"/>
                        </a:rPr>
                        <a:t> </a:t>
                      </a:r>
                      <a:endParaRPr lang="en-US" b="0" i="0">
                        <a:solidFill>
                          <a:srgbClr val="005776"/>
                        </a:solidFill>
                        <a:effectLst/>
                        <a:latin typeface="Calibri"/>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ase"/>
                      <a:endParaRPr lang="en-US" sz="1600" b="0" i="0">
                        <a:solidFill>
                          <a:srgbClr val="005776"/>
                        </a:solidFill>
                        <a:effectLst/>
                        <a:highlight>
                          <a:srgbClr val="FFFF00"/>
                        </a:highlight>
                        <a:latin typeface="Calibri"/>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lvl="0" algn="ctr" rtl="0">
                        <a:buNone/>
                      </a:pPr>
                      <a:r>
                        <a:rPr lang="en-US" sz="1100" b="0" i="0" u="none" strike="noStrike">
                          <a:solidFill>
                            <a:srgbClr val="005776"/>
                          </a:solidFill>
                          <a:effectLst/>
                          <a:latin typeface="Calibri"/>
                        </a:rPr>
                        <a:t> </a:t>
                      </a:r>
                      <a:r>
                        <a:rPr lang="en-US" sz="1100" b="0" i="0">
                          <a:solidFill>
                            <a:srgbClr val="005776"/>
                          </a:solidFill>
                          <a:effectLst/>
                          <a:latin typeface="Calibri"/>
                        </a:rPr>
                        <a:t>​</a:t>
                      </a:r>
                      <a:endParaRPr lang="en-US" b="0" i="0">
                        <a:solidFill>
                          <a:srgbClr val="005776"/>
                        </a:solidFill>
                        <a:effectLst/>
                        <a:latin typeface="Calibri"/>
                      </a:endParaRPr>
                    </a:p>
                  </a:txBody>
                  <a:tcPr anchor="ctr">
                    <a:lnL w="7620">
                      <a:solidFill>
                        <a:srgbClr val="000000"/>
                      </a:solidFill>
                    </a:lnL>
                    <a:lnR w="7620">
                      <a:solidFill>
                        <a:srgbClr val="000000"/>
                      </a:solidFill>
                    </a:lnR>
                    <a:lnT w="7620">
                      <a:solidFill>
                        <a:srgbClr val="000000"/>
                      </a:solidFill>
                    </a:lnT>
                    <a:lnB w="7620">
                      <a:solidFill>
                        <a:srgbClr val="000000"/>
                      </a:solidFill>
                    </a:lnB>
                  </a:tcPr>
                </a:tc>
                <a:tc>
                  <a:txBody>
                    <a:bodyPr/>
                    <a:lstStyle/>
                    <a:p>
                      <a:pPr algn="ctr" rtl="0" fontAlgn="base"/>
                      <a:r>
                        <a:rPr lang="en-US" sz="1100" b="1" i="0" u="none" strike="noStrike">
                          <a:solidFill>
                            <a:srgbClr val="005776"/>
                          </a:solidFill>
                          <a:effectLst/>
                          <a:latin typeface="Calibri"/>
                        </a:rPr>
                        <a:t>3.458661417 </a:t>
                      </a:r>
                      <a:r>
                        <a:rPr lang="en-US" sz="1100" b="1" i="0">
                          <a:solidFill>
                            <a:srgbClr val="005776"/>
                          </a:solidFill>
                          <a:effectLst/>
                          <a:latin typeface="Calibri"/>
                        </a:rPr>
                        <a:t>​</a:t>
                      </a:r>
                      <a:endParaRPr lang="en-US" b="1" i="0">
                        <a:solidFill>
                          <a:srgbClr val="005776"/>
                        </a:solidFill>
                        <a:effectLst/>
                        <a:latin typeface="Calibri"/>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00FFFF"/>
                    </a:solidFill>
                  </a:tcPr>
                </a:tc>
                <a:tc>
                  <a:txBody>
                    <a:bodyPr/>
                    <a:lstStyle/>
                    <a:p>
                      <a:pPr lvl="0" algn="ctr">
                        <a:lnSpc>
                          <a:spcPct val="100000"/>
                        </a:lnSpc>
                        <a:spcBef>
                          <a:spcPts val="0"/>
                        </a:spcBef>
                        <a:spcAft>
                          <a:spcPts val="0"/>
                        </a:spcAft>
                        <a:buNone/>
                      </a:pPr>
                      <a:r>
                        <a:rPr lang="en-US" sz="1600" b="1" i="0" u="none" strike="noStrike" noProof="0">
                          <a:solidFill>
                            <a:srgbClr val="005776"/>
                          </a:solidFill>
                          <a:effectLst/>
                          <a:latin typeface="Calibri"/>
                        </a:rPr>
                        <a:t>3.5 </a:t>
                      </a:r>
                    </a:p>
                  </a:txBody>
                  <a:tcPr anchor="ctr">
                    <a:lnL w="7620">
                      <a:solidFill>
                        <a:srgbClr val="000000"/>
                      </a:solidFill>
                    </a:lnL>
                    <a:lnR w="7620">
                      <a:solidFill>
                        <a:srgbClr val="000000"/>
                      </a:solidFill>
                    </a:lnR>
                    <a:lnT w="7620">
                      <a:solidFill>
                        <a:srgbClr val="000000"/>
                      </a:solidFill>
                    </a:lnT>
                    <a:lnB w="7620">
                      <a:solidFill>
                        <a:srgbClr val="000000"/>
                      </a:solidFill>
                    </a:lnB>
                    <a:solidFill>
                      <a:srgbClr val="00FF00"/>
                    </a:solidFill>
                  </a:tcPr>
                </a:tc>
                <a:extLst>
                  <a:ext uri="{0D108BD9-81ED-4DB2-BD59-A6C34878D82A}">
                    <a16:rowId xmlns:a16="http://schemas.microsoft.com/office/drawing/2014/main" val="501789070"/>
                  </a:ext>
                </a:extLst>
              </a:tr>
            </a:tbl>
          </a:graphicData>
        </a:graphic>
      </p:graphicFrame>
      <p:sp>
        <p:nvSpPr>
          <p:cNvPr id="3" name="Title 5">
            <a:extLst>
              <a:ext uri="{FF2B5EF4-FFF2-40B4-BE49-F238E27FC236}">
                <a16:creationId xmlns:a16="http://schemas.microsoft.com/office/drawing/2014/main" id="{8BB57A63-4ECC-CED1-ECAA-0A9D795AE540}"/>
              </a:ext>
            </a:extLst>
          </p:cNvPr>
          <p:cNvSpPr txBox="1">
            <a:spLocks/>
          </p:cNvSpPr>
          <p:nvPr/>
        </p:nvSpPr>
        <p:spPr>
          <a:xfrm>
            <a:off x="1227874" y="348109"/>
            <a:ext cx="10674851" cy="564271"/>
          </a:xfrm>
          <a:prstGeom prst="rect">
            <a:avLst/>
          </a:prstGeom>
        </p:spPr>
        <p:txBody>
          <a:bodyPr lIns="91440" tIns="45720" rIns="91440" bIns="45720" anchor="t"/>
          <a:lstStyle>
            <a:lvl1pPr algn="l" defTabSz="914400" rtl="0" eaLnBrk="1" latinLnBrk="0" hangingPunct="1">
              <a:lnSpc>
                <a:spcPct val="90000"/>
              </a:lnSpc>
              <a:spcBef>
                <a:spcPct val="0"/>
              </a:spcBef>
              <a:buNone/>
              <a:defRPr sz="2200" b="1" kern="1200">
                <a:solidFill>
                  <a:schemeClr val="tx2"/>
                </a:solidFill>
                <a:latin typeface="+mj-lt"/>
                <a:ea typeface="+mj-ea"/>
                <a:cs typeface="+mj-cs"/>
              </a:defRPr>
            </a:lvl1pPr>
          </a:lstStyle>
          <a:p>
            <a:r>
              <a:rPr lang="en-CA"/>
              <a:t>Productivity – ACHT Methodology – Weighted Scoring</a:t>
            </a:r>
          </a:p>
          <a:p>
            <a:endParaRPr lang="en-CA"/>
          </a:p>
        </p:txBody>
      </p:sp>
      <p:grpSp>
        <p:nvGrpSpPr>
          <p:cNvPr id="2" name="Group 1">
            <a:extLst>
              <a:ext uri="{FF2B5EF4-FFF2-40B4-BE49-F238E27FC236}">
                <a16:creationId xmlns:a16="http://schemas.microsoft.com/office/drawing/2014/main" id="{7E30400A-A8AC-11BC-2C93-DF9FA9E7D0BD}"/>
              </a:ext>
            </a:extLst>
          </p:cNvPr>
          <p:cNvGrpSpPr/>
          <p:nvPr/>
        </p:nvGrpSpPr>
        <p:grpSpPr>
          <a:xfrm>
            <a:off x="289275" y="175400"/>
            <a:ext cx="794363" cy="777529"/>
            <a:chOff x="289275" y="175400"/>
            <a:chExt cx="794363" cy="777529"/>
          </a:xfrm>
        </p:grpSpPr>
        <p:sp>
          <p:nvSpPr>
            <p:cNvPr id="4" name="Oval 3">
              <a:extLst>
                <a:ext uri="{FF2B5EF4-FFF2-40B4-BE49-F238E27FC236}">
                  <a16:creationId xmlns:a16="http://schemas.microsoft.com/office/drawing/2014/main" id="{94227160-4160-3760-5CFE-A0050BB3DD16}"/>
                </a:ext>
              </a:extLst>
            </p:cNvPr>
            <p:cNvSpPr/>
            <p:nvPr>
              <p:custDataLst>
                <p:tags r:id="rId1"/>
              </p:custDataLst>
            </p:nvPr>
          </p:nvSpPr>
          <p:spPr>
            <a:xfrm>
              <a:off x="289275" y="175400"/>
              <a:ext cx="794363" cy="777529"/>
            </a:xfrm>
            <a:prstGeom prst="ellipse">
              <a:avLst/>
            </a:prstGeom>
            <a:solidFill>
              <a:srgbClr val="99D3E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CA" sz="1350">
                <a:solidFill>
                  <a:prstClr val="white"/>
                </a:solidFill>
                <a:latin typeface="Calibri" panose="020F0502020204030204"/>
              </a:endParaRPr>
            </a:p>
          </p:txBody>
        </p:sp>
        <p:pic>
          <p:nvPicPr>
            <p:cNvPr id="5" name="Graphic 4" descr="Bar graph with upward trend outline">
              <a:extLst>
                <a:ext uri="{FF2B5EF4-FFF2-40B4-BE49-F238E27FC236}">
                  <a16:creationId xmlns:a16="http://schemas.microsoft.com/office/drawing/2014/main" id="{04B683AE-38F5-AAD0-7E40-1F1555AC1B4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7374" y="285111"/>
              <a:ext cx="638164" cy="554732"/>
            </a:xfrm>
            <a:prstGeom prst="rect">
              <a:avLst/>
            </a:prstGeom>
          </p:spPr>
        </p:pic>
      </p:grpSp>
    </p:spTree>
    <p:extLst>
      <p:ext uri="{BB962C8B-B14F-4D97-AF65-F5344CB8AC3E}">
        <p14:creationId xmlns:p14="http://schemas.microsoft.com/office/powerpoint/2010/main" val="26383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3F3934C6-685E-7D59-2FA5-AEFAAAFC4D41}"/>
              </a:ext>
            </a:extLst>
          </p:cNvPr>
          <p:cNvGrpSpPr/>
          <p:nvPr/>
        </p:nvGrpSpPr>
        <p:grpSpPr>
          <a:xfrm>
            <a:off x="4676380" y="694190"/>
            <a:ext cx="2840400" cy="2894400"/>
            <a:chOff x="5173462" y="1157183"/>
            <a:chExt cx="1111916" cy="1257622"/>
          </a:xfrm>
        </p:grpSpPr>
        <p:sp>
          <p:nvSpPr>
            <p:cNvPr id="7" name="Oval 6">
              <a:extLst>
                <a:ext uri="{FF2B5EF4-FFF2-40B4-BE49-F238E27FC236}">
                  <a16:creationId xmlns:a16="http://schemas.microsoft.com/office/drawing/2014/main" id="{9E139A4B-6B82-5C16-65FA-CE2FC363CE0B}"/>
                </a:ext>
              </a:extLst>
            </p:cNvPr>
            <p:cNvSpPr/>
            <p:nvPr>
              <p:custDataLst>
                <p:tags r:id="rId1"/>
              </p:custDataLst>
            </p:nvPr>
          </p:nvSpPr>
          <p:spPr>
            <a:xfrm>
              <a:off x="5173462" y="1157183"/>
              <a:ext cx="1111916" cy="1257622"/>
            </a:xfrm>
            <a:prstGeom prst="ellipse">
              <a:avLst/>
            </a:prstGeom>
            <a:solidFill>
              <a:srgbClr val="008D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CA" sz="1350">
                <a:solidFill>
                  <a:prstClr val="white"/>
                </a:solidFill>
                <a:latin typeface="Calibri" panose="020F0502020204030204"/>
              </a:endParaRPr>
            </a:p>
          </p:txBody>
        </p:sp>
        <p:pic>
          <p:nvPicPr>
            <p:cNvPr id="8" name="Graphic 7" descr="Mental Health outline">
              <a:extLst>
                <a:ext uri="{FF2B5EF4-FFF2-40B4-BE49-F238E27FC236}">
                  <a16:creationId xmlns:a16="http://schemas.microsoft.com/office/drawing/2014/main" id="{1138025F-52FE-5D1D-F22D-F4D0C550CE9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94792" y="1349714"/>
              <a:ext cx="914400" cy="914400"/>
            </a:xfrm>
            <a:prstGeom prst="rect">
              <a:avLst/>
            </a:prstGeom>
          </p:spPr>
        </p:pic>
      </p:grpSp>
      <p:sp>
        <p:nvSpPr>
          <p:cNvPr id="3" name="Title 2">
            <a:extLst>
              <a:ext uri="{FF2B5EF4-FFF2-40B4-BE49-F238E27FC236}">
                <a16:creationId xmlns:a16="http://schemas.microsoft.com/office/drawing/2014/main" id="{284C2990-B9AD-7C0D-92F3-8C96654F0D23}"/>
              </a:ext>
            </a:extLst>
          </p:cNvPr>
          <p:cNvSpPr>
            <a:spLocks noGrp="1"/>
          </p:cNvSpPr>
          <p:nvPr>
            <p:ph type="title"/>
          </p:nvPr>
        </p:nvSpPr>
        <p:spPr>
          <a:xfrm>
            <a:off x="3520922" y="3923865"/>
            <a:ext cx="5203507" cy="653796"/>
          </a:xfrm>
          <a:solidFill>
            <a:srgbClr val="008DCC"/>
          </a:solidFill>
        </p:spPr>
        <p:txBody>
          <a:bodyPr/>
          <a:lstStyle/>
          <a:p>
            <a:pPr algn="ctr"/>
            <a:r>
              <a:rPr lang="en-CA"/>
              <a:t>Behavioural</a:t>
            </a:r>
          </a:p>
        </p:txBody>
      </p:sp>
    </p:spTree>
    <p:extLst>
      <p:ext uri="{BB962C8B-B14F-4D97-AF65-F5344CB8AC3E}">
        <p14:creationId xmlns:p14="http://schemas.microsoft.com/office/powerpoint/2010/main" val="2629952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FE6121A0-6C6C-71E0-C12C-BD162894ED2D}"/>
              </a:ext>
            </a:extLst>
          </p:cNvPr>
          <p:cNvSpPr txBox="1">
            <a:spLocks/>
          </p:cNvSpPr>
          <p:nvPr/>
        </p:nvSpPr>
        <p:spPr>
          <a:xfrm>
            <a:off x="1227520" y="345531"/>
            <a:ext cx="10674851" cy="564271"/>
          </a:xfrm>
          <a:prstGeom prst="rect">
            <a:avLst/>
          </a:prstGeom>
        </p:spPr>
        <p:txBody>
          <a:bodyPr lIns="91440" tIns="45720" rIns="91440" bIns="45720" anchor="t"/>
          <a:lstStyle>
            <a:lvl1pPr algn="l" defTabSz="914400" rtl="0" eaLnBrk="1" latinLnBrk="0" hangingPunct="1">
              <a:lnSpc>
                <a:spcPct val="90000"/>
              </a:lnSpc>
              <a:spcBef>
                <a:spcPct val="0"/>
              </a:spcBef>
              <a:buNone/>
              <a:defRPr sz="2200" b="1" kern="1200">
                <a:solidFill>
                  <a:schemeClr val="tx2"/>
                </a:solidFill>
                <a:latin typeface="+mj-lt"/>
                <a:ea typeface="+mj-ea"/>
                <a:cs typeface="+mj-cs"/>
              </a:defRPr>
            </a:lvl1pPr>
          </a:lstStyle>
          <a:p>
            <a:r>
              <a:rPr lang="en-CA"/>
              <a:t>Behavioural Assessment Tool – Agent Information Gathering</a:t>
            </a:r>
          </a:p>
        </p:txBody>
      </p:sp>
      <p:graphicFrame>
        <p:nvGraphicFramePr>
          <p:cNvPr id="13" name="Diagram 12">
            <a:extLst>
              <a:ext uri="{FF2B5EF4-FFF2-40B4-BE49-F238E27FC236}">
                <a16:creationId xmlns:a16="http://schemas.microsoft.com/office/drawing/2014/main" id="{16F4934B-5AAE-9A81-74FD-611AE3E22E03}"/>
              </a:ext>
            </a:extLst>
          </p:cNvPr>
          <p:cNvGraphicFramePr/>
          <p:nvPr>
            <p:extLst>
              <p:ext uri="{D42A27DB-BD31-4B8C-83A1-F6EECF244321}">
                <p14:modId xmlns:p14="http://schemas.microsoft.com/office/powerpoint/2010/main" val="3219225677"/>
              </p:ext>
            </p:extLst>
          </p:nvPr>
        </p:nvGraphicFramePr>
        <p:xfrm>
          <a:off x="1366938" y="1455254"/>
          <a:ext cx="9458122" cy="18158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9" name="Group 8">
            <a:extLst>
              <a:ext uri="{FF2B5EF4-FFF2-40B4-BE49-F238E27FC236}">
                <a16:creationId xmlns:a16="http://schemas.microsoft.com/office/drawing/2014/main" id="{887551DB-3DD8-FCDC-6868-202714E77AA9}"/>
              </a:ext>
            </a:extLst>
          </p:cNvPr>
          <p:cNvGrpSpPr/>
          <p:nvPr/>
        </p:nvGrpSpPr>
        <p:grpSpPr>
          <a:xfrm>
            <a:off x="296870" y="205182"/>
            <a:ext cx="762781" cy="779094"/>
            <a:chOff x="5173462" y="1157183"/>
            <a:chExt cx="1111916" cy="1257622"/>
          </a:xfrm>
        </p:grpSpPr>
        <p:sp>
          <p:nvSpPr>
            <p:cNvPr id="5" name="Oval 4">
              <a:extLst>
                <a:ext uri="{FF2B5EF4-FFF2-40B4-BE49-F238E27FC236}">
                  <a16:creationId xmlns:a16="http://schemas.microsoft.com/office/drawing/2014/main" id="{8FFC7DBE-AB29-460D-1A43-DA9116E5D76A}"/>
                </a:ext>
              </a:extLst>
            </p:cNvPr>
            <p:cNvSpPr/>
            <p:nvPr>
              <p:custDataLst>
                <p:tags r:id="rId1"/>
              </p:custDataLst>
            </p:nvPr>
          </p:nvSpPr>
          <p:spPr>
            <a:xfrm>
              <a:off x="5173462" y="1157183"/>
              <a:ext cx="1111916" cy="1257622"/>
            </a:xfrm>
            <a:prstGeom prst="ellipse">
              <a:avLst/>
            </a:prstGeom>
            <a:solidFill>
              <a:srgbClr val="008D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CA" sz="1350">
                <a:solidFill>
                  <a:prstClr val="white"/>
                </a:solidFill>
                <a:latin typeface="Calibri" panose="020F0502020204030204"/>
              </a:endParaRPr>
            </a:p>
          </p:txBody>
        </p:sp>
        <p:pic>
          <p:nvPicPr>
            <p:cNvPr id="7" name="Graphic 6" descr="Mental Health outline">
              <a:extLst>
                <a:ext uri="{FF2B5EF4-FFF2-40B4-BE49-F238E27FC236}">
                  <a16:creationId xmlns:a16="http://schemas.microsoft.com/office/drawing/2014/main" id="{7024F857-53EF-DCAB-9019-5AE4B3177DE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94792" y="1349714"/>
              <a:ext cx="914400" cy="914400"/>
            </a:xfrm>
            <a:prstGeom prst="rect">
              <a:avLst/>
            </a:prstGeom>
          </p:spPr>
        </p:pic>
      </p:grpSp>
      <p:sp>
        <p:nvSpPr>
          <p:cNvPr id="2" name="TextBox 1">
            <a:extLst>
              <a:ext uri="{FF2B5EF4-FFF2-40B4-BE49-F238E27FC236}">
                <a16:creationId xmlns:a16="http://schemas.microsoft.com/office/drawing/2014/main" id="{37B7FD5B-EFC4-D1F7-DD71-F6D57445B448}"/>
              </a:ext>
            </a:extLst>
          </p:cNvPr>
          <p:cNvSpPr txBox="1"/>
          <p:nvPr/>
        </p:nvSpPr>
        <p:spPr>
          <a:xfrm>
            <a:off x="1366938" y="6141350"/>
            <a:ext cx="9458123" cy="46123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6803" tIns="96803" rIns="96803" bIns="96803" numCol="1" spcCol="1270" anchor="ctr" anchorCtr="0">
            <a:noAutofit/>
          </a:bodyPr>
          <a:lstStyle/>
          <a:p>
            <a:pPr marL="0" lvl="0" indent="0" algn="l" defTabSz="711200">
              <a:lnSpc>
                <a:spcPct val="100000"/>
              </a:lnSpc>
              <a:spcBef>
                <a:spcPct val="0"/>
              </a:spcBef>
              <a:spcAft>
                <a:spcPct val="35000"/>
              </a:spcAft>
              <a:buNone/>
            </a:pPr>
            <a:r>
              <a:rPr lang="en-US" sz="1600" i="1" kern="1200">
                <a:solidFill>
                  <a:srgbClr val="005477"/>
                </a:solidFill>
              </a:rPr>
              <a:t>* </a:t>
            </a:r>
            <a:r>
              <a:rPr lang="en-US" sz="1600" i="1" kern="1200" err="1">
                <a:solidFill>
                  <a:srgbClr val="005477"/>
                </a:solidFill>
              </a:rPr>
              <a:t>Behavioural</a:t>
            </a:r>
            <a:r>
              <a:rPr lang="en-US" sz="1600" i="1" kern="1200">
                <a:solidFill>
                  <a:srgbClr val="005477"/>
                </a:solidFill>
              </a:rPr>
              <a:t> Assessment will equate to 10% of the overall scorecard results.</a:t>
            </a:r>
          </a:p>
        </p:txBody>
      </p:sp>
      <p:graphicFrame>
        <p:nvGraphicFramePr>
          <p:cNvPr id="11" name="Diagram 10">
            <a:extLst>
              <a:ext uri="{FF2B5EF4-FFF2-40B4-BE49-F238E27FC236}">
                <a16:creationId xmlns:a16="http://schemas.microsoft.com/office/drawing/2014/main" id="{FBDEFA07-9CBE-F579-ACBE-9C5D462C7C50}"/>
              </a:ext>
            </a:extLst>
          </p:cNvPr>
          <p:cNvGraphicFramePr/>
          <p:nvPr>
            <p:extLst>
              <p:ext uri="{D42A27DB-BD31-4B8C-83A1-F6EECF244321}">
                <p14:modId xmlns:p14="http://schemas.microsoft.com/office/powerpoint/2010/main" val="1769565678"/>
              </p:ext>
            </p:extLst>
          </p:nvPr>
        </p:nvGraphicFramePr>
        <p:xfrm>
          <a:off x="1366938" y="3505494"/>
          <a:ext cx="9458122" cy="2139047"/>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4047680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9E139A4B-6B82-5C16-65FA-CE2FC363CE0B}"/>
              </a:ext>
            </a:extLst>
          </p:cNvPr>
          <p:cNvSpPr/>
          <p:nvPr>
            <p:custDataLst>
              <p:tags r:id="rId1"/>
            </p:custDataLst>
          </p:nvPr>
        </p:nvSpPr>
        <p:spPr>
          <a:xfrm>
            <a:off x="4676380" y="694190"/>
            <a:ext cx="2840400" cy="2894400"/>
          </a:xfrm>
          <a:prstGeom prst="ellipse">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CA" sz="1350">
              <a:solidFill>
                <a:prstClr val="white"/>
              </a:solidFill>
              <a:latin typeface="Calibri" panose="020F0502020204030204"/>
            </a:endParaRPr>
          </a:p>
        </p:txBody>
      </p:sp>
      <p:sp>
        <p:nvSpPr>
          <p:cNvPr id="3" name="Title 2">
            <a:extLst>
              <a:ext uri="{FF2B5EF4-FFF2-40B4-BE49-F238E27FC236}">
                <a16:creationId xmlns:a16="http://schemas.microsoft.com/office/drawing/2014/main" id="{284C2990-B9AD-7C0D-92F3-8C96654F0D23}"/>
              </a:ext>
            </a:extLst>
          </p:cNvPr>
          <p:cNvSpPr>
            <a:spLocks noGrp="1"/>
          </p:cNvSpPr>
          <p:nvPr>
            <p:ph type="title"/>
          </p:nvPr>
        </p:nvSpPr>
        <p:spPr>
          <a:xfrm>
            <a:off x="3520922" y="3923865"/>
            <a:ext cx="5203507" cy="653796"/>
          </a:xfrm>
          <a:solidFill>
            <a:schemeClr val="tx2">
              <a:lumMod val="60000"/>
              <a:lumOff val="40000"/>
            </a:schemeClr>
          </a:solidFill>
          <a:ln>
            <a:solidFill>
              <a:schemeClr val="tx2">
                <a:lumMod val="60000"/>
                <a:lumOff val="40000"/>
              </a:schemeClr>
            </a:solidFill>
          </a:ln>
        </p:spPr>
        <p:txBody>
          <a:bodyPr wrap="square" lIns="91440" tIns="45720" rIns="91440" bIns="45720" anchor="t">
            <a:spAutoFit/>
          </a:bodyPr>
          <a:lstStyle/>
          <a:p>
            <a:pPr algn="ctr"/>
            <a:r>
              <a:rPr lang="en-CA"/>
              <a:t>Scorecard</a:t>
            </a:r>
          </a:p>
        </p:txBody>
      </p:sp>
      <p:pic>
        <p:nvPicPr>
          <p:cNvPr id="2" name="Graphic 1" descr="Abacus outline">
            <a:extLst>
              <a:ext uri="{FF2B5EF4-FFF2-40B4-BE49-F238E27FC236}">
                <a16:creationId xmlns:a16="http://schemas.microsoft.com/office/drawing/2014/main" id="{E2526B4C-0205-2075-0FB8-53E9D35D45A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56621" y="1325715"/>
            <a:ext cx="1696452" cy="1636294"/>
          </a:xfrm>
          <a:prstGeom prst="rect">
            <a:avLst/>
          </a:prstGeom>
        </p:spPr>
      </p:pic>
    </p:spTree>
    <p:extLst>
      <p:ext uri="{BB962C8B-B14F-4D97-AF65-F5344CB8AC3E}">
        <p14:creationId xmlns:p14="http://schemas.microsoft.com/office/powerpoint/2010/main" val="3404830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65AF5D-F2D2-CC9B-EA72-6341C5FE96F3}"/>
              </a:ext>
            </a:extLst>
          </p:cNvPr>
          <p:cNvPicPr>
            <a:picLocks noChangeAspect="1"/>
          </p:cNvPicPr>
          <p:nvPr/>
        </p:nvPicPr>
        <p:blipFill rotWithShape="1">
          <a:blip r:embed="rId4">
            <a:extLst>
              <a:ext uri="{28A0092B-C50C-407E-A947-70E740481C1C}">
                <a14:useLocalDpi xmlns:a14="http://schemas.microsoft.com/office/drawing/2010/main" val="0"/>
              </a:ext>
            </a:extLst>
          </a:blip>
          <a:srcRect b="15748"/>
          <a:stretch/>
        </p:blipFill>
        <p:spPr>
          <a:xfrm>
            <a:off x="606175" y="1613044"/>
            <a:ext cx="10979651" cy="4509162"/>
          </a:xfrm>
          <a:prstGeom prst="rect">
            <a:avLst/>
          </a:prstGeom>
        </p:spPr>
      </p:pic>
      <p:sp>
        <p:nvSpPr>
          <p:cNvPr id="3" name="Text Placeholder 2">
            <a:extLst>
              <a:ext uri="{FF2B5EF4-FFF2-40B4-BE49-F238E27FC236}">
                <a16:creationId xmlns:a16="http://schemas.microsoft.com/office/drawing/2014/main" id="{9A01C51D-54BB-BB2C-9C04-00121639E145}"/>
              </a:ext>
            </a:extLst>
          </p:cNvPr>
          <p:cNvSpPr>
            <a:spLocks noGrp="1"/>
          </p:cNvSpPr>
          <p:nvPr>
            <p:ph type="body" idx="1"/>
          </p:nvPr>
        </p:nvSpPr>
        <p:spPr>
          <a:xfrm>
            <a:off x="606175" y="630690"/>
            <a:ext cx="10674851" cy="823912"/>
          </a:xfrm>
        </p:spPr>
        <p:txBody>
          <a:bodyPr lIns="91440" tIns="45720" rIns="91440" bIns="45720" anchor="ctr"/>
          <a:lstStyle/>
          <a:p>
            <a:r>
              <a:rPr lang="en-US">
                <a:solidFill>
                  <a:srgbClr val="000000"/>
                </a:solidFill>
                <a:effectLst/>
                <a:latin typeface="Arial"/>
                <a:ea typeface="Century Gothic" panose="020B0502020202020204" pitchFamily="34" charset="0"/>
                <a:cs typeface="Arial"/>
              </a:rPr>
              <a:t>The </a:t>
            </a:r>
            <a:r>
              <a:rPr lang="en-US">
                <a:solidFill>
                  <a:srgbClr val="000000"/>
                </a:solidFill>
                <a:latin typeface="Arial"/>
                <a:ea typeface="Century Gothic" panose="020B0502020202020204" pitchFamily="34" charset="0"/>
                <a:cs typeface="Arial"/>
              </a:rPr>
              <a:t>scorecard</a:t>
            </a:r>
            <a:r>
              <a:rPr lang="en-US">
                <a:solidFill>
                  <a:srgbClr val="000000"/>
                </a:solidFill>
                <a:effectLst/>
                <a:latin typeface="Arial"/>
                <a:ea typeface="Century Gothic" panose="020B0502020202020204" pitchFamily="34" charset="0"/>
                <a:cs typeface="Arial"/>
              </a:rPr>
              <a:t> is designed to provide contact centre employees with a comprehensive view of their performance across key </a:t>
            </a:r>
            <a:r>
              <a:rPr lang="en-US">
                <a:solidFill>
                  <a:srgbClr val="000000"/>
                </a:solidFill>
                <a:latin typeface="Arial"/>
                <a:ea typeface="Century Gothic" panose="020B0502020202020204" pitchFamily="34" charset="0"/>
                <a:cs typeface="Arial"/>
              </a:rPr>
              <a:t>measurement</a:t>
            </a:r>
            <a:r>
              <a:rPr lang="en-US">
                <a:solidFill>
                  <a:srgbClr val="000000"/>
                </a:solidFill>
                <a:effectLst/>
                <a:latin typeface="Arial"/>
                <a:ea typeface="Century Gothic" panose="020B0502020202020204" pitchFamily="34" charset="0"/>
                <a:cs typeface="Arial"/>
              </a:rPr>
              <a:t> categories such as </a:t>
            </a:r>
            <a:r>
              <a:rPr lang="en-US">
                <a:solidFill>
                  <a:srgbClr val="000000"/>
                </a:solidFill>
                <a:latin typeface="Arial"/>
                <a:ea typeface="Century Gothic" panose="020B0502020202020204" pitchFamily="34" charset="0"/>
                <a:cs typeface="Arial"/>
              </a:rPr>
              <a:t>productivity</a:t>
            </a:r>
            <a:r>
              <a:rPr lang="en-US">
                <a:solidFill>
                  <a:srgbClr val="000000"/>
                </a:solidFill>
                <a:effectLst/>
                <a:latin typeface="Arial"/>
                <a:ea typeface="Century Gothic" panose="020B0502020202020204" pitchFamily="34" charset="0"/>
                <a:cs typeface="Arial"/>
              </a:rPr>
              <a:t>, </a:t>
            </a:r>
            <a:r>
              <a:rPr lang="en-US">
                <a:solidFill>
                  <a:srgbClr val="000000"/>
                </a:solidFill>
                <a:latin typeface="Arial"/>
                <a:ea typeface="Century Gothic" panose="020B0502020202020204" pitchFamily="34" charset="0"/>
                <a:cs typeface="Arial"/>
              </a:rPr>
              <a:t>quality</a:t>
            </a:r>
            <a:r>
              <a:rPr lang="en-US">
                <a:solidFill>
                  <a:srgbClr val="000000"/>
                </a:solidFill>
                <a:effectLst/>
                <a:latin typeface="Arial"/>
                <a:ea typeface="Century Gothic" panose="020B0502020202020204" pitchFamily="34" charset="0"/>
                <a:cs typeface="Arial"/>
              </a:rPr>
              <a:t> and </a:t>
            </a:r>
            <a:r>
              <a:rPr lang="en-US" err="1">
                <a:solidFill>
                  <a:srgbClr val="000000"/>
                </a:solidFill>
                <a:latin typeface="Arial"/>
                <a:ea typeface="Century Gothic" panose="020B0502020202020204" pitchFamily="34" charset="0"/>
                <a:cs typeface="Arial"/>
              </a:rPr>
              <a:t>behaviour</a:t>
            </a:r>
            <a:r>
              <a:rPr lang="en-US">
                <a:solidFill>
                  <a:srgbClr val="000000"/>
                </a:solidFill>
                <a:effectLst/>
                <a:latin typeface="Arial"/>
                <a:ea typeface="Century Gothic" panose="020B0502020202020204" pitchFamily="34" charset="0"/>
                <a:cs typeface="Arial"/>
              </a:rPr>
              <a:t>.</a:t>
            </a:r>
            <a:endParaRPr lang="en-CA" sz="1400">
              <a:latin typeface="Arial"/>
              <a:cs typeface="Arial"/>
            </a:endParaRPr>
          </a:p>
        </p:txBody>
      </p:sp>
      <p:sp>
        <p:nvSpPr>
          <p:cNvPr id="7" name="Title 5">
            <a:extLst>
              <a:ext uri="{FF2B5EF4-FFF2-40B4-BE49-F238E27FC236}">
                <a16:creationId xmlns:a16="http://schemas.microsoft.com/office/drawing/2014/main" id="{62533A3E-E842-72A3-2FA4-BB30A3F4819B}"/>
              </a:ext>
            </a:extLst>
          </p:cNvPr>
          <p:cNvSpPr txBox="1">
            <a:spLocks/>
          </p:cNvSpPr>
          <p:nvPr/>
        </p:nvSpPr>
        <p:spPr>
          <a:xfrm>
            <a:off x="916367" y="144860"/>
            <a:ext cx="10674851" cy="564271"/>
          </a:xfrm>
          <a:prstGeom prst="rect">
            <a:avLst/>
          </a:prstGeom>
        </p:spPr>
        <p:txBody>
          <a:bodyPr lIns="91440" tIns="45720" rIns="91440" bIns="45720" anchor="t"/>
          <a:lstStyle>
            <a:lvl1pPr algn="l" defTabSz="914400" rtl="0" eaLnBrk="1" latinLnBrk="0" hangingPunct="1">
              <a:lnSpc>
                <a:spcPct val="90000"/>
              </a:lnSpc>
              <a:spcBef>
                <a:spcPct val="0"/>
              </a:spcBef>
              <a:buNone/>
              <a:defRPr sz="2200" b="1" kern="1200">
                <a:solidFill>
                  <a:schemeClr val="tx2"/>
                </a:solidFill>
                <a:latin typeface="+mj-lt"/>
                <a:ea typeface="+mj-ea"/>
                <a:cs typeface="+mj-cs"/>
              </a:defRPr>
            </a:lvl1pPr>
          </a:lstStyle>
          <a:p>
            <a:r>
              <a:rPr lang="en-CA" sz="2800"/>
              <a:t>Accountability Framework - Scorecard</a:t>
            </a:r>
          </a:p>
        </p:txBody>
      </p:sp>
      <p:sp>
        <p:nvSpPr>
          <p:cNvPr id="24" name="Oval 23">
            <a:extLst>
              <a:ext uri="{FF2B5EF4-FFF2-40B4-BE49-F238E27FC236}">
                <a16:creationId xmlns:a16="http://schemas.microsoft.com/office/drawing/2014/main" id="{060DDAEA-2534-386C-B29A-7DBD32C412A9}"/>
              </a:ext>
            </a:extLst>
          </p:cNvPr>
          <p:cNvSpPr/>
          <p:nvPr>
            <p:custDataLst>
              <p:tags r:id="rId1"/>
            </p:custDataLst>
          </p:nvPr>
        </p:nvSpPr>
        <p:spPr>
          <a:xfrm>
            <a:off x="129994" y="62149"/>
            <a:ext cx="702844" cy="776636"/>
          </a:xfrm>
          <a:prstGeom prst="ellipse">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CA" sz="1350">
              <a:solidFill>
                <a:prstClr val="white"/>
              </a:solidFill>
              <a:latin typeface="Calibri" panose="020F0502020204030204"/>
            </a:endParaRPr>
          </a:p>
        </p:txBody>
      </p:sp>
      <p:pic>
        <p:nvPicPr>
          <p:cNvPr id="26" name="Graphic 25" descr="Abacus outline">
            <a:extLst>
              <a:ext uri="{FF2B5EF4-FFF2-40B4-BE49-F238E27FC236}">
                <a16:creationId xmlns:a16="http://schemas.microsoft.com/office/drawing/2014/main" id="{130AEF31-5AC5-4DF2-6C28-D8C38A73370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1940" y="147159"/>
            <a:ext cx="597405" cy="668515"/>
          </a:xfrm>
          <a:prstGeom prst="rect">
            <a:avLst/>
          </a:prstGeom>
        </p:spPr>
      </p:pic>
    </p:spTree>
    <p:extLst>
      <p:ext uri="{BB962C8B-B14F-4D97-AF65-F5344CB8AC3E}">
        <p14:creationId xmlns:p14="http://schemas.microsoft.com/office/powerpoint/2010/main" val="3664460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A01C51D-54BB-BB2C-9C04-00121639E145}"/>
              </a:ext>
            </a:extLst>
          </p:cNvPr>
          <p:cNvSpPr>
            <a:spLocks noGrp="1"/>
          </p:cNvSpPr>
          <p:nvPr>
            <p:ph type="body" idx="1"/>
          </p:nvPr>
        </p:nvSpPr>
        <p:spPr>
          <a:xfrm>
            <a:off x="606175" y="630690"/>
            <a:ext cx="10674851" cy="823912"/>
          </a:xfrm>
        </p:spPr>
        <p:txBody>
          <a:bodyPr lIns="91440" tIns="45720" rIns="91440" bIns="45720" anchor="ctr"/>
          <a:lstStyle/>
          <a:p>
            <a:r>
              <a:rPr lang="en-US">
                <a:solidFill>
                  <a:srgbClr val="000000"/>
                </a:solidFill>
                <a:effectLst/>
                <a:latin typeface="Arial"/>
                <a:ea typeface="Century Gothic" panose="020B0502020202020204" pitchFamily="34" charset="0"/>
                <a:cs typeface="Arial"/>
              </a:rPr>
              <a:t>The </a:t>
            </a:r>
            <a:r>
              <a:rPr lang="en-US">
                <a:solidFill>
                  <a:srgbClr val="000000"/>
                </a:solidFill>
                <a:latin typeface="Arial"/>
                <a:ea typeface="Century Gothic" panose="020B0502020202020204" pitchFamily="34" charset="0"/>
                <a:cs typeface="Arial"/>
              </a:rPr>
              <a:t>trends</a:t>
            </a:r>
            <a:r>
              <a:rPr lang="en-US">
                <a:solidFill>
                  <a:srgbClr val="000000"/>
                </a:solidFill>
                <a:effectLst/>
                <a:latin typeface="Arial"/>
                <a:ea typeface="Century Gothic" panose="020B0502020202020204" pitchFamily="34" charset="0"/>
                <a:cs typeface="Arial"/>
              </a:rPr>
              <a:t> page shows a historical view of the previous 12 fiscal periods which indicates the agent’s performance over time</a:t>
            </a:r>
            <a:r>
              <a:rPr lang="en-US">
                <a:solidFill>
                  <a:srgbClr val="000000"/>
                </a:solidFill>
                <a:latin typeface="Arial"/>
                <a:ea typeface="Century Gothic" panose="020B0502020202020204" pitchFamily="34" charset="0"/>
                <a:cs typeface="Arial"/>
              </a:rPr>
              <a:t> (the ACHT diagram will be removed as we have included data on slide 17).</a:t>
            </a:r>
            <a:endParaRPr lang="en-CA" sz="1400">
              <a:latin typeface="Arial"/>
              <a:cs typeface="Arial"/>
            </a:endParaRPr>
          </a:p>
        </p:txBody>
      </p:sp>
      <p:sp>
        <p:nvSpPr>
          <p:cNvPr id="7" name="Title 5">
            <a:extLst>
              <a:ext uri="{FF2B5EF4-FFF2-40B4-BE49-F238E27FC236}">
                <a16:creationId xmlns:a16="http://schemas.microsoft.com/office/drawing/2014/main" id="{62533A3E-E842-72A3-2FA4-BB30A3F4819B}"/>
              </a:ext>
            </a:extLst>
          </p:cNvPr>
          <p:cNvSpPr txBox="1">
            <a:spLocks/>
          </p:cNvSpPr>
          <p:nvPr/>
        </p:nvSpPr>
        <p:spPr>
          <a:xfrm>
            <a:off x="1027837" y="196762"/>
            <a:ext cx="10674851" cy="564271"/>
          </a:xfrm>
          <a:prstGeom prst="rect">
            <a:avLst/>
          </a:prstGeom>
        </p:spPr>
        <p:txBody>
          <a:bodyPr lIns="91440" tIns="45720" rIns="91440" bIns="45720" anchor="t"/>
          <a:lstStyle>
            <a:lvl1pPr algn="l" defTabSz="914400" rtl="0" eaLnBrk="1" latinLnBrk="0" hangingPunct="1">
              <a:lnSpc>
                <a:spcPct val="90000"/>
              </a:lnSpc>
              <a:spcBef>
                <a:spcPct val="0"/>
              </a:spcBef>
              <a:buNone/>
              <a:defRPr sz="2200" b="1" kern="1200">
                <a:solidFill>
                  <a:schemeClr val="tx2"/>
                </a:solidFill>
                <a:latin typeface="+mj-lt"/>
                <a:ea typeface="+mj-ea"/>
                <a:cs typeface="+mj-cs"/>
              </a:defRPr>
            </a:lvl1pPr>
          </a:lstStyle>
          <a:p>
            <a:r>
              <a:rPr lang="en-CA" sz="2800"/>
              <a:t>Accountability Framework - Scorecard</a:t>
            </a:r>
          </a:p>
        </p:txBody>
      </p:sp>
      <p:pic>
        <p:nvPicPr>
          <p:cNvPr id="8" name="Picture 7">
            <a:extLst>
              <a:ext uri="{FF2B5EF4-FFF2-40B4-BE49-F238E27FC236}">
                <a16:creationId xmlns:a16="http://schemas.microsoft.com/office/drawing/2014/main" id="{90569E24-4D63-C691-46BE-AA7457EB5F65}"/>
              </a:ext>
            </a:extLst>
          </p:cNvPr>
          <p:cNvPicPr>
            <a:picLocks noChangeAspect="1"/>
          </p:cNvPicPr>
          <p:nvPr/>
        </p:nvPicPr>
        <p:blipFill>
          <a:blip r:embed="rId4"/>
          <a:stretch>
            <a:fillRect/>
          </a:stretch>
        </p:blipFill>
        <p:spPr>
          <a:xfrm>
            <a:off x="606174" y="1490114"/>
            <a:ext cx="10674851" cy="5192248"/>
          </a:xfrm>
          <a:prstGeom prst="rect">
            <a:avLst/>
          </a:prstGeom>
        </p:spPr>
      </p:pic>
      <p:sp>
        <p:nvSpPr>
          <p:cNvPr id="4" name="Oval 3">
            <a:extLst>
              <a:ext uri="{FF2B5EF4-FFF2-40B4-BE49-F238E27FC236}">
                <a16:creationId xmlns:a16="http://schemas.microsoft.com/office/drawing/2014/main" id="{711BA1DB-A026-BF95-28F1-F737EE5DEF36}"/>
              </a:ext>
            </a:extLst>
          </p:cNvPr>
          <p:cNvSpPr/>
          <p:nvPr>
            <p:custDataLst>
              <p:tags r:id="rId1"/>
            </p:custDataLst>
          </p:nvPr>
        </p:nvSpPr>
        <p:spPr>
          <a:xfrm>
            <a:off x="129994" y="62149"/>
            <a:ext cx="702844" cy="776636"/>
          </a:xfrm>
          <a:prstGeom prst="ellipse">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CA" sz="1350">
              <a:solidFill>
                <a:prstClr val="white"/>
              </a:solidFill>
              <a:latin typeface="Calibri" panose="020F0502020204030204"/>
            </a:endParaRPr>
          </a:p>
        </p:txBody>
      </p:sp>
      <p:pic>
        <p:nvPicPr>
          <p:cNvPr id="6" name="Graphic 5" descr="Abacus outline">
            <a:extLst>
              <a:ext uri="{FF2B5EF4-FFF2-40B4-BE49-F238E27FC236}">
                <a16:creationId xmlns:a16="http://schemas.microsoft.com/office/drawing/2014/main" id="{D69F0F82-C6FF-7B83-6C67-82511D1FA3D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1940" y="147159"/>
            <a:ext cx="597405" cy="668515"/>
          </a:xfrm>
          <a:prstGeom prst="rect">
            <a:avLst/>
          </a:prstGeom>
        </p:spPr>
      </p:pic>
    </p:spTree>
    <p:extLst>
      <p:ext uri="{BB962C8B-B14F-4D97-AF65-F5344CB8AC3E}">
        <p14:creationId xmlns:p14="http://schemas.microsoft.com/office/powerpoint/2010/main" val="2335299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A01C51D-54BB-BB2C-9C04-00121639E145}"/>
              </a:ext>
            </a:extLst>
          </p:cNvPr>
          <p:cNvSpPr>
            <a:spLocks noGrp="1"/>
          </p:cNvSpPr>
          <p:nvPr>
            <p:ph type="body" idx="1"/>
          </p:nvPr>
        </p:nvSpPr>
        <p:spPr>
          <a:xfrm>
            <a:off x="897528" y="709131"/>
            <a:ext cx="10674851" cy="823912"/>
          </a:xfrm>
        </p:spPr>
        <p:txBody>
          <a:bodyPr lIns="91440" tIns="45720" rIns="91440" bIns="45720" anchor="ctr"/>
          <a:lstStyle/>
          <a:p>
            <a:r>
              <a:rPr lang="en-US">
                <a:solidFill>
                  <a:srgbClr val="000000"/>
                </a:solidFill>
                <a:effectLst/>
                <a:latin typeface="Arial"/>
                <a:ea typeface="Century Gothic" panose="020B0502020202020204" pitchFamily="34" charset="0"/>
                <a:cs typeface="Arial"/>
              </a:rPr>
              <a:t>The Detailed ACHT is a breakdown of the ACHT measure on the first page which shows how the score was achieved without having to pul</a:t>
            </a:r>
            <a:r>
              <a:rPr lang="en-US">
                <a:solidFill>
                  <a:srgbClr val="000000"/>
                </a:solidFill>
                <a:latin typeface="Arial"/>
                <a:ea typeface="Century Gothic" panose="020B0502020202020204" pitchFamily="34" charset="0"/>
                <a:cs typeface="Arial"/>
              </a:rPr>
              <a:t>l numerous reports. </a:t>
            </a:r>
            <a:r>
              <a:rPr lang="en-US">
                <a:solidFill>
                  <a:srgbClr val="000000"/>
                </a:solidFill>
                <a:effectLst/>
                <a:latin typeface="Arial"/>
                <a:ea typeface="Century Gothic" panose="020B0502020202020204" pitchFamily="34" charset="0"/>
                <a:cs typeface="Arial"/>
              </a:rPr>
              <a:t> </a:t>
            </a:r>
            <a:endParaRPr lang="en-CA" sz="1400">
              <a:latin typeface="Arial"/>
              <a:cs typeface="Arial"/>
            </a:endParaRPr>
          </a:p>
        </p:txBody>
      </p:sp>
      <p:sp>
        <p:nvSpPr>
          <p:cNvPr id="7" name="Title 5">
            <a:extLst>
              <a:ext uri="{FF2B5EF4-FFF2-40B4-BE49-F238E27FC236}">
                <a16:creationId xmlns:a16="http://schemas.microsoft.com/office/drawing/2014/main" id="{62533A3E-E842-72A3-2FA4-BB30A3F4819B}"/>
              </a:ext>
            </a:extLst>
          </p:cNvPr>
          <p:cNvSpPr txBox="1">
            <a:spLocks/>
          </p:cNvSpPr>
          <p:nvPr/>
        </p:nvSpPr>
        <p:spPr>
          <a:xfrm>
            <a:off x="905161" y="144860"/>
            <a:ext cx="10674851" cy="564271"/>
          </a:xfrm>
          <a:prstGeom prst="rect">
            <a:avLst/>
          </a:prstGeom>
        </p:spPr>
        <p:txBody>
          <a:bodyPr lIns="91440" tIns="45720" rIns="91440" bIns="45720" anchor="t"/>
          <a:lstStyle>
            <a:lvl1pPr algn="l" defTabSz="914400" rtl="0" eaLnBrk="1" latinLnBrk="0" hangingPunct="1">
              <a:lnSpc>
                <a:spcPct val="90000"/>
              </a:lnSpc>
              <a:spcBef>
                <a:spcPct val="0"/>
              </a:spcBef>
              <a:buNone/>
              <a:defRPr sz="2200" b="1" kern="1200">
                <a:solidFill>
                  <a:schemeClr val="tx2"/>
                </a:solidFill>
                <a:latin typeface="+mj-lt"/>
                <a:ea typeface="+mj-ea"/>
                <a:cs typeface="+mj-cs"/>
              </a:defRPr>
            </a:lvl1pPr>
          </a:lstStyle>
          <a:p>
            <a:r>
              <a:rPr lang="en-CA" sz="2800"/>
              <a:t>Accountability Framework - Scorecard</a:t>
            </a:r>
          </a:p>
        </p:txBody>
      </p:sp>
      <p:pic>
        <p:nvPicPr>
          <p:cNvPr id="4" name="Picture 3">
            <a:extLst>
              <a:ext uri="{FF2B5EF4-FFF2-40B4-BE49-F238E27FC236}">
                <a16:creationId xmlns:a16="http://schemas.microsoft.com/office/drawing/2014/main" id="{ED4AD6E6-4CA9-95BE-AC21-1E0FDE758A38}"/>
              </a:ext>
            </a:extLst>
          </p:cNvPr>
          <p:cNvPicPr>
            <a:picLocks noChangeAspect="1"/>
          </p:cNvPicPr>
          <p:nvPr/>
        </p:nvPicPr>
        <p:blipFill>
          <a:blip r:embed="rId4"/>
          <a:stretch>
            <a:fillRect/>
          </a:stretch>
        </p:blipFill>
        <p:spPr>
          <a:xfrm>
            <a:off x="606175" y="1559830"/>
            <a:ext cx="10434221" cy="4773280"/>
          </a:xfrm>
          <a:prstGeom prst="rect">
            <a:avLst/>
          </a:prstGeom>
        </p:spPr>
      </p:pic>
      <p:sp>
        <p:nvSpPr>
          <p:cNvPr id="5" name="Oval 4">
            <a:extLst>
              <a:ext uri="{FF2B5EF4-FFF2-40B4-BE49-F238E27FC236}">
                <a16:creationId xmlns:a16="http://schemas.microsoft.com/office/drawing/2014/main" id="{7480A792-459A-25C3-ADA5-0256017567E1}"/>
              </a:ext>
            </a:extLst>
          </p:cNvPr>
          <p:cNvSpPr/>
          <p:nvPr>
            <p:custDataLst>
              <p:tags r:id="rId1"/>
            </p:custDataLst>
          </p:nvPr>
        </p:nvSpPr>
        <p:spPr>
          <a:xfrm>
            <a:off x="129994" y="62149"/>
            <a:ext cx="702844" cy="776636"/>
          </a:xfrm>
          <a:prstGeom prst="ellipse">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CA" sz="1350">
              <a:solidFill>
                <a:prstClr val="white"/>
              </a:solidFill>
              <a:latin typeface="Calibri" panose="020F0502020204030204"/>
            </a:endParaRPr>
          </a:p>
        </p:txBody>
      </p:sp>
      <p:pic>
        <p:nvPicPr>
          <p:cNvPr id="8" name="Graphic 7" descr="Abacus outline">
            <a:extLst>
              <a:ext uri="{FF2B5EF4-FFF2-40B4-BE49-F238E27FC236}">
                <a16:creationId xmlns:a16="http://schemas.microsoft.com/office/drawing/2014/main" id="{23DB780D-B0DB-0868-E7E0-BA123F557F1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1940" y="127106"/>
            <a:ext cx="597405" cy="668515"/>
          </a:xfrm>
          <a:prstGeom prst="rect">
            <a:avLst/>
          </a:prstGeom>
        </p:spPr>
      </p:pic>
    </p:spTree>
    <p:extLst>
      <p:ext uri="{BB962C8B-B14F-4D97-AF65-F5344CB8AC3E}">
        <p14:creationId xmlns:p14="http://schemas.microsoft.com/office/powerpoint/2010/main" val="3751481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A01C51D-54BB-BB2C-9C04-00121639E145}"/>
              </a:ext>
            </a:extLst>
          </p:cNvPr>
          <p:cNvSpPr>
            <a:spLocks noGrp="1"/>
          </p:cNvSpPr>
          <p:nvPr>
            <p:ph type="body" idx="1"/>
          </p:nvPr>
        </p:nvSpPr>
        <p:spPr>
          <a:xfrm>
            <a:off x="606175" y="630690"/>
            <a:ext cx="10674851" cy="823912"/>
          </a:xfrm>
        </p:spPr>
        <p:txBody>
          <a:bodyPr lIns="91440" tIns="45720" rIns="91440" bIns="45720" anchor="ctr"/>
          <a:lstStyle/>
          <a:p>
            <a:r>
              <a:rPr lang="en-US">
                <a:solidFill>
                  <a:srgbClr val="000000"/>
                </a:solidFill>
                <a:effectLst/>
                <a:latin typeface="Arial"/>
                <a:ea typeface="Century Gothic" panose="020B0502020202020204" pitchFamily="34" charset="0"/>
                <a:cs typeface="Arial"/>
              </a:rPr>
              <a:t>The ACHT Drilldown shows the agent’s ACHT relative to the target ACHT. At a glance TLs could identify </a:t>
            </a:r>
            <a:r>
              <a:rPr lang="en-US">
                <a:solidFill>
                  <a:srgbClr val="000000"/>
                </a:solidFill>
                <a:latin typeface="Arial"/>
                <a:ea typeface="Century Gothic" panose="020B0502020202020204" pitchFamily="34" charset="0"/>
                <a:cs typeface="Arial"/>
              </a:rPr>
              <a:t>if an agent is struggling and for how long. The ACHT by skill data shows the same information, just in table format.</a:t>
            </a:r>
            <a:r>
              <a:rPr lang="en-US">
                <a:solidFill>
                  <a:srgbClr val="000000"/>
                </a:solidFill>
                <a:effectLst/>
                <a:latin typeface="Arial"/>
                <a:ea typeface="Century Gothic" panose="020B0502020202020204" pitchFamily="34" charset="0"/>
                <a:cs typeface="Arial"/>
              </a:rPr>
              <a:t> </a:t>
            </a:r>
            <a:endParaRPr lang="en-CA" sz="1400">
              <a:latin typeface="Arial"/>
              <a:cs typeface="Arial"/>
            </a:endParaRPr>
          </a:p>
        </p:txBody>
      </p:sp>
      <p:sp>
        <p:nvSpPr>
          <p:cNvPr id="7" name="Title 5">
            <a:extLst>
              <a:ext uri="{FF2B5EF4-FFF2-40B4-BE49-F238E27FC236}">
                <a16:creationId xmlns:a16="http://schemas.microsoft.com/office/drawing/2014/main" id="{62533A3E-E842-72A3-2FA4-BB30A3F4819B}"/>
              </a:ext>
            </a:extLst>
          </p:cNvPr>
          <p:cNvSpPr txBox="1">
            <a:spLocks/>
          </p:cNvSpPr>
          <p:nvPr/>
        </p:nvSpPr>
        <p:spPr>
          <a:xfrm>
            <a:off x="887468" y="156656"/>
            <a:ext cx="10674851" cy="564271"/>
          </a:xfrm>
          <a:prstGeom prst="rect">
            <a:avLst/>
          </a:prstGeom>
        </p:spPr>
        <p:txBody>
          <a:bodyPr lIns="91440" tIns="45720" rIns="91440" bIns="45720" anchor="t"/>
          <a:lstStyle>
            <a:lvl1pPr algn="l" defTabSz="914400" rtl="0" eaLnBrk="1" latinLnBrk="0" hangingPunct="1">
              <a:lnSpc>
                <a:spcPct val="90000"/>
              </a:lnSpc>
              <a:spcBef>
                <a:spcPct val="0"/>
              </a:spcBef>
              <a:buNone/>
              <a:defRPr sz="2200" b="1" kern="1200">
                <a:solidFill>
                  <a:schemeClr val="tx2"/>
                </a:solidFill>
                <a:latin typeface="+mj-lt"/>
                <a:ea typeface="+mj-ea"/>
                <a:cs typeface="+mj-cs"/>
              </a:defRPr>
            </a:lvl1pPr>
          </a:lstStyle>
          <a:p>
            <a:r>
              <a:rPr lang="en-CA" sz="2800"/>
              <a:t>Accountability Framework - Scorecard</a:t>
            </a:r>
          </a:p>
        </p:txBody>
      </p:sp>
      <p:pic>
        <p:nvPicPr>
          <p:cNvPr id="4" name="Picture 3">
            <a:extLst>
              <a:ext uri="{FF2B5EF4-FFF2-40B4-BE49-F238E27FC236}">
                <a16:creationId xmlns:a16="http://schemas.microsoft.com/office/drawing/2014/main" id="{EFAA1FED-2239-7AF6-7B36-796AB916FBDF}"/>
              </a:ext>
            </a:extLst>
          </p:cNvPr>
          <p:cNvPicPr>
            <a:picLocks noChangeAspect="1"/>
          </p:cNvPicPr>
          <p:nvPr/>
        </p:nvPicPr>
        <p:blipFill>
          <a:blip r:embed="rId4"/>
          <a:stretch>
            <a:fillRect/>
          </a:stretch>
        </p:blipFill>
        <p:spPr>
          <a:xfrm>
            <a:off x="606175" y="1669948"/>
            <a:ext cx="10674851" cy="4628386"/>
          </a:xfrm>
          <a:prstGeom prst="rect">
            <a:avLst/>
          </a:prstGeom>
        </p:spPr>
      </p:pic>
      <p:sp>
        <p:nvSpPr>
          <p:cNvPr id="5" name="Oval 4">
            <a:extLst>
              <a:ext uri="{FF2B5EF4-FFF2-40B4-BE49-F238E27FC236}">
                <a16:creationId xmlns:a16="http://schemas.microsoft.com/office/drawing/2014/main" id="{7C407BAA-67CF-293C-30BB-A1AEC1F871A1}"/>
              </a:ext>
            </a:extLst>
          </p:cNvPr>
          <p:cNvSpPr/>
          <p:nvPr>
            <p:custDataLst>
              <p:tags r:id="rId1"/>
            </p:custDataLst>
          </p:nvPr>
        </p:nvSpPr>
        <p:spPr>
          <a:xfrm>
            <a:off x="129994" y="62149"/>
            <a:ext cx="702844" cy="776636"/>
          </a:xfrm>
          <a:prstGeom prst="ellipse">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CA" sz="1350">
              <a:solidFill>
                <a:prstClr val="white"/>
              </a:solidFill>
              <a:latin typeface="Calibri" panose="020F0502020204030204"/>
            </a:endParaRPr>
          </a:p>
        </p:txBody>
      </p:sp>
      <p:pic>
        <p:nvPicPr>
          <p:cNvPr id="8" name="Graphic 7" descr="Abacus outline">
            <a:extLst>
              <a:ext uri="{FF2B5EF4-FFF2-40B4-BE49-F238E27FC236}">
                <a16:creationId xmlns:a16="http://schemas.microsoft.com/office/drawing/2014/main" id="{6FBF704A-69BB-130A-4713-802B592B263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1940" y="127106"/>
            <a:ext cx="597405" cy="668515"/>
          </a:xfrm>
          <a:prstGeom prst="rect">
            <a:avLst/>
          </a:prstGeom>
        </p:spPr>
      </p:pic>
    </p:spTree>
    <p:extLst>
      <p:ext uri="{BB962C8B-B14F-4D97-AF65-F5344CB8AC3E}">
        <p14:creationId xmlns:p14="http://schemas.microsoft.com/office/powerpoint/2010/main" val="3560906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494C4-AFB7-C339-C5AA-13BD51C63FD7}"/>
              </a:ext>
            </a:extLst>
          </p:cNvPr>
          <p:cNvSpPr>
            <a:spLocks noGrp="1"/>
          </p:cNvSpPr>
          <p:nvPr>
            <p:ph type="title"/>
          </p:nvPr>
        </p:nvSpPr>
        <p:spPr>
          <a:xfrm>
            <a:off x="62542" y="62457"/>
            <a:ext cx="10747624" cy="498000"/>
          </a:xfrm>
        </p:spPr>
        <p:txBody>
          <a:bodyPr lIns="91440" tIns="45720" rIns="91440" bIns="45720" anchor="t"/>
          <a:lstStyle/>
          <a:p>
            <a:r>
              <a:rPr lang="en-CA" sz="2800"/>
              <a:t> Accountability Framework (AF) - Overview</a:t>
            </a:r>
          </a:p>
        </p:txBody>
      </p:sp>
      <p:graphicFrame>
        <p:nvGraphicFramePr>
          <p:cNvPr id="4" name="Content Placeholder 4">
            <a:extLst>
              <a:ext uri="{FF2B5EF4-FFF2-40B4-BE49-F238E27FC236}">
                <a16:creationId xmlns:a16="http://schemas.microsoft.com/office/drawing/2014/main" id="{76E3AE23-DA77-A076-2D6A-FCB3DFFC066B}"/>
              </a:ext>
            </a:extLst>
          </p:cNvPr>
          <p:cNvGraphicFramePr>
            <a:graphicFrameLocks/>
          </p:cNvGraphicFramePr>
          <p:nvPr>
            <p:extLst>
              <p:ext uri="{D42A27DB-BD31-4B8C-83A1-F6EECF244321}">
                <p14:modId xmlns:p14="http://schemas.microsoft.com/office/powerpoint/2010/main" val="976677471"/>
              </p:ext>
            </p:extLst>
          </p:nvPr>
        </p:nvGraphicFramePr>
        <p:xfrm>
          <a:off x="609599" y="1463798"/>
          <a:ext cx="10972800" cy="4689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90533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6BF55C-3017-6512-3FFF-2E7BA01F31E4}"/>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4853D6DD-A6D7-B74D-5E23-9E7893653D1E}"/>
              </a:ext>
            </a:extLst>
          </p:cNvPr>
          <p:cNvGraphicFramePr>
            <a:graphicFrameLocks noGrp="1"/>
          </p:cNvGraphicFramePr>
          <p:nvPr/>
        </p:nvGraphicFramePr>
        <p:xfrm>
          <a:off x="722187" y="624139"/>
          <a:ext cx="10747626" cy="5609721"/>
        </p:xfrm>
        <a:graphic>
          <a:graphicData uri="http://schemas.openxmlformats.org/drawingml/2006/table">
            <a:tbl>
              <a:tblPr firstRow="1" bandRow="1">
                <a:tableStyleId>{5C22544A-7EE6-4342-B048-85BDC9FD1C3A}</a:tableStyleId>
              </a:tblPr>
              <a:tblGrid>
                <a:gridCol w="1723193">
                  <a:extLst>
                    <a:ext uri="{9D8B030D-6E8A-4147-A177-3AD203B41FA5}">
                      <a16:colId xmlns:a16="http://schemas.microsoft.com/office/drawing/2014/main" val="996781962"/>
                    </a:ext>
                  </a:extLst>
                </a:gridCol>
                <a:gridCol w="4237780">
                  <a:extLst>
                    <a:ext uri="{9D8B030D-6E8A-4147-A177-3AD203B41FA5}">
                      <a16:colId xmlns:a16="http://schemas.microsoft.com/office/drawing/2014/main" val="3128924502"/>
                    </a:ext>
                  </a:extLst>
                </a:gridCol>
                <a:gridCol w="663750">
                  <a:extLst>
                    <a:ext uri="{9D8B030D-6E8A-4147-A177-3AD203B41FA5}">
                      <a16:colId xmlns:a16="http://schemas.microsoft.com/office/drawing/2014/main" val="1168717643"/>
                    </a:ext>
                  </a:extLst>
                </a:gridCol>
                <a:gridCol w="663750">
                  <a:extLst>
                    <a:ext uri="{9D8B030D-6E8A-4147-A177-3AD203B41FA5}">
                      <a16:colId xmlns:a16="http://schemas.microsoft.com/office/drawing/2014/main" val="2232871308"/>
                    </a:ext>
                  </a:extLst>
                </a:gridCol>
                <a:gridCol w="663750">
                  <a:extLst>
                    <a:ext uri="{9D8B030D-6E8A-4147-A177-3AD203B41FA5}">
                      <a16:colId xmlns:a16="http://schemas.microsoft.com/office/drawing/2014/main" val="3407279862"/>
                    </a:ext>
                  </a:extLst>
                </a:gridCol>
                <a:gridCol w="931801">
                  <a:extLst>
                    <a:ext uri="{9D8B030D-6E8A-4147-A177-3AD203B41FA5}">
                      <a16:colId xmlns:a16="http://schemas.microsoft.com/office/drawing/2014/main" val="2319326555"/>
                    </a:ext>
                  </a:extLst>
                </a:gridCol>
                <a:gridCol w="931801">
                  <a:extLst>
                    <a:ext uri="{9D8B030D-6E8A-4147-A177-3AD203B41FA5}">
                      <a16:colId xmlns:a16="http://schemas.microsoft.com/office/drawing/2014/main" val="3678890400"/>
                    </a:ext>
                  </a:extLst>
                </a:gridCol>
                <a:gridCol w="931801">
                  <a:extLst>
                    <a:ext uri="{9D8B030D-6E8A-4147-A177-3AD203B41FA5}">
                      <a16:colId xmlns:a16="http://schemas.microsoft.com/office/drawing/2014/main" val="3401951642"/>
                    </a:ext>
                  </a:extLst>
                </a:gridCol>
              </a:tblGrid>
              <a:tr h="208698">
                <a:tc>
                  <a:txBody>
                    <a:bodyPr/>
                    <a:lstStyle/>
                    <a:p>
                      <a:pPr algn="ctr" fontAlgn="ctr"/>
                      <a:r>
                        <a:rPr lang="en-US" sz="1300" b="1" i="0" u="none" strike="noStrike">
                          <a:solidFill>
                            <a:srgbClr val="000000"/>
                          </a:solidFill>
                          <a:effectLst/>
                          <a:latin typeface="Calibri"/>
                        </a:rPr>
                        <a:t>Measure category</a:t>
                      </a:r>
                    </a:p>
                  </a:txBody>
                  <a:tcPr marL="9573" marR="9573" marT="9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algn="ctr" fontAlgn="ctr"/>
                      <a:r>
                        <a:rPr lang="en-US" sz="1300" b="1" i="0" u="none" strike="noStrike">
                          <a:solidFill>
                            <a:srgbClr val="000000"/>
                          </a:solidFill>
                          <a:effectLst/>
                          <a:latin typeface="Calibri"/>
                        </a:rPr>
                        <a:t>Measures</a:t>
                      </a:r>
                    </a:p>
                  </a:txBody>
                  <a:tcPr marL="9573" marR="9573" marT="9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algn="ctr" fontAlgn="ctr"/>
                      <a:r>
                        <a:rPr lang="en-US" sz="1300" b="1" i="0" u="none" strike="noStrike">
                          <a:solidFill>
                            <a:srgbClr val="000000"/>
                          </a:solidFill>
                          <a:effectLst/>
                          <a:latin typeface="Calibri"/>
                        </a:rPr>
                        <a:t>RAC</a:t>
                      </a:r>
                    </a:p>
                  </a:txBody>
                  <a:tcPr marL="9573" marR="9573" marT="9573" marB="0" anchor="ct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algn="ctr" fontAlgn="ctr"/>
                      <a:r>
                        <a:rPr lang="en-US" sz="1300" b="1" i="0" u="none" strike="noStrike">
                          <a:solidFill>
                            <a:srgbClr val="000000"/>
                          </a:solidFill>
                          <a:effectLst/>
                          <a:latin typeface="Calibri"/>
                        </a:rPr>
                        <a:t>Dir</a:t>
                      </a: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algn="ctr" fontAlgn="ctr"/>
                      <a:r>
                        <a:rPr lang="en-US" sz="1300" b="1" i="0" u="none" strike="noStrike">
                          <a:solidFill>
                            <a:srgbClr val="000000"/>
                          </a:solidFill>
                          <a:effectLst/>
                          <a:latin typeface="Calibri"/>
                        </a:rPr>
                        <a:t>AD</a:t>
                      </a: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algn="ctr" fontAlgn="ctr"/>
                      <a:r>
                        <a:rPr lang="en-US" sz="1300" b="1" i="0" u="none" strike="noStrike">
                          <a:solidFill>
                            <a:srgbClr val="000000"/>
                          </a:solidFill>
                          <a:effectLst/>
                          <a:latin typeface="Calibri"/>
                        </a:rPr>
                        <a:t>Manager</a:t>
                      </a: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algn="ctr" fontAlgn="ctr"/>
                      <a:r>
                        <a:rPr lang="en-US" sz="1300" b="1" i="0" u="none" strike="noStrike">
                          <a:solidFill>
                            <a:srgbClr val="000000"/>
                          </a:solidFill>
                          <a:effectLst/>
                          <a:latin typeface="Calibri"/>
                        </a:rPr>
                        <a:t>Team Leader</a:t>
                      </a: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algn="ctr" fontAlgn="ctr"/>
                      <a:r>
                        <a:rPr lang="en-US" sz="1300" b="1" i="0" u="none" strike="noStrike">
                          <a:solidFill>
                            <a:srgbClr val="000000"/>
                          </a:solidFill>
                          <a:effectLst/>
                          <a:latin typeface="Calibri"/>
                        </a:rPr>
                        <a:t>Agent</a:t>
                      </a: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630812002"/>
                  </a:ext>
                </a:extLst>
              </a:tr>
              <a:tr h="205155">
                <a:tc rowSpan="4">
                  <a:txBody>
                    <a:bodyPr/>
                    <a:lstStyle/>
                    <a:p>
                      <a:pPr algn="ctr" fontAlgn="ctr"/>
                      <a:r>
                        <a:rPr lang="en-US" sz="1300" b="1" i="0" u="none" strike="noStrike">
                          <a:solidFill>
                            <a:srgbClr val="000000"/>
                          </a:solidFill>
                          <a:effectLst/>
                          <a:latin typeface="Calibri"/>
                        </a:rPr>
                        <a:t>Productivity</a:t>
                      </a:r>
                    </a:p>
                  </a:txBody>
                  <a:tcPr marL="9403" marR="9403" marT="9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D3ED"/>
                    </a:solidFill>
                  </a:tcPr>
                </a:tc>
                <a:tc>
                  <a:txBody>
                    <a:bodyPr/>
                    <a:lstStyle/>
                    <a:p>
                      <a:pPr algn="l" fontAlgn="ctr"/>
                      <a:r>
                        <a:rPr lang="en-US" sz="1300" b="0" i="0" u="none" strike="noStrike">
                          <a:solidFill>
                            <a:srgbClr val="000000"/>
                          </a:solidFill>
                          <a:effectLst/>
                          <a:latin typeface="Calibri"/>
                        </a:rPr>
                        <a:t> Average Call Handle Time (ACHT)</a:t>
                      </a:r>
                    </a:p>
                  </a:txBody>
                  <a:tcPr marL="9573" marR="9573" marT="9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300" b="0" i="0" u="none" strike="noStrike">
                          <a:solidFill>
                            <a:srgbClr val="000000"/>
                          </a:solidFill>
                          <a:effectLst/>
                          <a:latin typeface="Wingdings"/>
                          <a:sym typeface="Wingdings"/>
                        </a:rPr>
                        <a:t>ü</a:t>
                      </a:r>
                    </a:p>
                  </a:txBody>
                  <a:tcPr marL="9573" marR="9573" marT="9573" marB="0" anchor="ct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300" b="0" i="0" u="none" strike="noStrike">
                          <a:solidFill>
                            <a:srgbClr val="000000"/>
                          </a:solidFill>
                          <a:effectLst/>
                          <a:latin typeface="Wingdings"/>
                          <a:sym typeface="Wingdings"/>
                        </a:rPr>
                        <a:t>ü</a:t>
                      </a: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300" b="0" i="0" u="none" strike="noStrike">
                          <a:solidFill>
                            <a:srgbClr val="000000"/>
                          </a:solidFill>
                          <a:effectLst/>
                          <a:latin typeface="Wingdings"/>
                          <a:sym typeface="Wingdings"/>
                        </a:rPr>
                        <a:t>ü</a:t>
                      </a: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300" b="0" i="0" u="none" strike="noStrike">
                          <a:solidFill>
                            <a:srgbClr val="000000"/>
                          </a:solidFill>
                          <a:effectLst/>
                          <a:latin typeface="Wingdings"/>
                          <a:sym typeface="Wingdings"/>
                        </a:rPr>
                        <a:t>ü</a:t>
                      </a: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BE5D5"/>
                    </a:solidFill>
                  </a:tcPr>
                </a:tc>
                <a:tc>
                  <a:txBody>
                    <a:bodyPr/>
                    <a:lstStyle/>
                    <a:p>
                      <a:pPr algn="ctr" fontAlgn="ctr"/>
                      <a:r>
                        <a:rPr lang="en-US" sz="1300" b="0" i="0" u="none" strike="noStrike">
                          <a:solidFill>
                            <a:srgbClr val="000000"/>
                          </a:solidFill>
                          <a:effectLst/>
                          <a:latin typeface="Wingdings"/>
                          <a:sym typeface="Wingdings"/>
                        </a:rPr>
                        <a:t>ü</a:t>
                      </a: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BE5D5"/>
                    </a:solidFill>
                  </a:tcPr>
                </a:tc>
                <a:tc>
                  <a:txBody>
                    <a:bodyPr/>
                    <a:lstStyle/>
                    <a:p>
                      <a:pPr algn="ctr" fontAlgn="ctr"/>
                      <a:r>
                        <a:rPr lang="en-US" sz="1300" b="0" i="0" u="none" strike="noStrike">
                          <a:solidFill>
                            <a:srgbClr val="000000"/>
                          </a:solidFill>
                          <a:effectLst/>
                          <a:latin typeface="Wingdings"/>
                          <a:sym typeface="Wingdings"/>
                        </a:rPr>
                        <a:t>ü</a:t>
                      </a: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BE5D5"/>
                    </a:solidFill>
                  </a:tcPr>
                </a:tc>
                <a:extLst>
                  <a:ext uri="{0D108BD9-81ED-4DB2-BD59-A6C34878D82A}">
                    <a16:rowId xmlns:a16="http://schemas.microsoft.com/office/drawing/2014/main" val="1790324752"/>
                  </a:ext>
                </a:extLst>
              </a:tr>
              <a:tr h="205155">
                <a:tc vMerge="1">
                  <a:txBody>
                    <a:bodyPr/>
                    <a:lstStyle/>
                    <a:p>
                      <a:pPr algn="l" fontAlgn="ctr"/>
                      <a:endParaRPr lang="en-US" sz="1100" b="0" i="0" u="none" strike="noStrike">
                        <a:solidFill>
                          <a:srgbClr val="000000"/>
                        </a:solidFill>
                        <a:effectLst/>
                        <a:latin typeface="Calibri"/>
                      </a:endParaRPr>
                    </a:p>
                  </a:txBody>
                  <a:tcPr marL="9525" marR="9525" marT="9525" marB="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99D3ED"/>
                    </a:solidFill>
                  </a:tcPr>
                </a:tc>
                <a:tc>
                  <a:txBody>
                    <a:bodyPr/>
                    <a:lstStyle/>
                    <a:p>
                      <a:pPr algn="l" fontAlgn="ctr"/>
                      <a:r>
                        <a:rPr lang="en-US" sz="1300" b="0" i="0" u="none" strike="noStrike">
                          <a:solidFill>
                            <a:srgbClr val="000000"/>
                          </a:solidFill>
                          <a:effectLst/>
                          <a:latin typeface="Calibri"/>
                        </a:rPr>
                        <a:t> Percentage of staff Achieving ACHT target</a:t>
                      </a:r>
                    </a:p>
                  </a:txBody>
                  <a:tcPr marL="9573" marR="9573" marT="9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300" b="0" i="0" u="none" strike="noStrike">
                          <a:solidFill>
                            <a:srgbClr val="000000"/>
                          </a:solidFill>
                          <a:effectLst/>
                          <a:latin typeface="Wingdings"/>
                          <a:sym typeface="Wingdings"/>
                        </a:rPr>
                        <a:t>ü</a:t>
                      </a:r>
                    </a:p>
                  </a:txBody>
                  <a:tcPr marL="9573" marR="9573" marT="9573" marB="0" anchor="ct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300" b="0" i="0" u="none" strike="noStrike">
                          <a:solidFill>
                            <a:srgbClr val="000000"/>
                          </a:solidFill>
                          <a:effectLst/>
                          <a:latin typeface="Wingdings"/>
                          <a:sym typeface="Wingdings"/>
                        </a:rPr>
                        <a:t>ü</a:t>
                      </a: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300" b="0" i="0" u="none" strike="noStrike">
                          <a:solidFill>
                            <a:srgbClr val="000000"/>
                          </a:solidFill>
                          <a:effectLst/>
                          <a:latin typeface="Wingdings"/>
                          <a:sym typeface="Wingdings"/>
                        </a:rPr>
                        <a:t>ü</a:t>
                      </a: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300" b="0" i="0" u="none" strike="noStrike">
                          <a:solidFill>
                            <a:srgbClr val="000000"/>
                          </a:solidFill>
                          <a:effectLst/>
                          <a:latin typeface="Wingdings"/>
                          <a:sym typeface="Wingdings"/>
                        </a:rPr>
                        <a:t>ü</a:t>
                      </a: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BE5D5"/>
                    </a:solidFill>
                  </a:tcPr>
                </a:tc>
                <a:tc>
                  <a:txBody>
                    <a:bodyPr/>
                    <a:lstStyle/>
                    <a:p>
                      <a:pPr algn="ctr" fontAlgn="ctr"/>
                      <a:r>
                        <a:rPr lang="en-US" sz="1300" b="0" i="0" u="none" strike="noStrike">
                          <a:solidFill>
                            <a:srgbClr val="000000"/>
                          </a:solidFill>
                          <a:effectLst/>
                          <a:latin typeface="Wingdings"/>
                          <a:sym typeface="Wingdings"/>
                        </a:rPr>
                        <a:t>ü</a:t>
                      </a: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BE5D5"/>
                    </a:solidFill>
                  </a:tcPr>
                </a:tc>
                <a:tc>
                  <a:txBody>
                    <a:bodyPr/>
                    <a:lstStyle/>
                    <a:p>
                      <a:pPr algn="ctr" fontAlgn="ctr"/>
                      <a:endParaRPr lang="en-US" sz="1300" b="0" i="0" u="none" strike="noStrike">
                        <a:solidFill>
                          <a:srgbClr val="000000"/>
                        </a:solidFill>
                        <a:effectLst/>
                        <a:latin typeface="Calibri"/>
                      </a:endParaRP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BE5D5"/>
                    </a:solidFill>
                  </a:tcPr>
                </a:tc>
                <a:extLst>
                  <a:ext uri="{0D108BD9-81ED-4DB2-BD59-A6C34878D82A}">
                    <a16:rowId xmlns:a16="http://schemas.microsoft.com/office/drawing/2014/main" val="2113308560"/>
                  </a:ext>
                </a:extLst>
              </a:tr>
              <a:tr h="205155">
                <a:tc vMerge="1">
                  <a:txBody>
                    <a:bodyPr/>
                    <a:lstStyle/>
                    <a:p>
                      <a:pPr algn="l" fontAlgn="ctr"/>
                      <a:endParaRPr lang="en-US" sz="1100" b="0" i="0" u="none" strike="noStrike">
                        <a:solidFill>
                          <a:srgbClr val="000000"/>
                        </a:solidFill>
                        <a:effectLst/>
                        <a:latin typeface="Calibri"/>
                      </a:endParaRPr>
                    </a:p>
                  </a:txBody>
                  <a:tcPr marL="9525" marR="9525" marT="9525" marB="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99D3ED"/>
                    </a:solidFill>
                  </a:tcPr>
                </a:tc>
                <a:tc>
                  <a:txBody>
                    <a:bodyPr/>
                    <a:lstStyle/>
                    <a:p>
                      <a:pPr algn="l" fontAlgn="ctr"/>
                      <a:r>
                        <a:rPr lang="en-US" sz="1300" b="0" i="0" u="none" strike="noStrike">
                          <a:solidFill>
                            <a:srgbClr val="000000"/>
                          </a:solidFill>
                          <a:effectLst/>
                          <a:latin typeface="Calibri"/>
                        </a:rPr>
                        <a:t> Achieving Adherence to Schedule Results</a:t>
                      </a:r>
                    </a:p>
                  </a:txBody>
                  <a:tcPr marL="9573" marR="9573" marT="9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300" b="0" i="0" u="none" strike="noStrike">
                        <a:solidFill>
                          <a:srgbClr val="000000"/>
                        </a:solidFill>
                        <a:effectLst/>
                        <a:latin typeface="Calibri"/>
                      </a:endParaRPr>
                    </a:p>
                  </a:txBody>
                  <a:tcPr marL="9573" marR="9573" marT="9573" marB="0" anchor="ct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300" b="0" i="0" u="none" strike="noStrike">
                        <a:solidFill>
                          <a:srgbClr val="000000"/>
                        </a:solidFill>
                        <a:effectLst/>
                        <a:latin typeface="Calibri"/>
                      </a:endParaRP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300" b="0" i="0" u="none" strike="noStrike">
                        <a:solidFill>
                          <a:srgbClr val="000000"/>
                        </a:solidFill>
                        <a:effectLst/>
                        <a:latin typeface="Calibri"/>
                      </a:endParaRP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300" b="0" i="0" u="none" strike="noStrike">
                          <a:solidFill>
                            <a:srgbClr val="000000"/>
                          </a:solidFill>
                          <a:effectLst/>
                          <a:latin typeface="Wingdings"/>
                          <a:sym typeface="Wingdings"/>
                        </a:rPr>
                        <a:t>ü</a:t>
                      </a: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BE5D5"/>
                    </a:solidFill>
                  </a:tcPr>
                </a:tc>
                <a:tc>
                  <a:txBody>
                    <a:bodyPr/>
                    <a:lstStyle/>
                    <a:p>
                      <a:pPr algn="ctr" fontAlgn="ctr"/>
                      <a:r>
                        <a:rPr lang="en-US" sz="1300" b="0" i="0" u="none" strike="noStrike">
                          <a:solidFill>
                            <a:srgbClr val="000000"/>
                          </a:solidFill>
                          <a:effectLst/>
                          <a:latin typeface="Wingdings"/>
                          <a:sym typeface="Wingdings"/>
                        </a:rPr>
                        <a:t>ü</a:t>
                      </a: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BE5D5"/>
                    </a:solidFill>
                  </a:tcPr>
                </a:tc>
                <a:tc>
                  <a:txBody>
                    <a:bodyPr/>
                    <a:lstStyle/>
                    <a:p>
                      <a:pPr algn="ctr" fontAlgn="ctr"/>
                      <a:r>
                        <a:rPr lang="en-US" sz="1300" b="0" i="0" u="none" strike="noStrike">
                          <a:solidFill>
                            <a:srgbClr val="000000"/>
                          </a:solidFill>
                          <a:effectLst/>
                          <a:latin typeface="Wingdings"/>
                          <a:sym typeface="Wingdings"/>
                        </a:rPr>
                        <a:t>ü</a:t>
                      </a: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BE5D5"/>
                    </a:solidFill>
                  </a:tcPr>
                </a:tc>
                <a:extLst>
                  <a:ext uri="{0D108BD9-81ED-4DB2-BD59-A6C34878D82A}">
                    <a16:rowId xmlns:a16="http://schemas.microsoft.com/office/drawing/2014/main" val="2691848530"/>
                  </a:ext>
                </a:extLst>
              </a:tr>
              <a:tr h="205155">
                <a:tc vMerge="1">
                  <a:txBody>
                    <a:bodyPr/>
                    <a:lstStyle/>
                    <a:p>
                      <a:pPr algn="l" fontAlgn="ctr"/>
                      <a:endParaRPr lang="en-US" sz="1100" b="0" i="0" u="none" strike="noStrike">
                        <a:solidFill>
                          <a:srgbClr val="000000"/>
                        </a:solidFill>
                        <a:effectLst/>
                        <a:latin typeface="Calibri"/>
                      </a:endParaRPr>
                    </a:p>
                  </a:txBody>
                  <a:tcPr marL="9525" marR="9525" marT="9525" marB="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99D3ED"/>
                    </a:solidFill>
                  </a:tcPr>
                </a:tc>
                <a:tc>
                  <a:txBody>
                    <a:bodyPr/>
                    <a:lstStyle/>
                    <a:p>
                      <a:pPr algn="l" fontAlgn="ctr"/>
                      <a:r>
                        <a:rPr lang="en-US" sz="1300" b="0" i="0" u="none" strike="noStrike">
                          <a:solidFill>
                            <a:srgbClr val="000000"/>
                          </a:solidFill>
                          <a:effectLst/>
                          <a:latin typeface="Calibri"/>
                        </a:rPr>
                        <a:t> Percentage of staff Achieving Adherence to Schedule target</a:t>
                      </a:r>
                    </a:p>
                  </a:txBody>
                  <a:tcPr marL="9573" marR="9573" marT="9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300" b="0" i="0" u="none" strike="noStrike">
                        <a:solidFill>
                          <a:srgbClr val="000000"/>
                        </a:solidFill>
                        <a:effectLst/>
                        <a:latin typeface="Calibri"/>
                      </a:endParaRPr>
                    </a:p>
                  </a:txBody>
                  <a:tcPr marL="9573" marR="9573" marT="9573" marB="0" anchor="ct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300" b="0" i="0" u="none" strike="noStrike">
                        <a:solidFill>
                          <a:srgbClr val="000000"/>
                        </a:solidFill>
                        <a:effectLst/>
                        <a:latin typeface="Calibri"/>
                      </a:endParaRP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300" b="0" i="0" u="none" strike="noStrike">
                        <a:solidFill>
                          <a:srgbClr val="000000"/>
                        </a:solidFill>
                        <a:effectLst/>
                        <a:latin typeface="Calibri"/>
                      </a:endParaRP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300" b="0" i="0" u="none" strike="noStrike">
                          <a:solidFill>
                            <a:srgbClr val="000000"/>
                          </a:solidFill>
                          <a:effectLst/>
                          <a:latin typeface="Wingdings"/>
                          <a:sym typeface="Wingdings"/>
                        </a:rPr>
                        <a:t>ü</a:t>
                      </a: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E5D5"/>
                    </a:solidFill>
                  </a:tcPr>
                </a:tc>
                <a:tc>
                  <a:txBody>
                    <a:bodyPr/>
                    <a:lstStyle/>
                    <a:p>
                      <a:pPr algn="ctr" fontAlgn="ctr"/>
                      <a:r>
                        <a:rPr lang="en-US" sz="1300" b="0" i="0" u="none" strike="noStrike">
                          <a:solidFill>
                            <a:srgbClr val="000000"/>
                          </a:solidFill>
                          <a:effectLst/>
                          <a:latin typeface="Wingdings"/>
                          <a:sym typeface="Wingdings"/>
                        </a:rPr>
                        <a:t>ü</a:t>
                      </a: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E5D5"/>
                    </a:solidFill>
                  </a:tcPr>
                </a:tc>
                <a:tc>
                  <a:txBody>
                    <a:bodyPr/>
                    <a:lstStyle/>
                    <a:p>
                      <a:pPr algn="ctr" fontAlgn="ctr"/>
                      <a:endParaRPr lang="en-US" sz="1300" b="0" i="0" u="none" strike="noStrike">
                        <a:solidFill>
                          <a:srgbClr val="000000"/>
                        </a:solidFill>
                        <a:effectLst/>
                        <a:latin typeface="Calibri"/>
                      </a:endParaRP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E5D5"/>
                    </a:solidFill>
                  </a:tcPr>
                </a:tc>
                <a:extLst>
                  <a:ext uri="{0D108BD9-81ED-4DB2-BD59-A6C34878D82A}">
                    <a16:rowId xmlns:a16="http://schemas.microsoft.com/office/drawing/2014/main" val="1741714931"/>
                  </a:ext>
                </a:extLst>
              </a:tr>
              <a:tr h="205155">
                <a:tc rowSpan="8">
                  <a:txBody>
                    <a:bodyPr/>
                    <a:lstStyle/>
                    <a:p>
                      <a:pPr algn="ctr" fontAlgn="ctr"/>
                      <a:r>
                        <a:rPr lang="en-US" sz="1300" b="1" i="0" u="none" strike="noStrike">
                          <a:solidFill>
                            <a:srgbClr val="000000"/>
                          </a:solidFill>
                          <a:effectLst/>
                          <a:latin typeface="Calibri"/>
                        </a:rPr>
                        <a:t>Quality</a:t>
                      </a:r>
                    </a:p>
                  </a:txBody>
                  <a:tcPr marL="9403" marR="9403" marT="9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9C4DB"/>
                    </a:solidFill>
                  </a:tcPr>
                </a:tc>
                <a:tc>
                  <a:txBody>
                    <a:bodyPr/>
                    <a:lstStyle/>
                    <a:p>
                      <a:pPr algn="l" fontAlgn="ctr"/>
                      <a:r>
                        <a:rPr lang="en-US" sz="1300" b="0" i="0" u="none" strike="noStrike">
                          <a:solidFill>
                            <a:srgbClr val="000000"/>
                          </a:solidFill>
                          <a:effectLst/>
                          <a:latin typeface="Calibri"/>
                        </a:rPr>
                        <a:t> Average Accuracy Results</a:t>
                      </a:r>
                    </a:p>
                  </a:txBody>
                  <a:tcPr marL="9573" marR="9573" marT="9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300" b="0" i="0" u="none" strike="noStrike">
                          <a:solidFill>
                            <a:srgbClr val="000000"/>
                          </a:solidFill>
                          <a:effectLst/>
                          <a:latin typeface="Wingdings"/>
                          <a:sym typeface="Wingdings"/>
                        </a:rPr>
                        <a:t>ü</a:t>
                      </a:r>
                    </a:p>
                  </a:txBody>
                  <a:tcPr marL="9573" marR="9573" marT="9573" marB="0" anchor="ct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300" b="0" i="0" u="none" strike="noStrike">
                          <a:solidFill>
                            <a:srgbClr val="000000"/>
                          </a:solidFill>
                          <a:effectLst/>
                          <a:latin typeface="Wingdings"/>
                          <a:sym typeface="Wingdings"/>
                        </a:rPr>
                        <a:t>ü</a:t>
                      </a: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300" b="0" i="0" u="none" strike="noStrike">
                          <a:solidFill>
                            <a:srgbClr val="000000"/>
                          </a:solidFill>
                          <a:effectLst/>
                          <a:latin typeface="Wingdings"/>
                          <a:sym typeface="Wingdings"/>
                        </a:rPr>
                        <a:t>ü</a:t>
                      </a: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300" b="0" i="0" u="none" strike="noStrike">
                          <a:solidFill>
                            <a:srgbClr val="000000"/>
                          </a:solidFill>
                          <a:effectLst/>
                          <a:latin typeface="Wingdings"/>
                          <a:sym typeface="Wingdings"/>
                        </a:rPr>
                        <a:t>ü</a:t>
                      </a: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BE5D5"/>
                    </a:solidFill>
                  </a:tcPr>
                </a:tc>
                <a:tc>
                  <a:txBody>
                    <a:bodyPr/>
                    <a:lstStyle/>
                    <a:p>
                      <a:pPr algn="ctr" fontAlgn="ctr"/>
                      <a:r>
                        <a:rPr lang="en-US" sz="1300" b="0" i="0" u="none" strike="noStrike">
                          <a:solidFill>
                            <a:srgbClr val="000000"/>
                          </a:solidFill>
                          <a:effectLst/>
                          <a:latin typeface="Wingdings"/>
                          <a:sym typeface="Wingdings"/>
                        </a:rPr>
                        <a:t>ü</a:t>
                      </a: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BE5D5"/>
                    </a:solidFill>
                  </a:tcPr>
                </a:tc>
                <a:tc>
                  <a:txBody>
                    <a:bodyPr/>
                    <a:lstStyle/>
                    <a:p>
                      <a:pPr algn="ctr" fontAlgn="ctr"/>
                      <a:r>
                        <a:rPr lang="en-US" sz="1300" b="0" i="0" u="none" strike="noStrike">
                          <a:solidFill>
                            <a:srgbClr val="000000"/>
                          </a:solidFill>
                          <a:effectLst/>
                          <a:latin typeface="Wingdings"/>
                          <a:sym typeface="Wingdings"/>
                        </a:rPr>
                        <a:t>ü</a:t>
                      </a: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BE5D5"/>
                    </a:solidFill>
                  </a:tcPr>
                </a:tc>
                <a:extLst>
                  <a:ext uri="{0D108BD9-81ED-4DB2-BD59-A6C34878D82A}">
                    <a16:rowId xmlns:a16="http://schemas.microsoft.com/office/drawing/2014/main" val="2842399000"/>
                  </a:ext>
                </a:extLst>
              </a:tr>
              <a:tr h="205155">
                <a:tc vMerge="1">
                  <a:txBody>
                    <a:bodyPr/>
                    <a:lstStyle/>
                    <a:p>
                      <a:pPr algn="l" fontAlgn="ctr"/>
                      <a:endParaRPr lang="en-US" sz="1100" b="0" i="0" u="none" strike="noStrike">
                        <a:solidFill>
                          <a:srgbClr val="000000"/>
                        </a:solidFill>
                        <a:effectLst/>
                        <a:latin typeface="Calibri"/>
                      </a:endParaRPr>
                    </a:p>
                  </a:txBody>
                  <a:tcPr marL="9525" marR="9525" marT="9525" marB="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A9C4DB"/>
                    </a:solidFill>
                  </a:tcPr>
                </a:tc>
                <a:tc>
                  <a:txBody>
                    <a:bodyPr/>
                    <a:lstStyle/>
                    <a:p>
                      <a:pPr algn="l" fontAlgn="ctr"/>
                      <a:r>
                        <a:rPr lang="en-US" sz="1300" b="0" i="0" u="none" strike="noStrike">
                          <a:solidFill>
                            <a:srgbClr val="000000"/>
                          </a:solidFill>
                          <a:effectLst/>
                          <a:latin typeface="Calibri"/>
                        </a:rPr>
                        <a:t> Percentage of staff Achieving Accuracy Target</a:t>
                      </a:r>
                    </a:p>
                  </a:txBody>
                  <a:tcPr marL="9573" marR="9573" marT="9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300" b="0" i="0" u="none" strike="noStrike">
                        <a:solidFill>
                          <a:srgbClr val="000000"/>
                        </a:solidFill>
                        <a:effectLst/>
                        <a:latin typeface="Calibri"/>
                      </a:endParaRPr>
                    </a:p>
                  </a:txBody>
                  <a:tcPr marL="9573" marR="9573" marT="9573" marB="0" anchor="ct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300" b="0" i="0" u="none" strike="noStrike">
                          <a:solidFill>
                            <a:srgbClr val="000000"/>
                          </a:solidFill>
                          <a:effectLst/>
                          <a:latin typeface="Wingdings"/>
                          <a:sym typeface="Wingdings"/>
                        </a:rPr>
                        <a:t>ü</a:t>
                      </a: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300" b="0" i="0" u="none" strike="noStrike">
                          <a:solidFill>
                            <a:srgbClr val="000000"/>
                          </a:solidFill>
                          <a:effectLst/>
                          <a:latin typeface="Wingdings"/>
                          <a:sym typeface="Wingdings"/>
                        </a:rPr>
                        <a:t>ü</a:t>
                      </a: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300" b="0" i="0" u="none" strike="noStrike">
                          <a:solidFill>
                            <a:srgbClr val="000000"/>
                          </a:solidFill>
                          <a:effectLst/>
                          <a:latin typeface="Wingdings"/>
                          <a:sym typeface="Wingdings"/>
                        </a:rPr>
                        <a:t>ü</a:t>
                      </a: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BE5D5"/>
                    </a:solidFill>
                  </a:tcPr>
                </a:tc>
                <a:tc>
                  <a:txBody>
                    <a:bodyPr/>
                    <a:lstStyle/>
                    <a:p>
                      <a:pPr algn="ctr" fontAlgn="ctr"/>
                      <a:r>
                        <a:rPr lang="en-US" sz="1300" b="0" i="0" u="none" strike="noStrike">
                          <a:solidFill>
                            <a:srgbClr val="000000"/>
                          </a:solidFill>
                          <a:effectLst/>
                          <a:latin typeface="Wingdings"/>
                          <a:sym typeface="Wingdings"/>
                        </a:rPr>
                        <a:t>ü</a:t>
                      </a: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BE5D5"/>
                    </a:solidFill>
                  </a:tcPr>
                </a:tc>
                <a:tc>
                  <a:txBody>
                    <a:bodyPr/>
                    <a:lstStyle/>
                    <a:p>
                      <a:pPr algn="ctr" fontAlgn="ctr"/>
                      <a:endParaRPr lang="en-US" sz="1300" b="0" i="0" u="none" strike="noStrike">
                        <a:solidFill>
                          <a:srgbClr val="000000"/>
                        </a:solidFill>
                        <a:effectLst/>
                        <a:latin typeface="Calibri"/>
                      </a:endParaRP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BE5D5"/>
                    </a:solidFill>
                  </a:tcPr>
                </a:tc>
                <a:extLst>
                  <a:ext uri="{0D108BD9-81ED-4DB2-BD59-A6C34878D82A}">
                    <a16:rowId xmlns:a16="http://schemas.microsoft.com/office/drawing/2014/main" val="1762283671"/>
                  </a:ext>
                </a:extLst>
              </a:tr>
              <a:tr h="205155">
                <a:tc vMerge="1">
                  <a:txBody>
                    <a:bodyPr/>
                    <a:lstStyle/>
                    <a:p>
                      <a:pPr algn="l" fontAlgn="ctr"/>
                      <a:endParaRPr lang="en-US" sz="1100" b="0" i="0" u="none" strike="noStrike">
                        <a:solidFill>
                          <a:srgbClr val="000000"/>
                        </a:solidFill>
                        <a:effectLst/>
                        <a:latin typeface="Calibri"/>
                      </a:endParaRPr>
                    </a:p>
                  </a:txBody>
                  <a:tcPr marL="9525" marR="9525" marT="9525" marB="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A9C4DB"/>
                    </a:solidFill>
                  </a:tcPr>
                </a:tc>
                <a:tc>
                  <a:txBody>
                    <a:bodyPr/>
                    <a:lstStyle/>
                    <a:p>
                      <a:pPr algn="l" fontAlgn="ctr"/>
                      <a:r>
                        <a:rPr lang="en-US" sz="1300" b="0" i="0" u="none" strike="noStrike">
                          <a:solidFill>
                            <a:srgbClr val="000000"/>
                          </a:solidFill>
                          <a:effectLst/>
                          <a:latin typeface="Calibri"/>
                        </a:rPr>
                        <a:t> Average Communications Results</a:t>
                      </a:r>
                    </a:p>
                  </a:txBody>
                  <a:tcPr marL="9573" marR="9573" marT="9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300" b="0" i="0" u="none" strike="noStrike">
                          <a:solidFill>
                            <a:srgbClr val="000000"/>
                          </a:solidFill>
                          <a:effectLst/>
                          <a:latin typeface="Wingdings"/>
                          <a:sym typeface="Wingdings"/>
                        </a:rPr>
                        <a:t>ü</a:t>
                      </a:r>
                    </a:p>
                  </a:txBody>
                  <a:tcPr marL="9573" marR="9573" marT="9573" marB="0" anchor="ct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300" b="0" i="0" u="none" strike="noStrike">
                          <a:solidFill>
                            <a:srgbClr val="000000"/>
                          </a:solidFill>
                          <a:effectLst/>
                          <a:latin typeface="Wingdings"/>
                          <a:sym typeface="Wingdings"/>
                        </a:rPr>
                        <a:t>ü</a:t>
                      </a: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300" b="0" i="0" u="none" strike="noStrike">
                          <a:solidFill>
                            <a:srgbClr val="000000"/>
                          </a:solidFill>
                          <a:effectLst/>
                          <a:latin typeface="Wingdings"/>
                          <a:sym typeface="Wingdings"/>
                        </a:rPr>
                        <a:t>ü</a:t>
                      </a: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300" b="0" i="0" u="none" strike="noStrike">
                          <a:solidFill>
                            <a:srgbClr val="000000"/>
                          </a:solidFill>
                          <a:effectLst/>
                          <a:latin typeface="Wingdings"/>
                          <a:sym typeface="Wingdings"/>
                        </a:rPr>
                        <a:t>ü</a:t>
                      </a: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BE5D5"/>
                    </a:solidFill>
                  </a:tcPr>
                </a:tc>
                <a:tc>
                  <a:txBody>
                    <a:bodyPr/>
                    <a:lstStyle/>
                    <a:p>
                      <a:pPr algn="ctr" fontAlgn="ctr"/>
                      <a:r>
                        <a:rPr lang="en-US" sz="1300" b="0" i="0" u="none" strike="noStrike">
                          <a:solidFill>
                            <a:srgbClr val="000000"/>
                          </a:solidFill>
                          <a:effectLst/>
                          <a:latin typeface="Wingdings"/>
                          <a:sym typeface="Wingdings"/>
                        </a:rPr>
                        <a:t>ü</a:t>
                      </a: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BE5D5"/>
                    </a:solidFill>
                  </a:tcPr>
                </a:tc>
                <a:tc>
                  <a:txBody>
                    <a:bodyPr/>
                    <a:lstStyle/>
                    <a:p>
                      <a:pPr algn="ctr" fontAlgn="ctr"/>
                      <a:r>
                        <a:rPr lang="en-US" sz="1300" b="0" i="0" u="none" strike="noStrike">
                          <a:solidFill>
                            <a:srgbClr val="000000"/>
                          </a:solidFill>
                          <a:effectLst/>
                          <a:latin typeface="Wingdings"/>
                          <a:sym typeface="Wingdings"/>
                        </a:rPr>
                        <a:t>ü</a:t>
                      </a: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BE5D5"/>
                    </a:solidFill>
                  </a:tcPr>
                </a:tc>
                <a:extLst>
                  <a:ext uri="{0D108BD9-81ED-4DB2-BD59-A6C34878D82A}">
                    <a16:rowId xmlns:a16="http://schemas.microsoft.com/office/drawing/2014/main" val="454778573"/>
                  </a:ext>
                </a:extLst>
              </a:tr>
              <a:tr h="205155">
                <a:tc vMerge="1">
                  <a:txBody>
                    <a:bodyPr/>
                    <a:lstStyle/>
                    <a:p>
                      <a:pPr algn="l" fontAlgn="ctr"/>
                      <a:endParaRPr lang="en-US" sz="1100" b="0" i="0" u="none" strike="noStrike">
                        <a:solidFill>
                          <a:srgbClr val="000000"/>
                        </a:solidFill>
                        <a:effectLst/>
                        <a:latin typeface="Calibri"/>
                      </a:endParaRPr>
                    </a:p>
                  </a:txBody>
                  <a:tcPr marL="9525" marR="9525" marT="9525" marB="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A9C4DB"/>
                    </a:solidFill>
                  </a:tcPr>
                </a:tc>
                <a:tc>
                  <a:txBody>
                    <a:bodyPr/>
                    <a:lstStyle/>
                    <a:p>
                      <a:pPr algn="l" fontAlgn="ctr"/>
                      <a:r>
                        <a:rPr lang="en-US" sz="1300" b="0" i="0" u="none" strike="noStrike">
                          <a:solidFill>
                            <a:srgbClr val="000000"/>
                          </a:solidFill>
                          <a:effectLst/>
                          <a:latin typeface="Calibri"/>
                        </a:rPr>
                        <a:t> Percentage of staff Achieving Communications Target</a:t>
                      </a:r>
                    </a:p>
                  </a:txBody>
                  <a:tcPr marL="9573" marR="9573" marT="9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300" b="0" i="0" u="none" strike="noStrike">
                        <a:solidFill>
                          <a:srgbClr val="000000"/>
                        </a:solidFill>
                        <a:effectLst/>
                        <a:latin typeface="Calibri"/>
                      </a:endParaRPr>
                    </a:p>
                  </a:txBody>
                  <a:tcPr marL="9573" marR="9573" marT="9573" marB="0" anchor="ct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300" b="0" i="0" u="none" strike="noStrike">
                          <a:solidFill>
                            <a:srgbClr val="000000"/>
                          </a:solidFill>
                          <a:effectLst/>
                          <a:latin typeface="Wingdings"/>
                          <a:sym typeface="Wingdings"/>
                        </a:rPr>
                        <a:t>ü</a:t>
                      </a: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300" b="0" i="0" u="none" strike="noStrike">
                          <a:solidFill>
                            <a:srgbClr val="000000"/>
                          </a:solidFill>
                          <a:effectLst/>
                          <a:latin typeface="Wingdings"/>
                          <a:sym typeface="Wingdings"/>
                        </a:rPr>
                        <a:t>ü</a:t>
                      </a: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300" b="0" i="0" u="none" strike="noStrike">
                          <a:solidFill>
                            <a:srgbClr val="000000"/>
                          </a:solidFill>
                          <a:effectLst/>
                          <a:latin typeface="Wingdings"/>
                          <a:sym typeface="Wingdings"/>
                        </a:rPr>
                        <a:t>ü</a:t>
                      </a: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BE5D5"/>
                    </a:solidFill>
                  </a:tcPr>
                </a:tc>
                <a:tc>
                  <a:txBody>
                    <a:bodyPr/>
                    <a:lstStyle/>
                    <a:p>
                      <a:pPr algn="ctr" fontAlgn="ctr"/>
                      <a:r>
                        <a:rPr lang="en-US" sz="1300" b="0" i="0" u="none" strike="noStrike">
                          <a:solidFill>
                            <a:srgbClr val="000000"/>
                          </a:solidFill>
                          <a:effectLst/>
                          <a:latin typeface="Wingdings"/>
                          <a:sym typeface="Wingdings"/>
                        </a:rPr>
                        <a:t>ü</a:t>
                      </a: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BE5D5"/>
                    </a:solidFill>
                  </a:tcPr>
                </a:tc>
                <a:tc>
                  <a:txBody>
                    <a:bodyPr/>
                    <a:lstStyle/>
                    <a:p>
                      <a:pPr algn="ctr" fontAlgn="ctr"/>
                      <a:endParaRPr lang="en-US" sz="1300" b="0" i="0" u="none" strike="noStrike">
                        <a:solidFill>
                          <a:srgbClr val="000000"/>
                        </a:solidFill>
                        <a:effectLst/>
                        <a:latin typeface="Calibri"/>
                      </a:endParaRP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BE5D5"/>
                    </a:solidFill>
                  </a:tcPr>
                </a:tc>
                <a:extLst>
                  <a:ext uri="{0D108BD9-81ED-4DB2-BD59-A6C34878D82A}">
                    <a16:rowId xmlns:a16="http://schemas.microsoft.com/office/drawing/2014/main" val="388820419"/>
                  </a:ext>
                </a:extLst>
              </a:tr>
              <a:tr h="205155">
                <a:tc vMerge="1">
                  <a:txBody>
                    <a:bodyPr/>
                    <a:lstStyle/>
                    <a:p>
                      <a:pPr algn="l" fontAlgn="ctr"/>
                      <a:endParaRPr lang="en-US" sz="1100" b="0" i="0" u="none" strike="noStrike">
                        <a:solidFill>
                          <a:srgbClr val="000000"/>
                        </a:solidFill>
                        <a:effectLst/>
                        <a:latin typeface="Calibri"/>
                      </a:endParaRPr>
                    </a:p>
                  </a:txBody>
                  <a:tcPr marL="9525" marR="9525" marT="9525" marB="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A9C4DB"/>
                    </a:solidFill>
                  </a:tcPr>
                </a:tc>
                <a:tc>
                  <a:txBody>
                    <a:bodyPr/>
                    <a:lstStyle/>
                    <a:p>
                      <a:pPr algn="l" fontAlgn="ctr"/>
                      <a:r>
                        <a:rPr lang="en-US" sz="1300" b="0" i="0" u="none" strike="noStrike">
                          <a:solidFill>
                            <a:srgbClr val="000000"/>
                          </a:solidFill>
                          <a:effectLst/>
                          <a:latin typeface="Calibri"/>
                        </a:rPr>
                        <a:t> Average Policies and Procedures Results</a:t>
                      </a:r>
                    </a:p>
                  </a:txBody>
                  <a:tcPr marL="9573" marR="9573" marT="9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300" b="0" i="0" u="none" strike="noStrike">
                          <a:solidFill>
                            <a:srgbClr val="000000"/>
                          </a:solidFill>
                          <a:effectLst/>
                          <a:latin typeface="Wingdings"/>
                          <a:sym typeface="Wingdings"/>
                        </a:rPr>
                        <a:t>ü</a:t>
                      </a:r>
                    </a:p>
                  </a:txBody>
                  <a:tcPr marL="9573" marR="9573" marT="9573" marB="0" anchor="ct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300" b="0" i="0" u="none" strike="noStrike">
                          <a:solidFill>
                            <a:srgbClr val="000000"/>
                          </a:solidFill>
                          <a:effectLst/>
                          <a:latin typeface="Wingdings"/>
                          <a:sym typeface="Wingdings"/>
                        </a:rPr>
                        <a:t>ü</a:t>
                      </a: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300" b="0" i="0" u="none" strike="noStrike">
                          <a:solidFill>
                            <a:srgbClr val="000000"/>
                          </a:solidFill>
                          <a:effectLst/>
                          <a:latin typeface="Wingdings"/>
                          <a:sym typeface="Wingdings"/>
                        </a:rPr>
                        <a:t>ü</a:t>
                      </a: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300" b="0" i="0" u="none" strike="noStrike">
                          <a:solidFill>
                            <a:srgbClr val="000000"/>
                          </a:solidFill>
                          <a:effectLst/>
                          <a:latin typeface="Wingdings"/>
                          <a:sym typeface="Wingdings"/>
                        </a:rPr>
                        <a:t>ü</a:t>
                      </a: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BE5D5"/>
                    </a:solidFill>
                  </a:tcPr>
                </a:tc>
                <a:tc>
                  <a:txBody>
                    <a:bodyPr/>
                    <a:lstStyle/>
                    <a:p>
                      <a:pPr algn="ctr" fontAlgn="ctr"/>
                      <a:r>
                        <a:rPr lang="en-US" sz="1300" b="0" i="0" u="none" strike="noStrike">
                          <a:solidFill>
                            <a:srgbClr val="000000"/>
                          </a:solidFill>
                          <a:effectLst/>
                          <a:latin typeface="Wingdings"/>
                          <a:sym typeface="Wingdings"/>
                        </a:rPr>
                        <a:t>ü</a:t>
                      </a: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BE5D5"/>
                    </a:solidFill>
                  </a:tcPr>
                </a:tc>
                <a:tc>
                  <a:txBody>
                    <a:bodyPr/>
                    <a:lstStyle/>
                    <a:p>
                      <a:pPr algn="ctr" fontAlgn="ctr"/>
                      <a:r>
                        <a:rPr lang="en-US" sz="1300" b="0" i="0" u="none" strike="noStrike">
                          <a:solidFill>
                            <a:srgbClr val="000000"/>
                          </a:solidFill>
                          <a:effectLst/>
                          <a:latin typeface="Wingdings"/>
                          <a:sym typeface="Wingdings"/>
                        </a:rPr>
                        <a:t>ü</a:t>
                      </a: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BE5D5"/>
                    </a:solidFill>
                  </a:tcPr>
                </a:tc>
                <a:extLst>
                  <a:ext uri="{0D108BD9-81ED-4DB2-BD59-A6C34878D82A}">
                    <a16:rowId xmlns:a16="http://schemas.microsoft.com/office/drawing/2014/main" val="2880919747"/>
                  </a:ext>
                </a:extLst>
              </a:tr>
              <a:tr h="205155">
                <a:tc vMerge="1">
                  <a:txBody>
                    <a:bodyPr/>
                    <a:lstStyle/>
                    <a:p>
                      <a:pPr algn="l" fontAlgn="ctr"/>
                      <a:endParaRPr lang="en-US" sz="1100" b="0" i="0" u="none" strike="noStrike">
                        <a:solidFill>
                          <a:srgbClr val="000000"/>
                        </a:solidFill>
                        <a:effectLst/>
                        <a:latin typeface="Calibri"/>
                      </a:endParaRPr>
                    </a:p>
                  </a:txBody>
                  <a:tcPr marL="9525" marR="9525" marT="9525" marB="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A9C4DB"/>
                    </a:solidFill>
                  </a:tcPr>
                </a:tc>
                <a:tc>
                  <a:txBody>
                    <a:bodyPr/>
                    <a:lstStyle/>
                    <a:p>
                      <a:pPr algn="l" fontAlgn="ctr"/>
                      <a:r>
                        <a:rPr lang="en-US" sz="1300" b="0" i="0" u="none" strike="noStrike">
                          <a:solidFill>
                            <a:srgbClr val="000000"/>
                          </a:solidFill>
                          <a:effectLst/>
                          <a:latin typeface="Calibri"/>
                        </a:rPr>
                        <a:t> Percentage of staff Achieving Policies and Procedures Target</a:t>
                      </a:r>
                    </a:p>
                  </a:txBody>
                  <a:tcPr marL="9573" marR="9573" marT="9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300" b="0" i="0" u="none" strike="noStrike">
                        <a:solidFill>
                          <a:srgbClr val="000000"/>
                        </a:solidFill>
                        <a:effectLst/>
                        <a:latin typeface="Calibri"/>
                      </a:endParaRPr>
                    </a:p>
                  </a:txBody>
                  <a:tcPr marL="9573" marR="9573" marT="9573" marB="0" anchor="ct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300" b="0" i="0" u="none" strike="noStrike">
                          <a:solidFill>
                            <a:srgbClr val="000000"/>
                          </a:solidFill>
                          <a:effectLst/>
                          <a:latin typeface="Wingdings"/>
                          <a:sym typeface="Wingdings"/>
                        </a:rPr>
                        <a:t>ü</a:t>
                      </a: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300" b="0" i="0" u="none" strike="noStrike">
                          <a:solidFill>
                            <a:srgbClr val="000000"/>
                          </a:solidFill>
                          <a:effectLst/>
                          <a:latin typeface="Wingdings"/>
                          <a:sym typeface="Wingdings"/>
                        </a:rPr>
                        <a:t>ü</a:t>
                      </a: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300" b="0" i="0" u="none" strike="noStrike">
                          <a:solidFill>
                            <a:srgbClr val="000000"/>
                          </a:solidFill>
                          <a:effectLst/>
                          <a:latin typeface="Wingdings"/>
                          <a:sym typeface="Wingdings"/>
                        </a:rPr>
                        <a:t>ü</a:t>
                      </a: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BE5D5"/>
                    </a:solidFill>
                  </a:tcPr>
                </a:tc>
                <a:tc>
                  <a:txBody>
                    <a:bodyPr/>
                    <a:lstStyle/>
                    <a:p>
                      <a:pPr algn="ctr" fontAlgn="ctr"/>
                      <a:r>
                        <a:rPr lang="en-US" sz="1300" b="0" i="0" u="none" strike="noStrike">
                          <a:solidFill>
                            <a:srgbClr val="000000"/>
                          </a:solidFill>
                          <a:effectLst/>
                          <a:latin typeface="Wingdings"/>
                          <a:sym typeface="Wingdings"/>
                        </a:rPr>
                        <a:t>ü</a:t>
                      </a: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BE5D5"/>
                    </a:solidFill>
                  </a:tcPr>
                </a:tc>
                <a:tc>
                  <a:txBody>
                    <a:bodyPr/>
                    <a:lstStyle/>
                    <a:p>
                      <a:pPr algn="ctr" fontAlgn="ctr"/>
                      <a:endParaRPr lang="en-US" sz="1300" b="0" i="0" u="none" strike="noStrike">
                        <a:solidFill>
                          <a:srgbClr val="000000"/>
                        </a:solidFill>
                        <a:effectLst/>
                        <a:latin typeface="Calibri"/>
                      </a:endParaRP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BE5D5"/>
                    </a:solidFill>
                  </a:tcPr>
                </a:tc>
                <a:extLst>
                  <a:ext uri="{0D108BD9-81ED-4DB2-BD59-A6C34878D82A}">
                    <a16:rowId xmlns:a16="http://schemas.microsoft.com/office/drawing/2014/main" val="43221491"/>
                  </a:ext>
                </a:extLst>
              </a:tr>
              <a:tr h="205155">
                <a:tc vMerge="1">
                  <a:txBody>
                    <a:bodyPr/>
                    <a:lstStyle/>
                    <a:p>
                      <a:pPr algn="l" fontAlgn="ctr"/>
                      <a:endParaRPr lang="en-US" sz="1100" b="0" i="0" u="none" strike="noStrike">
                        <a:solidFill>
                          <a:srgbClr val="000000"/>
                        </a:solidFill>
                        <a:effectLst/>
                        <a:latin typeface="Calibri"/>
                      </a:endParaRPr>
                    </a:p>
                  </a:txBody>
                  <a:tcPr marL="9525" marR="9525" marT="9525" marB="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A9C4DB"/>
                    </a:solidFill>
                  </a:tcPr>
                </a:tc>
                <a:tc>
                  <a:txBody>
                    <a:bodyPr/>
                    <a:lstStyle/>
                    <a:p>
                      <a:pPr algn="l" fontAlgn="ctr"/>
                      <a:r>
                        <a:rPr lang="en-US" sz="1300" b="0" i="0" u="none" strike="noStrike">
                          <a:solidFill>
                            <a:srgbClr val="000000"/>
                          </a:solidFill>
                          <a:effectLst/>
                          <a:latin typeface="Calibri"/>
                        </a:rPr>
                        <a:t> Average Authentication Results</a:t>
                      </a:r>
                    </a:p>
                  </a:txBody>
                  <a:tcPr marL="9573" marR="9573" marT="9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300" b="0" i="0" u="none" strike="noStrike">
                          <a:solidFill>
                            <a:srgbClr val="000000"/>
                          </a:solidFill>
                          <a:effectLst/>
                          <a:latin typeface="Wingdings"/>
                          <a:sym typeface="Wingdings"/>
                        </a:rPr>
                        <a:t>ü</a:t>
                      </a:r>
                    </a:p>
                  </a:txBody>
                  <a:tcPr marL="9573" marR="9573" marT="9573" marB="0" anchor="ct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300" b="0" i="0" u="none" strike="noStrike">
                          <a:solidFill>
                            <a:srgbClr val="000000"/>
                          </a:solidFill>
                          <a:effectLst/>
                          <a:latin typeface="Wingdings"/>
                          <a:sym typeface="Wingdings"/>
                        </a:rPr>
                        <a:t>ü</a:t>
                      </a: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300" b="0" i="0" u="none" strike="noStrike">
                          <a:solidFill>
                            <a:srgbClr val="000000"/>
                          </a:solidFill>
                          <a:effectLst/>
                          <a:latin typeface="Wingdings"/>
                          <a:sym typeface="Wingdings"/>
                        </a:rPr>
                        <a:t>ü</a:t>
                      </a: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300" b="0" i="0" u="none" strike="noStrike">
                          <a:solidFill>
                            <a:srgbClr val="000000"/>
                          </a:solidFill>
                          <a:effectLst/>
                          <a:latin typeface="Wingdings"/>
                          <a:sym typeface="Wingdings"/>
                        </a:rPr>
                        <a:t>ü</a:t>
                      </a: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BE5D5"/>
                    </a:solidFill>
                  </a:tcPr>
                </a:tc>
                <a:tc>
                  <a:txBody>
                    <a:bodyPr/>
                    <a:lstStyle/>
                    <a:p>
                      <a:pPr algn="ctr" fontAlgn="ctr"/>
                      <a:r>
                        <a:rPr lang="en-US" sz="1300" b="0" i="0" u="none" strike="noStrike">
                          <a:solidFill>
                            <a:srgbClr val="000000"/>
                          </a:solidFill>
                          <a:effectLst/>
                          <a:latin typeface="Wingdings"/>
                          <a:sym typeface="Wingdings"/>
                        </a:rPr>
                        <a:t>ü</a:t>
                      </a: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BE5D5"/>
                    </a:solidFill>
                  </a:tcPr>
                </a:tc>
                <a:tc>
                  <a:txBody>
                    <a:bodyPr/>
                    <a:lstStyle/>
                    <a:p>
                      <a:pPr algn="ctr" fontAlgn="ctr"/>
                      <a:r>
                        <a:rPr lang="en-US" sz="1300" b="0" i="0" u="none" strike="noStrike">
                          <a:solidFill>
                            <a:srgbClr val="000000"/>
                          </a:solidFill>
                          <a:effectLst/>
                          <a:latin typeface="Wingdings"/>
                          <a:sym typeface="Wingdings"/>
                        </a:rPr>
                        <a:t>ü</a:t>
                      </a: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BE5D5"/>
                    </a:solidFill>
                  </a:tcPr>
                </a:tc>
                <a:extLst>
                  <a:ext uri="{0D108BD9-81ED-4DB2-BD59-A6C34878D82A}">
                    <a16:rowId xmlns:a16="http://schemas.microsoft.com/office/drawing/2014/main" val="771600994"/>
                  </a:ext>
                </a:extLst>
              </a:tr>
              <a:tr h="205155">
                <a:tc vMerge="1">
                  <a:txBody>
                    <a:bodyPr/>
                    <a:lstStyle/>
                    <a:p>
                      <a:pPr algn="l" fontAlgn="ctr"/>
                      <a:endParaRPr lang="en-US" sz="1100" b="0" i="0" u="none" strike="noStrike">
                        <a:solidFill>
                          <a:srgbClr val="000000"/>
                        </a:solidFill>
                        <a:effectLst/>
                        <a:latin typeface="Calibri"/>
                      </a:endParaRPr>
                    </a:p>
                  </a:txBody>
                  <a:tcPr marL="9525" marR="9525" marT="9525" marB="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A9C4DB"/>
                    </a:solidFill>
                  </a:tcPr>
                </a:tc>
                <a:tc>
                  <a:txBody>
                    <a:bodyPr/>
                    <a:lstStyle/>
                    <a:p>
                      <a:pPr algn="l" fontAlgn="ctr"/>
                      <a:r>
                        <a:rPr lang="en-US" sz="1300" b="0" i="0" u="none" strike="noStrike">
                          <a:solidFill>
                            <a:srgbClr val="000000"/>
                          </a:solidFill>
                          <a:effectLst/>
                          <a:latin typeface="Calibri"/>
                        </a:rPr>
                        <a:t> Percentage of staff Achieving Authentication Target</a:t>
                      </a:r>
                    </a:p>
                  </a:txBody>
                  <a:tcPr marL="9573" marR="9573" marT="9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300" b="0" i="0" u="none" strike="noStrike">
                        <a:solidFill>
                          <a:srgbClr val="000000"/>
                        </a:solidFill>
                        <a:effectLst/>
                        <a:latin typeface="Calibri"/>
                      </a:endParaRPr>
                    </a:p>
                  </a:txBody>
                  <a:tcPr marL="9573" marR="9573" marT="9573" marB="0" anchor="ct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300" b="0" i="0" u="none" strike="noStrike">
                          <a:solidFill>
                            <a:srgbClr val="000000"/>
                          </a:solidFill>
                          <a:effectLst/>
                          <a:latin typeface="Wingdings"/>
                          <a:sym typeface="Wingdings"/>
                        </a:rPr>
                        <a:t>ü</a:t>
                      </a: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300" b="0" i="0" u="none" strike="noStrike">
                          <a:solidFill>
                            <a:srgbClr val="000000"/>
                          </a:solidFill>
                          <a:effectLst/>
                          <a:latin typeface="Wingdings"/>
                          <a:sym typeface="Wingdings"/>
                        </a:rPr>
                        <a:t>ü</a:t>
                      </a: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300" b="0" i="0" u="none" strike="noStrike">
                          <a:solidFill>
                            <a:srgbClr val="000000"/>
                          </a:solidFill>
                          <a:effectLst/>
                          <a:latin typeface="Wingdings"/>
                          <a:sym typeface="Wingdings"/>
                        </a:rPr>
                        <a:t>ü</a:t>
                      </a: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E5D5"/>
                    </a:solidFill>
                  </a:tcPr>
                </a:tc>
                <a:tc>
                  <a:txBody>
                    <a:bodyPr/>
                    <a:lstStyle/>
                    <a:p>
                      <a:pPr algn="ctr" fontAlgn="ctr"/>
                      <a:r>
                        <a:rPr lang="en-US" sz="1300" b="0" i="0" u="none" strike="noStrike">
                          <a:solidFill>
                            <a:srgbClr val="000000"/>
                          </a:solidFill>
                          <a:effectLst/>
                          <a:latin typeface="Wingdings"/>
                          <a:sym typeface="Wingdings"/>
                        </a:rPr>
                        <a:t>ü</a:t>
                      </a: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E5D5"/>
                    </a:solidFill>
                  </a:tcPr>
                </a:tc>
                <a:tc>
                  <a:txBody>
                    <a:bodyPr/>
                    <a:lstStyle/>
                    <a:p>
                      <a:pPr algn="ctr" fontAlgn="ctr"/>
                      <a:endParaRPr lang="en-US" sz="1300" b="0" i="0" u="none" strike="noStrike">
                        <a:solidFill>
                          <a:srgbClr val="000000"/>
                        </a:solidFill>
                        <a:effectLst/>
                        <a:latin typeface="Calibri"/>
                      </a:endParaRP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E5D5"/>
                    </a:solidFill>
                  </a:tcPr>
                </a:tc>
                <a:extLst>
                  <a:ext uri="{0D108BD9-81ED-4DB2-BD59-A6C34878D82A}">
                    <a16:rowId xmlns:a16="http://schemas.microsoft.com/office/drawing/2014/main" val="3678751773"/>
                  </a:ext>
                </a:extLst>
              </a:tr>
              <a:tr h="208698">
                <a:tc>
                  <a:txBody>
                    <a:bodyPr/>
                    <a:lstStyle/>
                    <a:p>
                      <a:pPr algn="ctr" fontAlgn="ctr"/>
                      <a:r>
                        <a:rPr lang="en-US" sz="1300" b="1" i="0" u="none" strike="noStrike">
                          <a:solidFill>
                            <a:srgbClr val="000000"/>
                          </a:solidFill>
                          <a:effectLst/>
                          <a:latin typeface="Calibri"/>
                        </a:rPr>
                        <a:t>Financial</a:t>
                      </a:r>
                    </a:p>
                  </a:txBody>
                  <a:tcPr marL="9573" marR="9573" marT="9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B98C4"/>
                    </a:solidFill>
                  </a:tcPr>
                </a:tc>
                <a:tc>
                  <a:txBody>
                    <a:bodyPr/>
                    <a:lstStyle/>
                    <a:p>
                      <a:pPr algn="l" fontAlgn="ctr"/>
                      <a:r>
                        <a:rPr lang="en-US" sz="1300" b="0" i="0" u="none" strike="noStrike">
                          <a:solidFill>
                            <a:srgbClr val="000000"/>
                          </a:solidFill>
                          <a:effectLst/>
                          <a:latin typeface="Calibri"/>
                        </a:rPr>
                        <a:t> Budget Spend: Actual to Planned</a:t>
                      </a:r>
                    </a:p>
                  </a:txBody>
                  <a:tcPr marL="9573" marR="9573" marT="9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3E5FB"/>
                    </a:solidFill>
                  </a:tcPr>
                </a:tc>
                <a:tc>
                  <a:txBody>
                    <a:bodyPr/>
                    <a:lstStyle/>
                    <a:p>
                      <a:pPr algn="ctr" fontAlgn="ctr"/>
                      <a:r>
                        <a:rPr lang="en-US" sz="1300" b="0" i="0" u="none" strike="noStrike">
                          <a:solidFill>
                            <a:srgbClr val="000000"/>
                          </a:solidFill>
                          <a:effectLst/>
                          <a:latin typeface="Wingdings"/>
                          <a:sym typeface="Wingdings"/>
                        </a:rPr>
                        <a:t>ü</a:t>
                      </a:r>
                      <a:endParaRPr lang="en-US" sz="1300" b="0" i="0" u="none" strike="noStrike">
                        <a:solidFill>
                          <a:srgbClr val="000000"/>
                        </a:solidFill>
                        <a:effectLst/>
                        <a:latin typeface="Calibri"/>
                      </a:endParaRPr>
                    </a:p>
                  </a:txBody>
                  <a:tcPr marL="9573" marR="9573" marT="9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3E5FB"/>
                    </a:solidFill>
                  </a:tcPr>
                </a:tc>
                <a:tc>
                  <a:txBody>
                    <a:bodyPr/>
                    <a:lstStyle/>
                    <a:p>
                      <a:pPr algn="ctr" fontAlgn="ctr"/>
                      <a:r>
                        <a:rPr lang="en-US" sz="1300" b="0" i="0" u="none" strike="noStrike">
                          <a:solidFill>
                            <a:srgbClr val="000000"/>
                          </a:solidFill>
                          <a:effectLst/>
                          <a:latin typeface="Wingdings"/>
                          <a:sym typeface="Wingdings"/>
                        </a:rPr>
                        <a:t>ü</a:t>
                      </a:r>
                      <a:endParaRPr lang="en-US" sz="1300" b="0" i="0" u="none" strike="noStrike">
                        <a:solidFill>
                          <a:srgbClr val="000000"/>
                        </a:solidFill>
                        <a:effectLst/>
                        <a:latin typeface="Calibri"/>
                      </a:endParaRPr>
                    </a:p>
                  </a:txBody>
                  <a:tcPr marL="9573" marR="9573" marT="9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3E5FB"/>
                    </a:solidFill>
                  </a:tcPr>
                </a:tc>
                <a:tc>
                  <a:txBody>
                    <a:bodyPr/>
                    <a:lstStyle/>
                    <a:p>
                      <a:pPr algn="ctr" fontAlgn="ctr"/>
                      <a:r>
                        <a:rPr lang="en-US" sz="1300" b="0" i="0" u="none" strike="noStrike">
                          <a:solidFill>
                            <a:srgbClr val="000000"/>
                          </a:solidFill>
                          <a:effectLst/>
                          <a:latin typeface="Wingdings"/>
                          <a:sym typeface="Wingdings"/>
                        </a:rPr>
                        <a:t>ü</a:t>
                      </a:r>
                      <a:endParaRPr lang="en-US" sz="1300" b="0" i="0" u="none" strike="noStrike">
                        <a:solidFill>
                          <a:srgbClr val="000000"/>
                        </a:solidFill>
                        <a:effectLst/>
                        <a:latin typeface="Calibri"/>
                      </a:endParaRPr>
                    </a:p>
                  </a:txBody>
                  <a:tcPr marL="9573" marR="9573" marT="9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3E5FB"/>
                    </a:solidFill>
                  </a:tcPr>
                </a:tc>
                <a:tc>
                  <a:txBody>
                    <a:bodyPr/>
                    <a:lstStyle/>
                    <a:p>
                      <a:pPr algn="ctr" fontAlgn="ctr"/>
                      <a:endParaRPr lang="en-US" sz="1300" b="0" i="0" u="none" strike="noStrike">
                        <a:solidFill>
                          <a:srgbClr val="000000"/>
                        </a:solidFill>
                        <a:effectLst/>
                        <a:latin typeface="Calibri"/>
                      </a:endParaRPr>
                    </a:p>
                  </a:txBody>
                  <a:tcPr marL="9573" marR="9573" marT="9573" marB="0" anchor="ct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E5D5"/>
                    </a:solidFill>
                  </a:tcPr>
                </a:tc>
                <a:tc>
                  <a:txBody>
                    <a:bodyPr/>
                    <a:lstStyle/>
                    <a:p>
                      <a:pPr algn="ctr" fontAlgn="ctr"/>
                      <a:endParaRPr lang="en-US" sz="1300" b="0" i="0" u="none" strike="noStrike">
                        <a:solidFill>
                          <a:srgbClr val="000000"/>
                        </a:solidFill>
                        <a:effectLst/>
                        <a:latin typeface="Calibri"/>
                      </a:endParaRP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E5D5"/>
                    </a:solidFill>
                  </a:tcPr>
                </a:tc>
                <a:tc>
                  <a:txBody>
                    <a:bodyPr/>
                    <a:lstStyle/>
                    <a:p>
                      <a:pPr algn="ctr" fontAlgn="ctr"/>
                      <a:endParaRPr lang="en-US" sz="1300" b="0" i="0" u="none" strike="noStrike">
                        <a:solidFill>
                          <a:srgbClr val="000000"/>
                        </a:solidFill>
                        <a:effectLst/>
                        <a:latin typeface="Calibri"/>
                      </a:endParaRP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E5D5"/>
                    </a:solidFill>
                  </a:tcPr>
                </a:tc>
                <a:extLst>
                  <a:ext uri="{0D108BD9-81ED-4DB2-BD59-A6C34878D82A}">
                    <a16:rowId xmlns:a16="http://schemas.microsoft.com/office/drawing/2014/main" val="3597949106"/>
                  </a:ext>
                </a:extLst>
              </a:tr>
              <a:tr h="205155">
                <a:tc rowSpan="3">
                  <a:txBody>
                    <a:bodyPr/>
                    <a:lstStyle/>
                    <a:p>
                      <a:pPr algn="ctr" fontAlgn="ctr"/>
                      <a:r>
                        <a:rPr lang="en-US" sz="1300" b="1" i="0" u="none" strike="noStrike">
                          <a:solidFill>
                            <a:srgbClr val="000000"/>
                          </a:solidFill>
                          <a:effectLst/>
                          <a:latin typeface="Calibri"/>
                        </a:rPr>
                        <a:t>Behavioural</a:t>
                      </a:r>
                    </a:p>
                  </a:txBody>
                  <a:tcPr marL="9403" marR="9403" marT="9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l" fontAlgn="ctr"/>
                      <a:r>
                        <a:rPr lang="en-US" sz="1300" b="0" i="0" u="none" strike="noStrike">
                          <a:solidFill>
                            <a:srgbClr val="000000"/>
                          </a:solidFill>
                          <a:effectLst/>
                          <a:latin typeface="Calibri"/>
                        </a:rPr>
                        <a:t> Average Behavioural Results</a:t>
                      </a:r>
                    </a:p>
                  </a:txBody>
                  <a:tcPr marL="9573" marR="9573" marT="9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300" b="0" i="0" u="none" strike="noStrike">
                        <a:solidFill>
                          <a:srgbClr val="000000"/>
                        </a:solidFill>
                        <a:effectLst/>
                        <a:latin typeface="Wingdings"/>
                        <a:sym typeface="Wingdings"/>
                      </a:endParaRPr>
                    </a:p>
                  </a:txBody>
                  <a:tcPr marL="9573" marR="9573" marT="9573" marB="0" anchor="ct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300" b="0" i="0" u="none" strike="noStrike">
                        <a:solidFill>
                          <a:srgbClr val="000000"/>
                        </a:solidFill>
                        <a:effectLst/>
                        <a:latin typeface="Wingdings"/>
                        <a:sym typeface="Wingdings"/>
                      </a:endParaRP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300" b="0" i="0" u="none" strike="noStrike">
                        <a:solidFill>
                          <a:srgbClr val="000000"/>
                        </a:solidFill>
                        <a:effectLst/>
                        <a:latin typeface="Wingdings"/>
                        <a:sym typeface="Wingdings"/>
                      </a:endParaRP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300" b="0" i="0" u="none" strike="noStrike">
                        <a:solidFill>
                          <a:srgbClr val="000000"/>
                        </a:solidFill>
                        <a:effectLst/>
                        <a:latin typeface="Wingdings"/>
                        <a:sym typeface="Wingdings"/>
                      </a:endParaRP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BE5D5"/>
                    </a:solidFill>
                  </a:tcPr>
                </a:tc>
                <a:tc>
                  <a:txBody>
                    <a:bodyPr/>
                    <a:lstStyle/>
                    <a:p>
                      <a:pPr algn="ctr" fontAlgn="ctr"/>
                      <a:endParaRPr lang="en-US" sz="1300" b="0" i="0" u="none" strike="noStrike">
                        <a:solidFill>
                          <a:srgbClr val="000000"/>
                        </a:solidFill>
                        <a:effectLst/>
                        <a:latin typeface="Wingdings"/>
                        <a:sym typeface="Wingdings"/>
                      </a:endParaRP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BE5D5"/>
                    </a:solidFill>
                  </a:tcPr>
                </a:tc>
                <a:tc>
                  <a:txBody>
                    <a:bodyPr/>
                    <a:lstStyle/>
                    <a:p>
                      <a:pPr algn="ctr" fontAlgn="ctr"/>
                      <a:r>
                        <a:rPr lang="en-US" sz="1300" b="0" i="0" u="none" strike="noStrike">
                          <a:solidFill>
                            <a:srgbClr val="000000"/>
                          </a:solidFill>
                          <a:effectLst/>
                          <a:latin typeface="Wingdings"/>
                          <a:sym typeface="Wingdings"/>
                        </a:rPr>
                        <a:t>ü</a:t>
                      </a:r>
                      <a:endParaRPr lang="en-US" sz="1300" b="0" i="0" u="none" strike="noStrike">
                        <a:solidFill>
                          <a:srgbClr val="000000"/>
                        </a:solidFill>
                        <a:effectLst/>
                        <a:latin typeface="Calibri"/>
                      </a:endParaRP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CE4D6"/>
                    </a:solidFill>
                  </a:tcPr>
                </a:tc>
                <a:extLst>
                  <a:ext uri="{0D108BD9-81ED-4DB2-BD59-A6C34878D82A}">
                    <a16:rowId xmlns:a16="http://schemas.microsoft.com/office/drawing/2014/main" val="524616736"/>
                  </a:ext>
                </a:extLst>
              </a:tr>
              <a:tr h="205155">
                <a:tc vMerge="1">
                  <a:txBody>
                    <a:bodyPr/>
                    <a:lstStyle/>
                    <a:p>
                      <a:pPr algn="l" fontAlgn="ctr"/>
                      <a:endParaRPr lang="en-US" sz="1100" b="0" i="0" u="none" strike="noStrike">
                        <a:solidFill>
                          <a:srgbClr val="000000"/>
                        </a:solidFill>
                        <a:effectLst/>
                        <a:latin typeface="Calibri"/>
                      </a:endParaRPr>
                    </a:p>
                  </a:txBody>
                  <a:tcPr marL="9525" marR="9525" marT="9525" marB="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0070C0"/>
                    </a:solidFill>
                  </a:tcPr>
                </a:tc>
                <a:tc>
                  <a:txBody>
                    <a:bodyPr/>
                    <a:lstStyle/>
                    <a:p>
                      <a:pPr algn="l" fontAlgn="ctr"/>
                      <a:r>
                        <a:rPr lang="en-US" sz="1300" b="0" i="0" u="none" strike="noStrike">
                          <a:solidFill>
                            <a:srgbClr val="000000"/>
                          </a:solidFill>
                          <a:effectLst/>
                          <a:latin typeface="Calibri"/>
                        </a:rPr>
                        <a:t> Percentage of staff Achieving Behavioural Target</a:t>
                      </a:r>
                    </a:p>
                  </a:txBody>
                  <a:tcPr marL="9573" marR="9573" marT="9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300" b="0" i="0" u="none" strike="noStrike">
                        <a:solidFill>
                          <a:srgbClr val="000000"/>
                        </a:solidFill>
                        <a:effectLst/>
                        <a:latin typeface="Wingdings"/>
                        <a:sym typeface="Wingdings"/>
                      </a:endParaRPr>
                    </a:p>
                  </a:txBody>
                  <a:tcPr marL="9573" marR="9573" marT="9573" marB="0" anchor="ct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300" b="0" i="0" u="none" strike="noStrike">
                        <a:solidFill>
                          <a:srgbClr val="000000"/>
                        </a:solidFill>
                        <a:effectLst/>
                        <a:latin typeface="Wingdings"/>
                        <a:sym typeface="Wingdings"/>
                      </a:endParaRP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300" b="0" i="0" u="none" strike="noStrike">
                        <a:solidFill>
                          <a:srgbClr val="000000"/>
                        </a:solidFill>
                        <a:effectLst/>
                        <a:latin typeface="Wingdings"/>
                        <a:sym typeface="Wingdings"/>
                      </a:endParaRP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300" b="0" i="0" u="none" strike="noStrike">
                          <a:solidFill>
                            <a:srgbClr val="000000"/>
                          </a:solidFill>
                          <a:effectLst/>
                          <a:latin typeface="Wingdings"/>
                          <a:sym typeface="Wingdings"/>
                        </a:rPr>
                        <a:t>ü</a:t>
                      </a:r>
                      <a:endParaRPr lang="en-US" sz="1300" b="0" i="0" u="none" strike="noStrike">
                        <a:solidFill>
                          <a:srgbClr val="000000"/>
                        </a:solidFill>
                        <a:effectLst/>
                        <a:latin typeface="Calibri"/>
                      </a:endParaRP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CE4D6"/>
                    </a:solidFill>
                  </a:tcPr>
                </a:tc>
                <a:tc>
                  <a:txBody>
                    <a:bodyPr/>
                    <a:lstStyle/>
                    <a:p>
                      <a:pPr algn="ctr" fontAlgn="ctr"/>
                      <a:r>
                        <a:rPr lang="en-US" sz="1300" b="0" i="0" u="none" strike="noStrike">
                          <a:solidFill>
                            <a:srgbClr val="000000"/>
                          </a:solidFill>
                          <a:effectLst/>
                          <a:latin typeface="Wingdings"/>
                          <a:sym typeface="Wingdings"/>
                        </a:rPr>
                        <a:t>ü</a:t>
                      </a:r>
                      <a:endParaRPr lang="en-US" sz="1300" b="0" i="0" u="none" strike="noStrike">
                        <a:solidFill>
                          <a:srgbClr val="000000"/>
                        </a:solidFill>
                        <a:effectLst/>
                        <a:latin typeface="Calibri"/>
                      </a:endParaRP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CE4D6"/>
                    </a:solidFill>
                  </a:tcPr>
                </a:tc>
                <a:tc>
                  <a:txBody>
                    <a:bodyPr/>
                    <a:lstStyle/>
                    <a:p>
                      <a:pPr algn="ctr" fontAlgn="ctr"/>
                      <a:endParaRPr lang="en-US" sz="1300" b="0" i="0" u="none" strike="noStrike">
                        <a:solidFill>
                          <a:srgbClr val="000000"/>
                        </a:solidFill>
                        <a:effectLst/>
                        <a:latin typeface="Calibri"/>
                      </a:endParaRP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BE5D5"/>
                    </a:solidFill>
                  </a:tcPr>
                </a:tc>
                <a:extLst>
                  <a:ext uri="{0D108BD9-81ED-4DB2-BD59-A6C34878D82A}">
                    <a16:rowId xmlns:a16="http://schemas.microsoft.com/office/drawing/2014/main" val="4030700658"/>
                  </a:ext>
                </a:extLst>
              </a:tr>
              <a:tr h="205155">
                <a:tc vMerge="1">
                  <a:txBody>
                    <a:bodyPr/>
                    <a:lstStyle/>
                    <a:p>
                      <a:pPr algn="l" fontAlgn="ctr"/>
                      <a:endParaRPr lang="en-US" sz="1100" b="0" i="0" u="none" strike="noStrike">
                        <a:solidFill>
                          <a:srgbClr val="000000"/>
                        </a:solidFill>
                        <a:effectLst/>
                        <a:latin typeface="Calibri"/>
                      </a:endParaRPr>
                    </a:p>
                  </a:txBody>
                  <a:tcPr marL="9525" marR="9525" marT="9525" marB="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0070C0"/>
                    </a:solidFill>
                  </a:tcPr>
                </a:tc>
                <a:tc>
                  <a:txBody>
                    <a:bodyPr/>
                    <a:lstStyle/>
                    <a:p>
                      <a:pPr algn="l" fontAlgn="ctr"/>
                      <a:r>
                        <a:rPr lang="en-US" sz="1300" b="0" i="0" u="none" strike="noStrike">
                          <a:solidFill>
                            <a:srgbClr val="000000"/>
                          </a:solidFill>
                          <a:effectLst/>
                          <a:latin typeface="Calibri"/>
                        </a:rPr>
                        <a:t> Projects</a:t>
                      </a:r>
                    </a:p>
                  </a:txBody>
                  <a:tcPr marL="9573" marR="9573" marT="9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300" b="0" i="0" u="none" strike="noStrike">
                        <a:solidFill>
                          <a:srgbClr val="000000"/>
                        </a:solidFill>
                        <a:effectLst/>
                        <a:latin typeface="Wingdings"/>
                        <a:sym typeface="Wingdings"/>
                      </a:endParaRPr>
                    </a:p>
                  </a:txBody>
                  <a:tcPr marL="9573" marR="9573" marT="9573" marB="0" anchor="ct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300" b="0" i="0" u="none" strike="noStrike">
                        <a:solidFill>
                          <a:srgbClr val="000000"/>
                        </a:solidFill>
                        <a:effectLst/>
                        <a:latin typeface="Wingdings"/>
                        <a:sym typeface="Wingdings"/>
                      </a:endParaRP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300" b="0" i="0" u="none" strike="noStrike">
                        <a:solidFill>
                          <a:srgbClr val="000000"/>
                        </a:solidFill>
                        <a:effectLst/>
                        <a:latin typeface="Wingdings"/>
                        <a:sym typeface="Wingdings"/>
                      </a:endParaRP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300" b="0" i="0" u="none" strike="noStrike">
                          <a:solidFill>
                            <a:srgbClr val="000000"/>
                          </a:solidFill>
                          <a:effectLst/>
                          <a:latin typeface="Wingdings"/>
                          <a:sym typeface="Wingdings"/>
                        </a:rPr>
                        <a:t>ü</a:t>
                      </a:r>
                      <a:endParaRPr lang="en-US" sz="1300" b="0" i="0" u="none" strike="noStrike">
                        <a:solidFill>
                          <a:srgbClr val="000000"/>
                        </a:solidFill>
                        <a:effectLst/>
                        <a:latin typeface="Calibri"/>
                      </a:endParaRP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E4D6"/>
                    </a:solidFill>
                  </a:tcPr>
                </a:tc>
                <a:tc>
                  <a:txBody>
                    <a:bodyPr/>
                    <a:lstStyle/>
                    <a:p>
                      <a:pPr algn="ctr" fontAlgn="ctr"/>
                      <a:r>
                        <a:rPr lang="en-US" sz="1300" b="0" i="0" u="none" strike="noStrike">
                          <a:solidFill>
                            <a:srgbClr val="000000"/>
                          </a:solidFill>
                          <a:effectLst/>
                          <a:latin typeface="Wingdings"/>
                          <a:sym typeface="Wingdings"/>
                        </a:rPr>
                        <a:t>ü</a:t>
                      </a:r>
                      <a:endParaRPr lang="en-US" sz="1300" b="0" i="0" u="none" strike="noStrike">
                        <a:solidFill>
                          <a:srgbClr val="000000"/>
                        </a:solidFill>
                        <a:effectLst/>
                        <a:latin typeface="Calibri"/>
                      </a:endParaRP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E4D6"/>
                    </a:solidFill>
                  </a:tcPr>
                </a:tc>
                <a:tc>
                  <a:txBody>
                    <a:bodyPr/>
                    <a:lstStyle/>
                    <a:p>
                      <a:pPr algn="ctr" fontAlgn="ctr"/>
                      <a:endParaRPr lang="en-US" sz="1300" b="0" i="0" u="none" strike="noStrike">
                        <a:solidFill>
                          <a:srgbClr val="000000"/>
                        </a:solidFill>
                        <a:effectLst/>
                        <a:latin typeface="Calibri"/>
                      </a:endParaRP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E5D5"/>
                    </a:solidFill>
                  </a:tcPr>
                </a:tc>
                <a:extLst>
                  <a:ext uri="{0D108BD9-81ED-4DB2-BD59-A6C34878D82A}">
                    <a16:rowId xmlns:a16="http://schemas.microsoft.com/office/drawing/2014/main" val="3853212282"/>
                  </a:ext>
                </a:extLst>
              </a:tr>
              <a:tr h="205155">
                <a:tc rowSpan="5">
                  <a:txBody>
                    <a:bodyPr/>
                    <a:lstStyle/>
                    <a:p>
                      <a:pPr algn="ctr" fontAlgn="ctr"/>
                      <a:r>
                        <a:rPr lang="en-US" sz="1300" b="1" i="0" u="none" strike="noStrike">
                          <a:solidFill>
                            <a:srgbClr val="000000"/>
                          </a:solidFill>
                          <a:effectLst/>
                          <a:latin typeface="Calibri"/>
                        </a:rPr>
                        <a:t>Customer Satisfaction</a:t>
                      </a:r>
                    </a:p>
                  </a:txBody>
                  <a:tcPr marL="9403" marR="9403" marT="9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dkUpDiag">
                      <a:fgClr>
                        <a:schemeClr val="tx1">
                          <a:lumMod val="50000"/>
                          <a:lumOff val="50000"/>
                        </a:schemeClr>
                      </a:fgClr>
                      <a:bgClr>
                        <a:schemeClr val="bg1">
                          <a:lumMod val="85000"/>
                        </a:schemeClr>
                      </a:bgClr>
                    </a:pattFill>
                  </a:tcPr>
                </a:tc>
                <a:tc>
                  <a:txBody>
                    <a:bodyPr/>
                    <a:lstStyle/>
                    <a:p>
                      <a:pPr algn="l" fontAlgn="ctr"/>
                      <a:r>
                        <a:rPr lang="en-US" sz="1300" b="0" i="0" u="none" strike="noStrike">
                          <a:solidFill>
                            <a:srgbClr val="000000"/>
                          </a:solidFill>
                          <a:effectLst/>
                          <a:latin typeface="Calibri"/>
                        </a:rPr>
                        <a:t> CSAT from POR</a:t>
                      </a:r>
                    </a:p>
                  </a:txBody>
                  <a:tcPr marL="9573" marR="9573" marT="9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pattFill prst="dkUpDiag">
                      <a:fgClr>
                        <a:schemeClr val="tx1">
                          <a:lumMod val="50000"/>
                          <a:lumOff val="50000"/>
                        </a:schemeClr>
                      </a:fgClr>
                      <a:bgClr>
                        <a:schemeClr val="bg1">
                          <a:lumMod val="85000"/>
                        </a:schemeClr>
                      </a:bgClr>
                    </a:pattFill>
                  </a:tcPr>
                </a:tc>
                <a:tc>
                  <a:txBody>
                    <a:bodyPr/>
                    <a:lstStyle/>
                    <a:p>
                      <a:pPr algn="ctr" fontAlgn="ctr"/>
                      <a:r>
                        <a:rPr lang="en-US" sz="1300" b="0" i="0" u="none" strike="noStrike">
                          <a:solidFill>
                            <a:srgbClr val="000000"/>
                          </a:solidFill>
                          <a:effectLst/>
                          <a:latin typeface="Wingdings"/>
                          <a:sym typeface="Wingdings"/>
                        </a:rPr>
                        <a:t>ü</a:t>
                      </a:r>
                      <a:endParaRPr lang="en-US" sz="1300" b="0" i="0" u="none" strike="noStrike">
                        <a:solidFill>
                          <a:srgbClr val="000000"/>
                        </a:solidFill>
                        <a:effectLst/>
                        <a:latin typeface="Calibri"/>
                      </a:endParaRPr>
                    </a:p>
                  </a:txBody>
                  <a:tcPr marL="9573" marR="9573" marT="9573" marB="0" anchor="ct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pattFill prst="dkUpDiag">
                      <a:fgClr>
                        <a:schemeClr val="tx1">
                          <a:lumMod val="50000"/>
                          <a:lumOff val="50000"/>
                        </a:schemeClr>
                      </a:fgClr>
                      <a:bgClr>
                        <a:schemeClr val="bg1">
                          <a:lumMod val="85000"/>
                        </a:schemeClr>
                      </a:bgClr>
                    </a:pattFill>
                  </a:tcPr>
                </a:tc>
                <a:tc>
                  <a:txBody>
                    <a:bodyPr/>
                    <a:lstStyle/>
                    <a:p>
                      <a:pPr algn="ctr" fontAlgn="ctr"/>
                      <a:r>
                        <a:rPr lang="en-US" sz="1300" b="0" i="0" u="none" strike="noStrike">
                          <a:solidFill>
                            <a:srgbClr val="000000"/>
                          </a:solidFill>
                          <a:effectLst/>
                          <a:latin typeface="Wingdings"/>
                          <a:sym typeface="Wingdings"/>
                        </a:rPr>
                        <a:t>ü</a:t>
                      </a:r>
                      <a:endParaRPr lang="en-US" sz="1300" b="0" i="0" u="none" strike="noStrike">
                        <a:solidFill>
                          <a:srgbClr val="000000"/>
                        </a:solidFill>
                        <a:effectLst/>
                        <a:latin typeface="Calibri"/>
                      </a:endParaRP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pattFill prst="dkUpDiag">
                      <a:fgClr>
                        <a:schemeClr val="tx1">
                          <a:lumMod val="50000"/>
                          <a:lumOff val="50000"/>
                        </a:schemeClr>
                      </a:fgClr>
                      <a:bgClr>
                        <a:schemeClr val="bg1">
                          <a:lumMod val="85000"/>
                        </a:schemeClr>
                      </a:bgClr>
                    </a:pattFill>
                  </a:tcPr>
                </a:tc>
                <a:tc>
                  <a:txBody>
                    <a:bodyPr/>
                    <a:lstStyle/>
                    <a:p>
                      <a:pPr algn="ctr" fontAlgn="ctr"/>
                      <a:r>
                        <a:rPr lang="en-US" sz="1300" b="0" i="0" u="none" strike="noStrike">
                          <a:solidFill>
                            <a:srgbClr val="000000"/>
                          </a:solidFill>
                          <a:effectLst/>
                          <a:latin typeface="Wingdings"/>
                          <a:sym typeface="Wingdings"/>
                        </a:rPr>
                        <a:t>ü</a:t>
                      </a:r>
                      <a:endParaRPr lang="en-US" sz="1300" b="0" i="0" u="none" strike="noStrike">
                        <a:solidFill>
                          <a:srgbClr val="000000"/>
                        </a:solidFill>
                        <a:effectLst/>
                        <a:latin typeface="Calibri"/>
                      </a:endParaRP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pattFill prst="dkUpDiag">
                      <a:fgClr>
                        <a:schemeClr val="tx1">
                          <a:lumMod val="50000"/>
                          <a:lumOff val="50000"/>
                        </a:schemeClr>
                      </a:fgClr>
                      <a:bgClr>
                        <a:schemeClr val="bg1">
                          <a:lumMod val="85000"/>
                        </a:schemeClr>
                      </a:bgClr>
                    </a:pattFill>
                  </a:tcPr>
                </a:tc>
                <a:tc>
                  <a:txBody>
                    <a:bodyPr/>
                    <a:lstStyle/>
                    <a:p>
                      <a:pPr algn="ctr" fontAlgn="ctr"/>
                      <a:r>
                        <a:rPr lang="en-US" sz="1300" b="0" i="0" u="none" strike="noStrike">
                          <a:solidFill>
                            <a:srgbClr val="000000"/>
                          </a:solidFill>
                          <a:effectLst/>
                          <a:latin typeface="Wingdings"/>
                          <a:sym typeface="Wingdings"/>
                        </a:rPr>
                        <a:t>ü</a:t>
                      </a:r>
                      <a:endParaRPr lang="en-US" sz="1300" b="0" i="0" u="none" strike="noStrike">
                        <a:solidFill>
                          <a:srgbClr val="000000"/>
                        </a:solidFill>
                        <a:effectLst/>
                        <a:latin typeface="Calibri"/>
                      </a:endParaRP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pattFill prst="dkUpDiag">
                      <a:fgClr>
                        <a:schemeClr val="tx1">
                          <a:lumMod val="50000"/>
                          <a:lumOff val="50000"/>
                        </a:schemeClr>
                      </a:fgClr>
                      <a:bgClr>
                        <a:schemeClr val="bg1">
                          <a:lumMod val="85000"/>
                        </a:schemeClr>
                      </a:bgClr>
                    </a:pattFill>
                  </a:tcPr>
                </a:tc>
                <a:tc>
                  <a:txBody>
                    <a:bodyPr/>
                    <a:lstStyle/>
                    <a:p>
                      <a:pPr algn="ctr" fontAlgn="ctr"/>
                      <a:r>
                        <a:rPr lang="en-US" sz="1300" b="0" i="0" u="none" strike="noStrike">
                          <a:solidFill>
                            <a:srgbClr val="000000"/>
                          </a:solidFill>
                          <a:effectLst/>
                          <a:latin typeface="Wingdings"/>
                          <a:sym typeface="Wingdings"/>
                        </a:rPr>
                        <a:t>ü</a:t>
                      </a:r>
                      <a:endParaRPr lang="en-US" sz="1300" b="0" i="0" u="none" strike="noStrike">
                        <a:solidFill>
                          <a:srgbClr val="000000"/>
                        </a:solidFill>
                        <a:effectLst/>
                        <a:latin typeface="Calibri"/>
                      </a:endParaRP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pattFill prst="dkUpDiag">
                      <a:fgClr>
                        <a:schemeClr val="tx1">
                          <a:lumMod val="50000"/>
                          <a:lumOff val="50000"/>
                        </a:schemeClr>
                      </a:fgClr>
                      <a:bgClr>
                        <a:schemeClr val="bg1">
                          <a:lumMod val="85000"/>
                        </a:schemeClr>
                      </a:bgClr>
                    </a:pattFill>
                  </a:tcPr>
                </a:tc>
                <a:tc>
                  <a:txBody>
                    <a:bodyPr/>
                    <a:lstStyle/>
                    <a:p>
                      <a:pPr algn="ctr" fontAlgn="ctr"/>
                      <a:endParaRPr lang="en-US" sz="1300" b="0" i="0" u="none" strike="noStrike">
                        <a:solidFill>
                          <a:srgbClr val="000000"/>
                        </a:solidFill>
                        <a:effectLst/>
                        <a:latin typeface="Calibri"/>
                      </a:endParaRP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pattFill prst="dkUpDiag">
                      <a:fgClr>
                        <a:schemeClr val="tx1">
                          <a:lumMod val="50000"/>
                          <a:lumOff val="50000"/>
                        </a:schemeClr>
                      </a:fgClr>
                      <a:bgClr>
                        <a:schemeClr val="bg1">
                          <a:lumMod val="85000"/>
                        </a:schemeClr>
                      </a:bgClr>
                    </a:pattFill>
                  </a:tcPr>
                </a:tc>
                <a:extLst>
                  <a:ext uri="{0D108BD9-81ED-4DB2-BD59-A6C34878D82A}">
                    <a16:rowId xmlns:a16="http://schemas.microsoft.com/office/drawing/2014/main" val="1163209580"/>
                  </a:ext>
                </a:extLst>
              </a:tr>
              <a:tr h="205155">
                <a:tc vMerge="1">
                  <a:txBody>
                    <a:bodyPr/>
                    <a:lstStyle/>
                    <a:p>
                      <a:pPr algn="l" fontAlgn="ctr"/>
                      <a:endParaRPr lang="en-US" sz="1100" b="0" i="0" u="none" strike="noStrike">
                        <a:solidFill>
                          <a:srgbClr val="000000"/>
                        </a:solidFill>
                        <a:effectLst/>
                        <a:latin typeface="Calibri"/>
                      </a:endParaRPr>
                    </a:p>
                  </a:txBody>
                  <a:tcPr marL="9525" marR="9525" marT="9525" marB="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757171"/>
                    </a:solidFill>
                  </a:tcPr>
                </a:tc>
                <a:tc>
                  <a:txBody>
                    <a:bodyPr/>
                    <a:lstStyle/>
                    <a:p>
                      <a:pPr algn="l" fontAlgn="ctr"/>
                      <a:r>
                        <a:rPr lang="en-US" sz="1300" b="0" i="0" u="none" strike="noStrike">
                          <a:solidFill>
                            <a:srgbClr val="000000"/>
                          </a:solidFill>
                          <a:effectLst/>
                          <a:latin typeface="Calibri"/>
                        </a:rPr>
                        <a:t> Average CSAT score from IVR</a:t>
                      </a:r>
                    </a:p>
                  </a:txBody>
                  <a:tcPr marL="9573" marR="9573" marT="9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pattFill prst="dkUpDiag">
                      <a:fgClr>
                        <a:schemeClr val="tx1">
                          <a:lumMod val="50000"/>
                          <a:lumOff val="50000"/>
                        </a:schemeClr>
                      </a:fgClr>
                      <a:bgClr>
                        <a:schemeClr val="bg1">
                          <a:lumMod val="85000"/>
                        </a:schemeClr>
                      </a:bgClr>
                    </a:pattFill>
                  </a:tcPr>
                </a:tc>
                <a:tc>
                  <a:txBody>
                    <a:bodyPr/>
                    <a:lstStyle/>
                    <a:p>
                      <a:pPr algn="ctr" fontAlgn="ctr"/>
                      <a:r>
                        <a:rPr lang="en-US" sz="1300" b="0" i="0" u="none" strike="noStrike">
                          <a:solidFill>
                            <a:srgbClr val="000000"/>
                          </a:solidFill>
                          <a:effectLst/>
                          <a:latin typeface="Wingdings"/>
                          <a:sym typeface="Wingdings"/>
                        </a:rPr>
                        <a:t>ü</a:t>
                      </a:r>
                      <a:endParaRPr lang="en-US" sz="1300" b="0" i="0" u="none" strike="noStrike">
                        <a:solidFill>
                          <a:srgbClr val="000000"/>
                        </a:solidFill>
                        <a:effectLst/>
                        <a:latin typeface="Calibri"/>
                      </a:endParaRPr>
                    </a:p>
                  </a:txBody>
                  <a:tcPr marL="9573" marR="9573" marT="9573" marB="0" anchor="ct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pattFill prst="dkUpDiag">
                      <a:fgClr>
                        <a:schemeClr val="tx1">
                          <a:lumMod val="50000"/>
                          <a:lumOff val="50000"/>
                        </a:schemeClr>
                      </a:fgClr>
                      <a:bgClr>
                        <a:schemeClr val="bg1">
                          <a:lumMod val="85000"/>
                        </a:schemeClr>
                      </a:bgClr>
                    </a:pattFill>
                  </a:tcPr>
                </a:tc>
                <a:tc>
                  <a:txBody>
                    <a:bodyPr/>
                    <a:lstStyle/>
                    <a:p>
                      <a:pPr algn="ctr" fontAlgn="ctr"/>
                      <a:r>
                        <a:rPr lang="en-US" sz="1300" b="0" i="0" u="none" strike="noStrike">
                          <a:solidFill>
                            <a:srgbClr val="000000"/>
                          </a:solidFill>
                          <a:effectLst/>
                          <a:latin typeface="Wingdings"/>
                          <a:sym typeface="Wingdings"/>
                        </a:rPr>
                        <a:t>ü</a:t>
                      </a:r>
                      <a:endParaRPr lang="en-US" sz="1300" b="0" i="0" u="none" strike="noStrike">
                        <a:solidFill>
                          <a:srgbClr val="000000"/>
                        </a:solidFill>
                        <a:effectLst/>
                        <a:latin typeface="Calibri"/>
                      </a:endParaRP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pattFill prst="dkUpDiag">
                      <a:fgClr>
                        <a:schemeClr val="tx1">
                          <a:lumMod val="50000"/>
                          <a:lumOff val="50000"/>
                        </a:schemeClr>
                      </a:fgClr>
                      <a:bgClr>
                        <a:schemeClr val="bg1">
                          <a:lumMod val="85000"/>
                        </a:schemeClr>
                      </a:bgClr>
                    </a:pattFill>
                  </a:tcPr>
                </a:tc>
                <a:tc>
                  <a:txBody>
                    <a:bodyPr/>
                    <a:lstStyle/>
                    <a:p>
                      <a:pPr algn="ctr" fontAlgn="ctr"/>
                      <a:r>
                        <a:rPr lang="en-US" sz="1300" b="0" i="0" u="none" strike="noStrike">
                          <a:solidFill>
                            <a:srgbClr val="000000"/>
                          </a:solidFill>
                          <a:effectLst/>
                          <a:latin typeface="Wingdings"/>
                          <a:sym typeface="Wingdings"/>
                        </a:rPr>
                        <a:t>ü</a:t>
                      </a:r>
                      <a:endParaRPr lang="en-US" sz="1300" b="0" i="0" u="none" strike="noStrike">
                        <a:solidFill>
                          <a:srgbClr val="000000"/>
                        </a:solidFill>
                        <a:effectLst/>
                        <a:latin typeface="Calibri"/>
                      </a:endParaRP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pattFill prst="dkUpDiag">
                      <a:fgClr>
                        <a:schemeClr val="tx1">
                          <a:lumMod val="50000"/>
                          <a:lumOff val="50000"/>
                        </a:schemeClr>
                      </a:fgClr>
                      <a:bgClr>
                        <a:schemeClr val="bg1">
                          <a:lumMod val="85000"/>
                        </a:schemeClr>
                      </a:bgClr>
                    </a:pattFill>
                  </a:tcPr>
                </a:tc>
                <a:tc>
                  <a:txBody>
                    <a:bodyPr/>
                    <a:lstStyle/>
                    <a:p>
                      <a:pPr algn="ctr" fontAlgn="ctr"/>
                      <a:r>
                        <a:rPr lang="en-US" sz="1300" b="0" i="0" u="none" strike="noStrike">
                          <a:solidFill>
                            <a:srgbClr val="000000"/>
                          </a:solidFill>
                          <a:effectLst/>
                          <a:latin typeface="Wingdings"/>
                          <a:sym typeface="Wingdings"/>
                        </a:rPr>
                        <a:t>ü</a:t>
                      </a:r>
                      <a:endParaRPr lang="en-US" sz="1300" b="0" i="0" u="none" strike="noStrike">
                        <a:solidFill>
                          <a:srgbClr val="000000"/>
                        </a:solidFill>
                        <a:effectLst/>
                        <a:latin typeface="Calibri"/>
                      </a:endParaRP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pattFill prst="dkUpDiag">
                      <a:fgClr>
                        <a:schemeClr val="tx1">
                          <a:lumMod val="50000"/>
                          <a:lumOff val="50000"/>
                        </a:schemeClr>
                      </a:fgClr>
                      <a:bgClr>
                        <a:schemeClr val="bg1">
                          <a:lumMod val="85000"/>
                        </a:schemeClr>
                      </a:bgClr>
                    </a:pattFill>
                  </a:tcPr>
                </a:tc>
                <a:tc>
                  <a:txBody>
                    <a:bodyPr/>
                    <a:lstStyle/>
                    <a:p>
                      <a:pPr algn="ctr" fontAlgn="ctr"/>
                      <a:r>
                        <a:rPr lang="en-US" sz="1300" b="0" i="0" u="none" strike="noStrike">
                          <a:solidFill>
                            <a:srgbClr val="000000"/>
                          </a:solidFill>
                          <a:effectLst/>
                          <a:latin typeface="Wingdings"/>
                          <a:sym typeface="Wingdings"/>
                        </a:rPr>
                        <a:t>ü</a:t>
                      </a:r>
                      <a:endParaRPr lang="en-US" sz="1300" b="0" i="0" u="none" strike="noStrike">
                        <a:solidFill>
                          <a:srgbClr val="000000"/>
                        </a:solidFill>
                        <a:effectLst/>
                        <a:latin typeface="Calibri"/>
                      </a:endParaRP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pattFill prst="dkUpDiag">
                      <a:fgClr>
                        <a:schemeClr val="tx1">
                          <a:lumMod val="50000"/>
                          <a:lumOff val="50000"/>
                        </a:schemeClr>
                      </a:fgClr>
                      <a:bgClr>
                        <a:schemeClr val="bg1">
                          <a:lumMod val="85000"/>
                        </a:schemeClr>
                      </a:bgClr>
                    </a:pattFill>
                  </a:tcPr>
                </a:tc>
                <a:tc>
                  <a:txBody>
                    <a:bodyPr/>
                    <a:lstStyle/>
                    <a:p>
                      <a:pPr algn="ctr" fontAlgn="ctr"/>
                      <a:r>
                        <a:rPr lang="en-US" sz="1300" b="0" i="0" u="none" strike="noStrike">
                          <a:solidFill>
                            <a:srgbClr val="000000"/>
                          </a:solidFill>
                          <a:effectLst/>
                          <a:latin typeface="Wingdings"/>
                          <a:sym typeface="Wingdings"/>
                        </a:rPr>
                        <a:t>ü</a:t>
                      </a:r>
                      <a:endParaRPr lang="en-US" sz="1300" b="0" i="0" u="none" strike="noStrike">
                        <a:solidFill>
                          <a:srgbClr val="000000"/>
                        </a:solidFill>
                        <a:effectLst/>
                        <a:latin typeface="Calibri"/>
                      </a:endParaRP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pattFill prst="dkUpDiag">
                      <a:fgClr>
                        <a:schemeClr val="tx1">
                          <a:lumMod val="50000"/>
                          <a:lumOff val="50000"/>
                        </a:schemeClr>
                      </a:fgClr>
                      <a:bgClr>
                        <a:schemeClr val="bg1">
                          <a:lumMod val="85000"/>
                        </a:schemeClr>
                      </a:bgClr>
                    </a:pattFill>
                  </a:tcPr>
                </a:tc>
                <a:extLst>
                  <a:ext uri="{0D108BD9-81ED-4DB2-BD59-A6C34878D82A}">
                    <a16:rowId xmlns:a16="http://schemas.microsoft.com/office/drawing/2014/main" val="3718007067"/>
                  </a:ext>
                </a:extLst>
              </a:tr>
              <a:tr h="205155">
                <a:tc vMerge="1">
                  <a:txBody>
                    <a:bodyPr/>
                    <a:lstStyle/>
                    <a:p>
                      <a:pPr algn="l" fontAlgn="ctr"/>
                      <a:endParaRPr lang="en-US" sz="1100" b="0" i="0" u="none" strike="noStrike">
                        <a:solidFill>
                          <a:srgbClr val="000000"/>
                        </a:solidFill>
                        <a:effectLst/>
                        <a:latin typeface="Calibri"/>
                      </a:endParaRPr>
                    </a:p>
                  </a:txBody>
                  <a:tcPr marL="9525" marR="9525" marT="9525" marB="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757171"/>
                    </a:solidFill>
                  </a:tcPr>
                </a:tc>
                <a:tc>
                  <a:txBody>
                    <a:bodyPr/>
                    <a:lstStyle/>
                    <a:p>
                      <a:pPr algn="l" fontAlgn="ctr"/>
                      <a:r>
                        <a:rPr lang="en-US" sz="1300" b="0" i="0" u="none" strike="noStrike">
                          <a:solidFill>
                            <a:srgbClr val="000000"/>
                          </a:solidFill>
                          <a:effectLst/>
                          <a:latin typeface="Calibri"/>
                        </a:rPr>
                        <a:t> % of staff achieving target average CSAT score from IVR</a:t>
                      </a:r>
                    </a:p>
                  </a:txBody>
                  <a:tcPr marL="9573" marR="9573" marT="9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pattFill prst="dkUpDiag">
                      <a:fgClr>
                        <a:schemeClr val="tx1">
                          <a:lumMod val="50000"/>
                          <a:lumOff val="50000"/>
                        </a:schemeClr>
                      </a:fgClr>
                      <a:bgClr>
                        <a:schemeClr val="bg1">
                          <a:lumMod val="85000"/>
                        </a:schemeClr>
                      </a:bgClr>
                    </a:pattFill>
                  </a:tcPr>
                </a:tc>
                <a:tc>
                  <a:txBody>
                    <a:bodyPr/>
                    <a:lstStyle/>
                    <a:p>
                      <a:pPr algn="ctr" fontAlgn="ctr"/>
                      <a:endParaRPr lang="en-US" sz="1300" b="0" i="0" u="none" strike="noStrike">
                        <a:solidFill>
                          <a:srgbClr val="000000"/>
                        </a:solidFill>
                        <a:effectLst/>
                        <a:latin typeface="Calibri"/>
                      </a:endParaRPr>
                    </a:p>
                  </a:txBody>
                  <a:tcPr marL="9573" marR="9573" marT="9573" marB="0" anchor="ct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pattFill prst="dkUpDiag">
                      <a:fgClr>
                        <a:schemeClr val="tx1">
                          <a:lumMod val="50000"/>
                          <a:lumOff val="50000"/>
                        </a:schemeClr>
                      </a:fgClr>
                      <a:bgClr>
                        <a:schemeClr val="bg1">
                          <a:lumMod val="85000"/>
                        </a:schemeClr>
                      </a:bgClr>
                    </a:pattFill>
                  </a:tcPr>
                </a:tc>
                <a:tc>
                  <a:txBody>
                    <a:bodyPr/>
                    <a:lstStyle/>
                    <a:p>
                      <a:pPr algn="ctr" fontAlgn="ctr"/>
                      <a:r>
                        <a:rPr lang="en-US" sz="1300" b="0" i="0" u="none" strike="noStrike">
                          <a:solidFill>
                            <a:srgbClr val="000000"/>
                          </a:solidFill>
                          <a:effectLst/>
                          <a:latin typeface="Wingdings"/>
                          <a:sym typeface="Wingdings"/>
                        </a:rPr>
                        <a:t>ü</a:t>
                      </a:r>
                      <a:endParaRPr lang="en-US" sz="1300" b="0" i="0" u="none" strike="noStrike">
                        <a:solidFill>
                          <a:srgbClr val="000000"/>
                        </a:solidFill>
                        <a:effectLst/>
                        <a:latin typeface="Calibri"/>
                      </a:endParaRP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pattFill prst="dkUpDiag">
                      <a:fgClr>
                        <a:schemeClr val="tx1">
                          <a:lumMod val="50000"/>
                          <a:lumOff val="50000"/>
                        </a:schemeClr>
                      </a:fgClr>
                      <a:bgClr>
                        <a:schemeClr val="bg1">
                          <a:lumMod val="85000"/>
                        </a:schemeClr>
                      </a:bgClr>
                    </a:pattFill>
                  </a:tcPr>
                </a:tc>
                <a:tc>
                  <a:txBody>
                    <a:bodyPr/>
                    <a:lstStyle/>
                    <a:p>
                      <a:pPr algn="ctr" fontAlgn="ctr"/>
                      <a:r>
                        <a:rPr lang="en-US" sz="1300" b="0" i="0" u="none" strike="noStrike">
                          <a:solidFill>
                            <a:srgbClr val="000000"/>
                          </a:solidFill>
                          <a:effectLst/>
                          <a:latin typeface="Wingdings"/>
                          <a:sym typeface="Wingdings"/>
                        </a:rPr>
                        <a:t>ü</a:t>
                      </a:r>
                      <a:endParaRPr lang="en-US" sz="1300" b="0" i="0" u="none" strike="noStrike">
                        <a:solidFill>
                          <a:srgbClr val="000000"/>
                        </a:solidFill>
                        <a:effectLst/>
                        <a:latin typeface="Calibri"/>
                      </a:endParaRP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pattFill prst="dkUpDiag">
                      <a:fgClr>
                        <a:schemeClr val="tx1">
                          <a:lumMod val="50000"/>
                          <a:lumOff val="50000"/>
                        </a:schemeClr>
                      </a:fgClr>
                      <a:bgClr>
                        <a:schemeClr val="bg1">
                          <a:lumMod val="85000"/>
                        </a:schemeClr>
                      </a:bgClr>
                    </a:pattFill>
                  </a:tcPr>
                </a:tc>
                <a:tc>
                  <a:txBody>
                    <a:bodyPr/>
                    <a:lstStyle/>
                    <a:p>
                      <a:pPr algn="ctr" fontAlgn="ctr"/>
                      <a:r>
                        <a:rPr lang="en-US" sz="1300" b="0" i="0" u="none" strike="noStrike">
                          <a:solidFill>
                            <a:srgbClr val="000000"/>
                          </a:solidFill>
                          <a:effectLst/>
                          <a:latin typeface="Wingdings"/>
                          <a:sym typeface="Wingdings"/>
                        </a:rPr>
                        <a:t>ü</a:t>
                      </a:r>
                      <a:endParaRPr lang="en-US" sz="1300" b="0" i="0" u="none" strike="noStrike">
                        <a:solidFill>
                          <a:srgbClr val="000000"/>
                        </a:solidFill>
                        <a:effectLst/>
                        <a:latin typeface="Calibri"/>
                      </a:endParaRP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pattFill prst="dkUpDiag">
                      <a:fgClr>
                        <a:schemeClr val="tx1">
                          <a:lumMod val="50000"/>
                          <a:lumOff val="50000"/>
                        </a:schemeClr>
                      </a:fgClr>
                      <a:bgClr>
                        <a:schemeClr val="bg1">
                          <a:lumMod val="85000"/>
                        </a:schemeClr>
                      </a:bgClr>
                    </a:pattFill>
                  </a:tcPr>
                </a:tc>
                <a:tc>
                  <a:txBody>
                    <a:bodyPr/>
                    <a:lstStyle/>
                    <a:p>
                      <a:pPr algn="ctr" fontAlgn="ctr"/>
                      <a:r>
                        <a:rPr lang="en-US" sz="1300" b="0" i="0" u="none" strike="noStrike">
                          <a:solidFill>
                            <a:srgbClr val="000000"/>
                          </a:solidFill>
                          <a:effectLst/>
                          <a:latin typeface="Wingdings"/>
                          <a:sym typeface="Wingdings"/>
                        </a:rPr>
                        <a:t>ü</a:t>
                      </a:r>
                      <a:endParaRPr lang="en-US" sz="1300" b="0" i="0" u="none" strike="noStrike">
                        <a:solidFill>
                          <a:srgbClr val="000000"/>
                        </a:solidFill>
                        <a:effectLst/>
                        <a:latin typeface="Calibri"/>
                      </a:endParaRP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pattFill prst="dkUpDiag">
                      <a:fgClr>
                        <a:schemeClr val="tx1">
                          <a:lumMod val="50000"/>
                          <a:lumOff val="50000"/>
                        </a:schemeClr>
                      </a:fgClr>
                      <a:bgClr>
                        <a:schemeClr val="bg1">
                          <a:lumMod val="85000"/>
                        </a:schemeClr>
                      </a:bgClr>
                    </a:pattFill>
                  </a:tcPr>
                </a:tc>
                <a:tc>
                  <a:txBody>
                    <a:bodyPr/>
                    <a:lstStyle/>
                    <a:p>
                      <a:pPr algn="ctr" fontAlgn="ctr"/>
                      <a:endParaRPr lang="en-US" sz="1300" b="0" i="0" u="none" strike="noStrike">
                        <a:solidFill>
                          <a:srgbClr val="000000"/>
                        </a:solidFill>
                        <a:effectLst/>
                        <a:latin typeface="Calibri"/>
                      </a:endParaRP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pattFill prst="dkUpDiag">
                      <a:fgClr>
                        <a:schemeClr val="tx1">
                          <a:lumMod val="50000"/>
                          <a:lumOff val="50000"/>
                        </a:schemeClr>
                      </a:fgClr>
                      <a:bgClr>
                        <a:schemeClr val="bg1">
                          <a:lumMod val="85000"/>
                        </a:schemeClr>
                      </a:bgClr>
                    </a:pattFill>
                  </a:tcPr>
                </a:tc>
                <a:extLst>
                  <a:ext uri="{0D108BD9-81ED-4DB2-BD59-A6C34878D82A}">
                    <a16:rowId xmlns:a16="http://schemas.microsoft.com/office/drawing/2014/main" val="4088601668"/>
                  </a:ext>
                </a:extLst>
              </a:tr>
              <a:tr h="205155">
                <a:tc vMerge="1">
                  <a:txBody>
                    <a:bodyPr/>
                    <a:lstStyle/>
                    <a:p>
                      <a:pPr algn="l" fontAlgn="ctr"/>
                      <a:endParaRPr lang="en-US" sz="1100" b="0" i="0" u="none" strike="noStrike">
                        <a:solidFill>
                          <a:srgbClr val="000000"/>
                        </a:solidFill>
                        <a:effectLst/>
                        <a:latin typeface="Calibri"/>
                      </a:endParaRPr>
                    </a:p>
                  </a:txBody>
                  <a:tcPr marL="9525" marR="9525" marT="9525" marB="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757171"/>
                    </a:solidFill>
                  </a:tcPr>
                </a:tc>
                <a:tc>
                  <a:txBody>
                    <a:bodyPr/>
                    <a:lstStyle/>
                    <a:p>
                      <a:pPr algn="l" fontAlgn="ctr"/>
                      <a:r>
                        <a:rPr lang="en-US" sz="1300" b="0" i="0" u="none" strike="noStrike">
                          <a:solidFill>
                            <a:srgbClr val="000000"/>
                          </a:solidFill>
                          <a:effectLst/>
                          <a:latin typeface="Calibri"/>
                        </a:rPr>
                        <a:t> Rate of FCR</a:t>
                      </a:r>
                    </a:p>
                  </a:txBody>
                  <a:tcPr marL="9573" marR="9573" marT="9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pattFill prst="dkUpDiag">
                      <a:fgClr>
                        <a:schemeClr val="tx1">
                          <a:lumMod val="50000"/>
                          <a:lumOff val="50000"/>
                        </a:schemeClr>
                      </a:fgClr>
                      <a:bgClr>
                        <a:schemeClr val="bg1">
                          <a:lumMod val="85000"/>
                        </a:schemeClr>
                      </a:bgClr>
                    </a:pattFill>
                  </a:tcPr>
                </a:tc>
                <a:tc>
                  <a:txBody>
                    <a:bodyPr/>
                    <a:lstStyle/>
                    <a:p>
                      <a:pPr algn="ctr" fontAlgn="ctr"/>
                      <a:r>
                        <a:rPr lang="en-US" sz="1300" b="0" i="0" u="none" strike="noStrike">
                          <a:solidFill>
                            <a:srgbClr val="000000"/>
                          </a:solidFill>
                          <a:effectLst/>
                          <a:latin typeface="Wingdings"/>
                          <a:sym typeface="Wingdings"/>
                        </a:rPr>
                        <a:t>ü</a:t>
                      </a:r>
                      <a:endParaRPr lang="en-US" sz="1300" b="0" i="0" u="none" strike="noStrike">
                        <a:solidFill>
                          <a:srgbClr val="000000"/>
                        </a:solidFill>
                        <a:effectLst/>
                        <a:latin typeface="Calibri"/>
                      </a:endParaRPr>
                    </a:p>
                  </a:txBody>
                  <a:tcPr marL="9573" marR="9573" marT="9573" marB="0" anchor="ct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pattFill prst="dkUpDiag">
                      <a:fgClr>
                        <a:schemeClr val="tx1">
                          <a:lumMod val="50000"/>
                          <a:lumOff val="50000"/>
                        </a:schemeClr>
                      </a:fgClr>
                      <a:bgClr>
                        <a:schemeClr val="bg1">
                          <a:lumMod val="85000"/>
                        </a:schemeClr>
                      </a:bgClr>
                    </a:pattFill>
                  </a:tcPr>
                </a:tc>
                <a:tc>
                  <a:txBody>
                    <a:bodyPr/>
                    <a:lstStyle/>
                    <a:p>
                      <a:pPr algn="ctr" fontAlgn="ctr"/>
                      <a:r>
                        <a:rPr lang="en-US" sz="1300" b="0" i="0" u="none" strike="noStrike">
                          <a:solidFill>
                            <a:srgbClr val="000000"/>
                          </a:solidFill>
                          <a:effectLst/>
                          <a:latin typeface="Wingdings"/>
                          <a:sym typeface="Wingdings"/>
                        </a:rPr>
                        <a:t>ü</a:t>
                      </a:r>
                      <a:endParaRPr lang="en-US" sz="1300" b="0" i="0" u="none" strike="noStrike">
                        <a:solidFill>
                          <a:srgbClr val="000000"/>
                        </a:solidFill>
                        <a:effectLst/>
                        <a:latin typeface="Calibri"/>
                      </a:endParaRP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pattFill prst="dkUpDiag">
                      <a:fgClr>
                        <a:schemeClr val="tx1">
                          <a:lumMod val="50000"/>
                          <a:lumOff val="50000"/>
                        </a:schemeClr>
                      </a:fgClr>
                      <a:bgClr>
                        <a:schemeClr val="bg1">
                          <a:lumMod val="85000"/>
                        </a:schemeClr>
                      </a:bgClr>
                    </a:pattFill>
                  </a:tcPr>
                </a:tc>
                <a:tc>
                  <a:txBody>
                    <a:bodyPr/>
                    <a:lstStyle/>
                    <a:p>
                      <a:pPr algn="ctr" fontAlgn="ctr"/>
                      <a:r>
                        <a:rPr lang="en-US" sz="1300" b="0" i="0" u="none" strike="noStrike">
                          <a:solidFill>
                            <a:srgbClr val="000000"/>
                          </a:solidFill>
                          <a:effectLst/>
                          <a:latin typeface="Wingdings"/>
                          <a:sym typeface="Wingdings"/>
                        </a:rPr>
                        <a:t>ü</a:t>
                      </a:r>
                      <a:endParaRPr lang="en-US" sz="1300" b="0" i="0" u="none" strike="noStrike">
                        <a:solidFill>
                          <a:srgbClr val="000000"/>
                        </a:solidFill>
                        <a:effectLst/>
                        <a:latin typeface="Calibri"/>
                      </a:endParaRP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pattFill prst="dkUpDiag">
                      <a:fgClr>
                        <a:schemeClr val="tx1">
                          <a:lumMod val="50000"/>
                          <a:lumOff val="50000"/>
                        </a:schemeClr>
                      </a:fgClr>
                      <a:bgClr>
                        <a:schemeClr val="bg1">
                          <a:lumMod val="85000"/>
                        </a:schemeClr>
                      </a:bgClr>
                    </a:pattFill>
                  </a:tcPr>
                </a:tc>
                <a:tc>
                  <a:txBody>
                    <a:bodyPr/>
                    <a:lstStyle/>
                    <a:p>
                      <a:pPr algn="ctr" fontAlgn="ctr"/>
                      <a:r>
                        <a:rPr lang="en-US" sz="1300" b="0" i="0" u="none" strike="noStrike">
                          <a:solidFill>
                            <a:srgbClr val="000000"/>
                          </a:solidFill>
                          <a:effectLst/>
                          <a:latin typeface="Wingdings"/>
                          <a:sym typeface="Wingdings"/>
                        </a:rPr>
                        <a:t>ü</a:t>
                      </a:r>
                      <a:endParaRPr lang="en-US" sz="1300" b="0" i="0" u="none" strike="noStrike">
                        <a:solidFill>
                          <a:srgbClr val="000000"/>
                        </a:solidFill>
                        <a:effectLst/>
                        <a:latin typeface="Calibri"/>
                      </a:endParaRP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pattFill prst="dkUpDiag">
                      <a:fgClr>
                        <a:schemeClr val="tx1">
                          <a:lumMod val="50000"/>
                          <a:lumOff val="50000"/>
                        </a:schemeClr>
                      </a:fgClr>
                      <a:bgClr>
                        <a:schemeClr val="bg1">
                          <a:lumMod val="85000"/>
                        </a:schemeClr>
                      </a:bgClr>
                    </a:pattFill>
                  </a:tcPr>
                </a:tc>
                <a:tc>
                  <a:txBody>
                    <a:bodyPr/>
                    <a:lstStyle/>
                    <a:p>
                      <a:pPr algn="ctr" fontAlgn="ctr"/>
                      <a:r>
                        <a:rPr lang="en-US" sz="1300" b="0" i="0" u="none" strike="noStrike">
                          <a:solidFill>
                            <a:srgbClr val="000000"/>
                          </a:solidFill>
                          <a:effectLst/>
                          <a:latin typeface="Wingdings"/>
                          <a:sym typeface="Wingdings"/>
                        </a:rPr>
                        <a:t>ü</a:t>
                      </a:r>
                      <a:endParaRPr lang="en-US" sz="1300" b="0" i="0" u="none" strike="noStrike">
                        <a:solidFill>
                          <a:srgbClr val="000000"/>
                        </a:solidFill>
                        <a:effectLst/>
                        <a:latin typeface="Calibri"/>
                      </a:endParaRP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pattFill prst="dkUpDiag">
                      <a:fgClr>
                        <a:schemeClr val="tx1">
                          <a:lumMod val="50000"/>
                          <a:lumOff val="50000"/>
                        </a:schemeClr>
                      </a:fgClr>
                      <a:bgClr>
                        <a:schemeClr val="bg1">
                          <a:lumMod val="85000"/>
                        </a:schemeClr>
                      </a:bgClr>
                    </a:pattFill>
                  </a:tcPr>
                </a:tc>
                <a:tc>
                  <a:txBody>
                    <a:bodyPr/>
                    <a:lstStyle/>
                    <a:p>
                      <a:pPr algn="ctr" fontAlgn="ctr"/>
                      <a:r>
                        <a:rPr lang="en-US" sz="1300" b="0" i="0" u="none" strike="noStrike">
                          <a:solidFill>
                            <a:srgbClr val="000000"/>
                          </a:solidFill>
                          <a:effectLst/>
                          <a:latin typeface="Wingdings"/>
                          <a:sym typeface="Wingdings"/>
                        </a:rPr>
                        <a:t>ü</a:t>
                      </a:r>
                      <a:endParaRPr lang="en-US" sz="1300" b="0" i="0" u="none" strike="noStrike">
                        <a:solidFill>
                          <a:srgbClr val="000000"/>
                        </a:solidFill>
                        <a:effectLst/>
                        <a:latin typeface="Calibri"/>
                      </a:endParaRP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pattFill prst="dkUpDiag">
                      <a:fgClr>
                        <a:schemeClr val="tx1">
                          <a:lumMod val="50000"/>
                          <a:lumOff val="50000"/>
                        </a:schemeClr>
                      </a:fgClr>
                      <a:bgClr>
                        <a:schemeClr val="bg1">
                          <a:lumMod val="85000"/>
                        </a:schemeClr>
                      </a:bgClr>
                    </a:pattFill>
                  </a:tcPr>
                </a:tc>
                <a:extLst>
                  <a:ext uri="{0D108BD9-81ED-4DB2-BD59-A6C34878D82A}">
                    <a16:rowId xmlns:a16="http://schemas.microsoft.com/office/drawing/2014/main" val="1524970776"/>
                  </a:ext>
                </a:extLst>
              </a:tr>
              <a:tr h="205155">
                <a:tc vMerge="1">
                  <a:txBody>
                    <a:bodyPr/>
                    <a:lstStyle/>
                    <a:p>
                      <a:pPr algn="l" fontAlgn="ctr"/>
                      <a:endParaRPr lang="en-US" sz="1100" b="0" i="0" u="none" strike="noStrike">
                        <a:solidFill>
                          <a:srgbClr val="000000"/>
                        </a:solidFill>
                        <a:effectLst/>
                        <a:latin typeface="Calibri"/>
                      </a:endParaRPr>
                    </a:p>
                  </a:txBody>
                  <a:tcPr marL="9525" marR="9525" marT="9525" marB="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757171"/>
                    </a:solidFill>
                  </a:tcPr>
                </a:tc>
                <a:tc>
                  <a:txBody>
                    <a:bodyPr/>
                    <a:lstStyle/>
                    <a:p>
                      <a:pPr algn="l" fontAlgn="ctr"/>
                      <a:r>
                        <a:rPr lang="en-US" sz="1300" b="0" i="0" u="none" strike="noStrike">
                          <a:solidFill>
                            <a:srgbClr val="000000"/>
                          </a:solidFill>
                          <a:effectLst/>
                          <a:latin typeface="Calibri"/>
                        </a:rPr>
                        <a:t> % of staff achieving target rate of FCR</a:t>
                      </a:r>
                    </a:p>
                  </a:txBody>
                  <a:tcPr marL="9573" marR="9573" marT="9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dkUpDiag">
                      <a:fgClr>
                        <a:schemeClr val="tx1">
                          <a:lumMod val="50000"/>
                          <a:lumOff val="50000"/>
                        </a:schemeClr>
                      </a:fgClr>
                      <a:bgClr>
                        <a:schemeClr val="bg1">
                          <a:lumMod val="85000"/>
                        </a:schemeClr>
                      </a:bgClr>
                    </a:pattFill>
                  </a:tcPr>
                </a:tc>
                <a:tc>
                  <a:txBody>
                    <a:bodyPr/>
                    <a:lstStyle/>
                    <a:p>
                      <a:pPr algn="ctr" fontAlgn="ctr"/>
                      <a:endParaRPr lang="en-US" sz="1300" b="0" i="0" u="none" strike="noStrike">
                        <a:solidFill>
                          <a:srgbClr val="000000"/>
                        </a:solidFill>
                        <a:effectLst/>
                        <a:latin typeface="Calibri"/>
                      </a:endParaRPr>
                    </a:p>
                  </a:txBody>
                  <a:tcPr marL="9573" marR="9573" marT="9573" marB="0" anchor="ct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dkUpDiag">
                      <a:fgClr>
                        <a:schemeClr val="tx1">
                          <a:lumMod val="50000"/>
                          <a:lumOff val="50000"/>
                        </a:schemeClr>
                      </a:fgClr>
                      <a:bgClr>
                        <a:schemeClr val="bg1">
                          <a:lumMod val="85000"/>
                        </a:schemeClr>
                      </a:bgClr>
                    </a:pattFill>
                  </a:tcPr>
                </a:tc>
                <a:tc>
                  <a:txBody>
                    <a:bodyPr/>
                    <a:lstStyle/>
                    <a:p>
                      <a:pPr algn="ctr" fontAlgn="ctr"/>
                      <a:r>
                        <a:rPr lang="en-US" sz="1300" b="0" i="0" u="none" strike="noStrike">
                          <a:solidFill>
                            <a:srgbClr val="000000"/>
                          </a:solidFill>
                          <a:effectLst/>
                          <a:latin typeface="Wingdings"/>
                          <a:sym typeface="Wingdings"/>
                        </a:rPr>
                        <a:t>ü</a:t>
                      </a:r>
                      <a:endParaRPr lang="en-US" sz="1300" b="0" i="0" u="none" strike="noStrike">
                        <a:solidFill>
                          <a:srgbClr val="000000"/>
                        </a:solidFill>
                        <a:effectLst/>
                        <a:latin typeface="Calibri"/>
                      </a:endParaRP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dkUpDiag">
                      <a:fgClr>
                        <a:schemeClr val="tx1">
                          <a:lumMod val="50000"/>
                          <a:lumOff val="50000"/>
                        </a:schemeClr>
                      </a:fgClr>
                      <a:bgClr>
                        <a:schemeClr val="bg1">
                          <a:lumMod val="85000"/>
                        </a:schemeClr>
                      </a:bgClr>
                    </a:pattFill>
                  </a:tcPr>
                </a:tc>
                <a:tc>
                  <a:txBody>
                    <a:bodyPr/>
                    <a:lstStyle/>
                    <a:p>
                      <a:pPr algn="ctr" fontAlgn="ctr"/>
                      <a:r>
                        <a:rPr lang="en-US" sz="1300" b="0" i="0" u="none" strike="noStrike">
                          <a:solidFill>
                            <a:srgbClr val="000000"/>
                          </a:solidFill>
                          <a:effectLst/>
                          <a:latin typeface="Wingdings"/>
                          <a:sym typeface="Wingdings"/>
                        </a:rPr>
                        <a:t>ü</a:t>
                      </a:r>
                      <a:endParaRPr lang="en-US" sz="1300" b="0" i="0" u="none" strike="noStrike">
                        <a:solidFill>
                          <a:srgbClr val="000000"/>
                        </a:solidFill>
                        <a:effectLst/>
                        <a:latin typeface="Calibri"/>
                      </a:endParaRP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dkUpDiag">
                      <a:fgClr>
                        <a:schemeClr val="tx1">
                          <a:lumMod val="50000"/>
                          <a:lumOff val="50000"/>
                        </a:schemeClr>
                      </a:fgClr>
                      <a:bgClr>
                        <a:schemeClr val="bg1">
                          <a:lumMod val="85000"/>
                        </a:schemeClr>
                      </a:bgClr>
                    </a:pattFill>
                  </a:tcPr>
                </a:tc>
                <a:tc>
                  <a:txBody>
                    <a:bodyPr/>
                    <a:lstStyle/>
                    <a:p>
                      <a:pPr algn="ctr" fontAlgn="ctr"/>
                      <a:r>
                        <a:rPr lang="en-US" sz="1300" b="0" i="0" u="none" strike="noStrike">
                          <a:solidFill>
                            <a:srgbClr val="000000"/>
                          </a:solidFill>
                          <a:effectLst/>
                          <a:latin typeface="Wingdings"/>
                          <a:sym typeface="Wingdings"/>
                        </a:rPr>
                        <a:t>ü</a:t>
                      </a:r>
                      <a:endParaRPr lang="en-US" sz="1300" b="0" i="0" u="none" strike="noStrike">
                        <a:solidFill>
                          <a:srgbClr val="000000"/>
                        </a:solidFill>
                        <a:effectLst/>
                        <a:latin typeface="Calibri"/>
                      </a:endParaRP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dkUpDiag">
                      <a:fgClr>
                        <a:schemeClr val="tx1">
                          <a:lumMod val="50000"/>
                          <a:lumOff val="50000"/>
                        </a:schemeClr>
                      </a:fgClr>
                      <a:bgClr>
                        <a:schemeClr val="bg1">
                          <a:lumMod val="85000"/>
                        </a:schemeClr>
                      </a:bgClr>
                    </a:pattFill>
                  </a:tcPr>
                </a:tc>
                <a:tc>
                  <a:txBody>
                    <a:bodyPr/>
                    <a:lstStyle/>
                    <a:p>
                      <a:pPr algn="ctr" fontAlgn="ctr"/>
                      <a:r>
                        <a:rPr lang="en-US" sz="1300" b="0" i="0" u="none" strike="noStrike">
                          <a:solidFill>
                            <a:srgbClr val="000000"/>
                          </a:solidFill>
                          <a:effectLst/>
                          <a:latin typeface="Wingdings"/>
                          <a:sym typeface="Wingdings"/>
                        </a:rPr>
                        <a:t>ü</a:t>
                      </a:r>
                      <a:endParaRPr lang="en-US" sz="1300" b="0" i="0" u="none" strike="noStrike">
                        <a:solidFill>
                          <a:srgbClr val="000000"/>
                        </a:solidFill>
                        <a:effectLst/>
                        <a:latin typeface="Calibri"/>
                      </a:endParaRP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dkUpDiag">
                      <a:fgClr>
                        <a:schemeClr val="tx1">
                          <a:lumMod val="50000"/>
                          <a:lumOff val="50000"/>
                        </a:schemeClr>
                      </a:fgClr>
                      <a:bgClr>
                        <a:schemeClr val="bg1">
                          <a:lumMod val="85000"/>
                        </a:schemeClr>
                      </a:bgClr>
                    </a:pattFill>
                  </a:tcPr>
                </a:tc>
                <a:tc>
                  <a:txBody>
                    <a:bodyPr/>
                    <a:lstStyle/>
                    <a:p>
                      <a:pPr algn="ctr" fontAlgn="ctr"/>
                      <a:endParaRPr lang="en-US" sz="1300" b="0" i="0" u="none" strike="noStrike">
                        <a:solidFill>
                          <a:srgbClr val="000000"/>
                        </a:solidFill>
                        <a:effectLst/>
                        <a:latin typeface="Calibri"/>
                      </a:endParaRP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dkUpDiag">
                      <a:fgClr>
                        <a:schemeClr val="tx1">
                          <a:lumMod val="50000"/>
                          <a:lumOff val="50000"/>
                        </a:schemeClr>
                      </a:fgClr>
                      <a:bgClr>
                        <a:schemeClr val="bg1">
                          <a:lumMod val="85000"/>
                        </a:schemeClr>
                      </a:bgClr>
                    </a:pattFill>
                  </a:tcPr>
                </a:tc>
                <a:extLst>
                  <a:ext uri="{0D108BD9-81ED-4DB2-BD59-A6C34878D82A}">
                    <a16:rowId xmlns:a16="http://schemas.microsoft.com/office/drawing/2014/main" val="2472466635"/>
                  </a:ext>
                </a:extLst>
              </a:tr>
              <a:tr h="205155">
                <a:tc rowSpan="5">
                  <a:txBody>
                    <a:bodyPr/>
                    <a:lstStyle/>
                    <a:p>
                      <a:pPr algn="ctr" fontAlgn="ctr"/>
                      <a:r>
                        <a:rPr lang="en-US" sz="1300" b="1" i="0" u="none" strike="noStrike">
                          <a:solidFill>
                            <a:srgbClr val="000000"/>
                          </a:solidFill>
                          <a:effectLst/>
                          <a:latin typeface="Calibri"/>
                        </a:rPr>
                        <a:t>Employee Satisfaction</a:t>
                      </a:r>
                    </a:p>
                  </a:txBody>
                  <a:tcPr marL="9403" marR="9403" marT="9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dkUpDiag">
                      <a:fgClr>
                        <a:schemeClr val="tx1">
                          <a:lumMod val="50000"/>
                          <a:lumOff val="50000"/>
                        </a:schemeClr>
                      </a:fgClr>
                      <a:bgClr>
                        <a:schemeClr val="bg1">
                          <a:lumMod val="85000"/>
                        </a:schemeClr>
                      </a:bgClr>
                    </a:pattFill>
                  </a:tcPr>
                </a:tc>
                <a:tc>
                  <a:txBody>
                    <a:bodyPr/>
                    <a:lstStyle/>
                    <a:p>
                      <a:pPr algn="l" fontAlgn="ctr"/>
                      <a:r>
                        <a:rPr lang="en-US" sz="1300" b="0" i="0" u="none" strike="noStrike">
                          <a:solidFill>
                            <a:srgbClr val="000000"/>
                          </a:solidFill>
                          <a:effectLst/>
                          <a:latin typeface="Calibri"/>
                        </a:rPr>
                        <a:t> ABSB contact centre staff satisfaction</a:t>
                      </a:r>
                    </a:p>
                  </a:txBody>
                  <a:tcPr marL="9573" marR="9573" marT="9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pattFill prst="dkUpDiag">
                      <a:fgClr>
                        <a:schemeClr val="tx1">
                          <a:lumMod val="50000"/>
                          <a:lumOff val="50000"/>
                        </a:schemeClr>
                      </a:fgClr>
                      <a:bgClr>
                        <a:schemeClr val="bg1">
                          <a:lumMod val="85000"/>
                        </a:schemeClr>
                      </a:bgClr>
                    </a:pattFill>
                  </a:tcPr>
                </a:tc>
                <a:tc>
                  <a:txBody>
                    <a:bodyPr/>
                    <a:lstStyle/>
                    <a:p>
                      <a:pPr algn="ctr" fontAlgn="ctr"/>
                      <a:r>
                        <a:rPr lang="en-US" sz="1300" b="0" i="0" u="none" strike="noStrike">
                          <a:solidFill>
                            <a:srgbClr val="000000"/>
                          </a:solidFill>
                          <a:effectLst/>
                          <a:latin typeface="Wingdings"/>
                          <a:sym typeface="Wingdings"/>
                        </a:rPr>
                        <a:t>ü</a:t>
                      </a:r>
                      <a:endParaRPr lang="en-US" sz="1300" b="0" i="0" u="none" strike="noStrike">
                        <a:solidFill>
                          <a:srgbClr val="000000"/>
                        </a:solidFill>
                        <a:effectLst/>
                        <a:latin typeface="Calibri"/>
                      </a:endParaRPr>
                    </a:p>
                  </a:txBody>
                  <a:tcPr marL="9573" marR="9573" marT="9573" marB="0" anchor="ct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pattFill prst="dkUpDiag">
                      <a:fgClr>
                        <a:schemeClr val="tx1">
                          <a:lumMod val="50000"/>
                          <a:lumOff val="50000"/>
                        </a:schemeClr>
                      </a:fgClr>
                      <a:bgClr>
                        <a:schemeClr val="bg1">
                          <a:lumMod val="85000"/>
                        </a:schemeClr>
                      </a:bgClr>
                    </a:pattFill>
                  </a:tcPr>
                </a:tc>
                <a:tc>
                  <a:txBody>
                    <a:bodyPr/>
                    <a:lstStyle/>
                    <a:p>
                      <a:pPr algn="ctr" fontAlgn="ctr"/>
                      <a:r>
                        <a:rPr lang="en-US" sz="1300" b="0" i="0" u="none" strike="noStrike">
                          <a:solidFill>
                            <a:srgbClr val="000000"/>
                          </a:solidFill>
                          <a:effectLst/>
                          <a:latin typeface="Wingdings"/>
                          <a:sym typeface="Wingdings"/>
                        </a:rPr>
                        <a:t>ü</a:t>
                      </a:r>
                      <a:endParaRPr lang="en-US" sz="1300" b="0" i="0" u="none" strike="noStrike">
                        <a:solidFill>
                          <a:srgbClr val="000000"/>
                        </a:solidFill>
                        <a:effectLst/>
                        <a:latin typeface="Calibri"/>
                      </a:endParaRP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pattFill prst="dkUpDiag">
                      <a:fgClr>
                        <a:schemeClr val="tx1">
                          <a:lumMod val="50000"/>
                          <a:lumOff val="50000"/>
                        </a:schemeClr>
                      </a:fgClr>
                      <a:bgClr>
                        <a:schemeClr val="bg1">
                          <a:lumMod val="85000"/>
                        </a:schemeClr>
                      </a:bgClr>
                    </a:pattFill>
                  </a:tcPr>
                </a:tc>
                <a:tc>
                  <a:txBody>
                    <a:bodyPr/>
                    <a:lstStyle/>
                    <a:p>
                      <a:pPr algn="ctr" fontAlgn="ctr"/>
                      <a:r>
                        <a:rPr lang="en-US" sz="1300" b="0" i="0" u="none" strike="noStrike">
                          <a:solidFill>
                            <a:srgbClr val="000000"/>
                          </a:solidFill>
                          <a:effectLst/>
                          <a:latin typeface="Wingdings"/>
                          <a:sym typeface="Wingdings"/>
                        </a:rPr>
                        <a:t>ü</a:t>
                      </a:r>
                      <a:endParaRPr lang="en-US" sz="1300" b="0" i="0" u="none" strike="noStrike">
                        <a:solidFill>
                          <a:srgbClr val="000000"/>
                        </a:solidFill>
                        <a:effectLst/>
                        <a:latin typeface="Calibri"/>
                      </a:endParaRP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pattFill prst="dkUpDiag">
                      <a:fgClr>
                        <a:schemeClr val="tx1">
                          <a:lumMod val="50000"/>
                          <a:lumOff val="50000"/>
                        </a:schemeClr>
                      </a:fgClr>
                      <a:bgClr>
                        <a:schemeClr val="bg1">
                          <a:lumMod val="85000"/>
                        </a:schemeClr>
                      </a:bgClr>
                    </a:pattFill>
                  </a:tcPr>
                </a:tc>
                <a:tc>
                  <a:txBody>
                    <a:bodyPr/>
                    <a:lstStyle/>
                    <a:p>
                      <a:pPr algn="ctr" fontAlgn="ctr"/>
                      <a:r>
                        <a:rPr lang="en-US" sz="1300" b="0" i="0" u="none" strike="noStrike">
                          <a:solidFill>
                            <a:srgbClr val="000000"/>
                          </a:solidFill>
                          <a:effectLst/>
                          <a:latin typeface="Wingdings"/>
                          <a:sym typeface="Wingdings"/>
                        </a:rPr>
                        <a:t>ü</a:t>
                      </a:r>
                      <a:endParaRPr lang="en-US" sz="1300" b="0" i="0" u="none" strike="noStrike">
                        <a:solidFill>
                          <a:srgbClr val="000000"/>
                        </a:solidFill>
                        <a:effectLst/>
                        <a:latin typeface="Calibri"/>
                      </a:endParaRP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pattFill prst="dkUpDiag">
                      <a:fgClr>
                        <a:schemeClr val="tx1">
                          <a:lumMod val="50000"/>
                          <a:lumOff val="50000"/>
                        </a:schemeClr>
                      </a:fgClr>
                      <a:bgClr>
                        <a:schemeClr val="bg1">
                          <a:lumMod val="85000"/>
                        </a:schemeClr>
                      </a:bgClr>
                    </a:pattFill>
                  </a:tcPr>
                </a:tc>
                <a:tc>
                  <a:txBody>
                    <a:bodyPr/>
                    <a:lstStyle/>
                    <a:p>
                      <a:pPr algn="ctr" fontAlgn="ctr"/>
                      <a:endParaRPr lang="en-US" sz="1300" b="0" i="0" u="none" strike="noStrike">
                        <a:solidFill>
                          <a:srgbClr val="000000"/>
                        </a:solidFill>
                        <a:effectLst/>
                        <a:latin typeface="Calibri"/>
                      </a:endParaRP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pattFill prst="dkUpDiag">
                      <a:fgClr>
                        <a:schemeClr val="tx1">
                          <a:lumMod val="50000"/>
                          <a:lumOff val="50000"/>
                        </a:schemeClr>
                      </a:fgClr>
                      <a:bgClr>
                        <a:schemeClr val="bg1">
                          <a:lumMod val="85000"/>
                        </a:schemeClr>
                      </a:bgClr>
                    </a:pattFill>
                  </a:tcPr>
                </a:tc>
                <a:tc>
                  <a:txBody>
                    <a:bodyPr/>
                    <a:lstStyle/>
                    <a:p>
                      <a:pPr algn="ctr" fontAlgn="ctr"/>
                      <a:endParaRPr lang="en-US" sz="1300" b="0" i="0" u="none" strike="noStrike">
                        <a:solidFill>
                          <a:srgbClr val="000000"/>
                        </a:solidFill>
                        <a:effectLst/>
                        <a:latin typeface="Calibri"/>
                      </a:endParaRP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pattFill prst="dkUpDiag">
                      <a:fgClr>
                        <a:schemeClr val="tx1">
                          <a:lumMod val="50000"/>
                          <a:lumOff val="50000"/>
                        </a:schemeClr>
                      </a:fgClr>
                      <a:bgClr>
                        <a:schemeClr val="bg1">
                          <a:lumMod val="85000"/>
                        </a:schemeClr>
                      </a:bgClr>
                    </a:pattFill>
                  </a:tcPr>
                </a:tc>
                <a:extLst>
                  <a:ext uri="{0D108BD9-81ED-4DB2-BD59-A6C34878D82A}">
                    <a16:rowId xmlns:a16="http://schemas.microsoft.com/office/drawing/2014/main" val="3487465440"/>
                  </a:ext>
                </a:extLst>
              </a:tr>
              <a:tr h="205155">
                <a:tc vMerge="1">
                  <a:txBody>
                    <a:bodyPr/>
                    <a:lstStyle/>
                    <a:p>
                      <a:pPr algn="l" fontAlgn="ctr"/>
                      <a:endParaRPr lang="en-US" sz="1100" b="0" i="0" u="none" strike="noStrike">
                        <a:solidFill>
                          <a:srgbClr val="000000"/>
                        </a:solidFill>
                        <a:effectLst/>
                        <a:latin typeface="Calibri"/>
                      </a:endParaRPr>
                    </a:p>
                  </a:txBody>
                  <a:tcPr marL="9525" marR="9525" marT="9525" marB="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757171"/>
                    </a:solidFill>
                  </a:tcPr>
                </a:tc>
                <a:tc>
                  <a:txBody>
                    <a:bodyPr/>
                    <a:lstStyle/>
                    <a:p>
                      <a:pPr algn="l" fontAlgn="ctr"/>
                      <a:r>
                        <a:rPr lang="en-US" sz="1300" b="0" i="0" u="none" strike="noStrike">
                          <a:solidFill>
                            <a:srgbClr val="000000"/>
                          </a:solidFill>
                          <a:effectLst/>
                          <a:latin typeface="Calibri"/>
                        </a:rPr>
                        <a:t> Perm agent turnover</a:t>
                      </a:r>
                    </a:p>
                  </a:txBody>
                  <a:tcPr marL="9573" marR="9573" marT="9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pattFill prst="dkUpDiag">
                      <a:fgClr>
                        <a:schemeClr val="tx1">
                          <a:lumMod val="50000"/>
                          <a:lumOff val="50000"/>
                        </a:schemeClr>
                      </a:fgClr>
                      <a:bgClr>
                        <a:schemeClr val="bg1">
                          <a:lumMod val="85000"/>
                        </a:schemeClr>
                      </a:bgClr>
                    </a:pattFill>
                  </a:tcPr>
                </a:tc>
                <a:tc>
                  <a:txBody>
                    <a:bodyPr/>
                    <a:lstStyle/>
                    <a:p>
                      <a:pPr algn="ctr" fontAlgn="ctr"/>
                      <a:r>
                        <a:rPr lang="en-US" sz="1300" b="0" i="0" u="none" strike="noStrike">
                          <a:solidFill>
                            <a:srgbClr val="000000"/>
                          </a:solidFill>
                          <a:effectLst/>
                          <a:latin typeface="Wingdings"/>
                          <a:sym typeface="Wingdings"/>
                        </a:rPr>
                        <a:t>ü</a:t>
                      </a:r>
                      <a:endParaRPr lang="en-US" sz="1300" b="0" i="0" u="none" strike="noStrike">
                        <a:solidFill>
                          <a:srgbClr val="000000"/>
                        </a:solidFill>
                        <a:effectLst/>
                        <a:latin typeface="Calibri"/>
                      </a:endParaRPr>
                    </a:p>
                  </a:txBody>
                  <a:tcPr marL="9573" marR="9573" marT="9573" marB="0" anchor="ct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pattFill prst="dkUpDiag">
                      <a:fgClr>
                        <a:schemeClr val="tx1">
                          <a:lumMod val="50000"/>
                          <a:lumOff val="50000"/>
                        </a:schemeClr>
                      </a:fgClr>
                      <a:bgClr>
                        <a:schemeClr val="bg1">
                          <a:lumMod val="85000"/>
                        </a:schemeClr>
                      </a:bgClr>
                    </a:pattFill>
                  </a:tcPr>
                </a:tc>
                <a:tc>
                  <a:txBody>
                    <a:bodyPr/>
                    <a:lstStyle/>
                    <a:p>
                      <a:pPr algn="ctr" fontAlgn="ctr"/>
                      <a:r>
                        <a:rPr lang="en-US" sz="1300" b="0" i="0" u="none" strike="noStrike">
                          <a:solidFill>
                            <a:srgbClr val="000000"/>
                          </a:solidFill>
                          <a:effectLst/>
                          <a:latin typeface="Wingdings"/>
                          <a:sym typeface="Wingdings"/>
                        </a:rPr>
                        <a:t>ü</a:t>
                      </a:r>
                      <a:endParaRPr lang="en-US" sz="1300" b="0" i="0" u="none" strike="noStrike">
                        <a:solidFill>
                          <a:srgbClr val="000000"/>
                        </a:solidFill>
                        <a:effectLst/>
                        <a:latin typeface="Calibri"/>
                      </a:endParaRP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pattFill prst="dkUpDiag">
                      <a:fgClr>
                        <a:schemeClr val="tx1">
                          <a:lumMod val="50000"/>
                          <a:lumOff val="50000"/>
                        </a:schemeClr>
                      </a:fgClr>
                      <a:bgClr>
                        <a:schemeClr val="bg1">
                          <a:lumMod val="85000"/>
                        </a:schemeClr>
                      </a:bgClr>
                    </a:pattFill>
                  </a:tcPr>
                </a:tc>
                <a:tc>
                  <a:txBody>
                    <a:bodyPr/>
                    <a:lstStyle/>
                    <a:p>
                      <a:pPr algn="ctr" fontAlgn="ctr"/>
                      <a:r>
                        <a:rPr lang="en-US" sz="1300" b="0" i="0" u="none" strike="noStrike">
                          <a:solidFill>
                            <a:srgbClr val="000000"/>
                          </a:solidFill>
                          <a:effectLst/>
                          <a:latin typeface="Wingdings"/>
                          <a:sym typeface="Wingdings"/>
                        </a:rPr>
                        <a:t>ü</a:t>
                      </a:r>
                      <a:endParaRPr lang="en-US" sz="1300" b="0" i="0" u="none" strike="noStrike">
                        <a:solidFill>
                          <a:srgbClr val="000000"/>
                        </a:solidFill>
                        <a:effectLst/>
                        <a:latin typeface="Calibri"/>
                      </a:endParaRP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pattFill prst="dkUpDiag">
                      <a:fgClr>
                        <a:schemeClr val="tx1">
                          <a:lumMod val="50000"/>
                          <a:lumOff val="50000"/>
                        </a:schemeClr>
                      </a:fgClr>
                      <a:bgClr>
                        <a:schemeClr val="bg1">
                          <a:lumMod val="85000"/>
                        </a:schemeClr>
                      </a:bgClr>
                    </a:pattFill>
                  </a:tcPr>
                </a:tc>
                <a:tc>
                  <a:txBody>
                    <a:bodyPr/>
                    <a:lstStyle/>
                    <a:p>
                      <a:pPr algn="ctr" fontAlgn="ctr"/>
                      <a:endParaRPr lang="en-US" sz="1300" b="0" i="0" u="none" strike="noStrike">
                        <a:solidFill>
                          <a:srgbClr val="000000"/>
                        </a:solidFill>
                        <a:effectLst/>
                        <a:latin typeface="Calibri"/>
                      </a:endParaRP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pattFill prst="dkUpDiag">
                      <a:fgClr>
                        <a:schemeClr val="tx1">
                          <a:lumMod val="50000"/>
                          <a:lumOff val="50000"/>
                        </a:schemeClr>
                      </a:fgClr>
                      <a:bgClr>
                        <a:schemeClr val="bg1">
                          <a:lumMod val="85000"/>
                        </a:schemeClr>
                      </a:bgClr>
                    </a:pattFill>
                  </a:tcPr>
                </a:tc>
                <a:tc>
                  <a:txBody>
                    <a:bodyPr/>
                    <a:lstStyle/>
                    <a:p>
                      <a:pPr algn="ctr" fontAlgn="ctr"/>
                      <a:endParaRPr lang="en-US" sz="1300" b="0" i="0" u="none" strike="noStrike">
                        <a:solidFill>
                          <a:srgbClr val="000000"/>
                        </a:solidFill>
                        <a:effectLst/>
                        <a:latin typeface="Calibri"/>
                      </a:endParaRP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pattFill prst="dkUpDiag">
                      <a:fgClr>
                        <a:schemeClr val="tx1">
                          <a:lumMod val="50000"/>
                          <a:lumOff val="50000"/>
                        </a:schemeClr>
                      </a:fgClr>
                      <a:bgClr>
                        <a:schemeClr val="bg1">
                          <a:lumMod val="85000"/>
                        </a:schemeClr>
                      </a:bgClr>
                    </a:pattFill>
                  </a:tcPr>
                </a:tc>
                <a:tc>
                  <a:txBody>
                    <a:bodyPr/>
                    <a:lstStyle/>
                    <a:p>
                      <a:pPr algn="ctr" fontAlgn="ctr"/>
                      <a:endParaRPr lang="en-US" sz="1300" b="0" i="0" u="none" strike="noStrike">
                        <a:solidFill>
                          <a:srgbClr val="000000"/>
                        </a:solidFill>
                        <a:effectLst/>
                        <a:latin typeface="Calibri"/>
                      </a:endParaRP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pattFill prst="dkUpDiag">
                      <a:fgClr>
                        <a:schemeClr val="tx1">
                          <a:lumMod val="50000"/>
                          <a:lumOff val="50000"/>
                        </a:schemeClr>
                      </a:fgClr>
                      <a:bgClr>
                        <a:schemeClr val="bg1">
                          <a:lumMod val="85000"/>
                        </a:schemeClr>
                      </a:bgClr>
                    </a:pattFill>
                  </a:tcPr>
                </a:tc>
                <a:extLst>
                  <a:ext uri="{0D108BD9-81ED-4DB2-BD59-A6C34878D82A}">
                    <a16:rowId xmlns:a16="http://schemas.microsoft.com/office/drawing/2014/main" val="262163848"/>
                  </a:ext>
                </a:extLst>
              </a:tr>
              <a:tr h="205155">
                <a:tc vMerge="1">
                  <a:txBody>
                    <a:bodyPr/>
                    <a:lstStyle/>
                    <a:p>
                      <a:pPr algn="l" fontAlgn="ctr"/>
                      <a:endParaRPr lang="en-US" sz="1100" b="0" i="0" u="none" strike="noStrike">
                        <a:solidFill>
                          <a:srgbClr val="000000"/>
                        </a:solidFill>
                        <a:effectLst/>
                        <a:latin typeface="Calibri"/>
                      </a:endParaRPr>
                    </a:p>
                  </a:txBody>
                  <a:tcPr marL="9525" marR="9525" marT="9525" marB="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757171"/>
                    </a:solidFill>
                  </a:tcPr>
                </a:tc>
                <a:tc>
                  <a:txBody>
                    <a:bodyPr/>
                    <a:lstStyle/>
                    <a:p>
                      <a:pPr algn="l" fontAlgn="ctr"/>
                      <a:r>
                        <a:rPr lang="en-US" sz="1300" b="0" i="0" u="none" strike="noStrike">
                          <a:solidFill>
                            <a:srgbClr val="000000"/>
                          </a:solidFill>
                          <a:effectLst/>
                          <a:latin typeface="Calibri"/>
                        </a:rPr>
                        <a:t> Term agent turnover</a:t>
                      </a:r>
                    </a:p>
                  </a:txBody>
                  <a:tcPr marL="9573" marR="9573" marT="9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pattFill prst="dkUpDiag">
                      <a:fgClr>
                        <a:schemeClr val="tx1">
                          <a:lumMod val="50000"/>
                          <a:lumOff val="50000"/>
                        </a:schemeClr>
                      </a:fgClr>
                      <a:bgClr>
                        <a:schemeClr val="bg1">
                          <a:lumMod val="85000"/>
                        </a:schemeClr>
                      </a:bgClr>
                    </a:pattFill>
                  </a:tcPr>
                </a:tc>
                <a:tc>
                  <a:txBody>
                    <a:bodyPr/>
                    <a:lstStyle/>
                    <a:p>
                      <a:pPr algn="ctr" fontAlgn="ctr"/>
                      <a:r>
                        <a:rPr lang="en-US" sz="1300" b="0" i="0" u="none" strike="noStrike">
                          <a:solidFill>
                            <a:srgbClr val="000000"/>
                          </a:solidFill>
                          <a:effectLst/>
                          <a:latin typeface="Wingdings"/>
                          <a:sym typeface="Wingdings"/>
                        </a:rPr>
                        <a:t>ü</a:t>
                      </a:r>
                      <a:endParaRPr lang="en-US" sz="1300" b="0" i="0" u="none" strike="noStrike">
                        <a:solidFill>
                          <a:srgbClr val="000000"/>
                        </a:solidFill>
                        <a:effectLst/>
                        <a:latin typeface="Calibri"/>
                      </a:endParaRPr>
                    </a:p>
                  </a:txBody>
                  <a:tcPr marL="9573" marR="9573" marT="9573" marB="0" anchor="ct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pattFill prst="dkUpDiag">
                      <a:fgClr>
                        <a:schemeClr val="tx1">
                          <a:lumMod val="50000"/>
                          <a:lumOff val="50000"/>
                        </a:schemeClr>
                      </a:fgClr>
                      <a:bgClr>
                        <a:schemeClr val="bg1">
                          <a:lumMod val="85000"/>
                        </a:schemeClr>
                      </a:bgClr>
                    </a:pattFill>
                  </a:tcPr>
                </a:tc>
                <a:tc>
                  <a:txBody>
                    <a:bodyPr/>
                    <a:lstStyle/>
                    <a:p>
                      <a:pPr algn="ctr" fontAlgn="ctr"/>
                      <a:r>
                        <a:rPr lang="en-US" sz="1300" b="0" i="0" u="none" strike="noStrike">
                          <a:solidFill>
                            <a:srgbClr val="000000"/>
                          </a:solidFill>
                          <a:effectLst/>
                          <a:latin typeface="Wingdings"/>
                          <a:sym typeface="Wingdings"/>
                        </a:rPr>
                        <a:t>ü</a:t>
                      </a:r>
                      <a:endParaRPr lang="en-US" sz="1300" b="0" i="0" u="none" strike="noStrike">
                        <a:solidFill>
                          <a:srgbClr val="000000"/>
                        </a:solidFill>
                        <a:effectLst/>
                        <a:latin typeface="Calibri"/>
                      </a:endParaRP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pattFill prst="dkUpDiag">
                      <a:fgClr>
                        <a:schemeClr val="tx1">
                          <a:lumMod val="50000"/>
                          <a:lumOff val="50000"/>
                        </a:schemeClr>
                      </a:fgClr>
                      <a:bgClr>
                        <a:schemeClr val="bg1">
                          <a:lumMod val="85000"/>
                        </a:schemeClr>
                      </a:bgClr>
                    </a:pattFill>
                  </a:tcPr>
                </a:tc>
                <a:tc>
                  <a:txBody>
                    <a:bodyPr/>
                    <a:lstStyle/>
                    <a:p>
                      <a:pPr algn="ctr" fontAlgn="ctr"/>
                      <a:r>
                        <a:rPr lang="en-US" sz="1300" b="0" i="0" u="none" strike="noStrike">
                          <a:solidFill>
                            <a:srgbClr val="000000"/>
                          </a:solidFill>
                          <a:effectLst/>
                          <a:latin typeface="Wingdings"/>
                          <a:sym typeface="Wingdings"/>
                        </a:rPr>
                        <a:t>ü</a:t>
                      </a:r>
                      <a:endParaRPr lang="en-US" sz="1300" b="0" i="0" u="none" strike="noStrike">
                        <a:solidFill>
                          <a:srgbClr val="000000"/>
                        </a:solidFill>
                        <a:effectLst/>
                        <a:latin typeface="Calibri"/>
                      </a:endParaRP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pattFill prst="dkUpDiag">
                      <a:fgClr>
                        <a:schemeClr val="tx1">
                          <a:lumMod val="50000"/>
                          <a:lumOff val="50000"/>
                        </a:schemeClr>
                      </a:fgClr>
                      <a:bgClr>
                        <a:schemeClr val="bg1">
                          <a:lumMod val="85000"/>
                        </a:schemeClr>
                      </a:bgClr>
                    </a:pattFill>
                  </a:tcPr>
                </a:tc>
                <a:tc>
                  <a:txBody>
                    <a:bodyPr/>
                    <a:lstStyle/>
                    <a:p>
                      <a:pPr algn="ctr" fontAlgn="ctr"/>
                      <a:endParaRPr lang="en-US" sz="1300" b="0" i="0" u="none" strike="noStrike">
                        <a:solidFill>
                          <a:srgbClr val="000000"/>
                        </a:solidFill>
                        <a:effectLst/>
                        <a:latin typeface="Calibri"/>
                      </a:endParaRP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pattFill prst="dkUpDiag">
                      <a:fgClr>
                        <a:schemeClr val="tx1">
                          <a:lumMod val="50000"/>
                          <a:lumOff val="50000"/>
                        </a:schemeClr>
                      </a:fgClr>
                      <a:bgClr>
                        <a:schemeClr val="bg1">
                          <a:lumMod val="85000"/>
                        </a:schemeClr>
                      </a:bgClr>
                    </a:pattFill>
                  </a:tcPr>
                </a:tc>
                <a:tc>
                  <a:txBody>
                    <a:bodyPr/>
                    <a:lstStyle/>
                    <a:p>
                      <a:pPr algn="ctr" fontAlgn="ctr"/>
                      <a:endParaRPr lang="en-US" sz="1300" b="0" i="0" u="none" strike="noStrike">
                        <a:solidFill>
                          <a:srgbClr val="000000"/>
                        </a:solidFill>
                        <a:effectLst/>
                        <a:latin typeface="Calibri"/>
                      </a:endParaRP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pattFill prst="dkUpDiag">
                      <a:fgClr>
                        <a:schemeClr val="tx1">
                          <a:lumMod val="50000"/>
                          <a:lumOff val="50000"/>
                        </a:schemeClr>
                      </a:fgClr>
                      <a:bgClr>
                        <a:schemeClr val="bg1">
                          <a:lumMod val="85000"/>
                        </a:schemeClr>
                      </a:bgClr>
                    </a:pattFill>
                  </a:tcPr>
                </a:tc>
                <a:tc>
                  <a:txBody>
                    <a:bodyPr/>
                    <a:lstStyle/>
                    <a:p>
                      <a:pPr algn="ctr" fontAlgn="ctr"/>
                      <a:endParaRPr lang="en-US" sz="1300" b="0" i="0" u="none" strike="noStrike">
                        <a:solidFill>
                          <a:srgbClr val="000000"/>
                        </a:solidFill>
                        <a:effectLst/>
                        <a:latin typeface="Calibri"/>
                      </a:endParaRP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pattFill prst="dkUpDiag">
                      <a:fgClr>
                        <a:schemeClr val="tx1">
                          <a:lumMod val="50000"/>
                          <a:lumOff val="50000"/>
                        </a:schemeClr>
                      </a:fgClr>
                      <a:bgClr>
                        <a:schemeClr val="bg1">
                          <a:lumMod val="85000"/>
                        </a:schemeClr>
                      </a:bgClr>
                    </a:pattFill>
                  </a:tcPr>
                </a:tc>
                <a:extLst>
                  <a:ext uri="{0D108BD9-81ED-4DB2-BD59-A6C34878D82A}">
                    <a16:rowId xmlns:a16="http://schemas.microsoft.com/office/drawing/2014/main" val="3704932988"/>
                  </a:ext>
                </a:extLst>
              </a:tr>
              <a:tr h="205155">
                <a:tc vMerge="1">
                  <a:txBody>
                    <a:bodyPr/>
                    <a:lstStyle/>
                    <a:p>
                      <a:pPr algn="l" fontAlgn="ctr"/>
                      <a:endParaRPr lang="en-US" sz="1100" b="0" i="0" u="none" strike="noStrike">
                        <a:solidFill>
                          <a:srgbClr val="000000"/>
                        </a:solidFill>
                        <a:effectLst/>
                        <a:latin typeface="Calibri"/>
                      </a:endParaRPr>
                    </a:p>
                  </a:txBody>
                  <a:tcPr marL="9525" marR="9525" marT="9525" marB="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757171"/>
                    </a:solidFill>
                  </a:tcPr>
                </a:tc>
                <a:tc>
                  <a:txBody>
                    <a:bodyPr/>
                    <a:lstStyle/>
                    <a:p>
                      <a:pPr algn="l" fontAlgn="ctr"/>
                      <a:r>
                        <a:rPr lang="en-US" sz="1300" b="0" i="0" u="none" strike="noStrike">
                          <a:solidFill>
                            <a:srgbClr val="000000"/>
                          </a:solidFill>
                          <a:effectLst/>
                          <a:latin typeface="Calibri"/>
                        </a:rPr>
                        <a:t> Unplanned absent to scheduled</a:t>
                      </a:r>
                    </a:p>
                  </a:txBody>
                  <a:tcPr marL="9573" marR="9573" marT="9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pattFill prst="dkUpDiag">
                      <a:fgClr>
                        <a:schemeClr val="tx1">
                          <a:lumMod val="50000"/>
                          <a:lumOff val="50000"/>
                        </a:schemeClr>
                      </a:fgClr>
                      <a:bgClr>
                        <a:schemeClr val="bg1">
                          <a:lumMod val="85000"/>
                        </a:schemeClr>
                      </a:bgClr>
                    </a:pattFill>
                  </a:tcPr>
                </a:tc>
                <a:tc>
                  <a:txBody>
                    <a:bodyPr/>
                    <a:lstStyle/>
                    <a:p>
                      <a:pPr algn="ctr" fontAlgn="ctr"/>
                      <a:r>
                        <a:rPr lang="en-US" sz="1300" b="0" i="0" u="none" strike="noStrike">
                          <a:solidFill>
                            <a:srgbClr val="000000"/>
                          </a:solidFill>
                          <a:effectLst/>
                          <a:latin typeface="Wingdings"/>
                          <a:sym typeface="Wingdings"/>
                        </a:rPr>
                        <a:t>ü</a:t>
                      </a:r>
                      <a:endParaRPr lang="en-US" sz="1300" b="0" i="0" u="none" strike="noStrike">
                        <a:solidFill>
                          <a:srgbClr val="000000"/>
                        </a:solidFill>
                        <a:effectLst/>
                        <a:latin typeface="Calibri"/>
                      </a:endParaRPr>
                    </a:p>
                  </a:txBody>
                  <a:tcPr marL="9573" marR="9573" marT="9573" marB="0" anchor="ct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pattFill prst="dkUpDiag">
                      <a:fgClr>
                        <a:schemeClr val="tx1">
                          <a:lumMod val="50000"/>
                          <a:lumOff val="50000"/>
                        </a:schemeClr>
                      </a:fgClr>
                      <a:bgClr>
                        <a:schemeClr val="bg1">
                          <a:lumMod val="85000"/>
                        </a:schemeClr>
                      </a:bgClr>
                    </a:pattFill>
                  </a:tcPr>
                </a:tc>
                <a:tc>
                  <a:txBody>
                    <a:bodyPr/>
                    <a:lstStyle/>
                    <a:p>
                      <a:pPr algn="ctr" fontAlgn="ctr"/>
                      <a:r>
                        <a:rPr lang="en-US" sz="1300" b="0" i="0" u="none" strike="noStrike">
                          <a:solidFill>
                            <a:srgbClr val="000000"/>
                          </a:solidFill>
                          <a:effectLst/>
                          <a:latin typeface="Wingdings"/>
                          <a:sym typeface="Wingdings"/>
                        </a:rPr>
                        <a:t>ü</a:t>
                      </a:r>
                      <a:endParaRPr lang="en-US" sz="1300" b="0" i="0" u="none" strike="noStrike">
                        <a:solidFill>
                          <a:srgbClr val="000000"/>
                        </a:solidFill>
                        <a:effectLst/>
                        <a:latin typeface="Calibri"/>
                      </a:endParaRP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pattFill prst="dkUpDiag">
                      <a:fgClr>
                        <a:schemeClr val="tx1">
                          <a:lumMod val="50000"/>
                          <a:lumOff val="50000"/>
                        </a:schemeClr>
                      </a:fgClr>
                      <a:bgClr>
                        <a:schemeClr val="bg1">
                          <a:lumMod val="85000"/>
                        </a:schemeClr>
                      </a:bgClr>
                    </a:pattFill>
                  </a:tcPr>
                </a:tc>
                <a:tc>
                  <a:txBody>
                    <a:bodyPr/>
                    <a:lstStyle/>
                    <a:p>
                      <a:pPr algn="ctr" fontAlgn="ctr"/>
                      <a:r>
                        <a:rPr lang="en-US" sz="1300" b="0" i="0" u="none" strike="noStrike">
                          <a:solidFill>
                            <a:srgbClr val="000000"/>
                          </a:solidFill>
                          <a:effectLst/>
                          <a:latin typeface="Wingdings"/>
                          <a:sym typeface="Wingdings"/>
                        </a:rPr>
                        <a:t>ü</a:t>
                      </a:r>
                      <a:endParaRPr lang="en-US" sz="1300" b="0" i="0" u="none" strike="noStrike">
                        <a:solidFill>
                          <a:srgbClr val="000000"/>
                        </a:solidFill>
                        <a:effectLst/>
                        <a:latin typeface="Calibri"/>
                      </a:endParaRP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pattFill prst="dkUpDiag">
                      <a:fgClr>
                        <a:schemeClr val="tx1">
                          <a:lumMod val="50000"/>
                          <a:lumOff val="50000"/>
                        </a:schemeClr>
                      </a:fgClr>
                      <a:bgClr>
                        <a:schemeClr val="bg1">
                          <a:lumMod val="85000"/>
                        </a:schemeClr>
                      </a:bgClr>
                    </a:pattFill>
                  </a:tcPr>
                </a:tc>
                <a:tc>
                  <a:txBody>
                    <a:bodyPr/>
                    <a:lstStyle/>
                    <a:p>
                      <a:pPr algn="ctr" fontAlgn="ctr"/>
                      <a:r>
                        <a:rPr lang="en-US" sz="1300" b="0" i="0" u="none" strike="noStrike">
                          <a:solidFill>
                            <a:srgbClr val="000000"/>
                          </a:solidFill>
                          <a:effectLst/>
                          <a:latin typeface="Wingdings"/>
                          <a:sym typeface="Wingdings"/>
                        </a:rPr>
                        <a:t>ü</a:t>
                      </a:r>
                      <a:endParaRPr lang="en-US" sz="1300" b="0" i="0" u="none" strike="noStrike">
                        <a:solidFill>
                          <a:srgbClr val="000000"/>
                        </a:solidFill>
                        <a:effectLst/>
                        <a:latin typeface="Calibri"/>
                      </a:endParaRP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pattFill prst="dkUpDiag">
                      <a:fgClr>
                        <a:schemeClr val="tx1">
                          <a:lumMod val="50000"/>
                          <a:lumOff val="50000"/>
                        </a:schemeClr>
                      </a:fgClr>
                      <a:bgClr>
                        <a:schemeClr val="bg1">
                          <a:lumMod val="85000"/>
                        </a:schemeClr>
                      </a:bgClr>
                    </a:pattFill>
                  </a:tcPr>
                </a:tc>
                <a:tc>
                  <a:txBody>
                    <a:bodyPr/>
                    <a:lstStyle/>
                    <a:p>
                      <a:pPr algn="ctr" fontAlgn="ctr"/>
                      <a:r>
                        <a:rPr lang="en-US" sz="1300" b="0" i="0" u="none" strike="noStrike">
                          <a:solidFill>
                            <a:srgbClr val="000000"/>
                          </a:solidFill>
                          <a:effectLst/>
                          <a:latin typeface="Wingdings"/>
                          <a:sym typeface="Wingdings"/>
                        </a:rPr>
                        <a:t>ü</a:t>
                      </a:r>
                      <a:endParaRPr lang="en-US" sz="1300" b="0" i="0" u="none" strike="noStrike">
                        <a:solidFill>
                          <a:srgbClr val="000000"/>
                        </a:solidFill>
                        <a:effectLst/>
                        <a:latin typeface="Calibri"/>
                      </a:endParaRP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pattFill prst="dkUpDiag">
                      <a:fgClr>
                        <a:schemeClr val="tx1">
                          <a:lumMod val="50000"/>
                          <a:lumOff val="50000"/>
                        </a:schemeClr>
                      </a:fgClr>
                      <a:bgClr>
                        <a:schemeClr val="bg1">
                          <a:lumMod val="85000"/>
                        </a:schemeClr>
                      </a:bgClr>
                    </a:pattFill>
                  </a:tcPr>
                </a:tc>
                <a:tc>
                  <a:txBody>
                    <a:bodyPr/>
                    <a:lstStyle/>
                    <a:p>
                      <a:pPr algn="ctr" fontAlgn="ctr"/>
                      <a:endParaRPr lang="en-US" sz="1300" b="0" i="0" u="none" strike="noStrike">
                        <a:solidFill>
                          <a:srgbClr val="000000"/>
                        </a:solidFill>
                        <a:effectLst/>
                        <a:latin typeface="Calibri"/>
                      </a:endParaRP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pattFill prst="dkUpDiag">
                      <a:fgClr>
                        <a:schemeClr val="tx1">
                          <a:lumMod val="50000"/>
                          <a:lumOff val="50000"/>
                        </a:schemeClr>
                      </a:fgClr>
                      <a:bgClr>
                        <a:schemeClr val="bg1">
                          <a:lumMod val="85000"/>
                        </a:schemeClr>
                      </a:bgClr>
                    </a:pattFill>
                  </a:tcPr>
                </a:tc>
                <a:extLst>
                  <a:ext uri="{0D108BD9-81ED-4DB2-BD59-A6C34878D82A}">
                    <a16:rowId xmlns:a16="http://schemas.microsoft.com/office/drawing/2014/main" val="938663390"/>
                  </a:ext>
                </a:extLst>
              </a:tr>
              <a:tr h="205155">
                <a:tc vMerge="1">
                  <a:txBody>
                    <a:bodyPr/>
                    <a:lstStyle/>
                    <a:p>
                      <a:pPr algn="l" fontAlgn="ctr"/>
                      <a:endParaRPr lang="en-US" sz="1100" b="0" i="0" u="none" strike="noStrike">
                        <a:solidFill>
                          <a:srgbClr val="000000"/>
                        </a:solidFill>
                        <a:effectLst/>
                        <a:latin typeface="Calibri"/>
                      </a:endParaRPr>
                    </a:p>
                  </a:txBody>
                  <a:tcPr marL="9525" marR="9525" marT="9525" marB="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757171"/>
                    </a:solidFill>
                  </a:tcPr>
                </a:tc>
                <a:tc>
                  <a:txBody>
                    <a:bodyPr/>
                    <a:lstStyle/>
                    <a:p>
                      <a:pPr algn="l" fontAlgn="ctr"/>
                      <a:r>
                        <a:rPr lang="en-US" sz="1300" b="0" i="0" u="none" strike="noStrike">
                          <a:solidFill>
                            <a:srgbClr val="000000"/>
                          </a:solidFill>
                          <a:effectLst/>
                          <a:latin typeface="Calibri"/>
                        </a:rPr>
                        <a:t> % of staff within acceptable range of absenteeism</a:t>
                      </a:r>
                    </a:p>
                  </a:txBody>
                  <a:tcPr marL="9573" marR="9573" marT="9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dkUpDiag">
                      <a:fgClr>
                        <a:schemeClr val="tx1">
                          <a:lumMod val="50000"/>
                          <a:lumOff val="50000"/>
                        </a:schemeClr>
                      </a:fgClr>
                      <a:bgClr>
                        <a:schemeClr val="bg1">
                          <a:lumMod val="85000"/>
                        </a:schemeClr>
                      </a:bgClr>
                    </a:pattFill>
                  </a:tcPr>
                </a:tc>
                <a:tc>
                  <a:txBody>
                    <a:bodyPr/>
                    <a:lstStyle/>
                    <a:p>
                      <a:pPr algn="ctr" fontAlgn="ctr"/>
                      <a:endParaRPr lang="en-US" sz="1300" b="0" i="0" u="none" strike="noStrike">
                        <a:solidFill>
                          <a:srgbClr val="000000"/>
                        </a:solidFill>
                        <a:effectLst/>
                        <a:latin typeface="Calibri"/>
                      </a:endParaRPr>
                    </a:p>
                  </a:txBody>
                  <a:tcPr marL="9573" marR="9573" marT="9573" marB="0" anchor="ct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dkUpDiag">
                      <a:fgClr>
                        <a:schemeClr val="tx1">
                          <a:lumMod val="50000"/>
                          <a:lumOff val="50000"/>
                        </a:schemeClr>
                      </a:fgClr>
                      <a:bgClr>
                        <a:schemeClr val="bg1">
                          <a:lumMod val="85000"/>
                        </a:schemeClr>
                      </a:bgClr>
                    </a:pattFill>
                  </a:tcPr>
                </a:tc>
                <a:tc>
                  <a:txBody>
                    <a:bodyPr/>
                    <a:lstStyle/>
                    <a:p>
                      <a:pPr algn="ctr" fontAlgn="ctr"/>
                      <a:r>
                        <a:rPr lang="en-US" sz="1300" b="0" i="0" u="none" strike="noStrike">
                          <a:solidFill>
                            <a:srgbClr val="000000"/>
                          </a:solidFill>
                          <a:effectLst/>
                          <a:latin typeface="Wingdings"/>
                          <a:sym typeface="Wingdings"/>
                        </a:rPr>
                        <a:t>ü</a:t>
                      </a:r>
                      <a:endParaRPr lang="en-US" sz="1300" b="0" i="0" u="none" strike="noStrike">
                        <a:solidFill>
                          <a:srgbClr val="000000"/>
                        </a:solidFill>
                        <a:effectLst/>
                        <a:latin typeface="Calibri"/>
                      </a:endParaRP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dkUpDiag">
                      <a:fgClr>
                        <a:schemeClr val="tx1">
                          <a:lumMod val="50000"/>
                          <a:lumOff val="50000"/>
                        </a:schemeClr>
                      </a:fgClr>
                      <a:bgClr>
                        <a:schemeClr val="bg1">
                          <a:lumMod val="85000"/>
                        </a:schemeClr>
                      </a:bgClr>
                    </a:pattFill>
                  </a:tcPr>
                </a:tc>
                <a:tc>
                  <a:txBody>
                    <a:bodyPr/>
                    <a:lstStyle/>
                    <a:p>
                      <a:pPr algn="ctr" fontAlgn="ctr"/>
                      <a:r>
                        <a:rPr lang="en-US" sz="1300" b="0" i="0" u="none" strike="noStrike">
                          <a:solidFill>
                            <a:srgbClr val="000000"/>
                          </a:solidFill>
                          <a:effectLst/>
                          <a:latin typeface="Wingdings"/>
                          <a:sym typeface="Wingdings"/>
                        </a:rPr>
                        <a:t>ü</a:t>
                      </a:r>
                      <a:endParaRPr lang="en-US" sz="1300" b="0" i="0" u="none" strike="noStrike">
                        <a:solidFill>
                          <a:srgbClr val="000000"/>
                        </a:solidFill>
                        <a:effectLst/>
                        <a:latin typeface="Calibri"/>
                      </a:endParaRP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dkUpDiag">
                      <a:fgClr>
                        <a:schemeClr val="tx1">
                          <a:lumMod val="50000"/>
                          <a:lumOff val="50000"/>
                        </a:schemeClr>
                      </a:fgClr>
                      <a:bgClr>
                        <a:schemeClr val="bg1">
                          <a:lumMod val="85000"/>
                        </a:schemeClr>
                      </a:bgClr>
                    </a:pattFill>
                  </a:tcPr>
                </a:tc>
                <a:tc>
                  <a:txBody>
                    <a:bodyPr/>
                    <a:lstStyle/>
                    <a:p>
                      <a:pPr algn="ctr" fontAlgn="ctr"/>
                      <a:r>
                        <a:rPr lang="en-US" sz="1300" b="0" i="0" u="none" strike="noStrike">
                          <a:solidFill>
                            <a:srgbClr val="000000"/>
                          </a:solidFill>
                          <a:effectLst/>
                          <a:latin typeface="Wingdings"/>
                          <a:sym typeface="Wingdings"/>
                        </a:rPr>
                        <a:t>ü</a:t>
                      </a:r>
                      <a:endParaRPr lang="en-US" sz="1300" b="0" i="0" u="none" strike="noStrike">
                        <a:solidFill>
                          <a:srgbClr val="000000"/>
                        </a:solidFill>
                        <a:effectLst/>
                        <a:latin typeface="Calibri"/>
                      </a:endParaRP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dkUpDiag">
                      <a:fgClr>
                        <a:schemeClr val="tx1">
                          <a:lumMod val="50000"/>
                          <a:lumOff val="50000"/>
                        </a:schemeClr>
                      </a:fgClr>
                      <a:bgClr>
                        <a:schemeClr val="bg1">
                          <a:lumMod val="85000"/>
                        </a:schemeClr>
                      </a:bgClr>
                    </a:pattFill>
                  </a:tcPr>
                </a:tc>
                <a:tc>
                  <a:txBody>
                    <a:bodyPr/>
                    <a:lstStyle/>
                    <a:p>
                      <a:pPr algn="ctr" fontAlgn="ctr"/>
                      <a:r>
                        <a:rPr lang="en-US" sz="1300" b="0" i="0" u="none" strike="noStrike">
                          <a:solidFill>
                            <a:srgbClr val="000000"/>
                          </a:solidFill>
                          <a:effectLst/>
                          <a:latin typeface="Wingdings"/>
                          <a:sym typeface="Wingdings"/>
                        </a:rPr>
                        <a:t>ü</a:t>
                      </a:r>
                      <a:endParaRPr lang="en-US" sz="1300" b="0" i="0" u="none" strike="noStrike">
                        <a:solidFill>
                          <a:srgbClr val="000000"/>
                        </a:solidFill>
                        <a:effectLst/>
                        <a:latin typeface="Calibri"/>
                      </a:endParaRP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dkUpDiag">
                      <a:fgClr>
                        <a:schemeClr val="tx1">
                          <a:lumMod val="50000"/>
                          <a:lumOff val="50000"/>
                        </a:schemeClr>
                      </a:fgClr>
                      <a:bgClr>
                        <a:schemeClr val="bg1">
                          <a:lumMod val="85000"/>
                        </a:schemeClr>
                      </a:bgClr>
                    </a:pattFill>
                  </a:tcPr>
                </a:tc>
                <a:tc>
                  <a:txBody>
                    <a:bodyPr/>
                    <a:lstStyle/>
                    <a:p>
                      <a:pPr algn="ctr" fontAlgn="ctr"/>
                      <a:endParaRPr lang="en-US" sz="1300" b="0" i="0" u="none" strike="noStrike">
                        <a:solidFill>
                          <a:srgbClr val="000000"/>
                        </a:solidFill>
                        <a:effectLst/>
                        <a:latin typeface="Calibri"/>
                      </a:endParaRPr>
                    </a:p>
                  </a:txBody>
                  <a:tcPr marL="9573" marR="9573" marT="957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dkUpDiag">
                      <a:fgClr>
                        <a:schemeClr val="tx1">
                          <a:lumMod val="50000"/>
                          <a:lumOff val="50000"/>
                        </a:schemeClr>
                      </a:fgClr>
                      <a:bgClr>
                        <a:schemeClr val="bg1">
                          <a:lumMod val="85000"/>
                        </a:schemeClr>
                      </a:bgClr>
                    </a:pattFill>
                  </a:tcPr>
                </a:tc>
                <a:extLst>
                  <a:ext uri="{0D108BD9-81ED-4DB2-BD59-A6C34878D82A}">
                    <a16:rowId xmlns:a16="http://schemas.microsoft.com/office/drawing/2014/main" val="1124983856"/>
                  </a:ext>
                </a:extLst>
              </a:tr>
            </a:tbl>
          </a:graphicData>
        </a:graphic>
      </p:graphicFrame>
      <p:sp>
        <p:nvSpPr>
          <p:cNvPr id="2" name="Title 1">
            <a:extLst>
              <a:ext uri="{FF2B5EF4-FFF2-40B4-BE49-F238E27FC236}">
                <a16:creationId xmlns:a16="http://schemas.microsoft.com/office/drawing/2014/main" id="{73C44219-EB4A-34EE-3D75-A5E7C58AFDF4}"/>
              </a:ext>
            </a:extLst>
          </p:cNvPr>
          <p:cNvSpPr>
            <a:spLocks noGrp="1"/>
          </p:cNvSpPr>
          <p:nvPr>
            <p:ph type="title"/>
          </p:nvPr>
        </p:nvSpPr>
        <p:spPr>
          <a:xfrm>
            <a:off x="170444" y="66884"/>
            <a:ext cx="10747624" cy="498000"/>
          </a:xfrm>
        </p:spPr>
        <p:txBody>
          <a:bodyPr lIns="91440" tIns="45720" rIns="91440" bIns="45720" anchor="t"/>
          <a:lstStyle/>
          <a:p>
            <a:r>
              <a:rPr lang="en-CA" sz="2800"/>
              <a:t>Accountability Framework - Measurement Categories</a:t>
            </a:r>
            <a:endParaRPr lang="en-CA" sz="2800" b="0"/>
          </a:p>
        </p:txBody>
      </p:sp>
      <p:sp>
        <p:nvSpPr>
          <p:cNvPr id="3" name="TextBox 2">
            <a:extLst>
              <a:ext uri="{FF2B5EF4-FFF2-40B4-BE49-F238E27FC236}">
                <a16:creationId xmlns:a16="http://schemas.microsoft.com/office/drawing/2014/main" id="{14911680-1E2A-1430-02DF-4774B7C4893A}"/>
              </a:ext>
            </a:extLst>
          </p:cNvPr>
          <p:cNvSpPr txBox="1"/>
          <p:nvPr/>
        </p:nvSpPr>
        <p:spPr>
          <a:xfrm>
            <a:off x="722187" y="6293115"/>
            <a:ext cx="10667864"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700"/>
              <a:t>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700"/>
              <a:t>Items highlighted in blue apply only to Executives.</a:t>
            </a:r>
          </a:p>
          <a:p>
            <a:r>
              <a:rPr lang="en-CA" sz="700" b="0"/>
              <a:t>Customer Satisfaction/ Employee Satisfaction will not be part of the initial scorecard but will be assessed in future iterations.</a:t>
            </a:r>
            <a:endParaRPr lang="en-CA" sz="1400">
              <a:solidFill>
                <a:schemeClr val="tx1">
                  <a:lumMod val="65000"/>
                  <a:lumOff val="35000"/>
                </a:schemeClr>
              </a:solidFill>
            </a:endParaRPr>
          </a:p>
        </p:txBody>
      </p:sp>
    </p:spTree>
    <p:extLst>
      <p:ext uri="{BB962C8B-B14F-4D97-AF65-F5344CB8AC3E}">
        <p14:creationId xmlns:p14="http://schemas.microsoft.com/office/powerpoint/2010/main" val="3422290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494C4-AFB7-C339-C5AA-13BD51C63FD7}"/>
              </a:ext>
            </a:extLst>
          </p:cNvPr>
          <p:cNvSpPr>
            <a:spLocks noGrp="1"/>
          </p:cNvSpPr>
          <p:nvPr>
            <p:ph type="title"/>
          </p:nvPr>
        </p:nvSpPr>
        <p:spPr>
          <a:xfrm>
            <a:off x="165282" y="62457"/>
            <a:ext cx="10747624" cy="498000"/>
          </a:xfrm>
        </p:spPr>
        <p:txBody>
          <a:bodyPr lIns="91440" tIns="45720" rIns="91440" bIns="45720" anchor="t"/>
          <a:lstStyle/>
          <a:p>
            <a:r>
              <a:rPr lang="en-CA" sz="2800"/>
              <a:t>Accountability Framework – Agent Measurement Categories </a:t>
            </a:r>
          </a:p>
        </p:txBody>
      </p:sp>
      <p:sp>
        <p:nvSpPr>
          <p:cNvPr id="3" name="Rectangle: Rounded Corners 2">
            <a:extLst>
              <a:ext uri="{FF2B5EF4-FFF2-40B4-BE49-F238E27FC236}">
                <a16:creationId xmlns:a16="http://schemas.microsoft.com/office/drawing/2014/main" id="{A9452578-894B-B2AD-10C2-19C584074D92}"/>
              </a:ext>
            </a:extLst>
          </p:cNvPr>
          <p:cNvSpPr/>
          <p:nvPr/>
        </p:nvSpPr>
        <p:spPr>
          <a:xfrm>
            <a:off x="6899121" y="1103565"/>
            <a:ext cx="4008367" cy="4876756"/>
          </a:xfrm>
          <a:prstGeom prst="round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8" name="TextBox 17">
            <a:extLst>
              <a:ext uri="{FF2B5EF4-FFF2-40B4-BE49-F238E27FC236}">
                <a16:creationId xmlns:a16="http://schemas.microsoft.com/office/drawing/2014/main" id="{D54E9DB2-D2F9-F7F6-ED4D-F602624A94EA}"/>
              </a:ext>
            </a:extLst>
          </p:cNvPr>
          <p:cNvSpPr txBox="1"/>
          <p:nvPr/>
        </p:nvSpPr>
        <p:spPr>
          <a:xfrm>
            <a:off x="4824402" y="3305292"/>
            <a:ext cx="1878459" cy="735309"/>
          </a:xfrm>
          <a:prstGeom prst="rect">
            <a:avLst/>
          </a:prstGeom>
          <a:noFill/>
        </p:spPr>
        <p:txBody>
          <a:bodyPr wrap="square" lIns="91440" tIns="45720" rIns="91440" bIns="45720" rtlCol="0" anchor="t">
            <a:noAutofit/>
          </a:bodyPr>
          <a:lstStyle/>
          <a:p>
            <a:pPr algn="ctr">
              <a:defRPr/>
            </a:pPr>
            <a:r>
              <a:rPr lang="en-CA" sz="1400">
                <a:solidFill>
                  <a:prstClr val="black">
                    <a:lumMod val="85000"/>
                    <a:lumOff val="15000"/>
                  </a:prstClr>
                </a:solidFill>
                <a:latin typeface="Calibri" panose="020F0502020204030204"/>
                <a:cs typeface="Arial"/>
              </a:rPr>
              <a:t>Are you </a:t>
            </a:r>
            <a:r>
              <a:rPr lang="en-CA" sz="1400">
                <a:solidFill>
                  <a:prstClr val="black">
                    <a:lumMod val="85000"/>
                    <a:lumOff val="15000"/>
                  </a:prstClr>
                </a:solidFill>
                <a:latin typeface="Calibri" panose="020F0502020204030204"/>
                <a:cs typeface="Calibri"/>
              </a:rPr>
              <a:t>respecting CRA core values?</a:t>
            </a:r>
            <a:endParaRPr lang="en-US" sz="1400">
              <a:solidFill>
                <a:prstClr val="black">
                  <a:lumMod val="85000"/>
                  <a:lumOff val="15000"/>
                </a:prstClr>
              </a:solidFill>
              <a:latin typeface="Calibri" panose="020F0502020204030204"/>
              <a:ea typeface="Calibri" panose="020F0502020204030204"/>
              <a:cs typeface="Calibri"/>
            </a:endParaRPr>
          </a:p>
        </p:txBody>
      </p:sp>
      <p:sp>
        <p:nvSpPr>
          <p:cNvPr id="20" name="Oval 19">
            <a:extLst>
              <a:ext uri="{FF2B5EF4-FFF2-40B4-BE49-F238E27FC236}">
                <a16:creationId xmlns:a16="http://schemas.microsoft.com/office/drawing/2014/main" id="{11BC8B21-C2CF-185B-59F5-FE2640CE7862}"/>
              </a:ext>
            </a:extLst>
          </p:cNvPr>
          <p:cNvSpPr/>
          <p:nvPr>
            <p:custDataLst>
              <p:tags r:id="rId1"/>
            </p:custDataLst>
          </p:nvPr>
        </p:nvSpPr>
        <p:spPr>
          <a:xfrm>
            <a:off x="7272505" y="1157183"/>
            <a:ext cx="1111916" cy="1257622"/>
          </a:xfrm>
          <a:prstGeom prst="ellipse">
            <a:avLst/>
          </a:prstGeom>
          <a:solidFill>
            <a:schemeClr val="bg1">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CA" sz="1350">
              <a:solidFill>
                <a:prstClr val="white"/>
              </a:solidFill>
              <a:latin typeface="Calibri" panose="020F0502020204030204"/>
            </a:endParaRPr>
          </a:p>
        </p:txBody>
      </p:sp>
      <p:sp>
        <p:nvSpPr>
          <p:cNvPr id="21" name="TextBox 20">
            <a:extLst>
              <a:ext uri="{FF2B5EF4-FFF2-40B4-BE49-F238E27FC236}">
                <a16:creationId xmlns:a16="http://schemas.microsoft.com/office/drawing/2014/main" id="{AA1EB8F9-5859-47C1-6384-82BE338B8616}"/>
              </a:ext>
            </a:extLst>
          </p:cNvPr>
          <p:cNvSpPr txBox="1"/>
          <p:nvPr>
            <p:custDataLst>
              <p:tags r:id="rId2"/>
            </p:custDataLst>
          </p:nvPr>
        </p:nvSpPr>
        <p:spPr>
          <a:xfrm>
            <a:off x="7029333" y="2530324"/>
            <a:ext cx="1670017" cy="616327"/>
          </a:xfrm>
          <a:prstGeom prst="rect">
            <a:avLst/>
          </a:prstGeom>
          <a:solidFill>
            <a:schemeClr val="bg1">
              <a:lumMod val="75000"/>
            </a:schemeClr>
          </a:solidFill>
          <a:ln>
            <a:solidFill>
              <a:schemeClr val="tx1">
                <a:lumMod val="65000"/>
                <a:lumOff val="35000"/>
              </a:schemeClr>
            </a:solidFill>
          </a:ln>
        </p:spPr>
        <p:txBody>
          <a:bodyPr wrap="square" rtlCol="0" anchor="ctr">
            <a:noAutofit/>
          </a:bodyPr>
          <a:lstStyle/>
          <a:p>
            <a:pPr algn="ctr">
              <a:defRPr/>
            </a:pPr>
            <a:r>
              <a:rPr lang="en-US" sz="1200" b="1">
                <a:solidFill>
                  <a:schemeClr val="bg1"/>
                </a:solidFill>
                <a:latin typeface="Calibri" panose="020F0502020204030204"/>
                <a:cs typeface="Arial" pitchFamily="34" charset="0"/>
              </a:rPr>
              <a:t>Employee Satisfaction</a:t>
            </a:r>
          </a:p>
        </p:txBody>
      </p:sp>
      <p:grpSp>
        <p:nvGrpSpPr>
          <p:cNvPr id="22" name="Group 21" descr="Decorative">
            <a:extLst>
              <a:ext uri="{FF2B5EF4-FFF2-40B4-BE49-F238E27FC236}">
                <a16:creationId xmlns:a16="http://schemas.microsoft.com/office/drawing/2014/main" id="{34740285-F8B6-98C7-82A2-49BC2043590A}"/>
              </a:ext>
            </a:extLst>
          </p:cNvPr>
          <p:cNvGrpSpPr/>
          <p:nvPr>
            <p:custDataLst>
              <p:tags r:id="rId3"/>
            </p:custDataLst>
          </p:nvPr>
        </p:nvGrpSpPr>
        <p:grpSpPr>
          <a:xfrm>
            <a:off x="9205719" y="1146902"/>
            <a:ext cx="1111916" cy="1257622"/>
            <a:chOff x="4151048" y="3159797"/>
            <a:chExt cx="1132513" cy="1132513"/>
          </a:xfrm>
          <a:solidFill>
            <a:srgbClr val="006D9D"/>
          </a:solidFill>
        </p:grpSpPr>
        <p:sp>
          <p:nvSpPr>
            <p:cNvPr id="31" name="Oval 30">
              <a:extLst>
                <a:ext uri="{FF2B5EF4-FFF2-40B4-BE49-F238E27FC236}">
                  <a16:creationId xmlns:a16="http://schemas.microsoft.com/office/drawing/2014/main" id="{E3354A3F-15FF-296C-35ED-7B06C7427B87}"/>
                </a:ext>
              </a:extLst>
            </p:cNvPr>
            <p:cNvSpPr/>
            <p:nvPr>
              <p:custDataLst>
                <p:tags r:id="rId11"/>
              </p:custDataLst>
            </p:nvPr>
          </p:nvSpPr>
          <p:spPr>
            <a:xfrm>
              <a:off x="4151048" y="3159797"/>
              <a:ext cx="1132513" cy="1132513"/>
            </a:xfrm>
            <a:prstGeom prst="ellipse">
              <a:avLst/>
            </a:prstGeom>
            <a:solidFill>
              <a:schemeClr val="bg1">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CA" sz="1350">
                <a:solidFill>
                  <a:prstClr val="white"/>
                </a:solidFill>
                <a:latin typeface="Calibri" panose="020F0502020204030204"/>
              </a:endParaRPr>
            </a:p>
          </p:txBody>
        </p:sp>
        <p:sp>
          <p:nvSpPr>
            <p:cNvPr id="32" name="Freeform 21" descr="Users Icon">
              <a:extLst>
                <a:ext uri="{FF2B5EF4-FFF2-40B4-BE49-F238E27FC236}">
                  <a16:creationId xmlns:a16="http://schemas.microsoft.com/office/drawing/2014/main" id="{3932A269-4EC8-C356-C6DC-2A1CA094D844}"/>
                </a:ext>
              </a:extLst>
            </p:cNvPr>
            <p:cNvSpPr>
              <a:spLocks noEditPoints="1"/>
            </p:cNvSpPr>
            <p:nvPr/>
          </p:nvSpPr>
          <p:spPr bwMode="auto">
            <a:xfrm>
              <a:off x="4431554" y="3459649"/>
              <a:ext cx="571500" cy="532808"/>
            </a:xfrm>
            <a:custGeom>
              <a:avLst/>
              <a:gdLst>
                <a:gd name="T0" fmla="*/ 318 w 450"/>
                <a:gd name="T1" fmla="*/ 17 h 420"/>
                <a:gd name="T2" fmla="*/ 318 w 450"/>
                <a:gd name="T3" fmla="*/ 102 h 420"/>
                <a:gd name="T4" fmla="*/ 403 w 450"/>
                <a:gd name="T5" fmla="*/ 102 h 420"/>
                <a:gd name="T6" fmla="*/ 403 w 450"/>
                <a:gd name="T7" fmla="*/ 17 h 420"/>
                <a:gd name="T8" fmla="*/ 421 w 450"/>
                <a:gd name="T9" fmla="*/ 120 h 420"/>
                <a:gd name="T10" fmla="*/ 388 w 450"/>
                <a:gd name="T11" fmla="*/ 135 h 420"/>
                <a:gd name="T12" fmla="*/ 329 w 450"/>
                <a:gd name="T13" fmla="*/ 135 h 420"/>
                <a:gd name="T14" fmla="*/ 311 w 450"/>
                <a:gd name="T15" fmla="*/ 210 h 420"/>
                <a:gd name="T16" fmla="*/ 405 w 450"/>
                <a:gd name="T17" fmla="*/ 240 h 420"/>
                <a:gd name="T18" fmla="*/ 450 w 450"/>
                <a:gd name="T19" fmla="*/ 203 h 420"/>
                <a:gd name="T20" fmla="*/ 225 w 450"/>
                <a:gd name="T21" fmla="*/ 60 h 420"/>
                <a:gd name="T22" fmla="*/ 135 w 450"/>
                <a:gd name="T23" fmla="*/ 150 h 420"/>
                <a:gd name="T24" fmla="*/ 225 w 450"/>
                <a:gd name="T25" fmla="*/ 240 h 420"/>
                <a:gd name="T26" fmla="*/ 315 w 450"/>
                <a:gd name="T27" fmla="*/ 150 h 420"/>
                <a:gd name="T28" fmla="*/ 225 w 450"/>
                <a:gd name="T29" fmla="*/ 60 h 420"/>
                <a:gd name="T30" fmla="*/ 47 w 450"/>
                <a:gd name="T31" fmla="*/ 17 h 420"/>
                <a:gd name="T32" fmla="*/ 47 w 450"/>
                <a:gd name="T33" fmla="*/ 102 h 420"/>
                <a:gd name="T34" fmla="*/ 132 w 450"/>
                <a:gd name="T35" fmla="*/ 102 h 420"/>
                <a:gd name="T36" fmla="*/ 132 w 450"/>
                <a:gd name="T37" fmla="*/ 17 h 420"/>
                <a:gd name="T38" fmla="*/ 389 w 450"/>
                <a:gd name="T39" fmla="*/ 335 h 420"/>
                <a:gd name="T40" fmla="*/ 380 w 450"/>
                <a:gd name="T41" fmla="*/ 284 h 420"/>
                <a:gd name="T42" fmla="*/ 355 w 450"/>
                <a:gd name="T43" fmla="*/ 242 h 420"/>
                <a:gd name="T44" fmla="*/ 309 w 450"/>
                <a:gd name="T45" fmla="*/ 225 h 420"/>
                <a:gd name="T46" fmla="*/ 282 w 450"/>
                <a:gd name="T47" fmla="*/ 241 h 420"/>
                <a:gd name="T48" fmla="*/ 225 w 450"/>
                <a:gd name="T49" fmla="*/ 258 h 420"/>
                <a:gd name="T50" fmla="*/ 168 w 450"/>
                <a:gd name="T51" fmla="*/ 241 h 420"/>
                <a:gd name="T52" fmla="*/ 141 w 450"/>
                <a:gd name="T53" fmla="*/ 225 h 420"/>
                <a:gd name="T54" fmla="*/ 95 w 450"/>
                <a:gd name="T55" fmla="*/ 242 h 420"/>
                <a:gd name="T56" fmla="*/ 70 w 450"/>
                <a:gd name="T57" fmla="*/ 284 h 420"/>
                <a:gd name="T58" fmla="*/ 61 w 450"/>
                <a:gd name="T59" fmla="*/ 335 h 420"/>
                <a:gd name="T60" fmla="*/ 77 w 450"/>
                <a:gd name="T61" fmla="*/ 404 h 420"/>
                <a:gd name="T62" fmla="*/ 327 w 450"/>
                <a:gd name="T63" fmla="*/ 420 h 420"/>
                <a:gd name="T64" fmla="*/ 390 w 450"/>
                <a:gd name="T65" fmla="*/ 360 h 420"/>
                <a:gd name="T66" fmla="*/ 120 w 450"/>
                <a:gd name="T67" fmla="*/ 150 h 420"/>
                <a:gd name="T68" fmla="*/ 90 w 450"/>
                <a:gd name="T69" fmla="*/ 140 h 420"/>
                <a:gd name="T70" fmla="*/ 39 w 450"/>
                <a:gd name="T71" fmla="*/ 125 h 420"/>
                <a:gd name="T72" fmla="*/ 0 w 450"/>
                <a:gd name="T73" fmla="*/ 203 h 420"/>
                <a:gd name="T74" fmla="*/ 45 w 450"/>
                <a:gd name="T75" fmla="*/ 240 h 420"/>
                <a:gd name="T76" fmla="*/ 139 w 450"/>
                <a:gd name="T77" fmla="*/ 21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0" h="420">
                  <a:moveTo>
                    <a:pt x="360" y="0"/>
                  </a:moveTo>
                  <a:cubicBezTo>
                    <a:pt x="343" y="0"/>
                    <a:pt x="329" y="6"/>
                    <a:pt x="318" y="17"/>
                  </a:cubicBezTo>
                  <a:cubicBezTo>
                    <a:pt x="306" y="29"/>
                    <a:pt x="300" y="43"/>
                    <a:pt x="300" y="60"/>
                  </a:cubicBezTo>
                  <a:cubicBezTo>
                    <a:pt x="300" y="77"/>
                    <a:pt x="306" y="91"/>
                    <a:pt x="318" y="102"/>
                  </a:cubicBezTo>
                  <a:cubicBezTo>
                    <a:pt x="329" y="114"/>
                    <a:pt x="343" y="120"/>
                    <a:pt x="360" y="120"/>
                  </a:cubicBezTo>
                  <a:cubicBezTo>
                    <a:pt x="377" y="120"/>
                    <a:pt x="391" y="114"/>
                    <a:pt x="403" y="102"/>
                  </a:cubicBezTo>
                  <a:cubicBezTo>
                    <a:pt x="414" y="91"/>
                    <a:pt x="420" y="77"/>
                    <a:pt x="420" y="60"/>
                  </a:cubicBezTo>
                  <a:cubicBezTo>
                    <a:pt x="420" y="43"/>
                    <a:pt x="414" y="29"/>
                    <a:pt x="403" y="17"/>
                  </a:cubicBezTo>
                  <a:cubicBezTo>
                    <a:pt x="391" y="6"/>
                    <a:pt x="377" y="0"/>
                    <a:pt x="360" y="0"/>
                  </a:cubicBezTo>
                  <a:close/>
                  <a:moveTo>
                    <a:pt x="421" y="120"/>
                  </a:moveTo>
                  <a:cubicBezTo>
                    <a:pt x="420" y="120"/>
                    <a:pt x="417" y="122"/>
                    <a:pt x="411" y="125"/>
                  </a:cubicBezTo>
                  <a:cubicBezTo>
                    <a:pt x="405" y="128"/>
                    <a:pt x="397" y="132"/>
                    <a:pt x="388" y="135"/>
                  </a:cubicBezTo>
                  <a:cubicBezTo>
                    <a:pt x="379" y="138"/>
                    <a:pt x="369" y="140"/>
                    <a:pt x="360" y="140"/>
                  </a:cubicBezTo>
                  <a:cubicBezTo>
                    <a:pt x="350" y="140"/>
                    <a:pt x="339" y="138"/>
                    <a:pt x="329" y="135"/>
                  </a:cubicBezTo>
                  <a:cubicBezTo>
                    <a:pt x="330" y="140"/>
                    <a:pt x="330" y="146"/>
                    <a:pt x="330" y="150"/>
                  </a:cubicBezTo>
                  <a:cubicBezTo>
                    <a:pt x="330" y="172"/>
                    <a:pt x="324" y="192"/>
                    <a:pt x="311" y="210"/>
                  </a:cubicBezTo>
                  <a:cubicBezTo>
                    <a:pt x="336" y="211"/>
                    <a:pt x="357" y="221"/>
                    <a:pt x="373" y="240"/>
                  </a:cubicBezTo>
                  <a:cubicBezTo>
                    <a:pt x="405" y="240"/>
                    <a:pt x="405" y="240"/>
                    <a:pt x="405" y="240"/>
                  </a:cubicBezTo>
                  <a:cubicBezTo>
                    <a:pt x="417" y="240"/>
                    <a:pt x="428" y="237"/>
                    <a:pt x="437" y="231"/>
                  </a:cubicBezTo>
                  <a:cubicBezTo>
                    <a:pt x="446" y="224"/>
                    <a:pt x="450" y="215"/>
                    <a:pt x="450" y="203"/>
                  </a:cubicBezTo>
                  <a:cubicBezTo>
                    <a:pt x="450" y="148"/>
                    <a:pt x="440" y="120"/>
                    <a:pt x="421" y="120"/>
                  </a:cubicBezTo>
                  <a:close/>
                  <a:moveTo>
                    <a:pt x="225" y="60"/>
                  </a:moveTo>
                  <a:cubicBezTo>
                    <a:pt x="200" y="60"/>
                    <a:pt x="179" y="69"/>
                    <a:pt x="161" y="86"/>
                  </a:cubicBezTo>
                  <a:cubicBezTo>
                    <a:pt x="144" y="104"/>
                    <a:pt x="135" y="125"/>
                    <a:pt x="135" y="150"/>
                  </a:cubicBezTo>
                  <a:cubicBezTo>
                    <a:pt x="135" y="175"/>
                    <a:pt x="144" y="196"/>
                    <a:pt x="161" y="214"/>
                  </a:cubicBezTo>
                  <a:cubicBezTo>
                    <a:pt x="179" y="231"/>
                    <a:pt x="200" y="240"/>
                    <a:pt x="225" y="240"/>
                  </a:cubicBezTo>
                  <a:cubicBezTo>
                    <a:pt x="250" y="240"/>
                    <a:pt x="271" y="231"/>
                    <a:pt x="289" y="214"/>
                  </a:cubicBezTo>
                  <a:cubicBezTo>
                    <a:pt x="306" y="196"/>
                    <a:pt x="315" y="175"/>
                    <a:pt x="315" y="150"/>
                  </a:cubicBezTo>
                  <a:cubicBezTo>
                    <a:pt x="315" y="125"/>
                    <a:pt x="306" y="104"/>
                    <a:pt x="289" y="86"/>
                  </a:cubicBezTo>
                  <a:cubicBezTo>
                    <a:pt x="271" y="69"/>
                    <a:pt x="250" y="60"/>
                    <a:pt x="225" y="60"/>
                  </a:cubicBezTo>
                  <a:close/>
                  <a:moveTo>
                    <a:pt x="90" y="0"/>
                  </a:moveTo>
                  <a:cubicBezTo>
                    <a:pt x="73" y="0"/>
                    <a:pt x="59" y="6"/>
                    <a:pt x="47" y="17"/>
                  </a:cubicBezTo>
                  <a:cubicBezTo>
                    <a:pt x="36" y="29"/>
                    <a:pt x="30" y="43"/>
                    <a:pt x="30" y="60"/>
                  </a:cubicBezTo>
                  <a:cubicBezTo>
                    <a:pt x="30" y="77"/>
                    <a:pt x="36" y="91"/>
                    <a:pt x="47" y="102"/>
                  </a:cubicBezTo>
                  <a:cubicBezTo>
                    <a:pt x="59" y="114"/>
                    <a:pt x="73" y="120"/>
                    <a:pt x="90" y="120"/>
                  </a:cubicBezTo>
                  <a:cubicBezTo>
                    <a:pt x="106" y="120"/>
                    <a:pt x="120" y="114"/>
                    <a:pt x="132" y="102"/>
                  </a:cubicBezTo>
                  <a:cubicBezTo>
                    <a:pt x="144" y="91"/>
                    <a:pt x="150" y="77"/>
                    <a:pt x="150" y="60"/>
                  </a:cubicBezTo>
                  <a:cubicBezTo>
                    <a:pt x="150" y="43"/>
                    <a:pt x="144" y="29"/>
                    <a:pt x="132" y="17"/>
                  </a:cubicBezTo>
                  <a:cubicBezTo>
                    <a:pt x="120" y="6"/>
                    <a:pt x="106" y="0"/>
                    <a:pt x="90" y="0"/>
                  </a:cubicBezTo>
                  <a:close/>
                  <a:moveTo>
                    <a:pt x="389" y="335"/>
                  </a:moveTo>
                  <a:cubicBezTo>
                    <a:pt x="389" y="327"/>
                    <a:pt x="388" y="319"/>
                    <a:pt x="386" y="310"/>
                  </a:cubicBezTo>
                  <a:cubicBezTo>
                    <a:pt x="384" y="301"/>
                    <a:pt x="382" y="292"/>
                    <a:pt x="380" y="284"/>
                  </a:cubicBezTo>
                  <a:cubicBezTo>
                    <a:pt x="377" y="276"/>
                    <a:pt x="374" y="269"/>
                    <a:pt x="370" y="261"/>
                  </a:cubicBezTo>
                  <a:cubicBezTo>
                    <a:pt x="365" y="254"/>
                    <a:pt x="361" y="248"/>
                    <a:pt x="355" y="242"/>
                  </a:cubicBezTo>
                  <a:cubicBezTo>
                    <a:pt x="350" y="237"/>
                    <a:pt x="343" y="233"/>
                    <a:pt x="335" y="230"/>
                  </a:cubicBezTo>
                  <a:cubicBezTo>
                    <a:pt x="327" y="227"/>
                    <a:pt x="318" y="225"/>
                    <a:pt x="309" y="225"/>
                  </a:cubicBezTo>
                  <a:cubicBezTo>
                    <a:pt x="307" y="225"/>
                    <a:pt x="304" y="227"/>
                    <a:pt x="299" y="230"/>
                  </a:cubicBezTo>
                  <a:cubicBezTo>
                    <a:pt x="294" y="234"/>
                    <a:pt x="288" y="237"/>
                    <a:pt x="282" y="241"/>
                  </a:cubicBezTo>
                  <a:cubicBezTo>
                    <a:pt x="275" y="246"/>
                    <a:pt x="267" y="249"/>
                    <a:pt x="257" y="253"/>
                  </a:cubicBezTo>
                  <a:cubicBezTo>
                    <a:pt x="246" y="256"/>
                    <a:pt x="236" y="258"/>
                    <a:pt x="225" y="258"/>
                  </a:cubicBezTo>
                  <a:cubicBezTo>
                    <a:pt x="214" y="258"/>
                    <a:pt x="204" y="256"/>
                    <a:pt x="193" y="253"/>
                  </a:cubicBezTo>
                  <a:cubicBezTo>
                    <a:pt x="183" y="249"/>
                    <a:pt x="174" y="246"/>
                    <a:pt x="168" y="241"/>
                  </a:cubicBezTo>
                  <a:cubicBezTo>
                    <a:pt x="162" y="237"/>
                    <a:pt x="156" y="234"/>
                    <a:pt x="151" y="230"/>
                  </a:cubicBezTo>
                  <a:cubicBezTo>
                    <a:pt x="146" y="227"/>
                    <a:pt x="142" y="225"/>
                    <a:pt x="141" y="225"/>
                  </a:cubicBezTo>
                  <a:cubicBezTo>
                    <a:pt x="131" y="225"/>
                    <a:pt x="123" y="227"/>
                    <a:pt x="115" y="230"/>
                  </a:cubicBezTo>
                  <a:cubicBezTo>
                    <a:pt x="107" y="233"/>
                    <a:pt x="100" y="237"/>
                    <a:pt x="95" y="242"/>
                  </a:cubicBezTo>
                  <a:cubicBezTo>
                    <a:pt x="89" y="248"/>
                    <a:pt x="84" y="254"/>
                    <a:pt x="80" y="261"/>
                  </a:cubicBezTo>
                  <a:cubicBezTo>
                    <a:pt x="76" y="269"/>
                    <a:pt x="73" y="276"/>
                    <a:pt x="70" y="284"/>
                  </a:cubicBezTo>
                  <a:cubicBezTo>
                    <a:pt x="68" y="292"/>
                    <a:pt x="65" y="301"/>
                    <a:pt x="64" y="310"/>
                  </a:cubicBezTo>
                  <a:cubicBezTo>
                    <a:pt x="62" y="319"/>
                    <a:pt x="61" y="327"/>
                    <a:pt x="61" y="335"/>
                  </a:cubicBezTo>
                  <a:cubicBezTo>
                    <a:pt x="60" y="343"/>
                    <a:pt x="60" y="351"/>
                    <a:pt x="60" y="360"/>
                  </a:cubicBezTo>
                  <a:cubicBezTo>
                    <a:pt x="60" y="378"/>
                    <a:pt x="65" y="393"/>
                    <a:pt x="77" y="404"/>
                  </a:cubicBezTo>
                  <a:cubicBezTo>
                    <a:pt x="88" y="415"/>
                    <a:pt x="103" y="420"/>
                    <a:pt x="122" y="420"/>
                  </a:cubicBezTo>
                  <a:cubicBezTo>
                    <a:pt x="327" y="420"/>
                    <a:pt x="327" y="420"/>
                    <a:pt x="327" y="420"/>
                  </a:cubicBezTo>
                  <a:cubicBezTo>
                    <a:pt x="346" y="420"/>
                    <a:pt x="362" y="415"/>
                    <a:pt x="373" y="404"/>
                  </a:cubicBezTo>
                  <a:cubicBezTo>
                    <a:pt x="384" y="393"/>
                    <a:pt x="390" y="378"/>
                    <a:pt x="390" y="360"/>
                  </a:cubicBezTo>
                  <a:cubicBezTo>
                    <a:pt x="390" y="351"/>
                    <a:pt x="390" y="343"/>
                    <a:pt x="389" y="335"/>
                  </a:cubicBezTo>
                  <a:close/>
                  <a:moveTo>
                    <a:pt x="120" y="150"/>
                  </a:moveTo>
                  <a:cubicBezTo>
                    <a:pt x="120" y="146"/>
                    <a:pt x="120" y="140"/>
                    <a:pt x="121" y="135"/>
                  </a:cubicBezTo>
                  <a:cubicBezTo>
                    <a:pt x="111" y="138"/>
                    <a:pt x="100" y="140"/>
                    <a:pt x="90" y="140"/>
                  </a:cubicBezTo>
                  <a:cubicBezTo>
                    <a:pt x="80" y="140"/>
                    <a:pt x="71" y="138"/>
                    <a:pt x="62" y="135"/>
                  </a:cubicBezTo>
                  <a:cubicBezTo>
                    <a:pt x="52" y="132"/>
                    <a:pt x="45" y="128"/>
                    <a:pt x="39" y="125"/>
                  </a:cubicBezTo>
                  <a:cubicBezTo>
                    <a:pt x="33" y="122"/>
                    <a:pt x="30" y="120"/>
                    <a:pt x="29" y="120"/>
                  </a:cubicBezTo>
                  <a:cubicBezTo>
                    <a:pt x="9" y="120"/>
                    <a:pt x="0" y="148"/>
                    <a:pt x="0" y="203"/>
                  </a:cubicBezTo>
                  <a:cubicBezTo>
                    <a:pt x="0" y="215"/>
                    <a:pt x="4" y="224"/>
                    <a:pt x="13" y="231"/>
                  </a:cubicBezTo>
                  <a:cubicBezTo>
                    <a:pt x="22" y="237"/>
                    <a:pt x="32" y="240"/>
                    <a:pt x="45" y="240"/>
                  </a:cubicBezTo>
                  <a:cubicBezTo>
                    <a:pt x="77" y="240"/>
                    <a:pt x="77" y="240"/>
                    <a:pt x="77" y="240"/>
                  </a:cubicBezTo>
                  <a:cubicBezTo>
                    <a:pt x="93" y="221"/>
                    <a:pt x="113" y="211"/>
                    <a:pt x="139" y="210"/>
                  </a:cubicBezTo>
                  <a:cubicBezTo>
                    <a:pt x="126" y="192"/>
                    <a:pt x="120" y="172"/>
                    <a:pt x="120" y="150"/>
                  </a:cubicBezTo>
                  <a:close/>
                </a:path>
              </a:pathLst>
            </a:custGeom>
            <a:grp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CA" sz="1350">
                <a:solidFill>
                  <a:prstClr val="black"/>
                </a:solidFill>
                <a:latin typeface="Calibri" panose="020F0502020204030204"/>
              </a:endParaRPr>
            </a:p>
          </p:txBody>
        </p:sp>
      </p:grpSp>
      <p:sp>
        <p:nvSpPr>
          <p:cNvPr id="23" name="TextBox 22">
            <a:extLst>
              <a:ext uri="{FF2B5EF4-FFF2-40B4-BE49-F238E27FC236}">
                <a16:creationId xmlns:a16="http://schemas.microsoft.com/office/drawing/2014/main" id="{50A6CB3D-4819-F760-4EEC-7223A2B616AE}"/>
              </a:ext>
            </a:extLst>
          </p:cNvPr>
          <p:cNvSpPr txBox="1"/>
          <p:nvPr>
            <p:custDataLst>
              <p:tags r:id="rId4"/>
            </p:custDataLst>
          </p:nvPr>
        </p:nvSpPr>
        <p:spPr>
          <a:xfrm>
            <a:off x="8952880" y="2530324"/>
            <a:ext cx="1670017" cy="616327"/>
          </a:xfrm>
          <a:prstGeom prst="rect">
            <a:avLst/>
          </a:prstGeom>
          <a:solidFill>
            <a:schemeClr val="bg1">
              <a:lumMod val="75000"/>
            </a:schemeClr>
          </a:solidFill>
          <a:ln>
            <a:solidFill>
              <a:schemeClr val="tx1">
                <a:lumMod val="65000"/>
                <a:lumOff val="35000"/>
              </a:schemeClr>
            </a:solidFill>
          </a:ln>
        </p:spPr>
        <p:txBody>
          <a:bodyPr wrap="square" rtlCol="0" anchor="ctr">
            <a:noAutofit/>
          </a:bodyPr>
          <a:lstStyle/>
          <a:p>
            <a:pPr algn="ctr">
              <a:defRPr/>
            </a:pPr>
            <a:r>
              <a:rPr lang="en-US" sz="1200" b="1">
                <a:solidFill>
                  <a:schemeClr val="bg1"/>
                </a:solidFill>
                <a:latin typeface="Calibri" panose="020F0502020204030204"/>
                <a:cs typeface="Arial" pitchFamily="34" charset="0"/>
              </a:rPr>
              <a:t>Client Satisfaction</a:t>
            </a:r>
          </a:p>
        </p:txBody>
      </p:sp>
      <p:sp>
        <p:nvSpPr>
          <p:cNvPr id="24" name="Freeform 21" descr="Users Icon">
            <a:extLst>
              <a:ext uri="{FF2B5EF4-FFF2-40B4-BE49-F238E27FC236}">
                <a16:creationId xmlns:a16="http://schemas.microsoft.com/office/drawing/2014/main" id="{1B9442C0-AB3E-74DB-695A-013FCF9DD462}"/>
              </a:ext>
            </a:extLst>
          </p:cNvPr>
          <p:cNvSpPr>
            <a:spLocks noEditPoints="1"/>
          </p:cNvSpPr>
          <p:nvPr/>
        </p:nvSpPr>
        <p:spPr bwMode="auto">
          <a:xfrm>
            <a:off x="9478760" y="1479882"/>
            <a:ext cx="561106" cy="591667"/>
          </a:xfrm>
          <a:custGeom>
            <a:avLst/>
            <a:gdLst>
              <a:gd name="T0" fmla="*/ 318 w 450"/>
              <a:gd name="T1" fmla="*/ 17 h 420"/>
              <a:gd name="T2" fmla="*/ 318 w 450"/>
              <a:gd name="T3" fmla="*/ 102 h 420"/>
              <a:gd name="T4" fmla="*/ 403 w 450"/>
              <a:gd name="T5" fmla="*/ 102 h 420"/>
              <a:gd name="T6" fmla="*/ 403 w 450"/>
              <a:gd name="T7" fmla="*/ 17 h 420"/>
              <a:gd name="T8" fmla="*/ 421 w 450"/>
              <a:gd name="T9" fmla="*/ 120 h 420"/>
              <a:gd name="T10" fmla="*/ 388 w 450"/>
              <a:gd name="T11" fmla="*/ 135 h 420"/>
              <a:gd name="T12" fmla="*/ 329 w 450"/>
              <a:gd name="T13" fmla="*/ 135 h 420"/>
              <a:gd name="T14" fmla="*/ 311 w 450"/>
              <a:gd name="T15" fmla="*/ 210 h 420"/>
              <a:gd name="T16" fmla="*/ 405 w 450"/>
              <a:gd name="T17" fmla="*/ 240 h 420"/>
              <a:gd name="T18" fmla="*/ 450 w 450"/>
              <a:gd name="T19" fmla="*/ 203 h 420"/>
              <a:gd name="T20" fmla="*/ 225 w 450"/>
              <a:gd name="T21" fmla="*/ 60 h 420"/>
              <a:gd name="T22" fmla="*/ 135 w 450"/>
              <a:gd name="T23" fmla="*/ 150 h 420"/>
              <a:gd name="T24" fmla="*/ 225 w 450"/>
              <a:gd name="T25" fmla="*/ 240 h 420"/>
              <a:gd name="T26" fmla="*/ 315 w 450"/>
              <a:gd name="T27" fmla="*/ 150 h 420"/>
              <a:gd name="T28" fmla="*/ 225 w 450"/>
              <a:gd name="T29" fmla="*/ 60 h 420"/>
              <a:gd name="T30" fmla="*/ 47 w 450"/>
              <a:gd name="T31" fmla="*/ 17 h 420"/>
              <a:gd name="T32" fmla="*/ 47 w 450"/>
              <a:gd name="T33" fmla="*/ 102 h 420"/>
              <a:gd name="T34" fmla="*/ 132 w 450"/>
              <a:gd name="T35" fmla="*/ 102 h 420"/>
              <a:gd name="T36" fmla="*/ 132 w 450"/>
              <a:gd name="T37" fmla="*/ 17 h 420"/>
              <a:gd name="T38" fmla="*/ 389 w 450"/>
              <a:gd name="T39" fmla="*/ 335 h 420"/>
              <a:gd name="T40" fmla="*/ 380 w 450"/>
              <a:gd name="T41" fmla="*/ 284 h 420"/>
              <a:gd name="T42" fmla="*/ 355 w 450"/>
              <a:gd name="T43" fmla="*/ 242 h 420"/>
              <a:gd name="T44" fmla="*/ 309 w 450"/>
              <a:gd name="T45" fmla="*/ 225 h 420"/>
              <a:gd name="T46" fmla="*/ 282 w 450"/>
              <a:gd name="T47" fmla="*/ 241 h 420"/>
              <a:gd name="T48" fmla="*/ 225 w 450"/>
              <a:gd name="T49" fmla="*/ 258 h 420"/>
              <a:gd name="T50" fmla="*/ 168 w 450"/>
              <a:gd name="T51" fmla="*/ 241 h 420"/>
              <a:gd name="T52" fmla="*/ 141 w 450"/>
              <a:gd name="T53" fmla="*/ 225 h 420"/>
              <a:gd name="T54" fmla="*/ 95 w 450"/>
              <a:gd name="T55" fmla="*/ 242 h 420"/>
              <a:gd name="T56" fmla="*/ 70 w 450"/>
              <a:gd name="T57" fmla="*/ 284 h 420"/>
              <a:gd name="T58" fmla="*/ 61 w 450"/>
              <a:gd name="T59" fmla="*/ 335 h 420"/>
              <a:gd name="T60" fmla="*/ 77 w 450"/>
              <a:gd name="T61" fmla="*/ 404 h 420"/>
              <a:gd name="T62" fmla="*/ 327 w 450"/>
              <a:gd name="T63" fmla="*/ 420 h 420"/>
              <a:gd name="T64" fmla="*/ 390 w 450"/>
              <a:gd name="T65" fmla="*/ 360 h 420"/>
              <a:gd name="T66" fmla="*/ 120 w 450"/>
              <a:gd name="T67" fmla="*/ 150 h 420"/>
              <a:gd name="T68" fmla="*/ 90 w 450"/>
              <a:gd name="T69" fmla="*/ 140 h 420"/>
              <a:gd name="T70" fmla="*/ 39 w 450"/>
              <a:gd name="T71" fmla="*/ 125 h 420"/>
              <a:gd name="T72" fmla="*/ 0 w 450"/>
              <a:gd name="T73" fmla="*/ 203 h 420"/>
              <a:gd name="T74" fmla="*/ 45 w 450"/>
              <a:gd name="T75" fmla="*/ 240 h 420"/>
              <a:gd name="T76" fmla="*/ 139 w 450"/>
              <a:gd name="T77" fmla="*/ 21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0" h="420">
                <a:moveTo>
                  <a:pt x="360" y="0"/>
                </a:moveTo>
                <a:cubicBezTo>
                  <a:pt x="343" y="0"/>
                  <a:pt x="329" y="6"/>
                  <a:pt x="318" y="17"/>
                </a:cubicBezTo>
                <a:cubicBezTo>
                  <a:pt x="306" y="29"/>
                  <a:pt x="300" y="43"/>
                  <a:pt x="300" y="60"/>
                </a:cubicBezTo>
                <a:cubicBezTo>
                  <a:pt x="300" y="77"/>
                  <a:pt x="306" y="91"/>
                  <a:pt x="318" y="102"/>
                </a:cubicBezTo>
                <a:cubicBezTo>
                  <a:pt x="329" y="114"/>
                  <a:pt x="343" y="120"/>
                  <a:pt x="360" y="120"/>
                </a:cubicBezTo>
                <a:cubicBezTo>
                  <a:pt x="377" y="120"/>
                  <a:pt x="391" y="114"/>
                  <a:pt x="403" y="102"/>
                </a:cubicBezTo>
                <a:cubicBezTo>
                  <a:pt x="414" y="91"/>
                  <a:pt x="420" y="77"/>
                  <a:pt x="420" y="60"/>
                </a:cubicBezTo>
                <a:cubicBezTo>
                  <a:pt x="420" y="43"/>
                  <a:pt x="414" y="29"/>
                  <a:pt x="403" y="17"/>
                </a:cubicBezTo>
                <a:cubicBezTo>
                  <a:pt x="391" y="6"/>
                  <a:pt x="377" y="0"/>
                  <a:pt x="360" y="0"/>
                </a:cubicBezTo>
                <a:close/>
                <a:moveTo>
                  <a:pt x="421" y="120"/>
                </a:moveTo>
                <a:cubicBezTo>
                  <a:pt x="420" y="120"/>
                  <a:pt x="417" y="122"/>
                  <a:pt x="411" y="125"/>
                </a:cubicBezTo>
                <a:cubicBezTo>
                  <a:pt x="405" y="128"/>
                  <a:pt x="397" y="132"/>
                  <a:pt x="388" y="135"/>
                </a:cubicBezTo>
                <a:cubicBezTo>
                  <a:pt x="379" y="138"/>
                  <a:pt x="369" y="140"/>
                  <a:pt x="360" y="140"/>
                </a:cubicBezTo>
                <a:cubicBezTo>
                  <a:pt x="350" y="140"/>
                  <a:pt x="339" y="138"/>
                  <a:pt x="329" y="135"/>
                </a:cubicBezTo>
                <a:cubicBezTo>
                  <a:pt x="330" y="140"/>
                  <a:pt x="330" y="146"/>
                  <a:pt x="330" y="150"/>
                </a:cubicBezTo>
                <a:cubicBezTo>
                  <a:pt x="330" y="172"/>
                  <a:pt x="324" y="192"/>
                  <a:pt x="311" y="210"/>
                </a:cubicBezTo>
                <a:cubicBezTo>
                  <a:pt x="336" y="211"/>
                  <a:pt x="357" y="221"/>
                  <a:pt x="373" y="240"/>
                </a:cubicBezTo>
                <a:cubicBezTo>
                  <a:pt x="405" y="240"/>
                  <a:pt x="405" y="240"/>
                  <a:pt x="405" y="240"/>
                </a:cubicBezTo>
                <a:cubicBezTo>
                  <a:pt x="417" y="240"/>
                  <a:pt x="428" y="237"/>
                  <a:pt x="437" y="231"/>
                </a:cubicBezTo>
                <a:cubicBezTo>
                  <a:pt x="446" y="224"/>
                  <a:pt x="450" y="215"/>
                  <a:pt x="450" y="203"/>
                </a:cubicBezTo>
                <a:cubicBezTo>
                  <a:pt x="450" y="148"/>
                  <a:pt x="440" y="120"/>
                  <a:pt x="421" y="120"/>
                </a:cubicBezTo>
                <a:close/>
                <a:moveTo>
                  <a:pt x="225" y="60"/>
                </a:moveTo>
                <a:cubicBezTo>
                  <a:pt x="200" y="60"/>
                  <a:pt x="179" y="69"/>
                  <a:pt x="161" y="86"/>
                </a:cubicBezTo>
                <a:cubicBezTo>
                  <a:pt x="144" y="104"/>
                  <a:pt x="135" y="125"/>
                  <a:pt x="135" y="150"/>
                </a:cubicBezTo>
                <a:cubicBezTo>
                  <a:pt x="135" y="175"/>
                  <a:pt x="144" y="196"/>
                  <a:pt x="161" y="214"/>
                </a:cubicBezTo>
                <a:cubicBezTo>
                  <a:pt x="179" y="231"/>
                  <a:pt x="200" y="240"/>
                  <a:pt x="225" y="240"/>
                </a:cubicBezTo>
                <a:cubicBezTo>
                  <a:pt x="250" y="240"/>
                  <a:pt x="271" y="231"/>
                  <a:pt x="289" y="214"/>
                </a:cubicBezTo>
                <a:cubicBezTo>
                  <a:pt x="306" y="196"/>
                  <a:pt x="315" y="175"/>
                  <a:pt x="315" y="150"/>
                </a:cubicBezTo>
                <a:cubicBezTo>
                  <a:pt x="315" y="125"/>
                  <a:pt x="306" y="104"/>
                  <a:pt x="289" y="86"/>
                </a:cubicBezTo>
                <a:cubicBezTo>
                  <a:pt x="271" y="69"/>
                  <a:pt x="250" y="60"/>
                  <a:pt x="225" y="60"/>
                </a:cubicBezTo>
                <a:close/>
                <a:moveTo>
                  <a:pt x="90" y="0"/>
                </a:moveTo>
                <a:cubicBezTo>
                  <a:pt x="73" y="0"/>
                  <a:pt x="59" y="6"/>
                  <a:pt x="47" y="17"/>
                </a:cubicBezTo>
                <a:cubicBezTo>
                  <a:pt x="36" y="29"/>
                  <a:pt x="30" y="43"/>
                  <a:pt x="30" y="60"/>
                </a:cubicBezTo>
                <a:cubicBezTo>
                  <a:pt x="30" y="77"/>
                  <a:pt x="36" y="91"/>
                  <a:pt x="47" y="102"/>
                </a:cubicBezTo>
                <a:cubicBezTo>
                  <a:pt x="59" y="114"/>
                  <a:pt x="73" y="120"/>
                  <a:pt x="90" y="120"/>
                </a:cubicBezTo>
                <a:cubicBezTo>
                  <a:pt x="106" y="120"/>
                  <a:pt x="120" y="114"/>
                  <a:pt x="132" y="102"/>
                </a:cubicBezTo>
                <a:cubicBezTo>
                  <a:pt x="144" y="91"/>
                  <a:pt x="150" y="77"/>
                  <a:pt x="150" y="60"/>
                </a:cubicBezTo>
                <a:cubicBezTo>
                  <a:pt x="150" y="43"/>
                  <a:pt x="144" y="29"/>
                  <a:pt x="132" y="17"/>
                </a:cubicBezTo>
                <a:cubicBezTo>
                  <a:pt x="120" y="6"/>
                  <a:pt x="106" y="0"/>
                  <a:pt x="90" y="0"/>
                </a:cubicBezTo>
                <a:close/>
                <a:moveTo>
                  <a:pt x="389" y="335"/>
                </a:moveTo>
                <a:cubicBezTo>
                  <a:pt x="389" y="327"/>
                  <a:pt x="388" y="319"/>
                  <a:pt x="386" y="310"/>
                </a:cubicBezTo>
                <a:cubicBezTo>
                  <a:pt x="384" y="301"/>
                  <a:pt x="382" y="292"/>
                  <a:pt x="380" y="284"/>
                </a:cubicBezTo>
                <a:cubicBezTo>
                  <a:pt x="377" y="276"/>
                  <a:pt x="374" y="269"/>
                  <a:pt x="370" y="261"/>
                </a:cubicBezTo>
                <a:cubicBezTo>
                  <a:pt x="365" y="254"/>
                  <a:pt x="361" y="248"/>
                  <a:pt x="355" y="242"/>
                </a:cubicBezTo>
                <a:cubicBezTo>
                  <a:pt x="350" y="237"/>
                  <a:pt x="343" y="233"/>
                  <a:pt x="335" y="230"/>
                </a:cubicBezTo>
                <a:cubicBezTo>
                  <a:pt x="327" y="227"/>
                  <a:pt x="318" y="225"/>
                  <a:pt x="309" y="225"/>
                </a:cubicBezTo>
                <a:cubicBezTo>
                  <a:pt x="307" y="225"/>
                  <a:pt x="304" y="227"/>
                  <a:pt x="299" y="230"/>
                </a:cubicBezTo>
                <a:cubicBezTo>
                  <a:pt x="294" y="234"/>
                  <a:pt x="288" y="237"/>
                  <a:pt x="282" y="241"/>
                </a:cubicBezTo>
                <a:cubicBezTo>
                  <a:pt x="275" y="246"/>
                  <a:pt x="267" y="249"/>
                  <a:pt x="257" y="253"/>
                </a:cubicBezTo>
                <a:cubicBezTo>
                  <a:pt x="246" y="256"/>
                  <a:pt x="236" y="258"/>
                  <a:pt x="225" y="258"/>
                </a:cubicBezTo>
                <a:cubicBezTo>
                  <a:pt x="214" y="258"/>
                  <a:pt x="204" y="256"/>
                  <a:pt x="193" y="253"/>
                </a:cubicBezTo>
                <a:cubicBezTo>
                  <a:pt x="183" y="249"/>
                  <a:pt x="174" y="246"/>
                  <a:pt x="168" y="241"/>
                </a:cubicBezTo>
                <a:cubicBezTo>
                  <a:pt x="162" y="237"/>
                  <a:pt x="156" y="234"/>
                  <a:pt x="151" y="230"/>
                </a:cubicBezTo>
                <a:cubicBezTo>
                  <a:pt x="146" y="227"/>
                  <a:pt x="142" y="225"/>
                  <a:pt x="141" y="225"/>
                </a:cubicBezTo>
                <a:cubicBezTo>
                  <a:pt x="131" y="225"/>
                  <a:pt x="123" y="227"/>
                  <a:pt x="115" y="230"/>
                </a:cubicBezTo>
                <a:cubicBezTo>
                  <a:pt x="107" y="233"/>
                  <a:pt x="100" y="237"/>
                  <a:pt x="95" y="242"/>
                </a:cubicBezTo>
                <a:cubicBezTo>
                  <a:pt x="89" y="248"/>
                  <a:pt x="84" y="254"/>
                  <a:pt x="80" y="261"/>
                </a:cubicBezTo>
                <a:cubicBezTo>
                  <a:pt x="76" y="269"/>
                  <a:pt x="73" y="276"/>
                  <a:pt x="70" y="284"/>
                </a:cubicBezTo>
                <a:cubicBezTo>
                  <a:pt x="68" y="292"/>
                  <a:pt x="65" y="301"/>
                  <a:pt x="64" y="310"/>
                </a:cubicBezTo>
                <a:cubicBezTo>
                  <a:pt x="62" y="319"/>
                  <a:pt x="61" y="327"/>
                  <a:pt x="61" y="335"/>
                </a:cubicBezTo>
                <a:cubicBezTo>
                  <a:pt x="60" y="343"/>
                  <a:pt x="60" y="351"/>
                  <a:pt x="60" y="360"/>
                </a:cubicBezTo>
                <a:cubicBezTo>
                  <a:pt x="60" y="378"/>
                  <a:pt x="65" y="393"/>
                  <a:pt x="77" y="404"/>
                </a:cubicBezTo>
                <a:cubicBezTo>
                  <a:pt x="88" y="415"/>
                  <a:pt x="103" y="420"/>
                  <a:pt x="122" y="420"/>
                </a:cubicBezTo>
                <a:cubicBezTo>
                  <a:pt x="327" y="420"/>
                  <a:pt x="327" y="420"/>
                  <a:pt x="327" y="420"/>
                </a:cubicBezTo>
                <a:cubicBezTo>
                  <a:pt x="346" y="420"/>
                  <a:pt x="362" y="415"/>
                  <a:pt x="373" y="404"/>
                </a:cubicBezTo>
                <a:cubicBezTo>
                  <a:pt x="384" y="393"/>
                  <a:pt x="390" y="378"/>
                  <a:pt x="390" y="360"/>
                </a:cubicBezTo>
                <a:cubicBezTo>
                  <a:pt x="390" y="351"/>
                  <a:pt x="390" y="343"/>
                  <a:pt x="389" y="335"/>
                </a:cubicBezTo>
                <a:close/>
                <a:moveTo>
                  <a:pt x="120" y="150"/>
                </a:moveTo>
                <a:cubicBezTo>
                  <a:pt x="120" y="146"/>
                  <a:pt x="120" y="140"/>
                  <a:pt x="121" y="135"/>
                </a:cubicBezTo>
                <a:cubicBezTo>
                  <a:pt x="111" y="138"/>
                  <a:pt x="100" y="140"/>
                  <a:pt x="90" y="140"/>
                </a:cubicBezTo>
                <a:cubicBezTo>
                  <a:pt x="80" y="140"/>
                  <a:pt x="71" y="138"/>
                  <a:pt x="62" y="135"/>
                </a:cubicBezTo>
                <a:cubicBezTo>
                  <a:pt x="52" y="132"/>
                  <a:pt x="45" y="128"/>
                  <a:pt x="39" y="125"/>
                </a:cubicBezTo>
                <a:cubicBezTo>
                  <a:pt x="33" y="122"/>
                  <a:pt x="30" y="120"/>
                  <a:pt x="29" y="120"/>
                </a:cubicBezTo>
                <a:cubicBezTo>
                  <a:pt x="9" y="120"/>
                  <a:pt x="0" y="148"/>
                  <a:pt x="0" y="203"/>
                </a:cubicBezTo>
                <a:cubicBezTo>
                  <a:pt x="0" y="215"/>
                  <a:pt x="4" y="224"/>
                  <a:pt x="13" y="231"/>
                </a:cubicBezTo>
                <a:cubicBezTo>
                  <a:pt x="22" y="237"/>
                  <a:pt x="32" y="240"/>
                  <a:pt x="45" y="240"/>
                </a:cubicBezTo>
                <a:cubicBezTo>
                  <a:pt x="77" y="240"/>
                  <a:pt x="77" y="240"/>
                  <a:pt x="77" y="240"/>
                </a:cubicBezTo>
                <a:cubicBezTo>
                  <a:pt x="93" y="221"/>
                  <a:pt x="113" y="211"/>
                  <a:pt x="139" y="210"/>
                </a:cubicBezTo>
                <a:cubicBezTo>
                  <a:pt x="126" y="192"/>
                  <a:pt x="120" y="172"/>
                  <a:pt x="120" y="150"/>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CA" sz="1350">
              <a:solidFill>
                <a:prstClr val="black"/>
              </a:solidFill>
              <a:latin typeface="Calibri" panose="020F0502020204030204"/>
            </a:endParaRPr>
          </a:p>
        </p:txBody>
      </p:sp>
      <p:sp>
        <p:nvSpPr>
          <p:cNvPr id="27" name="TextBox 26">
            <a:extLst>
              <a:ext uri="{FF2B5EF4-FFF2-40B4-BE49-F238E27FC236}">
                <a16:creationId xmlns:a16="http://schemas.microsoft.com/office/drawing/2014/main" id="{04558FB0-23E0-764D-9CDC-F25BCA4C8D4D}"/>
              </a:ext>
            </a:extLst>
          </p:cNvPr>
          <p:cNvSpPr txBox="1"/>
          <p:nvPr/>
        </p:nvSpPr>
        <p:spPr>
          <a:xfrm>
            <a:off x="7029333" y="3351396"/>
            <a:ext cx="1758348" cy="620908"/>
          </a:xfrm>
          <a:prstGeom prst="rect">
            <a:avLst/>
          </a:prstGeom>
          <a:noFill/>
        </p:spPr>
        <p:txBody>
          <a:bodyPr wrap="square" rtlCol="0">
            <a:spAutoFit/>
          </a:bodyPr>
          <a:lstStyle/>
          <a:p>
            <a:pPr algn="ctr"/>
            <a:r>
              <a:rPr lang="en-CA" sz="1400">
                <a:solidFill>
                  <a:prstClr val="black">
                    <a:lumMod val="85000"/>
                    <a:lumOff val="15000"/>
                  </a:prstClr>
                </a:solidFill>
                <a:latin typeface="Calibri" panose="020F0502020204030204"/>
                <a:cs typeface="Arial" pitchFamily="34" charset="0"/>
              </a:rPr>
              <a:t>Are employees happy?</a:t>
            </a:r>
          </a:p>
        </p:txBody>
      </p:sp>
      <p:sp>
        <p:nvSpPr>
          <p:cNvPr id="28" name="TextBox 27">
            <a:extLst>
              <a:ext uri="{FF2B5EF4-FFF2-40B4-BE49-F238E27FC236}">
                <a16:creationId xmlns:a16="http://schemas.microsoft.com/office/drawing/2014/main" id="{F4DAB7F2-9185-6418-16DD-85DA11BD8CD4}"/>
              </a:ext>
            </a:extLst>
          </p:cNvPr>
          <p:cNvSpPr txBox="1"/>
          <p:nvPr/>
        </p:nvSpPr>
        <p:spPr>
          <a:xfrm>
            <a:off x="8952880" y="3338278"/>
            <a:ext cx="1758348" cy="365241"/>
          </a:xfrm>
          <a:prstGeom prst="rect">
            <a:avLst/>
          </a:prstGeom>
          <a:noFill/>
        </p:spPr>
        <p:txBody>
          <a:bodyPr wrap="square" rtlCol="0">
            <a:spAutoFit/>
          </a:bodyPr>
          <a:lstStyle/>
          <a:p>
            <a:pPr algn="ctr"/>
            <a:r>
              <a:rPr lang="en-CA" sz="1400">
                <a:solidFill>
                  <a:prstClr val="black">
                    <a:lumMod val="85000"/>
                    <a:lumOff val="15000"/>
                  </a:prstClr>
                </a:solidFill>
                <a:latin typeface="Calibri" panose="020F0502020204030204"/>
                <a:cs typeface="Arial" pitchFamily="34" charset="0"/>
              </a:rPr>
              <a:t>Are clients happy?</a:t>
            </a:r>
          </a:p>
        </p:txBody>
      </p:sp>
      <p:pic>
        <p:nvPicPr>
          <p:cNvPr id="30" name="Graphic 29" descr="Smiling face outline with solid fill">
            <a:extLst>
              <a:ext uri="{FF2B5EF4-FFF2-40B4-BE49-F238E27FC236}">
                <a16:creationId xmlns:a16="http://schemas.microsoft.com/office/drawing/2014/main" id="{8BB542CC-068A-6F44-F836-B7DCA3A0CDE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351750" y="1257762"/>
            <a:ext cx="953422" cy="1078359"/>
          </a:xfrm>
          <a:prstGeom prst="rect">
            <a:avLst/>
          </a:prstGeom>
        </p:spPr>
      </p:pic>
      <p:sp>
        <p:nvSpPr>
          <p:cNvPr id="5" name="TextBox 4">
            <a:extLst>
              <a:ext uri="{FF2B5EF4-FFF2-40B4-BE49-F238E27FC236}">
                <a16:creationId xmlns:a16="http://schemas.microsoft.com/office/drawing/2014/main" id="{F4FB3142-F903-0F81-B3A8-7FB6485326BE}"/>
              </a:ext>
            </a:extLst>
          </p:cNvPr>
          <p:cNvSpPr txBox="1"/>
          <p:nvPr>
            <p:custDataLst>
              <p:tags r:id="rId5"/>
            </p:custDataLst>
          </p:nvPr>
        </p:nvSpPr>
        <p:spPr>
          <a:xfrm>
            <a:off x="3101336" y="2530321"/>
            <a:ext cx="1580443" cy="616327"/>
          </a:xfrm>
          <a:prstGeom prst="rect">
            <a:avLst/>
          </a:prstGeom>
          <a:solidFill>
            <a:srgbClr val="99D3ED"/>
          </a:solidFill>
          <a:ln>
            <a:solidFill>
              <a:srgbClr val="99D3ED"/>
            </a:solidFill>
          </a:ln>
        </p:spPr>
        <p:txBody>
          <a:bodyPr wrap="square" rtlCol="0" anchor="ctr">
            <a:noAutofit/>
          </a:bodyPr>
          <a:lstStyle/>
          <a:p>
            <a:pPr algn="ctr">
              <a:defRPr/>
            </a:pPr>
            <a:endParaRPr lang="en-US" sz="1200" b="1">
              <a:solidFill>
                <a:schemeClr val="bg1"/>
              </a:solidFill>
              <a:latin typeface="Calibri" panose="020F0502020204030204"/>
              <a:cs typeface="Arial" pitchFamily="34" charset="0"/>
            </a:endParaRPr>
          </a:p>
          <a:p>
            <a:pPr algn="ctr">
              <a:defRPr/>
            </a:pPr>
            <a:r>
              <a:rPr lang="en-US" sz="1200" b="1">
                <a:solidFill>
                  <a:schemeClr val="bg1"/>
                </a:solidFill>
                <a:latin typeface="Calibri" panose="020F0502020204030204"/>
                <a:cs typeface="Arial" pitchFamily="34" charset="0"/>
              </a:rPr>
              <a:t>Productivity</a:t>
            </a:r>
          </a:p>
          <a:p>
            <a:pPr algn="ctr">
              <a:defRPr/>
            </a:pPr>
            <a:endParaRPr lang="en-US" sz="1200" b="1">
              <a:solidFill>
                <a:schemeClr val="bg1"/>
              </a:solidFill>
              <a:latin typeface="Calibri" panose="020F0502020204030204"/>
              <a:cs typeface="Arial" pitchFamily="34" charset="0"/>
            </a:endParaRPr>
          </a:p>
        </p:txBody>
      </p:sp>
      <p:sp>
        <p:nvSpPr>
          <p:cNvPr id="9" name="Oval 8">
            <a:extLst>
              <a:ext uri="{FF2B5EF4-FFF2-40B4-BE49-F238E27FC236}">
                <a16:creationId xmlns:a16="http://schemas.microsoft.com/office/drawing/2014/main" id="{44524125-621F-3EF0-565D-29A295B26C95}"/>
              </a:ext>
            </a:extLst>
          </p:cNvPr>
          <p:cNvSpPr/>
          <p:nvPr>
            <p:custDataLst>
              <p:tags r:id="rId6"/>
            </p:custDataLst>
          </p:nvPr>
        </p:nvSpPr>
        <p:spPr>
          <a:xfrm>
            <a:off x="3366226" y="1152653"/>
            <a:ext cx="1111916" cy="1257622"/>
          </a:xfrm>
          <a:prstGeom prst="ellipse">
            <a:avLst/>
          </a:prstGeom>
          <a:solidFill>
            <a:srgbClr val="99D3E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CA" sz="1350">
              <a:solidFill>
                <a:prstClr val="white"/>
              </a:solidFill>
              <a:latin typeface="Calibri" panose="020F0502020204030204"/>
            </a:endParaRPr>
          </a:p>
        </p:txBody>
      </p:sp>
      <p:sp>
        <p:nvSpPr>
          <p:cNvPr id="11" name="TextBox 10">
            <a:extLst>
              <a:ext uri="{FF2B5EF4-FFF2-40B4-BE49-F238E27FC236}">
                <a16:creationId xmlns:a16="http://schemas.microsoft.com/office/drawing/2014/main" id="{B84B69AA-A8D9-3482-CA4C-0B0E2AA68331}"/>
              </a:ext>
            </a:extLst>
          </p:cNvPr>
          <p:cNvSpPr txBox="1"/>
          <p:nvPr/>
        </p:nvSpPr>
        <p:spPr>
          <a:xfrm>
            <a:off x="3084484" y="3297670"/>
            <a:ext cx="1597295" cy="498000"/>
          </a:xfrm>
          <a:prstGeom prst="rect">
            <a:avLst/>
          </a:prstGeom>
          <a:noFill/>
        </p:spPr>
        <p:txBody>
          <a:bodyPr wrap="square" rtlCol="0">
            <a:noAutofit/>
          </a:bodyPr>
          <a:lstStyle/>
          <a:p>
            <a:pPr algn="ctr">
              <a:defRPr/>
            </a:pPr>
            <a:r>
              <a:rPr lang="en-US" sz="1400">
                <a:solidFill>
                  <a:prstClr val="black">
                    <a:lumMod val="85000"/>
                    <a:lumOff val="15000"/>
                  </a:prstClr>
                </a:solidFill>
                <a:latin typeface="Calibri" panose="020F0502020204030204"/>
                <a:cs typeface="Arial" pitchFamily="34" charset="0"/>
              </a:rPr>
              <a:t>Are you being efficient?</a:t>
            </a:r>
          </a:p>
        </p:txBody>
      </p:sp>
      <p:pic>
        <p:nvPicPr>
          <p:cNvPr id="29" name="Graphic 28" descr="Bar graph with upward trend outline">
            <a:extLst>
              <a:ext uri="{FF2B5EF4-FFF2-40B4-BE49-F238E27FC236}">
                <a16:creationId xmlns:a16="http://schemas.microsoft.com/office/drawing/2014/main" id="{16BFDCBD-06B7-8DC7-790C-6DD7249BCC9D}"/>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485859" y="1327084"/>
            <a:ext cx="887065" cy="1003306"/>
          </a:xfrm>
          <a:prstGeom prst="rect">
            <a:avLst/>
          </a:prstGeom>
        </p:spPr>
      </p:pic>
      <p:sp>
        <p:nvSpPr>
          <p:cNvPr id="34" name="TextBox 33">
            <a:extLst>
              <a:ext uri="{FF2B5EF4-FFF2-40B4-BE49-F238E27FC236}">
                <a16:creationId xmlns:a16="http://schemas.microsoft.com/office/drawing/2014/main" id="{D11DDE00-F9A0-0F81-F2AE-EF869070FBD0}"/>
              </a:ext>
            </a:extLst>
          </p:cNvPr>
          <p:cNvSpPr txBox="1"/>
          <p:nvPr/>
        </p:nvSpPr>
        <p:spPr>
          <a:xfrm>
            <a:off x="3270887" y="4102214"/>
            <a:ext cx="1317008" cy="938719"/>
          </a:xfrm>
          <a:prstGeom prst="rect">
            <a:avLst/>
          </a:prstGeom>
          <a:noFill/>
        </p:spPr>
        <p:txBody>
          <a:bodyPr wrap="square" lIns="91440" tIns="45720" rIns="91440" bIns="45720" rtlCol="0" anchor="t">
            <a:spAutoFit/>
          </a:bodyPr>
          <a:lstStyle/>
          <a:p>
            <a:r>
              <a:rPr lang="en-CA" sz="1100">
                <a:latin typeface="Century Gothic"/>
              </a:rPr>
              <a:t>Measures:</a:t>
            </a:r>
          </a:p>
          <a:p>
            <a:r>
              <a:rPr lang="en-CA" sz="1100">
                <a:latin typeface="Century Gothic"/>
              </a:rPr>
              <a:t>ACHT and</a:t>
            </a:r>
          </a:p>
          <a:p>
            <a:r>
              <a:rPr lang="en-CA" sz="1100">
                <a:latin typeface="Century Gothic"/>
              </a:rPr>
              <a:t>Adherence to schedule Targets </a:t>
            </a:r>
            <a:endParaRPr lang="en-CA" sz="1100">
              <a:latin typeface="Century Gothic" panose="020B0502020202020204" pitchFamily="34" charset="0"/>
            </a:endParaRPr>
          </a:p>
        </p:txBody>
      </p:sp>
      <p:sp>
        <p:nvSpPr>
          <p:cNvPr id="10" name="TextBox 9">
            <a:extLst>
              <a:ext uri="{FF2B5EF4-FFF2-40B4-BE49-F238E27FC236}">
                <a16:creationId xmlns:a16="http://schemas.microsoft.com/office/drawing/2014/main" id="{8D9AC377-75E9-16FD-ED0C-6EEE59319D58}"/>
              </a:ext>
            </a:extLst>
          </p:cNvPr>
          <p:cNvSpPr txBox="1"/>
          <p:nvPr>
            <p:custDataLst>
              <p:tags r:id="rId7"/>
            </p:custDataLst>
          </p:nvPr>
        </p:nvSpPr>
        <p:spPr>
          <a:xfrm>
            <a:off x="1166632" y="2530319"/>
            <a:ext cx="1670017" cy="616327"/>
          </a:xfrm>
          <a:prstGeom prst="rect">
            <a:avLst/>
          </a:prstGeom>
          <a:solidFill>
            <a:srgbClr val="A9C4DB"/>
          </a:solidFill>
        </p:spPr>
        <p:txBody>
          <a:bodyPr wrap="square" rtlCol="0" anchor="ctr">
            <a:noAutofit/>
          </a:bodyPr>
          <a:lstStyle/>
          <a:p>
            <a:pPr algn="ctr">
              <a:defRPr/>
            </a:pPr>
            <a:r>
              <a:rPr lang="en-US" sz="1200" b="1">
                <a:solidFill>
                  <a:schemeClr val="bg1"/>
                </a:solidFill>
                <a:latin typeface="Calibri" panose="020F0502020204030204"/>
                <a:cs typeface="Arial" pitchFamily="34" charset="0"/>
              </a:rPr>
              <a:t>Quality</a:t>
            </a:r>
          </a:p>
        </p:txBody>
      </p:sp>
      <p:sp>
        <p:nvSpPr>
          <p:cNvPr id="12" name="Oval 11">
            <a:extLst>
              <a:ext uri="{FF2B5EF4-FFF2-40B4-BE49-F238E27FC236}">
                <a16:creationId xmlns:a16="http://schemas.microsoft.com/office/drawing/2014/main" id="{62BB587F-97EC-9E88-874E-9586635258A9}"/>
              </a:ext>
            </a:extLst>
          </p:cNvPr>
          <p:cNvSpPr/>
          <p:nvPr>
            <p:custDataLst>
              <p:tags r:id="rId8"/>
            </p:custDataLst>
          </p:nvPr>
        </p:nvSpPr>
        <p:spPr>
          <a:xfrm>
            <a:off x="1445681" y="1146905"/>
            <a:ext cx="1111916" cy="1257622"/>
          </a:xfrm>
          <a:prstGeom prst="ellipse">
            <a:avLst/>
          </a:prstGeom>
          <a:solidFill>
            <a:srgbClr val="A9C4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CA" sz="1350">
              <a:solidFill>
                <a:prstClr val="white"/>
              </a:solidFill>
              <a:latin typeface="Calibri" panose="020F0502020204030204"/>
            </a:endParaRPr>
          </a:p>
        </p:txBody>
      </p:sp>
      <p:sp>
        <p:nvSpPr>
          <p:cNvPr id="15" name="TextBox 14">
            <a:extLst>
              <a:ext uri="{FF2B5EF4-FFF2-40B4-BE49-F238E27FC236}">
                <a16:creationId xmlns:a16="http://schemas.microsoft.com/office/drawing/2014/main" id="{E2AAEC97-F820-B4EA-E2B5-1DEAE11938AB}"/>
              </a:ext>
            </a:extLst>
          </p:cNvPr>
          <p:cNvSpPr txBox="1"/>
          <p:nvPr/>
        </p:nvSpPr>
        <p:spPr>
          <a:xfrm>
            <a:off x="1166632" y="3297670"/>
            <a:ext cx="1670017" cy="735309"/>
          </a:xfrm>
          <a:prstGeom prst="rect">
            <a:avLst/>
          </a:prstGeom>
          <a:noFill/>
        </p:spPr>
        <p:txBody>
          <a:bodyPr wrap="square" rtlCol="0">
            <a:noAutofit/>
          </a:bodyPr>
          <a:lstStyle/>
          <a:p>
            <a:pPr algn="ctr">
              <a:defRPr/>
            </a:pPr>
            <a:r>
              <a:rPr lang="en-US" sz="1400">
                <a:solidFill>
                  <a:prstClr val="black">
                    <a:lumMod val="85000"/>
                    <a:lumOff val="15000"/>
                  </a:prstClr>
                </a:solidFill>
                <a:latin typeface="Calibri" panose="020F0502020204030204"/>
                <a:cs typeface="Arial" pitchFamily="34" charset="0"/>
              </a:rPr>
              <a:t>Are you offering good service?</a:t>
            </a:r>
          </a:p>
        </p:txBody>
      </p:sp>
      <p:pic>
        <p:nvPicPr>
          <p:cNvPr id="25" name="Graphic 24" descr="Rating 3 Star with solid fill">
            <a:extLst>
              <a:ext uri="{FF2B5EF4-FFF2-40B4-BE49-F238E27FC236}">
                <a16:creationId xmlns:a16="http://schemas.microsoft.com/office/drawing/2014/main" id="{6087156F-53E6-C360-DA2C-F0C8EC5D8BAE}"/>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521880" y="1212735"/>
            <a:ext cx="980412" cy="1056793"/>
          </a:xfrm>
          <a:prstGeom prst="rect">
            <a:avLst/>
          </a:prstGeom>
        </p:spPr>
      </p:pic>
      <p:sp>
        <p:nvSpPr>
          <p:cNvPr id="35" name="TextBox 34">
            <a:extLst>
              <a:ext uri="{FF2B5EF4-FFF2-40B4-BE49-F238E27FC236}">
                <a16:creationId xmlns:a16="http://schemas.microsoft.com/office/drawing/2014/main" id="{7D3EDDE3-07C7-C826-E362-6A0E8D948E1A}"/>
              </a:ext>
            </a:extLst>
          </p:cNvPr>
          <p:cNvSpPr txBox="1"/>
          <p:nvPr/>
        </p:nvSpPr>
        <p:spPr>
          <a:xfrm>
            <a:off x="1075566" y="4040738"/>
            <a:ext cx="1878458" cy="1954381"/>
          </a:xfrm>
          <a:prstGeom prst="rect">
            <a:avLst/>
          </a:prstGeom>
          <a:noFill/>
        </p:spPr>
        <p:txBody>
          <a:bodyPr wrap="square" lIns="91440" tIns="45720" rIns="91440" bIns="45720" rtlCol="0" anchor="t">
            <a:spAutoFit/>
          </a:bodyPr>
          <a:lstStyle/>
          <a:p>
            <a:r>
              <a:rPr lang="en-CA" sz="1100">
                <a:latin typeface="Century Gothic"/>
              </a:rPr>
              <a:t>Measures:</a:t>
            </a:r>
          </a:p>
          <a:p>
            <a:r>
              <a:rPr lang="en-CA" sz="1100">
                <a:latin typeface="Century Gothic"/>
              </a:rPr>
              <a:t>Achieving Accuracy, </a:t>
            </a:r>
            <a:br>
              <a:rPr lang="en-CA" sz="1100">
                <a:latin typeface="Century Gothic"/>
              </a:rPr>
            </a:br>
            <a:r>
              <a:rPr lang="en-CA" sz="1100">
                <a:latin typeface="Century Gothic"/>
              </a:rPr>
              <a:t>Authentication, Communications and Policies and Procedures Targets.</a:t>
            </a:r>
            <a:br>
              <a:rPr lang="en-CA" sz="1100">
                <a:latin typeface="Century Gothic"/>
              </a:rPr>
            </a:br>
            <a:r>
              <a:rPr lang="en-CA" sz="1100">
                <a:latin typeface="Century Gothic"/>
              </a:rPr>
              <a:t>(Agent results will be pulled from individual Quality Monitoring results)</a:t>
            </a:r>
            <a:endParaRPr lang="en-CA" sz="1100">
              <a:latin typeface="Century Gothic" panose="020B0502020202020204" pitchFamily="34" charset="0"/>
            </a:endParaRPr>
          </a:p>
          <a:p>
            <a:endParaRPr lang="en-CA" sz="1100">
              <a:latin typeface="Century Gothic" panose="020B0502020202020204" pitchFamily="34" charset="0"/>
            </a:endParaRPr>
          </a:p>
        </p:txBody>
      </p:sp>
      <p:sp>
        <p:nvSpPr>
          <p:cNvPr id="37" name="TextBox 36">
            <a:extLst>
              <a:ext uri="{FF2B5EF4-FFF2-40B4-BE49-F238E27FC236}">
                <a16:creationId xmlns:a16="http://schemas.microsoft.com/office/drawing/2014/main" id="{8E3E7DA8-ED05-73B0-1546-7FFF8BBC84E3}"/>
              </a:ext>
            </a:extLst>
          </p:cNvPr>
          <p:cNvSpPr txBox="1"/>
          <p:nvPr/>
        </p:nvSpPr>
        <p:spPr>
          <a:xfrm rot="20278732">
            <a:off x="7018482" y="4085506"/>
            <a:ext cx="3846037" cy="1200329"/>
          </a:xfrm>
          <a:prstGeom prst="rect">
            <a:avLst/>
          </a:prstGeom>
          <a:noFill/>
        </p:spPr>
        <p:txBody>
          <a:bodyPr wrap="square" rtlCol="0">
            <a:spAutoFit/>
          </a:bodyPr>
          <a:lstStyle/>
          <a:p>
            <a:pPr algn="ctr"/>
            <a:r>
              <a:rPr lang="en-CA" sz="3600">
                <a:solidFill>
                  <a:schemeClr val="tx1">
                    <a:lumMod val="50000"/>
                    <a:lumOff val="50000"/>
                  </a:schemeClr>
                </a:solidFill>
                <a:latin typeface="Century Gothic" panose="020B0502020202020204" pitchFamily="34" charset="0"/>
              </a:rPr>
              <a:t>Future Development</a:t>
            </a:r>
          </a:p>
        </p:txBody>
      </p:sp>
      <p:sp>
        <p:nvSpPr>
          <p:cNvPr id="13" name="TextBox 12">
            <a:extLst>
              <a:ext uri="{FF2B5EF4-FFF2-40B4-BE49-F238E27FC236}">
                <a16:creationId xmlns:a16="http://schemas.microsoft.com/office/drawing/2014/main" id="{D1FAC45C-F069-A332-38EB-8AAC499935C3}"/>
              </a:ext>
            </a:extLst>
          </p:cNvPr>
          <p:cNvSpPr txBox="1"/>
          <p:nvPr>
            <p:custDataLst>
              <p:tags r:id="rId9"/>
            </p:custDataLst>
          </p:nvPr>
        </p:nvSpPr>
        <p:spPr>
          <a:xfrm>
            <a:off x="4930098" y="2530324"/>
            <a:ext cx="1670017" cy="616327"/>
          </a:xfrm>
          <a:prstGeom prst="rect">
            <a:avLst/>
          </a:prstGeom>
          <a:solidFill>
            <a:srgbClr val="008DCC"/>
          </a:solidFill>
          <a:ln>
            <a:solidFill>
              <a:srgbClr val="A9C4DB"/>
            </a:solidFill>
          </a:ln>
        </p:spPr>
        <p:txBody>
          <a:bodyPr wrap="square" lIns="91440" tIns="45720" rIns="91440" bIns="45720" rtlCol="0" anchor="ctr">
            <a:noAutofit/>
          </a:bodyPr>
          <a:lstStyle/>
          <a:p>
            <a:pPr algn="ctr">
              <a:defRPr/>
            </a:pPr>
            <a:r>
              <a:rPr lang="en-US" sz="1200" b="1">
                <a:solidFill>
                  <a:schemeClr val="bg1"/>
                </a:solidFill>
                <a:latin typeface="Calibri" panose="020F0502020204030204"/>
                <a:cs typeface="Arial"/>
              </a:rPr>
              <a:t>Behavioural</a:t>
            </a:r>
            <a:endParaRPr lang="en-US">
              <a:solidFill>
                <a:schemeClr val="bg1"/>
              </a:solidFill>
            </a:endParaRPr>
          </a:p>
        </p:txBody>
      </p:sp>
      <p:sp>
        <p:nvSpPr>
          <p:cNvPr id="16" name="Oval 15">
            <a:extLst>
              <a:ext uri="{FF2B5EF4-FFF2-40B4-BE49-F238E27FC236}">
                <a16:creationId xmlns:a16="http://schemas.microsoft.com/office/drawing/2014/main" id="{C2026BED-0229-98C5-566E-0ED23B1FD56A}"/>
              </a:ext>
            </a:extLst>
          </p:cNvPr>
          <p:cNvSpPr/>
          <p:nvPr>
            <p:custDataLst>
              <p:tags r:id="rId10"/>
            </p:custDataLst>
          </p:nvPr>
        </p:nvSpPr>
        <p:spPr>
          <a:xfrm>
            <a:off x="5173462" y="1157183"/>
            <a:ext cx="1111916" cy="1257622"/>
          </a:xfrm>
          <a:prstGeom prst="ellipse">
            <a:avLst/>
          </a:prstGeom>
          <a:solidFill>
            <a:srgbClr val="008D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CA" sz="1350">
              <a:solidFill>
                <a:prstClr val="white"/>
              </a:solidFill>
              <a:latin typeface="Calibri" panose="020F0502020204030204"/>
            </a:endParaRPr>
          </a:p>
        </p:txBody>
      </p:sp>
      <p:sp>
        <p:nvSpPr>
          <p:cNvPr id="33" name="TextBox 32">
            <a:extLst>
              <a:ext uri="{FF2B5EF4-FFF2-40B4-BE49-F238E27FC236}">
                <a16:creationId xmlns:a16="http://schemas.microsoft.com/office/drawing/2014/main" id="{E6A15323-A768-49BC-059D-B3BE54074CC3}"/>
              </a:ext>
            </a:extLst>
          </p:cNvPr>
          <p:cNvSpPr txBox="1"/>
          <p:nvPr/>
        </p:nvSpPr>
        <p:spPr>
          <a:xfrm>
            <a:off x="4961088" y="4100213"/>
            <a:ext cx="1574889" cy="1277273"/>
          </a:xfrm>
          <a:prstGeom prst="rect">
            <a:avLst/>
          </a:prstGeom>
          <a:noFill/>
        </p:spPr>
        <p:txBody>
          <a:bodyPr wrap="square" lIns="91440" tIns="45720" rIns="91440" bIns="45720" rtlCol="0" anchor="t">
            <a:spAutoFit/>
          </a:bodyPr>
          <a:lstStyle/>
          <a:p>
            <a:r>
              <a:rPr lang="en-CA" sz="1100">
                <a:latin typeface="Century Gothic"/>
              </a:rPr>
              <a:t>Measures (TBD):</a:t>
            </a:r>
          </a:p>
          <a:p>
            <a:r>
              <a:rPr lang="en-CA" sz="1100">
                <a:latin typeface="Century Gothic"/>
              </a:rPr>
              <a:t>Contributing to a positive work environment, works well with peers, tasks are completed on time; etc.</a:t>
            </a:r>
          </a:p>
        </p:txBody>
      </p:sp>
      <p:pic>
        <p:nvPicPr>
          <p:cNvPr id="38" name="Graphic 37" descr="Mental Health outline">
            <a:extLst>
              <a:ext uri="{FF2B5EF4-FFF2-40B4-BE49-F238E27FC236}">
                <a16:creationId xmlns:a16="http://schemas.microsoft.com/office/drawing/2014/main" id="{4AB79DBB-BF44-C209-8379-DCBE5E8102A6}"/>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5294792" y="1349714"/>
            <a:ext cx="914400" cy="914400"/>
          </a:xfrm>
          <a:prstGeom prst="rect">
            <a:avLst/>
          </a:prstGeom>
        </p:spPr>
      </p:pic>
    </p:spTree>
    <p:extLst>
      <p:ext uri="{BB962C8B-B14F-4D97-AF65-F5344CB8AC3E}">
        <p14:creationId xmlns:p14="http://schemas.microsoft.com/office/powerpoint/2010/main" val="618556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4C2990-B9AD-7C0D-92F3-8C96654F0D23}"/>
              </a:ext>
            </a:extLst>
          </p:cNvPr>
          <p:cNvSpPr>
            <a:spLocks noGrp="1"/>
          </p:cNvSpPr>
          <p:nvPr>
            <p:ph type="title"/>
          </p:nvPr>
        </p:nvSpPr>
        <p:spPr>
          <a:xfrm>
            <a:off x="3520922" y="3923865"/>
            <a:ext cx="5203507" cy="653796"/>
          </a:xfrm>
          <a:solidFill>
            <a:srgbClr val="A9C4DB"/>
          </a:solidFill>
        </p:spPr>
        <p:txBody>
          <a:bodyPr/>
          <a:lstStyle/>
          <a:p>
            <a:pPr algn="ctr"/>
            <a:r>
              <a:rPr lang="en-CA"/>
              <a:t>Quality</a:t>
            </a:r>
          </a:p>
        </p:txBody>
      </p:sp>
      <p:grpSp>
        <p:nvGrpSpPr>
          <p:cNvPr id="27" name="Group 26">
            <a:extLst>
              <a:ext uri="{FF2B5EF4-FFF2-40B4-BE49-F238E27FC236}">
                <a16:creationId xmlns:a16="http://schemas.microsoft.com/office/drawing/2014/main" id="{C28FB85C-FF4B-C359-528F-50C4AFE52B45}"/>
              </a:ext>
            </a:extLst>
          </p:cNvPr>
          <p:cNvGrpSpPr/>
          <p:nvPr/>
        </p:nvGrpSpPr>
        <p:grpSpPr>
          <a:xfrm>
            <a:off x="4676380" y="695123"/>
            <a:ext cx="2839240" cy="2893468"/>
            <a:chOff x="1445681" y="1146905"/>
            <a:chExt cx="1111916" cy="1257622"/>
          </a:xfrm>
        </p:grpSpPr>
        <p:sp>
          <p:nvSpPr>
            <p:cNvPr id="25" name="Oval 24">
              <a:extLst>
                <a:ext uri="{FF2B5EF4-FFF2-40B4-BE49-F238E27FC236}">
                  <a16:creationId xmlns:a16="http://schemas.microsoft.com/office/drawing/2014/main" id="{0DE9697F-F213-4422-E02F-F3C9C010E41B}"/>
                </a:ext>
              </a:extLst>
            </p:cNvPr>
            <p:cNvSpPr/>
            <p:nvPr>
              <p:custDataLst>
                <p:tags r:id="rId1"/>
              </p:custDataLst>
            </p:nvPr>
          </p:nvSpPr>
          <p:spPr>
            <a:xfrm>
              <a:off x="1445681" y="1146905"/>
              <a:ext cx="1111916" cy="1257622"/>
            </a:xfrm>
            <a:prstGeom prst="ellipse">
              <a:avLst/>
            </a:prstGeom>
            <a:solidFill>
              <a:srgbClr val="A9C4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CA" sz="1350">
                <a:solidFill>
                  <a:prstClr val="white"/>
                </a:solidFill>
                <a:latin typeface="Calibri" panose="020F0502020204030204"/>
              </a:endParaRPr>
            </a:p>
          </p:txBody>
        </p:sp>
        <p:pic>
          <p:nvPicPr>
            <p:cNvPr id="26" name="Graphic 25" descr="Rating 3 Star with solid fill">
              <a:extLst>
                <a:ext uri="{FF2B5EF4-FFF2-40B4-BE49-F238E27FC236}">
                  <a16:creationId xmlns:a16="http://schemas.microsoft.com/office/drawing/2014/main" id="{FB4D74B1-E980-70F5-87DE-5A7778AFB85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21880" y="1212735"/>
              <a:ext cx="980412" cy="1056793"/>
            </a:xfrm>
            <a:prstGeom prst="rect">
              <a:avLst/>
            </a:prstGeom>
          </p:spPr>
        </p:pic>
      </p:grpSp>
    </p:spTree>
    <p:extLst>
      <p:ext uri="{BB962C8B-B14F-4D97-AF65-F5344CB8AC3E}">
        <p14:creationId xmlns:p14="http://schemas.microsoft.com/office/powerpoint/2010/main" val="901257101"/>
      </p:ext>
    </p:extLst>
  </p:cSld>
  <p:clrMapOvr>
    <a:masterClrMapping/>
  </p:clrMapOvr>
  <p:extLst>
    <p:ext uri="{6950BFC3-D8DA-4A85-94F7-54DA5524770B}">
      <p188:commentRel xmlns:p188="http://schemas.microsoft.com/office/powerpoint/2018/8/main" r:id="rId4"/>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6834350A-0483-6104-15AD-78D18FE102CB}"/>
              </a:ext>
            </a:extLst>
          </p:cNvPr>
          <p:cNvGraphicFramePr/>
          <p:nvPr>
            <p:extLst>
              <p:ext uri="{D42A27DB-BD31-4B8C-83A1-F6EECF244321}">
                <p14:modId xmlns:p14="http://schemas.microsoft.com/office/powerpoint/2010/main" val="2286194704"/>
              </p:ext>
            </p:extLst>
          </p:nvPr>
        </p:nvGraphicFramePr>
        <p:xfrm>
          <a:off x="350874" y="1366100"/>
          <a:ext cx="11490251" cy="51783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itle 1">
            <a:extLst>
              <a:ext uri="{FF2B5EF4-FFF2-40B4-BE49-F238E27FC236}">
                <a16:creationId xmlns:a16="http://schemas.microsoft.com/office/drawing/2014/main" id="{3B810BFF-15E3-D7EB-B59F-4255531DEFC5}"/>
              </a:ext>
            </a:extLst>
          </p:cNvPr>
          <p:cNvSpPr txBox="1">
            <a:spLocks/>
          </p:cNvSpPr>
          <p:nvPr/>
        </p:nvSpPr>
        <p:spPr>
          <a:xfrm>
            <a:off x="1260312" y="365126"/>
            <a:ext cx="10093488" cy="498000"/>
          </a:xfrm>
          <a:prstGeom prst="rect">
            <a:avLst/>
          </a:prstGeom>
        </p:spPr>
        <p:txBody>
          <a:bodyPr lIns="91440" tIns="45720" rIns="91440" bIns="45720" anchor="t"/>
          <a:lstStyle>
            <a:lvl1pPr algn="l" defTabSz="914400" rtl="0" eaLnBrk="1" latinLnBrk="0" hangingPunct="1">
              <a:lnSpc>
                <a:spcPct val="90000"/>
              </a:lnSpc>
              <a:spcBef>
                <a:spcPct val="0"/>
              </a:spcBef>
              <a:buNone/>
              <a:defRPr sz="2200" b="1" kern="1200">
                <a:solidFill>
                  <a:schemeClr val="tx2"/>
                </a:solidFill>
                <a:latin typeface="+mj-lt"/>
                <a:ea typeface="+mj-ea"/>
                <a:cs typeface="+mj-cs"/>
              </a:defRPr>
            </a:lvl1pPr>
          </a:lstStyle>
          <a:p>
            <a:r>
              <a:rPr lang="en-US"/>
              <a:t>Quality – Program Improvements to Quality Monitoring</a:t>
            </a:r>
          </a:p>
        </p:txBody>
      </p:sp>
      <p:sp>
        <p:nvSpPr>
          <p:cNvPr id="4" name="Oval 3">
            <a:extLst>
              <a:ext uri="{FF2B5EF4-FFF2-40B4-BE49-F238E27FC236}">
                <a16:creationId xmlns:a16="http://schemas.microsoft.com/office/drawing/2014/main" id="{5D5094F5-3156-772B-8D55-2FE6285B0980}"/>
              </a:ext>
            </a:extLst>
          </p:cNvPr>
          <p:cNvSpPr/>
          <p:nvPr>
            <p:custDataLst>
              <p:tags r:id="rId1"/>
            </p:custDataLst>
          </p:nvPr>
        </p:nvSpPr>
        <p:spPr>
          <a:xfrm>
            <a:off x="279900" y="168885"/>
            <a:ext cx="812692" cy="772403"/>
          </a:xfrm>
          <a:prstGeom prst="ellipse">
            <a:avLst/>
          </a:prstGeom>
          <a:solidFill>
            <a:srgbClr val="A9C4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CA" sz="1350">
              <a:solidFill>
                <a:prstClr val="white"/>
              </a:solidFill>
              <a:latin typeface="Calibri" panose="020F0502020204030204"/>
            </a:endParaRPr>
          </a:p>
        </p:txBody>
      </p:sp>
      <p:pic>
        <p:nvPicPr>
          <p:cNvPr id="5" name="Graphic 4" descr="Rating 3 Star with solid fill">
            <a:extLst>
              <a:ext uri="{FF2B5EF4-FFF2-40B4-BE49-F238E27FC236}">
                <a16:creationId xmlns:a16="http://schemas.microsoft.com/office/drawing/2014/main" id="{0413CAA4-247E-F1FE-099D-916EF91DC03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20709" y="171146"/>
            <a:ext cx="716577" cy="772403"/>
          </a:xfrm>
          <a:prstGeom prst="rect">
            <a:avLst/>
          </a:prstGeom>
        </p:spPr>
      </p:pic>
      <p:sp>
        <p:nvSpPr>
          <p:cNvPr id="11" name="TextBox 10">
            <a:extLst>
              <a:ext uri="{FF2B5EF4-FFF2-40B4-BE49-F238E27FC236}">
                <a16:creationId xmlns:a16="http://schemas.microsoft.com/office/drawing/2014/main" id="{AEBE13FD-E357-7848-7CAF-367BD5BC6CF2}"/>
              </a:ext>
            </a:extLst>
          </p:cNvPr>
          <p:cNvSpPr txBox="1"/>
          <p:nvPr/>
        </p:nvSpPr>
        <p:spPr>
          <a:xfrm>
            <a:off x="1163733" y="6382189"/>
            <a:ext cx="10286646" cy="338554"/>
          </a:xfrm>
          <a:prstGeom prst="rect">
            <a:avLst/>
          </a:prstGeom>
          <a:noFill/>
        </p:spPr>
        <p:txBody>
          <a:bodyPr wrap="square">
            <a:spAutoFit/>
          </a:bodyPr>
          <a:lstStyle/>
          <a:p>
            <a:pPr marL="0" lvl="0" indent="0" algn="l" defTabSz="711200">
              <a:lnSpc>
                <a:spcPct val="100000"/>
              </a:lnSpc>
              <a:spcBef>
                <a:spcPct val="0"/>
              </a:spcBef>
              <a:spcAft>
                <a:spcPct val="35000"/>
              </a:spcAft>
              <a:buNone/>
            </a:pPr>
            <a:r>
              <a:rPr lang="en-CA" sz="1600" i="1" kern="1200">
                <a:solidFill>
                  <a:srgbClr val="005477"/>
                </a:solidFill>
              </a:rPr>
              <a:t>* Quality will equate to 45% of the overall Agent Scorecard results.</a:t>
            </a:r>
          </a:p>
        </p:txBody>
      </p:sp>
    </p:spTree>
    <p:extLst>
      <p:ext uri="{BB962C8B-B14F-4D97-AF65-F5344CB8AC3E}">
        <p14:creationId xmlns:p14="http://schemas.microsoft.com/office/powerpoint/2010/main" val="3490426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E76AA7B-EBAD-FABA-1C49-1B66F1852925}"/>
              </a:ext>
            </a:extLst>
          </p:cNvPr>
          <p:cNvGrpSpPr/>
          <p:nvPr/>
        </p:nvGrpSpPr>
        <p:grpSpPr>
          <a:xfrm>
            <a:off x="4676380" y="695123"/>
            <a:ext cx="2839240" cy="2893467"/>
            <a:chOff x="289275" y="175400"/>
            <a:chExt cx="794363" cy="777529"/>
          </a:xfrm>
        </p:grpSpPr>
        <p:sp>
          <p:nvSpPr>
            <p:cNvPr id="4" name="Oval 3">
              <a:extLst>
                <a:ext uri="{FF2B5EF4-FFF2-40B4-BE49-F238E27FC236}">
                  <a16:creationId xmlns:a16="http://schemas.microsoft.com/office/drawing/2014/main" id="{612B040A-6185-1A0F-B6D6-FAD405889EEE}"/>
                </a:ext>
              </a:extLst>
            </p:cNvPr>
            <p:cNvSpPr/>
            <p:nvPr>
              <p:custDataLst>
                <p:tags r:id="rId1"/>
              </p:custDataLst>
            </p:nvPr>
          </p:nvSpPr>
          <p:spPr>
            <a:xfrm>
              <a:off x="289275" y="175400"/>
              <a:ext cx="794363" cy="777529"/>
            </a:xfrm>
            <a:prstGeom prst="ellipse">
              <a:avLst/>
            </a:prstGeom>
            <a:solidFill>
              <a:srgbClr val="99D3E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CA" sz="1350">
                <a:solidFill>
                  <a:prstClr val="white"/>
                </a:solidFill>
                <a:latin typeface="Calibri" panose="020F0502020204030204"/>
              </a:endParaRPr>
            </a:p>
          </p:txBody>
        </p:sp>
        <p:pic>
          <p:nvPicPr>
            <p:cNvPr id="5" name="Graphic 4" descr="Bar graph with upward trend outline">
              <a:extLst>
                <a:ext uri="{FF2B5EF4-FFF2-40B4-BE49-F238E27FC236}">
                  <a16:creationId xmlns:a16="http://schemas.microsoft.com/office/drawing/2014/main" id="{8F0F8537-E612-33E5-D57C-EBDEBDA7C8A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7374" y="285111"/>
              <a:ext cx="638164" cy="554732"/>
            </a:xfrm>
            <a:prstGeom prst="rect">
              <a:avLst/>
            </a:prstGeom>
          </p:spPr>
        </p:pic>
      </p:grpSp>
      <p:sp>
        <p:nvSpPr>
          <p:cNvPr id="3" name="Title 2">
            <a:extLst>
              <a:ext uri="{FF2B5EF4-FFF2-40B4-BE49-F238E27FC236}">
                <a16:creationId xmlns:a16="http://schemas.microsoft.com/office/drawing/2014/main" id="{284C2990-B9AD-7C0D-92F3-8C96654F0D23}"/>
              </a:ext>
            </a:extLst>
          </p:cNvPr>
          <p:cNvSpPr>
            <a:spLocks noGrp="1"/>
          </p:cNvSpPr>
          <p:nvPr>
            <p:ph type="title"/>
          </p:nvPr>
        </p:nvSpPr>
        <p:spPr>
          <a:xfrm>
            <a:off x="3520922" y="3923865"/>
            <a:ext cx="5203507" cy="653796"/>
          </a:xfrm>
          <a:solidFill>
            <a:srgbClr val="99D3ED"/>
          </a:solidFill>
        </p:spPr>
        <p:txBody>
          <a:bodyPr/>
          <a:lstStyle/>
          <a:p>
            <a:pPr algn="ctr"/>
            <a:r>
              <a:rPr lang="en-CA"/>
              <a:t>Productivity</a:t>
            </a:r>
          </a:p>
        </p:txBody>
      </p:sp>
    </p:spTree>
    <p:extLst>
      <p:ext uri="{BB962C8B-B14F-4D97-AF65-F5344CB8AC3E}">
        <p14:creationId xmlns:p14="http://schemas.microsoft.com/office/powerpoint/2010/main" val="1356627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23AEE2E-F229-0AF6-68F6-F19F47BA438E}"/>
              </a:ext>
            </a:extLst>
          </p:cNvPr>
          <p:cNvGrpSpPr/>
          <p:nvPr/>
        </p:nvGrpSpPr>
        <p:grpSpPr>
          <a:xfrm>
            <a:off x="289275" y="175400"/>
            <a:ext cx="794363" cy="777529"/>
            <a:chOff x="289275" y="175400"/>
            <a:chExt cx="794363" cy="777529"/>
          </a:xfrm>
        </p:grpSpPr>
        <p:sp>
          <p:nvSpPr>
            <p:cNvPr id="3" name="Oval 2">
              <a:extLst>
                <a:ext uri="{FF2B5EF4-FFF2-40B4-BE49-F238E27FC236}">
                  <a16:creationId xmlns:a16="http://schemas.microsoft.com/office/drawing/2014/main" id="{0CD786A9-00E3-D543-0427-F46017EE74C7}"/>
                </a:ext>
              </a:extLst>
            </p:cNvPr>
            <p:cNvSpPr/>
            <p:nvPr>
              <p:custDataLst>
                <p:tags r:id="rId1"/>
              </p:custDataLst>
            </p:nvPr>
          </p:nvSpPr>
          <p:spPr>
            <a:xfrm>
              <a:off x="289275" y="175400"/>
              <a:ext cx="794363" cy="777529"/>
            </a:xfrm>
            <a:prstGeom prst="ellipse">
              <a:avLst/>
            </a:prstGeom>
            <a:solidFill>
              <a:srgbClr val="99D3E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CA" sz="1350">
                <a:solidFill>
                  <a:prstClr val="white"/>
                </a:solidFill>
                <a:latin typeface="Calibri" panose="020F0502020204030204"/>
              </a:endParaRPr>
            </a:p>
          </p:txBody>
        </p:sp>
        <p:pic>
          <p:nvPicPr>
            <p:cNvPr id="4" name="Graphic 3" descr="Bar graph with upward trend outline">
              <a:extLst>
                <a:ext uri="{FF2B5EF4-FFF2-40B4-BE49-F238E27FC236}">
                  <a16:creationId xmlns:a16="http://schemas.microsoft.com/office/drawing/2014/main" id="{4FE360CE-A3F1-6AF9-353F-794D262EC16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7374" y="285111"/>
              <a:ext cx="638164" cy="554732"/>
            </a:xfrm>
            <a:prstGeom prst="rect">
              <a:avLst/>
            </a:prstGeom>
          </p:spPr>
        </p:pic>
      </p:grpSp>
      <p:sp>
        <p:nvSpPr>
          <p:cNvPr id="5" name="Title 1">
            <a:extLst>
              <a:ext uri="{FF2B5EF4-FFF2-40B4-BE49-F238E27FC236}">
                <a16:creationId xmlns:a16="http://schemas.microsoft.com/office/drawing/2014/main" id="{660C988D-6914-82D5-FC8C-A2292FF17A4A}"/>
              </a:ext>
            </a:extLst>
          </p:cNvPr>
          <p:cNvSpPr txBox="1">
            <a:spLocks/>
          </p:cNvSpPr>
          <p:nvPr/>
        </p:nvSpPr>
        <p:spPr>
          <a:xfrm>
            <a:off x="1260312" y="365126"/>
            <a:ext cx="10093488" cy="498000"/>
          </a:xfrm>
          <a:prstGeom prst="rect">
            <a:avLst/>
          </a:prstGeom>
        </p:spPr>
        <p:txBody>
          <a:bodyPr lIns="91440" tIns="45720" rIns="91440" bIns="45720" anchor="t"/>
          <a:lstStyle>
            <a:lvl1pPr algn="l" defTabSz="914400" rtl="0" eaLnBrk="1" latinLnBrk="0" hangingPunct="1">
              <a:lnSpc>
                <a:spcPct val="90000"/>
              </a:lnSpc>
              <a:spcBef>
                <a:spcPct val="0"/>
              </a:spcBef>
              <a:buNone/>
              <a:defRPr sz="2200" b="1" kern="1200">
                <a:solidFill>
                  <a:schemeClr val="tx2"/>
                </a:solidFill>
                <a:latin typeface="+mj-lt"/>
                <a:ea typeface="+mj-ea"/>
                <a:cs typeface="+mj-cs"/>
              </a:defRPr>
            </a:lvl1pPr>
          </a:lstStyle>
          <a:p>
            <a:r>
              <a:rPr lang="en-US"/>
              <a:t>Productivity – Adherence</a:t>
            </a:r>
          </a:p>
        </p:txBody>
      </p:sp>
      <p:graphicFrame>
        <p:nvGraphicFramePr>
          <p:cNvPr id="7" name="Diagram 6">
            <a:extLst>
              <a:ext uri="{FF2B5EF4-FFF2-40B4-BE49-F238E27FC236}">
                <a16:creationId xmlns:a16="http://schemas.microsoft.com/office/drawing/2014/main" id="{32FEDB2E-E396-A2D9-9A34-2B80ED7D79D3}"/>
              </a:ext>
            </a:extLst>
          </p:cNvPr>
          <p:cNvGraphicFramePr/>
          <p:nvPr>
            <p:extLst>
              <p:ext uri="{D42A27DB-BD31-4B8C-83A1-F6EECF244321}">
                <p14:modId xmlns:p14="http://schemas.microsoft.com/office/powerpoint/2010/main" val="2809467835"/>
              </p:ext>
            </p:extLst>
          </p:nvPr>
        </p:nvGraphicFramePr>
        <p:xfrm>
          <a:off x="1401804" y="1076417"/>
          <a:ext cx="9810504" cy="512340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6" name="TextBox 5">
            <a:extLst>
              <a:ext uri="{FF2B5EF4-FFF2-40B4-BE49-F238E27FC236}">
                <a16:creationId xmlns:a16="http://schemas.microsoft.com/office/drawing/2014/main" id="{2749B41D-174D-2E6E-360B-2B0223EDA84C}"/>
              </a:ext>
            </a:extLst>
          </p:cNvPr>
          <p:cNvSpPr txBox="1"/>
          <p:nvPr/>
        </p:nvSpPr>
        <p:spPr>
          <a:xfrm>
            <a:off x="1260312" y="6445748"/>
            <a:ext cx="10286646" cy="338554"/>
          </a:xfrm>
          <a:prstGeom prst="rect">
            <a:avLst/>
          </a:prstGeom>
          <a:noFill/>
        </p:spPr>
        <p:txBody>
          <a:bodyPr wrap="square">
            <a:spAutoFit/>
          </a:bodyPr>
          <a:lstStyle/>
          <a:p>
            <a:pPr marL="0" lvl="0" indent="0" algn="l" defTabSz="711200">
              <a:lnSpc>
                <a:spcPct val="100000"/>
              </a:lnSpc>
              <a:spcBef>
                <a:spcPct val="0"/>
              </a:spcBef>
              <a:spcAft>
                <a:spcPct val="35000"/>
              </a:spcAft>
              <a:buNone/>
            </a:pPr>
            <a:r>
              <a:rPr lang="en-CA" sz="1600" i="1" kern="1200">
                <a:solidFill>
                  <a:srgbClr val="005477"/>
                </a:solidFill>
              </a:rPr>
              <a:t>* Adherence will equate to 22.5% of the overall Agent Scorecard results.</a:t>
            </a:r>
          </a:p>
        </p:txBody>
      </p:sp>
    </p:spTree>
    <p:extLst>
      <p:ext uri="{BB962C8B-B14F-4D97-AF65-F5344CB8AC3E}">
        <p14:creationId xmlns:p14="http://schemas.microsoft.com/office/powerpoint/2010/main" val="3869663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76112DE2-92D2-351C-DFB9-26D6110EDF8F}"/>
              </a:ext>
            </a:extLst>
          </p:cNvPr>
          <p:cNvGraphicFramePr/>
          <p:nvPr>
            <p:extLst>
              <p:ext uri="{D42A27DB-BD31-4B8C-83A1-F6EECF244321}">
                <p14:modId xmlns:p14="http://schemas.microsoft.com/office/powerpoint/2010/main" val="863586747"/>
              </p:ext>
            </p:extLst>
          </p:nvPr>
        </p:nvGraphicFramePr>
        <p:xfrm>
          <a:off x="1383325" y="863126"/>
          <a:ext cx="9970475" cy="47985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Oval 1">
            <a:extLst>
              <a:ext uri="{FF2B5EF4-FFF2-40B4-BE49-F238E27FC236}">
                <a16:creationId xmlns:a16="http://schemas.microsoft.com/office/drawing/2014/main" id="{DB7D9D03-30E0-5B3C-DCCA-7D7C367740FA}"/>
              </a:ext>
            </a:extLst>
          </p:cNvPr>
          <p:cNvSpPr/>
          <p:nvPr>
            <p:custDataLst>
              <p:tags r:id="rId1"/>
            </p:custDataLst>
          </p:nvPr>
        </p:nvSpPr>
        <p:spPr>
          <a:xfrm>
            <a:off x="289275" y="175400"/>
            <a:ext cx="794363" cy="777529"/>
          </a:xfrm>
          <a:prstGeom prst="ellipse">
            <a:avLst/>
          </a:prstGeom>
          <a:solidFill>
            <a:srgbClr val="99D3E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CA" sz="1350">
              <a:solidFill>
                <a:prstClr val="white"/>
              </a:solidFill>
              <a:latin typeface="Calibri" panose="020F0502020204030204"/>
            </a:endParaRPr>
          </a:p>
        </p:txBody>
      </p:sp>
      <p:pic>
        <p:nvPicPr>
          <p:cNvPr id="4" name="Graphic 3" descr="Bar graph with upward trend outline">
            <a:extLst>
              <a:ext uri="{FF2B5EF4-FFF2-40B4-BE49-F238E27FC236}">
                <a16:creationId xmlns:a16="http://schemas.microsoft.com/office/drawing/2014/main" id="{8F0715E9-F30C-3A9B-27A8-49341F1955E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67374" y="285111"/>
            <a:ext cx="638164" cy="554732"/>
          </a:xfrm>
          <a:prstGeom prst="rect">
            <a:avLst/>
          </a:prstGeom>
        </p:spPr>
      </p:pic>
      <p:sp>
        <p:nvSpPr>
          <p:cNvPr id="5" name="Title 1">
            <a:extLst>
              <a:ext uri="{FF2B5EF4-FFF2-40B4-BE49-F238E27FC236}">
                <a16:creationId xmlns:a16="http://schemas.microsoft.com/office/drawing/2014/main" id="{3FB1EC69-F21F-7417-9BDE-BADE1933E6D5}"/>
              </a:ext>
            </a:extLst>
          </p:cNvPr>
          <p:cNvSpPr txBox="1">
            <a:spLocks/>
          </p:cNvSpPr>
          <p:nvPr/>
        </p:nvSpPr>
        <p:spPr>
          <a:xfrm>
            <a:off x="1260312" y="365126"/>
            <a:ext cx="10093488" cy="498000"/>
          </a:xfrm>
          <a:prstGeom prst="rect">
            <a:avLst/>
          </a:prstGeom>
        </p:spPr>
        <p:txBody>
          <a:bodyPr lIns="91440" tIns="45720" rIns="91440" bIns="45720" anchor="t"/>
          <a:lstStyle>
            <a:lvl1pPr algn="l" defTabSz="914400" rtl="0" eaLnBrk="1" latinLnBrk="0" hangingPunct="1">
              <a:lnSpc>
                <a:spcPct val="90000"/>
              </a:lnSpc>
              <a:spcBef>
                <a:spcPct val="0"/>
              </a:spcBef>
              <a:buNone/>
              <a:defRPr sz="2200" b="1" kern="1200">
                <a:solidFill>
                  <a:schemeClr val="tx2"/>
                </a:solidFill>
                <a:latin typeface="+mj-lt"/>
                <a:ea typeface="+mj-ea"/>
                <a:cs typeface="+mj-cs"/>
              </a:defRPr>
            </a:lvl1pPr>
          </a:lstStyle>
          <a:p>
            <a:r>
              <a:rPr lang="en-US"/>
              <a:t>Productivity – </a:t>
            </a:r>
            <a:r>
              <a:rPr lang="en-CA"/>
              <a:t>Average Call Handle Time (ACHT)</a:t>
            </a:r>
            <a:r>
              <a:rPr lang="en-US"/>
              <a:t> </a:t>
            </a:r>
          </a:p>
        </p:txBody>
      </p:sp>
      <p:graphicFrame>
        <p:nvGraphicFramePr>
          <p:cNvPr id="12" name="Diagram 11">
            <a:extLst>
              <a:ext uri="{FF2B5EF4-FFF2-40B4-BE49-F238E27FC236}">
                <a16:creationId xmlns:a16="http://schemas.microsoft.com/office/drawing/2014/main" id="{FA75EE9D-2B1C-5204-8E62-33A30E753D9F}"/>
              </a:ext>
            </a:extLst>
          </p:cNvPr>
          <p:cNvGraphicFramePr/>
          <p:nvPr>
            <p:extLst>
              <p:ext uri="{D42A27DB-BD31-4B8C-83A1-F6EECF244321}">
                <p14:modId xmlns:p14="http://schemas.microsoft.com/office/powerpoint/2010/main" val="2320136599"/>
              </p:ext>
            </p:extLst>
          </p:nvPr>
        </p:nvGraphicFramePr>
        <p:xfrm>
          <a:off x="1383325" y="5707034"/>
          <a:ext cx="9970475" cy="57568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3" name="TextBox 2">
            <a:extLst>
              <a:ext uri="{FF2B5EF4-FFF2-40B4-BE49-F238E27FC236}">
                <a16:creationId xmlns:a16="http://schemas.microsoft.com/office/drawing/2014/main" id="{ACBC2748-27FD-9B21-E39A-745BDF7E1FCC}"/>
              </a:ext>
            </a:extLst>
          </p:cNvPr>
          <p:cNvSpPr txBox="1"/>
          <p:nvPr/>
        </p:nvSpPr>
        <p:spPr>
          <a:xfrm>
            <a:off x="1260312" y="6492874"/>
            <a:ext cx="6278408" cy="338554"/>
          </a:xfrm>
          <a:prstGeom prst="rect">
            <a:avLst/>
          </a:prstGeom>
          <a:noFill/>
        </p:spPr>
        <p:txBody>
          <a:bodyPr wrap="square">
            <a:spAutoFit/>
          </a:bodyPr>
          <a:lstStyle/>
          <a:p>
            <a:pPr marL="0" lvl="0" indent="0" algn="l" defTabSz="711200">
              <a:lnSpc>
                <a:spcPct val="100000"/>
              </a:lnSpc>
              <a:spcBef>
                <a:spcPct val="0"/>
              </a:spcBef>
              <a:spcAft>
                <a:spcPct val="35000"/>
              </a:spcAft>
              <a:buNone/>
            </a:pPr>
            <a:r>
              <a:rPr lang="en-CA" sz="1600" i="1" kern="1200">
                <a:solidFill>
                  <a:srgbClr val="005477"/>
                </a:solidFill>
              </a:rPr>
              <a:t>* ACHT will equate to 22.5% of the overall Agent Scorecard results.</a:t>
            </a:r>
          </a:p>
        </p:txBody>
      </p:sp>
    </p:spTree>
    <p:extLst>
      <p:ext uri="{BB962C8B-B14F-4D97-AF65-F5344CB8AC3E}">
        <p14:creationId xmlns:p14="http://schemas.microsoft.com/office/powerpoint/2010/main" val="1353000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39630|-9193934|-6745308|-1804765|-15310181|CRA&quot;,&quot;Id&quot;:&quot;63515c393741377dfc51ed73&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ENGAGECOLOR" val="{&quot;FillColor&quot;:{&quot;ColorIndex&quot;:3,&quot;ColorModifier&quot;:0,&quot;BrightnessModifier&quot;:0}}"/>
</p:tagLst>
</file>

<file path=ppt/tags/tag11.xml><?xml version="1.0" encoding="utf-8"?>
<p:tagLst xmlns:a="http://schemas.openxmlformats.org/drawingml/2006/main" xmlns:r="http://schemas.openxmlformats.org/officeDocument/2006/relationships" xmlns:p="http://schemas.openxmlformats.org/presentationml/2006/main">
  <p:tag name="ENGAGECOLOR" val="{&quot;FillColor&quot;:{&quot;ColorIndex&quot;:3,&quot;ColorModifier&quot;:0,&quot;BrightnessModifier&quot;:0}}"/>
</p:tagLst>
</file>

<file path=ppt/tags/tag12.xml><?xml version="1.0" encoding="utf-8"?>
<p:tagLst xmlns:a="http://schemas.openxmlformats.org/drawingml/2006/main" xmlns:r="http://schemas.openxmlformats.org/officeDocument/2006/relationships" xmlns:p="http://schemas.openxmlformats.org/presentationml/2006/main">
  <p:tag name="ENGAGECOLOR" val="{&quot;FillColor&quot;:{&quot;ColorIndex&quot;:2,&quot;ColorModifier&quot;:0,&quot;BrightnessModifier&quot;:0}}"/>
</p:tagLst>
</file>

<file path=ppt/tags/tag13.xml><?xml version="1.0" encoding="utf-8"?>
<p:tagLst xmlns:a="http://schemas.openxmlformats.org/drawingml/2006/main" xmlns:r="http://schemas.openxmlformats.org/officeDocument/2006/relationships" xmlns:p="http://schemas.openxmlformats.org/presentationml/2006/main">
  <p:tag name="ENGAGECOLOR" val="{&quot;FillColor&quot;:{&quot;ColorIndex&quot;:2,&quot;ColorModifier&quot;:0,&quot;BrightnessModifier&quot;:0}}"/>
</p:tagLst>
</file>

<file path=ppt/tags/tag14.xml><?xml version="1.0" encoding="utf-8"?>
<p:tagLst xmlns:a="http://schemas.openxmlformats.org/drawingml/2006/main" xmlns:r="http://schemas.openxmlformats.org/officeDocument/2006/relationships" xmlns:p="http://schemas.openxmlformats.org/presentationml/2006/main">
  <p:tag name="ENGAGECOLOR" val="{&quot;FillColor&quot;:{&quot;ColorIndex&quot;:2,&quot;ColorModifier&quot;:0,&quot;BrightnessModifier&quot;:0}}"/>
</p:tagLst>
</file>

<file path=ppt/tags/tag15.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6.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7.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8.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9.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2.xml><?xml version="1.0" encoding="utf-8"?>
<p:tagLst xmlns:a="http://schemas.openxmlformats.org/drawingml/2006/main" xmlns:r="http://schemas.openxmlformats.org/officeDocument/2006/relationships" xmlns:p="http://schemas.openxmlformats.org/presentationml/2006/main">
  <p:tag name="ENGAGECOLOR" val="{&quot;FillColor&quot;:{&quot;ColorIndex&quot;:4,&quot;ColorModifier&quot;:0,&quot;BrightnessModifier&quot;:0}}"/>
</p:tagLst>
</file>

<file path=ppt/tags/tag20.xml><?xml version="1.0" encoding="utf-8"?>
<p:tagLst xmlns:a="http://schemas.openxmlformats.org/drawingml/2006/main" xmlns:r="http://schemas.openxmlformats.org/officeDocument/2006/relationships" xmlns:p="http://schemas.openxmlformats.org/presentationml/2006/main">
  <p:tag name="ENGAGECOLOR" val="{&quot;FillColor&quot;:{&quot;ColorIndex&quot;:3,&quot;ColorModifier&quot;:0,&quot;BrightnessModifier&quot;:0}}"/>
</p:tagLst>
</file>

<file path=ppt/tags/tag21.xml><?xml version="1.0" encoding="utf-8"?>
<p:tagLst xmlns:a="http://schemas.openxmlformats.org/drawingml/2006/main" xmlns:r="http://schemas.openxmlformats.org/officeDocument/2006/relationships" xmlns:p="http://schemas.openxmlformats.org/presentationml/2006/main">
  <p:tag name="ENGAGECOLOR" val="{&quot;FillColor&quot;:{&quot;ColorIndex&quot;:3,&quot;ColorModifier&quot;:0,&quot;BrightnessModifier&quot;:0}}"/>
</p:tagLst>
</file>

<file path=ppt/tags/tag22.xml><?xml version="1.0" encoding="utf-8"?>
<p:tagLst xmlns:a="http://schemas.openxmlformats.org/drawingml/2006/main" xmlns:r="http://schemas.openxmlformats.org/officeDocument/2006/relationships" xmlns:p="http://schemas.openxmlformats.org/presentationml/2006/main">
  <p:tag name="ENGAGECOLOR" val="{&quot;FillColor&quot;:{&quot;ColorIndex&quot;:3,&quot;ColorModifier&quot;:0,&quot;BrightnessModifier&quot;:0}}"/>
</p:tagLst>
</file>

<file path=ppt/tags/tag23.xml><?xml version="1.0" encoding="utf-8"?>
<p:tagLst xmlns:a="http://schemas.openxmlformats.org/drawingml/2006/main" xmlns:r="http://schemas.openxmlformats.org/officeDocument/2006/relationships" xmlns:p="http://schemas.openxmlformats.org/presentationml/2006/main">
  <p:tag name="ENGAGECOLOR" val="{&quot;FillColor&quot;:{&quot;ColorIndex&quot;:3,&quot;ColorModifier&quot;:0,&quot;BrightnessModifier&quot;:0}}"/>
</p:tagLst>
</file>

<file path=ppt/tags/tag24.xml><?xml version="1.0" encoding="utf-8"?>
<p:tagLst xmlns:a="http://schemas.openxmlformats.org/drawingml/2006/main" xmlns:r="http://schemas.openxmlformats.org/officeDocument/2006/relationships" xmlns:p="http://schemas.openxmlformats.org/presentationml/2006/main">
  <p:tag name="ENGAGECOLOR" val="{&quot;FillColor&quot;:{&quot;ColorIndex&quot;:3,&quot;ColorModifier&quot;:0,&quot;BrightnessModifier&quot;:0}}"/>
</p:tagLst>
</file>

<file path=ppt/tags/tag25.xml><?xml version="1.0" encoding="utf-8"?>
<p:tagLst xmlns:a="http://schemas.openxmlformats.org/drawingml/2006/main" xmlns:r="http://schemas.openxmlformats.org/officeDocument/2006/relationships" xmlns:p="http://schemas.openxmlformats.org/presentationml/2006/main">
  <p:tag name="ENGAGECOLOR" val="{&quot;FillColor&quot;:{&quot;ColorIndex&quot;:3,&quot;ColorModifier&quot;:0,&quot;BrightnessModifier&quot;:0}}"/>
</p:tagLst>
</file>

<file path=ppt/tags/tag26.xml><?xml version="1.0" encoding="utf-8"?>
<p:tagLst xmlns:a="http://schemas.openxmlformats.org/drawingml/2006/main" xmlns:r="http://schemas.openxmlformats.org/officeDocument/2006/relationships" xmlns:p="http://schemas.openxmlformats.org/presentationml/2006/main">
  <p:tag name="ENGAGECOLOR" val="{&quot;FillColor&quot;:{&quot;ColorIndex&quot;:3,&quot;ColorModifier&quot;:0,&quot;BrightnessModifier&quot;:0}}"/>
</p:tagLst>
</file>

<file path=ppt/tags/tag3.xml><?xml version="1.0" encoding="utf-8"?>
<p:tagLst xmlns:a="http://schemas.openxmlformats.org/drawingml/2006/main" xmlns:r="http://schemas.openxmlformats.org/officeDocument/2006/relationships" xmlns:p="http://schemas.openxmlformats.org/presentationml/2006/main">
  <p:tag name="ENGAGECOLOR" val="{&quot;FillColor&quot;:{&quot;ColorIndex&quot;:4,&quot;ColorModifier&quot;:0,&quot;BrightnessModifier&quot;:0}}"/>
</p:tagLst>
</file>

<file path=ppt/tags/tag4.xml><?xml version="1.0" encoding="utf-8"?>
<p:tagLst xmlns:a="http://schemas.openxmlformats.org/drawingml/2006/main" xmlns:r="http://schemas.openxmlformats.org/officeDocument/2006/relationships" xmlns:p="http://schemas.openxmlformats.org/presentationml/2006/main">
  <p:tag name="E_IMGDECORATIVE" val="1"/>
  <p:tag name="E_TABJUMP" val="1"/>
</p:tagLst>
</file>

<file path=ppt/tags/tag5.xml><?xml version="1.0" encoding="utf-8"?>
<p:tagLst xmlns:a="http://schemas.openxmlformats.org/drawingml/2006/main" xmlns:r="http://schemas.openxmlformats.org/officeDocument/2006/relationships" xmlns:p="http://schemas.openxmlformats.org/presentationml/2006/main">
  <p:tag name="ENGAGECOLOR" val="{&quot;FillColor&quot;:{&quot;ColorIndex&quot;:2,&quot;ColorModifier&quot;:0,&quot;BrightnessModifier&quot;:0}}"/>
</p:tagLst>
</file>

<file path=ppt/tags/tag6.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7.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8.xml><?xml version="1.0" encoding="utf-8"?>
<p:tagLst xmlns:a="http://schemas.openxmlformats.org/drawingml/2006/main" xmlns:r="http://schemas.openxmlformats.org/officeDocument/2006/relationships" xmlns:p="http://schemas.openxmlformats.org/presentationml/2006/main">
  <p:tag name="ENGAGECOLOR" val="{&quot;FillColor&quot;:{&quot;ColorIndex&quot;:2,&quot;ColorModifier&quot;:0,&quot;BrightnessModifier&quot;:0}}"/>
</p:tagLst>
</file>

<file path=ppt/tags/tag9.xml><?xml version="1.0" encoding="utf-8"?>
<p:tagLst xmlns:a="http://schemas.openxmlformats.org/drawingml/2006/main" xmlns:r="http://schemas.openxmlformats.org/officeDocument/2006/relationships" xmlns:p="http://schemas.openxmlformats.org/presentationml/2006/main">
  <p:tag name="ENGAGECOLOR" val="{&quot;FillColor&quot;:{&quot;ColorIndex&quot;:2,&quot;ColorModifier&quot;:0,&quot;BrightnessModifier&quot;:0}}"/>
</p:tagLst>
</file>

<file path=ppt/theme/theme1.xml><?xml version="1.0" encoding="utf-8"?>
<a:theme xmlns:a="http://schemas.openxmlformats.org/drawingml/2006/main" name="CorpLook">
  <a:themeElements>
    <a:clrScheme name="Corporate Look - Blue">
      <a:dk1>
        <a:sysClr val="windowText" lastClr="000000"/>
      </a:dk1>
      <a:lt1>
        <a:sysClr val="window" lastClr="FFFFFF"/>
      </a:lt1>
      <a:dk2>
        <a:srgbClr val="005776"/>
      </a:dk2>
      <a:lt2>
        <a:srgbClr val="58A6DC"/>
      </a:lt2>
      <a:accent1>
        <a:srgbClr val="70C169"/>
      </a:accent1>
      <a:accent2>
        <a:srgbClr val="046A38"/>
      </a:accent2>
      <a:accent3>
        <a:srgbClr val="B565A7"/>
      </a:accent3>
      <a:accent4>
        <a:srgbClr val="6E2B62"/>
      </a:accent4>
      <a:accent5>
        <a:srgbClr val="FFB549"/>
      </a:accent5>
      <a:accent6>
        <a:srgbClr val="A66318"/>
      </a:accent6>
      <a:hlink>
        <a:srgbClr val="0000FF"/>
      </a:hlink>
      <a:folHlink>
        <a:srgbClr val="800080"/>
      </a:folHlink>
    </a:clrScheme>
    <a:fontScheme name="CorpLook">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1400" dirty="0" err="1" smtClean="0">
            <a:solidFill>
              <a:schemeClr val="tx1">
                <a:lumMod val="65000"/>
                <a:lumOff val="35000"/>
              </a:schemeClr>
            </a:solidFill>
          </a:defRPr>
        </a:defPPr>
      </a:lstStyle>
    </a:txDef>
  </a:objectDefaults>
  <a:extraClrSchemeLst/>
  <a:extLst>
    <a:ext uri="{05A4C25C-085E-4340-85A3-A5531E510DB2}">
      <thm15:themeFamily xmlns:thm15="http://schemas.microsoft.com/office/thememl/2012/main" name="CorpLook" id="{A673D03D-3032-4B5F-B15D-3500CA26FCBD}" vid="{55482A6F-3BC3-4C45-94CB-1E99CB8E81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fd9e4055-2d0a-47a3-8b71-00a4f027fcdb">
      <UserInfo>
        <DisplayName>Samson, James</DisplayName>
        <AccountId>42</AccountId>
        <AccountType/>
      </UserInfo>
      <UserInfo>
        <DisplayName>Srikantharagh, Ilakkyan</DisplayName>
        <AccountId>43</AccountId>
        <AccountType/>
      </UserInfo>
      <UserInfo>
        <DisplayName>Creamer, Helen</DisplayName>
        <AccountId>44</AccountId>
        <AccountType/>
      </UserInfo>
      <UserInfo>
        <DisplayName>NG, JACKY (he/him/il/lui)</DisplayName>
        <AccountId>104</AccountId>
        <AccountType/>
      </UserInfo>
      <UserInfo>
        <DisplayName>Ness, Joanne (she/her/elle)</DisplayName>
        <AccountId>84</AccountId>
        <AccountType/>
      </UserInfo>
      <UserInfo>
        <DisplayName>Alyward, Pamela (she/her)</DisplayName>
        <AccountId>107</AccountId>
        <AccountType/>
      </UserInfo>
      <UserInfo>
        <DisplayName>Stanley, Carolyn</DisplayName>
        <AccountId>18</AccountId>
        <AccountType/>
      </UserInfo>
      <UserInfo>
        <DisplayName>Sherry, Kira (she/her/elle)</DisplayName>
        <AccountId>77</AccountId>
        <AccountType/>
      </UserInfo>
    </SharedWithUsers>
    <lcf76f155ced4ddcb4097134ff3c332f xmlns="85f9a034-c9e7-4e3b-8f28-2cafa685f8b2">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7A9D2B12AF5E4499A1ACECDFC553077" ma:contentTypeVersion="12" ma:contentTypeDescription="Create a new document." ma:contentTypeScope="" ma:versionID="47bcc4a0178532b15bc54780a8a448ca">
  <xsd:schema xmlns:xsd="http://www.w3.org/2001/XMLSchema" xmlns:xs="http://www.w3.org/2001/XMLSchema" xmlns:p="http://schemas.microsoft.com/office/2006/metadata/properties" xmlns:ns2="fd9e4055-2d0a-47a3-8b71-00a4f027fcdb" xmlns:ns3="85f9a034-c9e7-4e3b-8f28-2cafa685f8b2" targetNamespace="http://schemas.microsoft.com/office/2006/metadata/properties" ma:root="true" ma:fieldsID="a1c374fe6c2549c734489ba9ff5ebf38" ns2:_="" ns3:_="">
    <xsd:import namespace="fd9e4055-2d0a-47a3-8b71-00a4f027fcdb"/>
    <xsd:import namespace="85f9a034-c9e7-4e3b-8f28-2cafa685f8b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SearchProperties" minOccurs="0"/>
                <xsd:element ref="ns3:MediaServiceDateTaken" minOccurs="0"/>
                <xsd:element ref="ns3:MediaServiceGenerationTime" minOccurs="0"/>
                <xsd:element ref="ns3:MediaServiceEventHashCode" minOccurs="0"/>
                <xsd:element ref="ns3:lcf76f155ced4ddcb4097134ff3c332f"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9e4055-2d0a-47a3-8b71-00a4f027fcd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5f9a034-c9e7-4e3b-8f28-2cafa685f8b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7ef41529-271f-4f13-a752-464f4ce04888"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titus xmlns="http://schemas.titus.com/TitusProperties/">
  <TitusGUID xmlns="">4d7b83a3-0cf2-49b4-8693-cbc862fa93f9</TitusGUID>
  <TitusMetadata xmlns="">eyJucyI6Imh0dHA6XC9cL3d3dy50aXR1cy5jb21cL25zXC9DYW5hZGEgUmV2ZW51ZSBBZ2VuY3kiLCJwcm9wcyI6W3sibiI6IlNlY3VyaXR5Q2xhc3NpZmljYXRpb25MZXZlbCIsInZhbHMiOlt7InZhbHVlIjoiVU5DTEFTU0lGSUVEIn1dfSx7Im4iOiJMYW5ndWFnZVNlbGVjdGlvbiIsInZhbHMiOlt7InZhbHVlIjoiRU5HTElTSCJ9XX0seyJuIjoiVklTVUFMTUFSS0lOR1MiLCJ2YWxzIjpbeyJ2YWx1ZSI6IllFUyJ9XX1dfQ==</TitusMetadata>
</titu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BBCF95E-E8BB-47AA-A7D6-F7284F4E2411}">
  <ds:schemaRefs>
    <ds:schemaRef ds:uri="85f9a034-c9e7-4e3b-8f28-2cafa685f8b2"/>
    <ds:schemaRef ds:uri="fd9e4055-2d0a-47a3-8b71-00a4f027fcd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6A85A5C-CAF2-47BD-BA53-2C1D5D45DD75}">
  <ds:schemaRefs>
    <ds:schemaRef ds:uri="85f9a034-c9e7-4e3b-8f28-2cafa685f8b2"/>
    <ds:schemaRef ds:uri="fd9e4055-2d0a-47a3-8b71-00a4f027fcd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9412E8F-05CC-4D2C-8590-1F4D4601A4AA}">
  <ds:schemaRefs>
    <ds:schemaRef ds:uri=""/>
    <ds:schemaRef ds:uri="http://schemas.titus.com/TitusProperties/"/>
  </ds:schemaRefs>
</ds:datastoreItem>
</file>

<file path=customXml/itemProps4.xml><?xml version="1.0" encoding="utf-8"?>
<ds:datastoreItem xmlns:ds="http://schemas.openxmlformats.org/officeDocument/2006/customXml" ds:itemID="{8A302706-905A-4B22-86AF-6AD72036B31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1693</Words>
  <Application>Microsoft Office PowerPoint</Application>
  <PresentationFormat>Widescreen</PresentationFormat>
  <Paragraphs>364</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Century Gothic</vt:lpstr>
      <vt:lpstr>Courier New</vt:lpstr>
      <vt:lpstr>Wingdings</vt:lpstr>
      <vt:lpstr>CorpLook</vt:lpstr>
      <vt:lpstr>The Accountability Framework – SP04 Agents</vt:lpstr>
      <vt:lpstr> Accountability Framework (AF) - Overview</vt:lpstr>
      <vt:lpstr>Accountability Framework - Measurement Categories</vt:lpstr>
      <vt:lpstr>Accountability Framework – Agent Measurement Categories </vt:lpstr>
      <vt:lpstr>Quality</vt:lpstr>
      <vt:lpstr>PowerPoint Presentation</vt:lpstr>
      <vt:lpstr>Productivity</vt:lpstr>
      <vt:lpstr>PowerPoint Presentation</vt:lpstr>
      <vt:lpstr>PowerPoint Presentation</vt:lpstr>
      <vt:lpstr>Productivity – ACHT Methodology – Determining Callcount Threshold</vt:lpstr>
      <vt:lpstr>PowerPoint Presentation</vt:lpstr>
      <vt:lpstr>Behavioural</vt:lpstr>
      <vt:lpstr>PowerPoint Presentation</vt:lpstr>
      <vt:lpstr>Scorecard</vt:lpstr>
      <vt:lpstr>PowerPoint Presentation</vt:lpstr>
      <vt:lpstr>PowerPoint Presentation</vt:lpstr>
      <vt:lpstr>PowerPoint Presentation</vt:lpstr>
      <vt:lpstr>PowerPoint Presentation</vt:lpstr>
    </vt:vector>
  </TitlesOfParts>
  <Company>Government of Canada / Gouvernement du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Accountability Framework_20240426_EN_MG - FINAL</dc:title>
  <dc:creator>Mansour, Marwan</dc:creator>
  <cp:keywords>SecurityClassificationLevel - UNCLASSIFIED, Creator - Mansour, Marwan, EventDateandTime - 2021-09-28 at 01:32:14 PM, EventDateandTime - 2021-09-28 at 01:41:41 PM, Creator - Watson, Linda, EventDateandTime - 2021-10-04 at 03:54:39 PM, EventDateandTime - 2021-10-06 at 09:26:27 AM, Creator - Seay, Alison, EventDateandTime - 2021-10-08 at 01:30:21 PM, EventDateandTime - 2021-10-08 at 01:34:31 PM, EventDateandTime - 2021-10-08 at 01:37:17 PM, EventDateandTime - 2021-10-08 at 01:46:48 PM, EventDateandTime - 2021-10-08 at 02:11:51 PM, EventDateandTime - 2021-10-08 at 02:24:24 PM, EventDateandTime - 2021-10-08 at 02:30:48 PM, EventDateandTime - 2021-10-08 at 02:34:50 PM, EventDateandTime - 2021-10-08 at 03:13:26 PM, EventDateandTime - 2021-10-08 at 03:17:28 PM, EventDateandTime - 2021-10-08 at 03:18:55 PM, EventDateandTime - 2021-10-08 at 03:30:46 PM, EventDateandTime - 2021-10-08 at 03:42:10 PM, EventDateandTime - 2021-10-08 at 03:50:24 PM, EventDateandTime - 2021-10-08 at 03:59:29 PM, EventDateandTime - 2021-10-08 at 04:18:00 PM, EventDateandTime - 2021-10-12 at 03:22:37 PM, EventDateandTime - 2021-10-12 at 03:26:09 PM, EventDateandTime - 2021-10-12 at 03:29:33 PM, EventDateandTime - 2021-10-12 at 03:33:10 PM, EventDateandTime - 2021-10-12 at 03:40:47 PM, EventDateandTime - 2021-10-12 at 03:42:39 PM, EventDateandTime - 2021-10-12 at 04:01:15 PM, EventDateandTime - 2021-10-12 at 04:05:26 PM, EventDateandTime - 2021-10-12 at 04:09:31 PM, EventDateandTime - 2021-10-12 at 04:20:33 PM, EventDateandTime - 2021-10-12 at 04:36:55 PM, EventDateandTime - 2021-10-12 at 04:45:49 PM, EventDateandTime - 2021-10-12 at 04:47:13 PM, EventDateandTime - 2021-10-12 at 04:49:25 PM, EventDateandTime - 2021-10-12 at 04:57:56 PM, EventDateandTime - 2021-10-12 at 05:06:39 PM, EventDateandTime - 2021-10-13 at 11:01:14 AM, EventDateandTime - 2021-10-13 at 11:10:41 AM, EventDateandTime - 2021-10-13 at 11:20:24 AM, EventDateandTime - 2021-10-13 at 11:21:37 AM, EventDateandTime - 2021-10-13 at 11:28:02 AM, EventDateandTime - 2021-10-13 at 11:39:19 AM, EventDateandTime - 2021-10-13 at 11:42:10 AM, EventDateandTime - 2021-10-13 at 11:50:59 AM, EventDateandTime - 2021-10-13 at 12:59:48 PM, EventDateandTime - 2021-10-13 at 01:10:09 PM, EventDateandTime - 2021-10-13 at 01:32:20 PM, EventDateandTime - 2021-10-13 at 01:42:30 PM, EventDateandTime - 2021-10-13 at 01:49:56 PM, EventDateandTime - 2021-10-13 at 02:03:51 PM, EventDateandTime - 2021-10-13 at 02:05:23 PM, EventDateandTime - 2021-10-13 at 02:06:01 PM, EventDateandTime - 2021-10-13 at 02:19:38 PM, EventDateandTime - 2021-10-13 at 02:24:33 PM, EventDateandTime - 2021-10-13 at 02:39:44 PM, EventDateandTime - 2021-10-13 at 02:56:35 PM, EventDateandTime - 2021-10-13 at 03:01:28 PM, EventDateandTime - 2021-10-13 at 03:10:37 PM, EventDateandTime - 2021-10-13 at 03:12:21 PM, EventDateandTime - 2021-10-13 at 03:45:34 PM, EventDateandTime - 2021-10-13 at 03:52:56 PM, EventDateandTime - 2021-10-20 at 01:50:42 PM, EventDateandTime - 2021-10-20 at 01:54:26 PM, EventDateandTime - 2021-11-03 at 10:20:57 AM, EventDateandTime - 2021-11-03 at 11:29:08 AM, EventDateandTime - 2021-11-03 at 11:32:44 AM, EventDateandTime - 2021-11-03 at 11:35:32 AM, EventDateandTime - 2021-11-03 at 11:57:03 AM, EventDateandTime - 2021-11-03 at 12:00:11 PM, EventDateandTime - 2021-11-03 at 12:03:20 PM, EventDateandTime - 2021-11-03 at 12:05:52 PM, EventDateandTime - 2021-11-16 at 05:11:17 PM, EventDateandTime - 2021-11-16 at 05:35:49 PM, EventDateandTime - 2021-11-18 at 09:01:23 AM, Creator - Dolan, Christine, EventDateandTime - 2022-05-05 at 01:37:57 PM, EventDateandTime - 2022-05-05 at 01:39:30 PM, EventDateandTime - 2022-05-05 at 01:40:23 PM, EventDateandTime - 2022-05-06 at 11:11:05 AM, EventDateandTime - 2022-05-06 at 11:42:43 AM, EventDateandTime - 2022-05-06 at 12:54:44 PM, EventDateandTime - 2022-05-06 at 01:59:03 PM, EventDateandTime - 2022-05-06 at 02:10:39 PM, EventDateandTime - 2022-05-06 at 04:23:43 PM, EventDateandTime - 2022-05-06 at 04:31:17 PM, EventDateandTime - 2022-05-06 at 07:17:36 PM, EventDateandTime - 2022-05-06 at 07:22:29 PM, EventDateandTime - 2022-05-06 at 07:26:17 PM, EventDateandTime - 2022-05-06 at 08:16:07 PM, EventDateandTime - 2022-05-06 at 08:22:34 PM, EventDateandTime - 2022-05-06 at 08:34:09 PM, EventDateandTime - 2022-05-06 at 08:40:14 PM, EventDateandTime - 2022-05-06 at 08:40:29 PM, EventDateandTime - 2022-05-06 at 08:42:29 PM, EventDateandTime - 2022-05-06 at 08:51:09 PM, EventDateandTime - 2022-05-06 at 08:52:26 PM, EventDateandTime - 2022-05-06 at 08:53:07 PM, EventDateandTime - 2022-05-06 at 08:59:55 PM, EventDateandTime - 2022-05-06 at 09:01:27 PM, EventDateandTime - 2022-05-06 at 09:02:45 PM, EventDateandTime - 2022-05-06 at 09:03:25 PM, EventDateandTime - 2022-05-06 at 09:04:41 PM, EventDateandTime - 2022-05-09 at 10:07:05 AM, EventDateandTime - 2022-05-27 at 01:41:24 PM, Creator - McIntyre, Kevin, EventDateandTime - 2022-08-24 at 11:02:41 AM, EventDateandTime - 2022-08-24 at 11:53:00, EventDateandTime - 2022-08-24 at 3:51:03 PM, EventDateandTime - 2022-08-24 at 3:53:33 PM, EventDateandTime - 2022-08-24 at 4:30:06 PM, EventDateandTime - 2022-08-24 at 4:34:49 PM, EventDateandTime - 2022-08-25 at 2:52:15 PM, EventDateandTime - 2022-08-25 at 2:59:53 PM, EventDateandTime - 2022-08-25 at 3:00:23 PM, EventDateandTime - 2022-08-25 at 3:01:06 PM, EventDateandTime - 2022-08-25 at 3:02:56 PM, EventDateandTime - 2022-08-25 at 3:15:02 PM, EventDateandTime - 2022-09-07 at 11:12:33 AM, EventDateandTime - 2022-09-07 at 11:29:14 AM, EventDateandTime - 2022-09-07 at 12:28:46 PM, EventDateandTime - 2022-10-03 at 3:36:27 PM, EventDateandTime - 2022-10-03 at 3:45:30 PM, EventDateandTime - 2022-10-11 at 2:01:45 PM, EventDateandTime - 2022-10-18 at 10:53:24 AM, EventDateandTime - 2022-10-18 at 11:36:38 AM, EventDateandTime - 2022-10-18 at 11:46:14 AM, EventDateandTime - 2022-10-18 at 1:30:00 PM, EventDateandTime - 2022-10-18 at 1:51:19 PM, EventDateandTime - 2022-10-18 at 1:56:09 PM, EventDateandTime - 2022-10-18 at 3:09:32 PM, EventDateandTime - 2022-10-18 at 3:52:38 PM, EventDateandTime - 2022-10-18 at 3:58:44 PM, EventDateandTime - 2022-10-19 at 3:42:43 PM, EventDateandTime - 2022-10-19 at 3:45:10 PM, EventDateandTime - 2022-10-19 at 3:54:09 PM, EventDateandTime - 2022-10-19 at 4:01:11 PM, EventDateandTime - 2022-10-19 at 4:11:15 PM, EventDateandTime - 2022-10-19 at 4:12:15 PM, EventDateandTime - 2022-10-19 at 4:45:22 PM, EventDateandTime - 2022-10-20 at 8:57:45 AM, EventDateandTime - 2022-10-20 at 9:37:39 AM, EventDateandTime - 2022-10-20 at 9:50:04 AM, EventDateandTime - 2022-10-20 at 9:50:24 AM, EventDateandTime - 2022-10-20 at 10:24:15 AM, EventDateandTime - 2022-10-20 at 10:33:29 AM, Creator - Oghenetega, Dawn, EventDateandTime - 2024-01-31 at 10:15:46 AM, EventDateandTime - 2024-01-31 at 10:15:49 AM, EventDateandTime - 2024-01-31 at 10:16:50 AM, EventDateandTime - 2024-01-31 at 10:16:54 AM, EventDateandTime - 2024-01-31 at 10:16:56 AM, EventDateandTime - 2024-01-31 at 10:16:59 AM, EventDateandTime - 2024-01-31 at 10:17:21 AM, EventDateandTime - 2024-01-31 at 10:17:24 AM, EventDateandTime - 2024-01-31 at 10:17:39 AM, EventDateandTime - 2024-01-31 at 10:17:41 AM, EventDateandTime - 2024-01-31 at 10:17:43 AM, EventDateandTime - 2024-01-31 at 10:17:46 AM, EventDateandTime - 2024-01-31 at 10:17:50 AM, EventDateandTime - 2024-01-31 at 10:17:53 AM, EventDateandTime - 2024-01-31 at 10:18:37 AM, EventDateandTime - 2024-01-31 at 10:18:40 AM, EventDateandTime - 2024-01-31 at 10:18:46 AM, EventDateandTime - 2024-01-31 at 10:18:51 AM, EventDateandTime - 2024-01-31 at 10:19:00 AM, EventDateandTime - 2024-01-31 at 10:19:09 AM, EventDateandTime - 2024-01-31 at 10:19:17 AM, EventDateandTime - 2024-01-31 at 10:34:52 AM, EventDateandTime - 2024-01-31 at 10:34:55 AM, EventDateandTime - 2024-01-31 at 10:35:06 AM, EventDateandTime - 2024-01-31 at 10:35:07 AM, EventDateandTime - 2024-01-31 at 10:35:09 AM, EventDateandTime - 2024-01-31 at 10:35:11 AM, EventDateandTime - 2024-01-31 at 10:38:29 AM, EventDateandTime - 2024-01-31 at 10:38:31 AM, EventDateandTime - 2024-01-31 at 10:38:38 AM, EventDateandTime - 2024-01-31 at 10:38:40 AM, EventDateandTime - 2024-01-31 at 10:38:47 AM, EventDateandTime - 2024-01-31 at 10:38:54 AM, EventDateandTime - 2024-01-31 at 10:38:59 AM, EventDateandTime - 2024-01-31 at 10:39:12 AM, EventDateandTime - 2024-01-31 at 10:39:14 AM, EventDateandTime - 2024-01-31 at 10:39:16 AM, EventDateandTime - 2024-01-31 at 10:39:18 AM, EventDateandTime - 2024-01-31 at 10:39:20 AM, EventDateandTime - 2024-01-31 at 10:39:23 AM, EventDateandTime - 2024-01-31 at 10:39:27 AM, EventDateandTime - 2024-01-31 at 10:39:32 AM, EventDateandTime - 2024-01-31 at 10:39:34 AM, EventDateandTime - 2024-01-31 at 10:39:36 AM, EventDateandTime - 2024-01-31 at 10:40:00 AM, EventDateandTime - 2024-01-31 at 10:40:08 AM, EventDateandTime - 2024-01-31 at 10:40:10 AM, EventDateandTime - 2024-01-31 at 10:40:13 AM, EventDateandTime - 2024-01-31 at 10:40:15 AM, EventDateandTime - 2024-01-31 at 10:40:18 AM, EventDateandTime - 2024-01-31 at 10:40:22 AM, EventDateandTime - 2024-01-31 at 10:40:40 AM, EventDateandTime - 2024-01-31 at 10:40:46 AM, EventDateandTime - 2024-01-31 at 10:40:51 AM, EventDateandTime - 2024-01-31 at 10:40:59 AM, EventDateandTime - 2024-01-31 at 10:41:04 AM, EventDateandTime - 2024-01-31 at 10:41:07 AM, EventDateandTime - 2024-01-31 at 10:41:11 AM, EventDateandTime - 2024-01-31 at 10:41:16 AM, EventDateandTime - 2024-01-31 at 10:41:23 AM, EventDateandTime - 2024-01-31 at 10:41:29 AM, EventDateandTime - 2024-01-31 at 10:42:24 AM, EventDateandTime - 2024-01-31 at 10:42:28 AM, EventDateandTime - 2024-01-31 at 10:42:56 AM, EventDateandTime - 2024-01-31 at 10:45:20 AM, EventDateandTime - 2024-01-31 at 10:45:32 AM, EventDateandTime - 2024-01-31 at 10:45:35 AM, EventDateandTime - 2024-01-31 at 10:45:42 AM, EventDateandTime - 2024-01-31 at 10:45:45 AM, EventDateandTime - 2024-01-31 at 10:45:53 AM, EventDateandTime - 2024-01-31 at 10:45:54 AM, EventDateandTime - 2024-01-31 at 10:45:59 AM, EventDateandTime - 2024-01-31 at 10:46:01 AM, EventDateandTime - 2024-01-31 at 10:46:04 AM, EventDateandTime - 2024-01-31 at 10:46:08 AM, EventDateandTime - 2024-01-31 at 10:46:09 AM, EventDateandTime - 2024-01-31 at 10:46:11 AM, EventDateandTime - 2024-01-31 at 10:46:14 AM, EventDateandTime - 2024-01-31 at 10:46:24 AM, EventDateandTime - 2024-01-31 at 10:47:03 AM, EventDateandTime - 2024-01-31 at 10:47:17 AM, EventDateandTime - 2024-01-31 at 10:47:32 AM, EventDateandTime - 2024-01-31 at 10:47:35 AM, EventDateandTime - 2024-01-31 at 10:47:39 AM, EventDateandTime - 2024-01-31 at 10:47:42 AM, EventDateandTime - 2024-01-31 at 10:48:46 AM, EventDateandTime - 2024-01-31 at 10:49:01 AM, EventDateandTime - 2024-01-31 at 10:49:25 AM, EventDateandTime - 2024-01-31 at 10:49:35 AM, EventDateandTime - 2024-01-31 at 10:49:51 AM, EventDateandTime - 2024-01-31 at 10:50:20 AM, EventDateandTime - 2024-01-31 at 10:50:32 AM, EventDateandTime - 2024-01-31 at 10:50:45 AM, EventDateandTime - 2024-01-31 at 10:52:20 AM, EventDateandTime - 2024-01-31 at 10:53:07 AM, EventDateandTime - 2024-01-31 at 10:53:18 AM, EventDateandTime - 2024-01-31 at 10:53:27 AM, EventDateandTime - 2024-01-31 at 10:53:37 AM, EventDateandTime - 2024-01-31 at 10:53:47 AM, EventDateandTime - 2024-01-31 at 10:53:59 AM, EventDateandTime - 2024-01-31 at 10:54:11 AM, EventDateandTime - 2024-01-31 at 10:54:24 AM, EventDateandTime - 2024-01-31 at 10:55:21 AM, EventDateandTime - 2024-01-31 at 10:55:30 AM, EventDateandTime - 2024-01-31 at 10:55:40 AM, EventDateandTime - 2024-01-31 at 10:55:52 AM, EventDateandTime - 2024-01-31 at 10:56:02 AM, EventDateandTime - 2024-01-31 at 10:56:45 AM, EventDateandTime - 2024-01-31 at 10:56:55 AM, EventDateandTime - 2024-01-31 at 10:57:05 AM, EventDateandTime - 2024-01-31 at 10:58:12 AM, EventDateandTime - 2024-01-31 at 10:59:20 AM, EventDateandTime - 2024-01-31 at 10:59:46 AM, EventDateandTime - 2024-01-31 at 11:01:26 AM, EventDateandTime - 2024-01-31 at 11:01:55 AM, EventDateandTime - 2024-01-31 at 11:02:15 AM, EventDateandTime - 2024-01-31 at 11:02:24 AM, EventDateandTime - 2024-01-31 at 11:02:36 AM, EventDateandTime - 2024-01-31 at 04:24:47 PM, EventDateandTime - 2024-01-31 at 04:24:51 PM, EventDateandTime - 2024-01-31 at 04:25:29 PM, EventDateandTime - 2024-01-31 at 04:25:39 PM, EventDateandTime - 2024-01-31 at 04:25:41 PM, EventDateandTime - 2024-01-31 at 04:25:45 PM, EventDateandTime - 2024-01-31 at 04:25:47 PM, EventDateandTime - 2024-01-31 at 04:25:48 PM, EventDateandTime - 2024-01-31 at 04:25:50 PM, EventDateandTime - 2024-01-31 at 04:25:55 PM, EventDateandTime - 2024-01-31 at 04:25:56 PM, EventDateandTime - 2024-01-31 at 04:25:57 PM, EventDateandTime - 2024-01-31 at 04:26:03 PM, EventDateandTime - 2024-01-31 at 04:26:04 PM, EventDateandTime - 2024-01-31 at 04:26:06 PM, EventDateandTime - 2024-01-31 at 04:26:10 PM, EventDateandTime - 2024-01-31 at 04:26:15 PM, EventDateandTime - 2024-01-31 at 04:26:19 PM, EventDateandTime - 2024-01-31 at 04:26:27 PM, EventDateandTime - 2024-01-31 at 04:26:31 PM, EventDateandTime - 2024-01-31 at 04:26:41 PM, EventDateandTime - 2024-01-31 at 04:26:46 PM, EventDateandTime - 2024-01-31 at 04:27:09 PM, EventDateandTime - 2024-01-31 at 04:27:14 PM, EventDateandTime - 2024-01-31 at 04:27:45 PM, EventDateandTime - 2024-01-31 at 04:27:47 PM, EventDateandTime - 2024-01-31 at 04:27:49 PM, EventDateandTime - 2024-01-31 at 04:27:52 PM, EventDateandTime - 2024-01-31 at 04:28:00 PM, EventDateandTime - 2024-01-31 at 04:28:01 PM, EventDateandTime - 2024-02-01 at 09:35:43 AM, EventDateandTime - 2024-02-01 at 10:07:14 AM, EventDateandTime - 2024-02-01 at 10:09:44 AM, EventDateandTime - 2024-02-01 at 10:09:59 AM, EventDateandTime - 2024-02-01 at 10:10:05 AM, EventDateandTime - 2024-02-01 at 10:10:14 AM, EventDateandTime - 2024-02-01 at 10:10:28 AM, EventDateandTime - 2024-02-01 at 10:51:12 AM, EventDateandTime - 2024-02-06 at 10:33:14 AM, EventDateandTime - 2024-02-06 at 10:33:15 AM, EventDateandTime - 2024-02-06 at 10:35:18 AM, EventDateandTime - 2024-02-06 at 10:36:12 AM, EventDateandTime - 2024-02-06 at 10:36:32 AM, EventDateandTime - 2024-02-06 at 10:36:41 AM, EventDateandTime - 2024-02-06 at 10:36:55 AM, EventDateandTime - 2024-02-06 at 10:36:59 AM, EventDateandTime - 2024-02-06 at 10:38:53 AM, EventDateandTime - 2024-02-06 at 10:40:04 AM, EventDateandTime - 2024-02-06 at 10:41:47 AM, EventDateandTime - 2024-02-07 at 03:47:04 PM, Creator - Kiervin, Jason (he/him, il/lui), EventDateandTime - 2024-04-29 at 12:49:24 PM, EventDateandTime - 2024-04-29 at 12:53:26 PM, EventDateandTime - 2024-04-29 at 01:27:58 PM, EventDateandTime - 2024-05-07 at 04:41:38 PM, EventDateandTime - 2024-05-07 at 04:46:46 PM, EventDateandTime - 2024-05-07 at 05:09:37 PM, EventDateandTime - 2024-05-07 at 05:32:15 PM, EventDateandTime - 2024-05-07 at 05:33:52 PM, EventDateandTime - 2024-06-10 at 08:20:41 PM, EventDateandTime - 2024-06-10 at 08:37:53 PM, EventDateandTime - 2024-06-11 at 12:17:20 PM, EventDateandTime - 2024-06-11 at 12:40:16 PM, EventDateandTime - 2024-06-11 at 02:18:27 PM, EventDateandTime - 2024-06-11 at 02:21:31 PM, EventDateandTime - 2024-06-11 at 03:46:31 PM, EventDateandTime - 2024-06-11 at 03:50:06 PM, Creator - Stanley, Carolyn, EventDateandTime - 2024-06-17 at 11:52:34 AM, EventDateandTime - 2024-06-17 at 01:19:32 PM, EventDateandTime - 2024-06-17 at 01:35:49 PM, EventDateandTime - 2024-06-17 at 01:48:55 PM, EventDateandTime - 2024-06-17 at 03:14:38 PM, EventDateandTime - 2024-06-17 at 04:09:13 PM, EventDateandTime - 2024-06-17 at 04:15:34 PM, EventDateandTime - 2024-06-17 at 06:12:33 PM, EventDateandTime - 2024-06-18 at 10:29:46 AM, EventDateandTime - 2024-06-18 at 10:30:11 AM, EventDateandTime - 2024-06-18 at 10:30:55 AM, Creator - Sherry, Kira (she/her/elle), EventDateandTime - 2024-06-19 at 10:26:05 AM, EventDateandTime - 2024-06-19 at 10:45:33 AM, EventDateandTime - 2024-06-24 at 10:24:00 AM, EventDateandTime - 2024-06-24 at 10:25:51 AM, EventDateandTime - 2024-06-25 at 11:15:53 AM, EventDateandTime - 2024-06-25 at 11:24:08 AM</cp:keywords>
  <cp:lastModifiedBy>Susan Duncan</cp:lastModifiedBy>
  <cp:revision>2</cp:revision>
  <dcterms:created xsi:type="dcterms:W3CDTF">2021-09-28T16:32:40Z</dcterms:created>
  <dcterms:modified xsi:type="dcterms:W3CDTF">2024-09-11T12:17:56Z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ecurityClassificationLevel">
    <vt:lpwstr>UNCLASSIFIED</vt:lpwstr>
  </property>
  <property fmtid="{D5CDD505-2E9C-101B-9397-08002B2CF9AE}" pid="3" name="LanguageSelection">
    <vt:lpwstr>ENGLISH</vt:lpwstr>
  </property>
  <property fmtid="{D5CDD505-2E9C-101B-9397-08002B2CF9AE}" pid="4" name="VISUALMARKINGS">
    <vt:lpwstr>YES</vt:lpwstr>
  </property>
  <property fmtid="{D5CDD505-2E9C-101B-9397-08002B2CF9AE}" pid="5" name="ContentTypeId">
    <vt:lpwstr>0x010100A7A9D2B12AF5E4499A1ACECDFC553077</vt:lpwstr>
  </property>
  <property fmtid="{D5CDD505-2E9C-101B-9397-08002B2CF9AE}" pid="6" name="MediaServiceImageTags">
    <vt:lpwstr/>
  </property>
  <property fmtid="{D5CDD505-2E9C-101B-9397-08002B2CF9AE}" pid="7" name="ClassificationContentMarkingHeaderLocations">
    <vt:lpwstr>CorpLook:3</vt:lpwstr>
  </property>
  <property fmtid="{D5CDD505-2E9C-101B-9397-08002B2CF9AE}" pid="8" name="ClassificationContentMarkingHeaderText">
    <vt:lpwstr>UNCLASSIFIED - NON CLASSIFIÉ</vt:lpwstr>
  </property>
  <property fmtid="{D5CDD505-2E9C-101B-9397-08002B2CF9AE}" pid="9" name="MSIP_Label_7e70799d-2fea-4815-9e6e-cf56fe0bb8fd_Enabled">
    <vt:lpwstr>true</vt:lpwstr>
  </property>
  <property fmtid="{D5CDD505-2E9C-101B-9397-08002B2CF9AE}" pid="10" name="MSIP_Label_7e70799d-2fea-4815-9e6e-cf56fe0bb8fd_SetDate">
    <vt:lpwstr>2024-06-14T17:47:28Z</vt:lpwstr>
  </property>
  <property fmtid="{D5CDD505-2E9C-101B-9397-08002B2CF9AE}" pid="11" name="MSIP_Label_7e70799d-2fea-4815-9e6e-cf56fe0bb8fd_Method">
    <vt:lpwstr>Privileged</vt:lpwstr>
  </property>
  <property fmtid="{D5CDD505-2E9C-101B-9397-08002B2CF9AE}" pid="12" name="MSIP_Label_7e70799d-2fea-4815-9e6e-cf56fe0bb8fd_Name">
    <vt:lpwstr>NMV - UNCLASSIFIED</vt:lpwstr>
  </property>
  <property fmtid="{D5CDD505-2E9C-101B-9397-08002B2CF9AE}" pid="13" name="MSIP_Label_7e70799d-2fea-4815-9e6e-cf56fe0bb8fd_SiteId">
    <vt:lpwstr>4ca51fed-92c4-4f54-94c5-dcc41cbf1c9e</vt:lpwstr>
  </property>
  <property fmtid="{D5CDD505-2E9C-101B-9397-08002B2CF9AE}" pid="14" name="MSIP_Label_7e70799d-2fea-4815-9e6e-cf56fe0bb8fd_ActionId">
    <vt:lpwstr>4a5caafa-369c-4277-9bf6-764ff9ad57dc</vt:lpwstr>
  </property>
  <property fmtid="{D5CDD505-2E9C-101B-9397-08002B2CF9AE}" pid="15" name="MSIP_Label_7e70799d-2fea-4815-9e6e-cf56fe0bb8fd_ContentBits">
    <vt:lpwstr>0</vt:lpwstr>
  </property>
  <property fmtid="{D5CDD505-2E9C-101B-9397-08002B2CF9AE}" pid="16" name="TitusGUID">
    <vt:lpwstr>4d7b83a3-0cf2-49b4-8693-cbc862fa93f9</vt:lpwstr>
  </property>
</Properties>
</file>