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44"/>
  </p:notesMasterIdLst>
  <p:sldIdLst>
    <p:sldId id="302" r:id="rId6"/>
    <p:sldId id="306" r:id="rId7"/>
    <p:sldId id="308" r:id="rId8"/>
    <p:sldId id="300" r:id="rId9"/>
    <p:sldId id="303" r:id="rId10"/>
    <p:sldId id="304" r:id="rId11"/>
    <p:sldId id="263" r:id="rId12"/>
    <p:sldId id="264" r:id="rId13"/>
    <p:sldId id="265" r:id="rId14"/>
    <p:sldId id="266" r:id="rId15"/>
    <p:sldId id="267" r:id="rId16"/>
    <p:sldId id="268" r:id="rId17"/>
    <p:sldId id="301" r:id="rId18"/>
    <p:sldId id="269" r:id="rId19"/>
    <p:sldId id="270" r:id="rId20"/>
    <p:sldId id="271" r:id="rId21"/>
    <p:sldId id="294" r:id="rId22"/>
    <p:sldId id="272" r:id="rId23"/>
    <p:sldId id="299" r:id="rId24"/>
    <p:sldId id="274" r:id="rId25"/>
    <p:sldId id="275" r:id="rId26"/>
    <p:sldId id="276" r:id="rId27"/>
    <p:sldId id="277" r:id="rId28"/>
    <p:sldId id="278" r:id="rId29"/>
    <p:sldId id="309" r:id="rId30"/>
    <p:sldId id="305" r:id="rId31"/>
    <p:sldId id="281" r:id="rId32"/>
    <p:sldId id="283" r:id="rId33"/>
    <p:sldId id="284" r:id="rId34"/>
    <p:sldId id="286" r:id="rId35"/>
    <p:sldId id="287" r:id="rId36"/>
    <p:sldId id="288" r:id="rId37"/>
    <p:sldId id="295" r:id="rId38"/>
    <p:sldId id="297" r:id="rId39"/>
    <p:sldId id="296" r:id="rId40"/>
    <p:sldId id="290" r:id="rId41"/>
    <p:sldId id="291" r:id="rId42"/>
    <p:sldId id="29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632"/>
    <a:srgbClr val="C3D941"/>
    <a:srgbClr val="7A82AA"/>
    <a:srgbClr val="8E2B3F"/>
    <a:srgbClr val="9DB8C1"/>
    <a:srgbClr val="99CCCC"/>
    <a:srgbClr val="9EB8C1"/>
    <a:srgbClr val="CB415F"/>
    <a:srgbClr val="9FB8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8"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2E8FC-4DEA-4BF4-B427-54A76BC453F7}" type="datetimeFigureOut">
              <a:rPr lang="en-US" smtClean="0"/>
              <a:t>9/3/2024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BAA5E-DA41-43C3-9683-B2BA51FDD4B3}" type="slidenum">
              <a:rPr lang="en-US" smtClean="0"/>
              <a:t>‹#›</a:t>
            </a:fld>
            <a:endParaRPr lang="en-US"/>
          </a:p>
        </p:txBody>
      </p:sp>
    </p:spTree>
    <p:extLst>
      <p:ext uri="{BB962C8B-B14F-4D97-AF65-F5344CB8AC3E}">
        <p14:creationId xmlns:p14="http://schemas.microsoft.com/office/powerpoint/2010/main" val="71089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3647" y="2130425"/>
            <a:ext cx="4062903" cy="1470025"/>
          </a:xfrm>
        </p:spPr>
        <p:txBody>
          <a:bodyPr>
            <a:noAutofit/>
          </a:bodyPr>
          <a:lstStyle>
            <a:lvl1pPr algn="l">
              <a:defRPr sz="36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4493648" y="3886200"/>
            <a:ext cx="4062903" cy="175260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D208E4-588A-D444-A7CC-20EDBE44F58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3A4242CF-B5B5-1C46-9D8F-6755BC64D01F}" type="slidenum">
              <a:rPr lang="en-US" smtClean="0"/>
              <a:pPr algn="l"/>
              <a:t>‹#›</a:t>
            </a:fld>
            <a:endParaRPr lang="en-US"/>
          </a:p>
        </p:txBody>
      </p:sp>
      <p:sp>
        <p:nvSpPr>
          <p:cNvPr id="7" name="Rectangle 6"/>
          <p:cNvSpPr/>
          <p:nvPr userDrawn="1"/>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9" name="TextBox 8"/>
          <p:cNvSpPr txBox="1"/>
          <p:nvPr userDrawn="1"/>
        </p:nvSpPr>
        <p:spPr bwMode="black">
          <a:xfrm>
            <a:off x="4204520" y="416942"/>
            <a:ext cx="4621535" cy="307777"/>
          </a:xfrm>
          <a:prstGeom prst="rect">
            <a:avLst/>
          </a:prstGeom>
          <a:noFill/>
        </p:spPr>
        <p:txBody>
          <a:bodyPr wrap="square" rtlCol="0">
            <a:spAutoFit/>
          </a:bodyPr>
          <a:lstStyle/>
          <a:p>
            <a:pPr algn="r"/>
            <a:r>
              <a:rPr lang="en-US" sz="1400">
                <a:solidFill>
                  <a:schemeClr val="bg1"/>
                </a:solidFill>
                <a:latin typeface="Arial Narrow"/>
                <a:cs typeface="Arial Narrow"/>
              </a:rPr>
              <a:t>NOW AND TOMORROW </a:t>
            </a:r>
            <a:r>
              <a:rPr lang="en-US" sz="1400" b="1" i="0">
                <a:solidFill>
                  <a:schemeClr val="bg1"/>
                </a:solidFill>
                <a:latin typeface="Arial Narrow"/>
                <a:cs typeface="Arial Narrow"/>
              </a:rPr>
              <a:t>EXCELLENCE IN EVERYTHING WE DO </a:t>
            </a:r>
          </a:p>
        </p:txBody>
      </p:sp>
      <p:sp>
        <p:nvSpPr>
          <p:cNvPr id="10" name="Rectangle 9"/>
          <p:cNvSpPr/>
          <p:nvPr userDrawn="1"/>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Employment and Social Development Canada - Emploi et Développement social Canada - Canada" title="Federal Identity Program Department signature and Canada wordmar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41918"/>
            <a:ext cx="9137904" cy="420624"/>
          </a:xfrm>
          <a:prstGeom prst="rect">
            <a:avLst/>
          </a:prstGeom>
        </p:spPr>
      </p:pic>
      <p:pic>
        <p:nvPicPr>
          <p:cNvPr id="12" name="Picture 11" descr="Maple leaf decited with departement's fifferent theme." title="Illustration of a maple lea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035" y="896305"/>
            <a:ext cx="4245864" cy="4965192"/>
          </a:xfrm>
          <a:prstGeom prst="rect">
            <a:avLst/>
          </a:prstGeom>
        </p:spPr>
      </p:pic>
      <p:pic>
        <p:nvPicPr>
          <p:cNvPr id="13" name="Picture 12" descr="Line made of the silhouettes of different professions and different age categories." title="Silhouettes of people"/>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0767" y="4885728"/>
            <a:ext cx="6328050" cy="1001866"/>
          </a:xfrm>
          <a:prstGeom prst="rect">
            <a:avLst/>
          </a:prstGeom>
        </p:spPr>
      </p:pic>
      <p:sp>
        <p:nvSpPr>
          <p:cNvPr id="14" name="Rectangle 13"/>
          <p:cNvSpPr/>
          <p:nvPr userDrawn="1"/>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Tree>
    <p:extLst>
      <p:ext uri="{BB962C8B-B14F-4D97-AF65-F5344CB8AC3E}">
        <p14:creationId xmlns:p14="http://schemas.microsoft.com/office/powerpoint/2010/main" val="249517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4580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3083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9441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73885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63591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208E4-588A-D444-A7CC-20EDBE44F58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65826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208E4-588A-D444-A7CC-20EDBE44F587}"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07117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D208E4-588A-D444-A7CC-20EDBE44F587}"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83234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6539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38363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16984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9/3/2024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970427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nada.ca/en/employment-social-development/services/labour-contact.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atalogue.servicecanada.gc.ca/content/EForms/en/Profile.html?Group=HRSDC/LAB/OHS" TargetMode="External"/><Relationship Id="rId2" Type="http://schemas.openxmlformats.org/officeDocument/2006/relationships/hyperlink" Target="http://www.labour.gc.c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custDataLst>
              <p:tags r:id="rId1"/>
            </p:custDataLst>
          </p:nvPr>
        </p:nvSpPr>
        <p:spPr>
          <a:xfrm>
            <a:off x="3849391" y="1411583"/>
            <a:ext cx="4086151" cy="3327047"/>
          </a:xfrm>
        </p:spPr>
        <p:txBody>
          <a:bodyPr rtlCol="0">
            <a:normAutofit fontScale="90000"/>
          </a:bodyPr>
          <a:lstStyle/>
          <a:p>
            <a:pPr algn="ctr"/>
            <a:r>
              <a:rPr lang="en-US" i="1" dirty="0"/>
              <a:t>Canada Labour Code</a:t>
            </a:r>
            <a:r>
              <a:rPr lang="en-US" dirty="0"/>
              <a:t> Part II Overview </a:t>
            </a:r>
            <a:br>
              <a:rPr lang="en-US" dirty="0"/>
            </a:br>
            <a:r>
              <a:rPr lang="en-US" dirty="0"/>
              <a:t>and </a:t>
            </a:r>
            <a:br>
              <a:rPr lang="en-US" dirty="0"/>
            </a:br>
            <a:r>
              <a:rPr lang="en-US" dirty="0"/>
              <a:t>Reporting Requirements </a:t>
            </a:r>
            <a:endParaRPr lang="fr-fr" dirty="0">
              <a:solidFill>
                <a:schemeClr val="tx1"/>
              </a:solidFill>
            </a:endParaRPr>
          </a:p>
        </p:txBody>
      </p:sp>
      <p:sp>
        <p:nvSpPr>
          <p:cNvPr id="3" name="Subtitle 2"/>
          <p:cNvSpPr>
            <a:spLocks noGrp="1"/>
          </p:cNvSpPr>
          <p:nvPr>
            <p:ph type="subTitle" idx="1"/>
            <p:custDataLst>
              <p:tags r:id="rId2"/>
            </p:custDataLst>
          </p:nvPr>
        </p:nvSpPr>
        <p:spPr>
          <a:xfrm>
            <a:off x="4477109" y="4735388"/>
            <a:ext cx="4062903" cy="1003516"/>
          </a:xfrm>
        </p:spPr>
        <p:txBody>
          <a:bodyPr rtlCol="0">
            <a:normAutofit/>
          </a:bodyPr>
          <a:lstStyle/>
          <a:p>
            <a:pPr rtl="0"/>
            <a:r>
              <a:rPr lang="fr-fr" err="1">
                <a:solidFill>
                  <a:schemeClr val="tx1"/>
                </a:solidFill>
              </a:rPr>
              <a:t>Health</a:t>
            </a:r>
            <a:r>
              <a:rPr lang="fr-fr">
                <a:solidFill>
                  <a:schemeClr val="tx1"/>
                </a:solidFill>
              </a:rPr>
              <a:t> &amp; </a:t>
            </a:r>
            <a:r>
              <a:rPr lang="fr-fr" err="1">
                <a:solidFill>
                  <a:schemeClr val="tx1"/>
                </a:solidFill>
              </a:rPr>
              <a:t>Safety</a:t>
            </a:r>
            <a:endParaRPr lang="en-US">
              <a:solidFill>
                <a:schemeClr val="tx1"/>
              </a:solidFill>
            </a:endParaRPr>
          </a:p>
        </p:txBody>
      </p:sp>
    </p:spTree>
    <p:extLst>
      <p:ext uri="{BB962C8B-B14F-4D97-AF65-F5344CB8AC3E}">
        <p14:creationId xmlns:p14="http://schemas.microsoft.com/office/powerpoint/2010/main" val="344559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685"/>
            <a:ext cx="8229600" cy="972766"/>
          </a:xfrm>
        </p:spPr>
        <p:txBody>
          <a:bodyPr/>
          <a:lstStyle/>
          <a:p>
            <a:pPr algn="ctr"/>
            <a:r>
              <a:rPr lang="en-US"/>
              <a:t>Duties of Employers</a:t>
            </a:r>
          </a:p>
        </p:txBody>
      </p:sp>
      <p:sp>
        <p:nvSpPr>
          <p:cNvPr id="3" name="Content Placeholder 2"/>
          <p:cNvSpPr>
            <a:spLocks noGrp="1"/>
          </p:cNvSpPr>
          <p:nvPr>
            <p:ph idx="1"/>
          </p:nvPr>
        </p:nvSpPr>
        <p:spPr>
          <a:xfrm>
            <a:off x="457200" y="1575881"/>
            <a:ext cx="8229600" cy="4139119"/>
          </a:xfrm>
        </p:spPr>
        <p:txBody>
          <a:bodyPr>
            <a:normAutofit fontScale="92500" lnSpcReduction="10000"/>
          </a:bodyPr>
          <a:lstStyle/>
          <a:p>
            <a:r>
              <a:rPr lang="en-US"/>
              <a:t>Every employer shall ensure that the health and safety at work of every person employed by the employer is protected. (s.124)</a:t>
            </a:r>
          </a:p>
          <a:p>
            <a:r>
              <a:rPr lang="en-US"/>
              <a:t>Employers have further specific duties in regard to each work place they control and every work activity carried out by an employee. (s. 125)</a:t>
            </a:r>
          </a:p>
          <a:p>
            <a:r>
              <a:rPr lang="en-US"/>
              <a:t>Education, training, accident prevention and investigation etc.</a:t>
            </a:r>
          </a:p>
          <a:p>
            <a:endParaRPr lang="en-US"/>
          </a:p>
        </p:txBody>
      </p:sp>
    </p:spTree>
    <p:extLst>
      <p:ext uri="{BB962C8B-B14F-4D97-AF65-F5344CB8AC3E}">
        <p14:creationId xmlns:p14="http://schemas.microsoft.com/office/powerpoint/2010/main" val="275656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02"/>
            <a:ext cx="8229600" cy="1060315"/>
          </a:xfrm>
        </p:spPr>
        <p:txBody>
          <a:bodyPr/>
          <a:lstStyle/>
          <a:p>
            <a:pPr algn="ctr"/>
            <a:r>
              <a:rPr lang="en-US"/>
              <a:t>Duties of Employees</a:t>
            </a:r>
          </a:p>
        </p:txBody>
      </p:sp>
      <p:sp>
        <p:nvSpPr>
          <p:cNvPr id="3" name="Content Placeholder 2"/>
          <p:cNvSpPr>
            <a:spLocks noGrp="1"/>
          </p:cNvSpPr>
          <p:nvPr>
            <p:ph idx="1"/>
          </p:nvPr>
        </p:nvSpPr>
        <p:spPr>
          <a:xfrm>
            <a:off x="457200" y="1566153"/>
            <a:ext cx="8229600" cy="4148847"/>
          </a:xfrm>
        </p:spPr>
        <p:txBody>
          <a:bodyPr>
            <a:normAutofit fontScale="92500" lnSpcReduction="10000"/>
          </a:bodyPr>
          <a:lstStyle/>
          <a:p>
            <a:r>
              <a:rPr lang="en-US"/>
              <a:t>Employees have a responsibility to take all reasonable and necessary precautions to ensure their health and safety and that of anyone else who may be affected by their work or activities. (s.126)</a:t>
            </a:r>
          </a:p>
          <a:p>
            <a:r>
              <a:rPr lang="en-US"/>
              <a:t>Employees must report hazardous conditions to their employers.</a:t>
            </a:r>
          </a:p>
          <a:p>
            <a:r>
              <a:rPr lang="en-US"/>
              <a:t>Employees must report any and all accidents to their employers.</a:t>
            </a:r>
          </a:p>
          <a:p>
            <a:endParaRPr lang="en-US"/>
          </a:p>
        </p:txBody>
      </p:sp>
    </p:spTree>
    <p:extLst>
      <p:ext uri="{BB962C8B-B14F-4D97-AF65-F5344CB8AC3E}">
        <p14:creationId xmlns:p14="http://schemas.microsoft.com/office/powerpoint/2010/main" val="150696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119"/>
            <a:ext cx="8229600" cy="1099226"/>
          </a:xfrm>
        </p:spPr>
        <p:txBody>
          <a:bodyPr>
            <a:normAutofit fontScale="90000"/>
          </a:bodyPr>
          <a:lstStyle/>
          <a:p>
            <a:pPr algn="ctr"/>
            <a:r>
              <a:rPr lang="en-US"/>
              <a:t>Work Place Health &amp; Safety Committees and Representatives</a:t>
            </a:r>
          </a:p>
        </p:txBody>
      </p:sp>
      <p:sp>
        <p:nvSpPr>
          <p:cNvPr id="3" name="Content Placeholder 2"/>
          <p:cNvSpPr>
            <a:spLocks noGrp="1"/>
          </p:cNvSpPr>
          <p:nvPr>
            <p:ph idx="1"/>
          </p:nvPr>
        </p:nvSpPr>
        <p:spPr>
          <a:xfrm>
            <a:off x="457200" y="2023353"/>
            <a:ext cx="8229600" cy="3902662"/>
          </a:xfrm>
        </p:spPr>
        <p:txBody>
          <a:bodyPr vert="horz" lIns="91440" tIns="45720" rIns="91440" bIns="45720" rtlCol="0" anchor="t">
            <a:normAutofit fontScale="47500" lnSpcReduction="20000"/>
          </a:bodyPr>
          <a:lstStyle/>
          <a:p>
            <a:r>
              <a:rPr lang="en-US" sz="5000"/>
              <a:t>All employers that employ 20 or more employees, must establish a work place health and safety committee (s. 135)</a:t>
            </a:r>
            <a:endParaRPr lang="en-US" sz="5100"/>
          </a:p>
          <a:p>
            <a:r>
              <a:rPr lang="en-US" sz="5000"/>
              <a:t>All employers that employ under 20 workers, must appoint a health and safety representative (s. 136)</a:t>
            </a:r>
          </a:p>
          <a:p>
            <a:r>
              <a:rPr lang="en-US" sz="5000"/>
              <a:t>Employees in the work place choose the employee committee members or the employee representative, or</a:t>
            </a:r>
          </a:p>
          <a:p>
            <a:r>
              <a:rPr lang="en-CA" sz="5000"/>
              <a:t>If those employees are represented by a trade union, the trade union shall select the person to be appointed, in consultation with any employees who are not so represented (s. 135.1 and 136)</a:t>
            </a:r>
          </a:p>
          <a:p>
            <a:endParaRPr lang="en-US"/>
          </a:p>
        </p:txBody>
      </p:sp>
    </p:spTree>
    <p:extLst>
      <p:ext uri="{BB962C8B-B14F-4D97-AF65-F5344CB8AC3E}">
        <p14:creationId xmlns:p14="http://schemas.microsoft.com/office/powerpoint/2010/main" val="380488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Work Place Health &amp; Safety Committees and Representatives</a:t>
            </a:r>
            <a:endParaRPr lang="en-CA"/>
          </a:p>
        </p:txBody>
      </p:sp>
      <p:sp>
        <p:nvSpPr>
          <p:cNvPr id="3" name="Content Placeholder 2"/>
          <p:cNvSpPr>
            <a:spLocks noGrp="1"/>
          </p:cNvSpPr>
          <p:nvPr>
            <p:ph idx="1"/>
          </p:nvPr>
        </p:nvSpPr>
        <p:spPr/>
        <p:txBody>
          <a:bodyPr vert="horz" lIns="91440" tIns="45720" rIns="91440" bIns="45720" rtlCol="0" anchor="t">
            <a:normAutofit/>
          </a:bodyPr>
          <a:lstStyle/>
          <a:p>
            <a:r>
              <a:rPr lang="en-CA"/>
              <a:t>If the employees and/or trade union fails to select employee representatives for the work place health and safety committee or health and safety representative, the employer shall perform the functions of the committee or health and safety representative until persons are selected and appointed. (s. 135.1 and 136)</a:t>
            </a:r>
            <a:endParaRPr lang="en-US"/>
          </a:p>
          <a:p>
            <a:endParaRPr lang="en-CA"/>
          </a:p>
        </p:txBody>
      </p:sp>
    </p:spTree>
    <p:extLst>
      <p:ext uri="{BB962C8B-B14F-4D97-AF65-F5344CB8AC3E}">
        <p14:creationId xmlns:p14="http://schemas.microsoft.com/office/powerpoint/2010/main" val="135156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Policy Health &amp; Safety Committees</a:t>
            </a:r>
          </a:p>
        </p:txBody>
      </p:sp>
      <p:sp>
        <p:nvSpPr>
          <p:cNvPr id="3" name="Content Placeholder 2"/>
          <p:cNvSpPr>
            <a:spLocks noGrp="1"/>
          </p:cNvSpPr>
          <p:nvPr>
            <p:ph idx="1"/>
          </p:nvPr>
        </p:nvSpPr>
        <p:spPr/>
        <p:txBody>
          <a:bodyPr/>
          <a:lstStyle/>
          <a:p>
            <a:pPr marL="0" indent="0">
              <a:buNone/>
            </a:pPr>
            <a:r>
              <a:rPr lang="en-US"/>
              <a:t>For the purposes of addressing health and safety matters that apply to the work, undertaking or business of an employer, every employer who normally employs directly three hundred or more employees shall establish a policy committee. (s.134.1(1))</a:t>
            </a:r>
          </a:p>
          <a:p>
            <a:pPr marL="0" indent="0">
              <a:buNone/>
            </a:pPr>
            <a:endParaRPr lang="en-US"/>
          </a:p>
        </p:txBody>
      </p:sp>
    </p:spTree>
    <p:extLst>
      <p:ext uri="{BB962C8B-B14F-4D97-AF65-F5344CB8AC3E}">
        <p14:creationId xmlns:p14="http://schemas.microsoft.com/office/powerpoint/2010/main" val="61567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Internal Complaint Resolution Process</a:t>
            </a:r>
          </a:p>
        </p:txBody>
      </p:sp>
      <p:sp>
        <p:nvSpPr>
          <p:cNvPr id="3" name="Content Placeholder 2"/>
          <p:cNvSpPr>
            <a:spLocks noGrp="1"/>
          </p:cNvSpPr>
          <p:nvPr>
            <p:ph idx="1"/>
          </p:nvPr>
        </p:nvSpPr>
        <p:spPr>
          <a:xfrm>
            <a:off x="457200" y="1421934"/>
            <a:ext cx="8229600" cy="4525963"/>
          </a:xfrm>
        </p:spPr>
        <p:txBody>
          <a:bodyPr vert="horz" lIns="91440" tIns="45720" rIns="91440" bIns="45720" rtlCol="0" anchor="t">
            <a:normAutofit fontScale="77500" lnSpcReduction="20000"/>
          </a:bodyPr>
          <a:lstStyle/>
          <a:p>
            <a:r>
              <a:rPr lang="en-US"/>
              <a:t>Found under section 127.1 of the </a:t>
            </a:r>
            <a:r>
              <a:rPr lang="en-US" i="1"/>
              <a:t>Code</a:t>
            </a:r>
          </a:p>
          <a:p>
            <a:r>
              <a:rPr lang="en-US"/>
              <a:t>If an employee believes there is a contravention of the </a:t>
            </a:r>
            <a:r>
              <a:rPr lang="en-US" i="1"/>
              <a:t>Code</a:t>
            </a:r>
            <a:r>
              <a:rPr lang="en-US"/>
              <a:t> or that an accident, injury, or illness may take place, that employee should make a complaint to their employer</a:t>
            </a:r>
          </a:p>
          <a:p>
            <a:r>
              <a:rPr lang="en-US"/>
              <a:t>However, in the case of a complaint relating to an occurrence of harassment and violence, the </a:t>
            </a:r>
            <a:r>
              <a:rPr lang="en-CA"/>
              <a:t>employee may make the complaint to the </a:t>
            </a:r>
            <a:r>
              <a:rPr lang="en-CA" u="sng"/>
              <a:t>employee’s supervisor </a:t>
            </a:r>
            <a:r>
              <a:rPr lang="en-CA"/>
              <a:t>or to the </a:t>
            </a:r>
            <a:r>
              <a:rPr lang="en-CA" u="sng"/>
              <a:t>person designated</a:t>
            </a:r>
            <a:r>
              <a:rPr lang="en-CA"/>
              <a:t> in the employer’s work place harassment and violence prevention policy.</a:t>
            </a:r>
            <a:endParaRPr lang="en-US"/>
          </a:p>
          <a:p>
            <a:r>
              <a:rPr lang="en-US"/>
              <a:t>The ICRP must be completed in its entirety before ESDC – Labour program can receive a complaint for review and possible investigation</a:t>
            </a:r>
          </a:p>
          <a:p>
            <a:endParaRPr lang="en-US"/>
          </a:p>
        </p:txBody>
      </p:sp>
    </p:spTree>
    <p:extLst>
      <p:ext uri="{BB962C8B-B14F-4D97-AF65-F5344CB8AC3E}">
        <p14:creationId xmlns:p14="http://schemas.microsoft.com/office/powerpoint/2010/main" val="265389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Right to Refuse Dangerous Work</a:t>
            </a:r>
          </a:p>
        </p:txBody>
      </p:sp>
      <p:sp>
        <p:nvSpPr>
          <p:cNvPr id="3" name="Content Placeholder 2"/>
          <p:cNvSpPr>
            <a:spLocks noGrp="1"/>
          </p:cNvSpPr>
          <p:nvPr>
            <p:ph idx="1"/>
          </p:nvPr>
        </p:nvSpPr>
        <p:spPr>
          <a:xfrm>
            <a:off x="457200" y="1421934"/>
            <a:ext cx="8229600" cy="4525963"/>
          </a:xfrm>
        </p:spPr>
        <p:txBody>
          <a:bodyPr>
            <a:normAutofit lnSpcReduction="10000"/>
          </a:bodyPr>
          <a:lstStyle/>
          <a:p>
            <a:pPr marL="0" indent="0">
              <a:buNone/>
            </a:pPr>
            <a:r>
              <a:rPr lang="en-US"/>
              <a:t>While at work, an employee may refuse to work where the employee has reasonable cause to believe that the work (s.128(1)):</a:t>
            </a:r>
          </a:p>
          <a:p>
            <a:r>
              <a:rPr lang="en-US"/>
              <a:t>Is a danger to the employee or another employee</a:t>
            </a:r>
          </a:p>
          <a:p>
            <a:r>
              <a:rPr lang="en-US"/>
              <a:t>A condition exists that constitutes a danger to the employee</a:t>
            </a:r>
          </a:p>
          <a:p>
            <a:r>
              <a:rPr lang="en-US"/>
              <a:t>The performance of an activity is a danger to the employee or another employee</a:t>
            </a:r>
          </a:p>
          <a:p>
            <a:pPr marL="0" indent="0">
              <a:buNone/>
            </a:pPr>
            <a:endParaRPr lang="en-US"/>
          </a:p>
        </p:txBody>
      </p:sp>
    </p:spTree>
    <p:extLst>
      <p:ext uri="{BB962C8B-B14F-4D97-AF65-F5344CB8AC3E}">
        <p14:creationId xmlns:p14="http://schemas.microsoft.com/office/powerpoint/2010/main" val="386290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Definition of Danger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Danger means any hazard, condition or activity that could reasonably be expected to be an imminent or serious threat to the life or health of a person exposed to it before the hazard or condition can be corrected or the activity altered (s. 122(1))</a:t>
            </a:r>
            <a:endParaRPr lang="fr-FR" dirty="0"/>
          </a:p>
        </p:txBody>
      </p:sp>
    </p:spTree>
    <p:extLst>
      <p:ext uri="{BB962C8B-B14F-4D97-AF65-F5344CB8AC3E}">
        <p14:creationId xmlns:p14="http://schemas.microsoft.com/office/powerpoint/2010/main" val="213807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822"/>
            <a:ext cx="8229600" cy="1143000"/>
          </a:xfrm>
        </p:spPr>
        <p:txBody>
          <a:bodyPr>
            <a:normAutofit fontScale="90000"/>
          </a:bodyPr>
          <a:lstStyle/>
          <a:p>
            <a:pPr algn="ctr"/>
            <a:r>
              <a:rPr lang="en-US"/>
              <a:t>Refusal to Work Employer Reporting Obligation</a:t>
            </a:r>
          </a:p>
        </p:txBody>
      </p:sp>
      <p:sp>
        <p:nvSpPr>
          <p:cNvPr id="3" name="Content Placeholder 2"/>
          <p:cNvSpPr>
            <a:spLocks noGrp="1"/>
          </p:cNvSpPr>
          <p:nvPr>
            <p:ph idx="1"/>
          </p:nvPr>
        </p:nvSpPr>
        <p:spPr>
          <a:xfrm>
            <a:off x="457200" y="2314575"/>
            <a:ext cx="8229600" cy="3400425"/>
          </a:xfrm>
        </p:spPr>
        <p:txBody>
          <a:bodyPr>
            <a:normAutofit/>
          </a:bodyPr>
          <a:lstStyle/>
          <a:p>
            <a:pPr marL="0" indent="0">
              <a:buNone/>
            </a:pPr>
            <a:endParaRPr lang="en-US"/>
          </a:p>
          <a:p>
            <a:pPr marL="0" indent="0">
              <a:buNone/>
            </a:pPr>
            <a:endParaRPr lang="en-US"/>
          </a:p>
        </p:txBody>
      </p:sp>
      <p:sp>
        <p:nvSpPr>
          <p:cNvPr id="4" name="Rectangle 3"/>
          <p:cNvSpPr/>
          <p:nvPr/>
        </p:nvSpPr>
        <p:spPr>
          <a:xfrm>
            <a:off x="457200" y="1881555"/>
            <a:ext cx="8229600" cy="3970318"/>
          </a:xfrm>
          <a:prstGeom prst="rect">
            <a:avLst/>
          </a:prstGeom>
        </p:spPr>
        <p:txBody>
          <a:bodyPr wrap="square">
            <a:spAutoFit/>
          </a:bodyPr>
          <a:lstStyle/>
          <a:p>
            <a:pPr marL="457200" indent="-457200">
              <a:buFont typeface="Arial" panose="020B0604020202020204" pitchFamily="34" charset="0"/>
              <a:buChar char="•"/>
            </a:pPr>
            <a:r>
              <a:rPr lang="en-US" sz="2800"/>
              <a:t>It is very important that the employer, the employee, and the health and safety committee or representative follow the required procedures outlined in Section 128 of the </a:t>
            </a:r>
            <a:r>
              <a:rPr lang="en-US" sz="2800" i="1"/>
              <a:t>Code</a:t>
            </a:r>
            <a:r>
              <a:rPr lang="en-US" sz="2800"/>
              <a:t> with regard to a refusal to work</a:t>
            </a:r>
          </a:p>
          <a:p>
            <a:pPr marL="457200" indent="-457200">
              <a:buFont typeface="Arial" panose="020B0604020202020204" pitchFamily="34" charset="0"/>
              <a:buChar char="•"/>
            </a:pPr>
            <a:r>
              <a:rPr lang="en-US" sz="2800"/>
              <a:t>ESDC – Labour Program will only investigate when the internal process has been completed and the employee continues to refuse to work (s. 128(16))</a:t>
            </a:r>
          </a:p>
          <a:p>
            <a:endParaRPr lang="en-CA" sz="2800"/>
          </a:p>
        </p:txBody>
      </p:sp>
    </p:spTree>
    <p:extLst>
      <p:ext uri="{BB962C8B-B14F-4D97-AF65-F5344CB8AC3E}">
        <p14:creationId xmlns:p14="http://schemas.microsoft.com/office/powerpoint/2010/main" val="51879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838"/>
            <a:ext cx="8229600" cy="1143000"/>
          </a:xfrm>
        </p:spPr>
        <p:txBody>
          <a:bodyPr>
            <a:normAutofit fontScale="90000"/>
          </a:bodyPr>
          <a:lstStyle/>
          <a:p>
            <a:pPr algn="ctr"/>
            <a:r>
              <a:rPr lang="en-US"/>
              <a:t>Refusal to Work Employer Reporting Obligation</a:t>
            </a:r>
          </a:p>
        </p:txBody>
      </p:sp>
      <p:sp>
        <p:nvSpPr>
          <p:cNvPr id="3" name="Content Placeholder 2"/>
          <p:cNvSpPr>
            <a:spLocks noGrp="1"/>
          </p:cNvSpPr>
          <p:nvPr>
            <p:ph idx="1"/>
          </p:nvPr>
        </p:nvSpPr>
        <p:spPr>
          <a:xfrm>
            <a:off x="457200" y="2314575"/>
            <a:ext cx="8229600" cy="3400425"/>
          </a:xfrm>
        </p:spPr>
        <p:txBody>
          <a:bodyPr>
            <a:normAutofit/>
          </a:bodyPr>
          <a:lstStyle/>
          <a:p>
            <a:pPr marL="0" indent="0">
              <a:buNone/>
            </a:pPr>
            <a:endParaRPr lang="en-US"/>
          </a:p>
          <a:p>
            <a:pPr marL="0" indent="0">
              <a:buNone/>
            </a:pPr>
            <a:endParaRPr lang="en-US"/>
          </a:p>
        </p:txBody>
      </p:sp>
      <p:sp>
        <p:nvSpPr>
          <p:cNvPr id="4" name="Rectangle 3"/>
          <p:cNvSpPr/>
          <p:nvPr/>
        </p:nvSpPr>
        <p:spPr>
          <a:xfrm>
            <a:off x="457200" y="1775712"/>
            <a:ext cx="8748346" cy="5016758"/>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000">
                <a:latin typeface="Arial"/>
                <a:cs typeface="Arial"/>
              </a:rPr>
              <a:t>The employee is entitled to continue to refuse to work</a:t>
            </a:r>
          </a:p>
          <a:p>
            <a:pPr marL="914400" lvl="1" indent="-457200">
              <a:buFont typeface="Arial" panose="020B0604020202020204" pitchFamily="34" charset="0"/>
              <a:buChar char="•"/>
            </a:pPr>
            <a:r>
              <a:rPr lang="en-US" sz="2000">
                <a:latin typeface="Arial"/>
                <a:cs typeface="Arial"/>
              </a:rPr>
              <a:t>If they disagree with the employer’s initial investigation and written report (s.128(9))</a:t>
            </a:r>
          </a:p>
          <a:p>
            <a:pPr marL="914400" lvl="1" indent="-457200">
              <a:buFont typeface="Arial" panose="020B0604020202020204" pitchFamily="34" charset="0"/>
              <a:buChar char="•"/>
            </a:pPr>
            <a:r>
              <a:rPr lang="en-US" sz="2000">
                <a:latin typeface="Arial"/>
                <a:cs typeface="Arial"/>
              </a:rPr>
              <a:t>If they disagree with the employer’s decision after the committee or representative’s investigation and written report. (s. 128(15))</a:t>
            </a:r>
          </a:p>
          <a:p>
            <a:pPr marL="457200" indent="-457200">
              <a:buFont typeface="Arial" panose="020B0604020202020204" pitchFamily="34" charset="0"/>
              <a:buChar char="•"/>
            </a:pPr>
            <a:r>
              <a:rPr lang="en-US" sz="2000">
                <a:latin typeface="Arial"/>
                <a:cs typeface="Arial"/>
              </a:rPr>
              <a:t>If an employee continues to refuse to work after the employer’s decision after the committee/representative investigation and report is complete (internal process is completed), the employer MUST report the continued refusal to the Head of Compliance and Enforcement immediately for further investigation. (s.128(16))</a:t>
            </a:r>
          </a:p>
          <a:p>
            <a:pPr marL="457200" indent="-457200">
              <a:buFont typeface="Arial" panose="020B0604020202020204" pitchFamily="34" charset="0"/>
              <a:buChar char="•"/>
            </a:pPr>
            <a:r>
              <a:rPr lang="en-US" sz="2000">
                <a:latin typeface="Arial"/>
                <a:cs typeface="Arial"/>
              </a:rPr>
              <a:t>The employer MUST provide the Head of Compliance and Enforcement with copies of the employer and committee investigation reports (s.128(16))</a:t>
            </a:r>
          </a:p>
          <a:p>
            <a:pPr marL="457200" indent="-457200">
              <a:buFont typeface="Arial" panose="020B0604020202020204" pitchFamily="34" charset="0"/>
              <a:buChar char="•"/>
            </a:pPr>
            <a:endParaRPr lang="fr-FR" sz="190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900">
              <a:solidFill>
                <a:srgbClr val="0070C0"/>
              </a:solidFill>
              <a:latin typeface="Arial" panose="020B0604020202020204" pitchFamily="34" charset="0"/>
              <a:cs typeface="Arial" panose="020B0604020202020204" pitchFamily="34" charset="0"/>
            </a:endParaRP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63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cs typeface="Arial"/>
              </a:rPr>
              <a:t>Overview</a:t>
            </a:r>
            <a:endParaRPr lang="en-US"/>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r>
              <a:rPr lang="en-US">
                <a:cs typeface="Arial"/>
              </a:rPr>
              <a:t>Purpose of Presentation</a:t>
            </a:r>
          </a:p>
          <a:p>
            <a:r>
              <a:rPr lang="en-US">
                <a:cs typeface="Arial"/>
              </a:rPr>
              <a:t>Jurisdiction</a:t>
            </a:r>
          </a:p>
          <a:p>
            <a:r>
              <a:rPr lang="en-US">
                <a:cs typeface="Arial"/>
              </a:rPr>
              <a:t>Purpose of Part II of the </a:t>
            </a:r>
            <a:r>
              <a:rPr lang="en-US" i="1">
                <a:cs typeface="Arial"/>
              </a:rPr>
              <a:t>Canada Labour Code</a:t>
            </a:r>
            <a:endParaRPr lang="en-US">
              <a:cs typeface="Arial"/>
            </a:endParaRPr>
          </a:p>
          <a:p>
            <a:r>
              <a:rPr lang="en-US">
                <a:cs typeface="Arial"/>
              </a:rPr>
              <a:t>Duties of Employers</a:t>
            </a:r>
          </a:p>
          <a:p>
            <a:r>
              <a:rPr lang="en-US">
                <a:cs typeface="Arial"/>
              </a:rPr>
              <a:t>Duties of Employees</a:t>
            </a:r>
          </a:p>
          <a:p>
            <a:r>
              <a:rPr lang="en-US">
                <a:cs typeface="Arial"/>
              </a:rPr>
              <a:t>Work Place Health &amp; Safety Committees and Representatives</a:t>
            </a:r>
          </a:p>
          <a:p>
            <a:r>
              <a:rPr lang="en-US">
                <a:cs typeface="Arial"/>
              </a:rPr>
              <a:t>Policy Health &amp; Safety Committees</a:t>
            </a:r>
          </a:p>
          <a:p>
            <a:r>
              <a:rPr lang="en-US">
                <a:cs typeface="Arial"/>
              </a:rPr>
              <a:t>Internal Complaint Resolution Process</a:t>
            </a:r>
          </a:p>
          <a:p>
            <a:r>
              <a:rPr lang="en-US">
                <a:cs typeface="Arial"/>
              </a:rPr>
              <a:t>Refusal to Work Process</a:t>
            </a:r>
            <a:endParaRPr lang="en-CA"/>
          </a:p>
        </p:txBody>
      </p:sp>
    </p:spTree>
    <p:extLst>
      <p:ext uri="{BB962C8B-B14F-4D97-AF65-F5344CB8AC3E}">
        <p14:creationId xmlns:p14="http://schemas.microsoft.com/office/powerpoint/2010/main" val="366993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Canada Occupational Health &amp; Safety Regulations (</a:t>
            </a:r>
            <a:r>
              <a:rPr lang="en-US" i="1"/>
              <a:t>COHSR</a:t>
            </a:r>
            <a:r>
              <a:rPr lang="en-US"/>
              <a:t>)</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a:t>Identifies, in much greater detail, the specific requirements in order to ensure a healthy and safe work place.</a:t>
            </a:r>
          </a:p>
          <a:p>
            <a:r>
              <a:rPr lang="en-US"/>
              <a:t>There are XIX Parts under the </a:t>
            </a:r>
            <a:r>
              <a:rPr lang="en-US" i="1"/>
              <a:t>COHSR</a:t>
            </a:r>
            <a:r>
              <a:rPr lang="en-US"/>
              <a:t> covering many different issues related to health and safety.</a:t>
            </a:r>
          </a:p>
          <a:p>
            <a:r>
              <a:rPr lang="en-US"/>
              <a:t>Part XX, “</a:t>
            </a:r>
            <a:r>
              <a:rPr lang="en-US" i="1"/>
              <a:t>Violence Prevention in the Workplace”</a:t>
            </a:r>
            <a:r>
              <a:rPr lang="en-US"/>
              <a:t> of the </a:t>
            </a:r>
            <a:r>
              <a:rPr lang="en-US" i="1"/>
              <a:t>COHSR</a:t>
            </a:r>
            <a:r>
              <a:rPr lang="en-US"/>
              <a:t> was repealed and,</a:t>
            </a:r>
          </a:p>
          <a:p>
            <a:r>
              <a:rPr lang="en-US"/>
              <a:t>On January 1, 2021, the </a:t>
            </a:r>
            <a:r>
              <a:rPr lang="en-CA" b="1" i="1"/>
              <a:t>Work Place Harassment and Violence Prevention Regulations </a:t>
            </a:r>
            <a:r>
              <a:rPr lang="en-CA"/>
              <a:t>came into force.</a:t>
            </a:r>
            <a:endParaRPr lang="en-US"/>
          </a:p>
        </p:txBody>
      </p:sp>
    </p:spTree>
    <p:extLst>
      <p:ext uri="{BB962C8B-B14F-4D97-AF65-F5344CB8AC3E}">
        <p14:creationId xmlns:p14="http://schemas.microsoft.com/office/powerpoint/2010/main" val="365999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674"/>
            <a:ext cx="8229600" cy="992222"/>
          </a:xfrm>
        </p:spPr>
        <p:txBody>
          <a:bodyPr>
            <a:normAutofit fontScale="90000"/>
          </a:bodyPr>
          <a:lstStyle/>
          <a:p>
            <a:pPr algn="ctr"/>
            <a:r>
              <a:rPr lang="en-US"/>
              <a:t>Part XV – Hazardous Occurrence Investigation, Recording and Reporting</a:t>
            </a:r>
          </a:p>
        </p:txBody>
      </p:sp>
      <p:sp>
        <p:nvSpPr>
          <p:cNvPr id="3" name="Content Placeholder 2"/>
          <p:cNvSpPr>
            <a:spLocks noGrp="1"/>
          </p:cNvSpPr>
          <p:nvPr>
            <p:ph idx="1"/>
          </p:nvPr>
        </p:nvSpPr>
        <p:spPr>
          <a:xfrm>
            <a:off x="457200" y="1809347"/>
            <a:ext cx="8229600" cy="3905654"/>
          </a:xfrm>
        </p:spPr>
        <p:txBody>
          <a:bodyPr>
            <a:normAutofit fontScale="92500" lnSpcReduction="10000"/>
          </a:bodyPr>
          <a:lstStyle/>
          <a:p>
            <a:pPr marL="0" indent="0">
              <a:buNone/>
            </a:pPr>
            <a:r>
              <a:rPr lang="en-US"/>
              <a:t>A hazardous occurrence (HO) is an accident, occupational disease or other occurrence arising in the course of, or in connection with, the employees work that has caused or is likely to cause, injury to the employee or any other person.</a:t>
            </a:r>
          </a:p>
          <a:p>
            <a:pPr marL="0" indent="0">
              <a:buNone/>
            </a:pPr>
            <a:r>
              <a:rPr lang="en-US"/>
              <a:t>The primary purpose of conducting an HO investigation is to learn from it and prevent a recurrence of the incident.</a:t>
            </a:r>
          </a:p>
          <a:p>
            <a:pPr marL="0" indent="0">
              <a:buNone/>
            </a:pPr>
            <a:endParaRPr lang="en-US"/>
          </a:p>
        </p:txBody>
      </p:sp>
    </p:spTree>
    <p:extLst>
      <p:ext uri="{BB962C8B-B14F-4D97-AF65-F5344CB8AC3E}">
        <p14:creationId xmlns:p14="http://schemas.microsoft.com/office/powerpoint/2010/main" val="358536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714" r="1071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1352145" y="4844374"/>
            <a:ext cx="6391071" cy="953311"/>
          </a:xfrm>
        </p:spPr>
        <p:txBody>
          <a:bodyPr vert="horz" lIns="91440" tIns="45720" rIns="91440" bIns="45720" rtlCol="0" anchor="t">
            <a:normAutofit/>
          </a:bodyPr>
          <a:lstStyle/>
          <a:p>
            <a:pPr algn="ctr"/>
            <a:r>
              <a:rPr lang="en-CA" b="1"/>
              <a:t>15.3</a:t>
            </a:r>
            <a:r>
              <a:rPr lang="en-CA"/>
              <a:t> If an employee becomes aware of an accident or other occurrence arising in the course of or in connection with the employee’s work that has caused or is likely to cause injury to that employee or to any other person, the employee shall, without delay, report the accident or other occurrence to the employer.</a:t>
            </a:r>
            <a:endParaRPr lang="en-US" sz="2000"/>
          </a:p>
        </p:txBody>
      </p:sp>
    </p:spTree>
    <p:extLst>
      <p:ext uri="{BB962C8B-B14F-4D97-AF65-F5344CB8AC3E}">
        <p14:creationId xmlns:p14="http://schemas.microsoft.com/office/powerpoint/2010/main" val="154709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Types of Hazardous Occurrences</a:t>
            </a:r>
          </a:p>
        </p:txBody>
      </p:sp>
      <p:sp>
        <p:nvSpPr>
          <p:cNvPr id="4" name="Text Placeholder 3"/>
          <p:cNvSpPr>
            <a:spLocks noGrp="1"/>
          </p:cNvSpPr>
          <p:nvPr>
            <p:ph idx="1"/>
          </p:nvPr>
        </p:nvSpPr>
        <p:spPr>
          <a:xfrm>
            <a:off x="457200" y="2457450"/>
            <a:ext cx="8229600" cy="3257550"/>
          </a:xfrm>
        </p:spPr>
        <p:txBody>
          <a:bodyPr vert="horz" lIns="91440" tIns="45720" rIns="91440" bIns="45720" rtlCol="0" anchor="t">
            <a:normAutofit/>
          </a:bodyPr>
          <a:lstStyle/>
          <a:p>
            <a:r>
              <a:rPr lang="en-US" sz="2400" dirty="0"/>
              <a:t>Under </a:t>
            </a:r>
            <a:r>
              <a:rPr lang="en-US" sz="2400" i="1" dirty="0"/>
              <a:t>COHSR</a:t>
            </a:r>
            <a:r>
              <a:rPr lang="en-US" sz="2400" dirty="0"/>
              <a:t> XV there are several different types of hazardous occurrences (HO) and each requires the employer to appoint a qualified person to conduct an investigation, notify the health and safety committee or representative and take measures to prevent recurrence.</a:t>
            </a:r>
            <a:endParaRPr lang="en-US" dirty="0"/>
          </a:p>
          <a:p>
            <a:pPr marL="0" indent="0">
              <a:buNone/>
            </a:pPr>
            <a:endParaRPr lang="en-US"/>
          </a:p>
        </p:txBody>
      </p:sp>
    </p:spTree>
    <p:extLst>
      <p:ext uri="{BB962C8B-B14F-4D97-AF65-F5344CB8AC3E}">
        <p14:creationId xmlns:p14="http://schemas.microsoft.com/office/powerpoint/2010/main" val="3925473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518"/>
            <a:ext cx="8229600" cy="1089498"/>
          </a:xfrm>
        </p:spPr>
        <p:txBody>
          <a:bodyPr>
            <a:normAutofit fontScale="90000"/>
          </a:bodyPr>
          <a:lstStyle/>
          <a:p>
            <a:pPr algn="ctr"/>
            <a:r>
              <a:rPr lang="en-US"/>
              <a:t>Reporting Requirements to </a:t>
            </a:r>
            <a:r>
              <a:rPr lang="en-US" err="1"/>
              <a:t>Labour</a:t>
            </a:r>
            <a:r>
              <a:rPr lang="en-US"/>
              <a:t> Program for Hazardous Occurrences</a:t>
            </a:r>
          </a:p>
        </p:txBody>
      </p:sp>
      <p:sp>
        <p:nvSpPr>
          <p:cNvPr id="3" name="Content Placeholder 2"/>
          <p:cNvSpPr>
            <a:spLocks noGrp="1"/>
          </p:cNvSpPr>
          <p:nvPr>
            <p:ph idx="1"/>
          </p:nvPr>
        </p:nvSpPr>
        <p:spPr>
          <a:xfrm>
            <a:off x="457200" y="1799617"/>
            <a:ext cx="8229600" cy="3915383"/>
          </a:xfrm>
        </p:spPr>
        <p:txBody>
          <a:bodyPr>
            <a:noAutofit/>
          </a:bodyPr>
          <a:lstStyle/>
          <a:p>
            <a:pPr marL="0" indent="0">
              <a:buNone/>
            </a:pPr>
            <a:r>
              <a:rPr lang="en-US" sz="2000"/>
              <a:t>The employer must report to the Head of Compliance and Enforcement by telephone, or fax </a:t>
            </a:r>
            <a:r>
              <a:rPr lang="en-US" sz="2000" b="1" u="sng"/>
              <a:t>as soon as possible but within 24 hours </a:t>
            </a:r>
            <a:r>
              <a:rPr lang="en-US" sz="2000"/>
              <a:t>after becoming aware of an occurrence that resulted in (COHSR s.15.5):</a:t>
            </a:r>
          </a:p>
          <a:p>
            <a:r>
              <a:rPr lang="en-US" sz="2000"/>
              <a:t>death of an employee (even if it appears to be from natural causes)</a:t>
            </a:r>
          </a:p>
          <a:p>
            <a:r>
              <a:rPr lang="en-US" sz="2000"/>
              <a:t>permanent disabling injury of an employee, or temporary disabling injury of two or more employees from the same occurrence</a:t>
            </a:r>
          </a:p>
          <a:p>
            <a:r>
              <a:rPr lang="en-US" sz="2000"/>
              <a:t>permanent impairment of a body function of an employee;</a:t>
            </a:r>
          </a:p>
          <a:p>
            <a:r>
              <a:rPr lang="en-US" sz="2000"/>
              <a:t>an explosion</a:t>
            </a:r>
          </a:p>
          <a:p>
            <a:r>
              <a:rPr lang="en-US" sz="2000"/>
              <a:t>damage to a boiler or pressure vessel that results in fire or rupture of the boiler or pressure vessel</a:t>
            </a:r>
          </a:p>
          <a:p>
            <a:r>
              <a:rPr lang="en-US" sz="2000"/>
              <a:t>damage to an elevating device that renders it unusable, or a free fall of an elevating device</a:t>
            </a:r>
          </a:p>
          <a:p>
            <a:pPr marL="0" indent="0">
              <a:buNone/>
            </a:pPr>
            <a:endParaRPr lang="en-US" sz="2000"/>
          </a:p>
        </p:txBody>
      </p:sp>
    </p:spTree>
    <p:extLst>
      <p:ext uri="{BB962C8B-B14F-4D97-AF65-F5344CB8AC3E}">
        <p14:creationId xmlns:p14="http://schemas.microsoft.com/office/powerpoint/2010/main" val="403021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13" y="293701"/>
            <a:ext cx="8229600" cy="1089498"/>
          </a:xfrm>
        </p:spPr>
        <p:txBody>
          <a:bodyPr>
            <a:normAutofit/>
          </a:bodyPr>
          <a:lstStyle/>
          <a:p>
            <a:pPr algn="ctr"/>
            <a:r>
              <a:rPr lang="en-US" sz="2800"/>
              <a:t>Reporting Hazardous Occurrences (continued)</a:t>
            </a:r>
          </a:p>
        </p:txBody>
      </p:sp>
      <p:sp>
        <p:nvSpPr>
          <p:cNvPr id="3" name="Content Placeholder 2"/>
          <p:cNvSpPr>
            <a:spLocks noGrp="1"/>
          </p:cNvSpPr>
          <p:nvPr>
            <p:ph idx="1"/>
          </p:nvPr>
        </p:nvSpPr>
        <p:spPr>
          <a:xfrm>
            <a:off x="457200" y="1442889"/>
            <a:ext cx="8240086" cy="4759226"/>
          </a:xfrm>
        </p:spPr>
        <p:txBody>
          <a:bodyPr vert="horz" lIns="91440" tIns="45720" rIns="91440" bIns="45720" rtlCol="0" anchor="t">
            <a:noAutofit/>
          </a:bodyPr>
          <a:lstStyle/>
          <a:p>
            <a:pPr marL="0" indent="0">
              <a:buNone/>
            </a:pPr>
            <a:r>
              <a:rPr lang="en-US" sz="2000" dirty="0">
                <a:cs typeface="Arial"/>
              </a:rPr>
              <a:t>T</a:t>
            </a:r>
            <a:r>
              <a:rPr lang="en-US" sz="1800" dirty="0">
                <a:cs typeface="Arial"/>
              </a:rPr>
              <a:t>he employer shall make a report in writing, without delay, using form Schedule I – Hazardous Occurrence Investigation Report (HOIR) LAB1070 when there is a (COHSR s.15.8(1)):</a:t>
            </a:r>
          </a:p>
          <a:p>
            <a:pPr marL="0" indent="0">
              <a:buNone/>
            </a:pPr>
            <a:endParaRPr lang="en-US" sz="1800" dirty="0">
              <a:cs typeface="Arial"/>
            </a:endParaRPr>
          </a:p>
          <a:p>
            <a:pPr>
              <a:buFont typeface="Arial,Sans-Serif"/>
              <a:buChar char="•"/>
            </a:pPr>
            <a:r>
              <a:rPr lang="en-US" sz="1800" dirty="0">
                <a:cs typeface="Arial"/>
              </a:rPr>
              <a:t>a disabling injury to an employee</a:t>
            </a:r>
          </a:p>
          <a:p>
            <a:pPr>
              <a:buFont typeface="Arial,Sans-Serif"/>
              <a:buChar char="•"/>
            </a:pPr>
            <a:r>
              <a:rPr lang="en-US" sz="1800" dirty="0">
                <a:cs typeface="Arial"/>
              </a:rPr>
              <a:t>an electric shock, toxic atmosphere or oxygen deficient atmosphere that caused an employee to lose consciousness</a:t>
            </a:r>
          </a:p>
          <a:p>
            <a:pPr>
              <a:buFont typeface="Arial,Sans-Serif"/>
              <a:buChar char="•"/>
            </a:pPr>
            <a:r>
              <a:rPr lang="en-US" sz="1800" dirty="0">
                <a:cs typeface="Arial"/>
              </a:rPr>
              <a:t>the implementation of rescue, revival or other similar emergency procedures</a:t>
            </a:r>
          </a:p>
          <a:p>
            <a:pPr>
              <a:buFont typeface="Arial,Sans-Serif"/>
              <a:buChar char="•"/>
            </a:pPr>
            <a:r>
              <a:rPr lang="en-US" sz="1800" dirty="0">
                <a:cs typeface="Arial"/>
              </a:rPr>
              <a:t>a fire or an explosion.</a:t>
            </a:r>
          </a:p>
          <a:p>
            <a:pPr>
              <a:buFont typeface="Arial,Sans-Serif"/>
              <a:buChar char="•"/>
            </a:pPr>
            <a:endParaRPr lang="en-US" sz="1800" dirty="0">
              <a:cs typeface="Arial"/>
            </a:endParaRPr>
          </a:p>
          <a:p>
            <a:pPr marL="0" indent="0">
              <a:buNone/>
            </a:pPr>
            <a:r>
              <a:rPr lang="en-US" sz="1800" dirty="0">
                <a:cs typeface="Arial"/>
              </a:rPr>
              <a:t>This form must be provided to (COHSR s.15.8(2)):</a:t>
            </a:r>
          </a:p>
          <a:p>
            <a:pPr marL="0" indent="0">
              <a:buNone/>
            </a:pPr>
            <a:endParaRPr lang="en-US" sz="1800" dirty="0">
              <a:cs typeface="Arial"/>
            </a:endParaRPr>
          </a:p>
          <a:p>
            <a:pPr>
              <a:buFont typeface="Arial,Sans-Serif"/>
              <a:buChar char="•"/>
            </a:pPr>
            <a:r>
              <a:rPr lang="en-US" sz="1800" dirty="0">
                <a:cs typeface="Arial"/>
              </a:rPr>
              <a:t>the work place committee or the health and safety representative</a:t>
            </a:r>
          </a:p>
          <a:p>
            <a:pPr>
              <a:buFont typeface="Arial,Sans-Serif"/>
              <a:buChar char="•"/>
            </a:pPr>
            <a:r>
              <a:rPr lang="en-US" sz="1800" b="1" u="sng" dirty="0">
                <a:cs typeface="Arial"/>
              </a:rPr>
              <a:t>within 14 days</a:t>
            </a:r>
            <a:r>
              <a:rPr lang="en-US" sz="1800" dirty="0">
                <a:cs typeface="Arial"/>
              </a:rPr>
              <a:t> after the hazardous occurrence, to the Head of Compliance and Enforcement.</a:t>
            </a:r>
            <a:endParaRPr lang="en-US" sz="1800"/>
          </a:p>
        </p:txBody>
      </p:sp>
    </p:spTree>
    <p:extLst>
      <p:ext uri="{BB962C8B-B14F-4D97-AF65-F5344CB8AC3E}">
        <p14:creationId xmlns:p14="http://schemas.microsoft.com/office/powerpoint/2010/main" val="1637636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9429"/>
            <a:ext cx="8230869" cy="4517410"/>
          </a:xfrm>
        </p:spPr>
        <p:txBody>
          <a:bodyPr vert="horz" lIns="91440" tIns="45720" rIns="91440" bIns="45720" rtlCol="0" anchor="t">
            <a:normAutofit fontScale="92500"/>
          </a:bodyPr>
          <a:lstStyle/>
          <a:p>
            <a:pPr marL="0" indent="0" defTabSz="914400">
              <a:buNone/>
            </a:pPr>
            <a:r>
              <a:rPr lang="fr-FR" sz="2600" dirty="0">
                <a:cs typeface="Arial"/>
              </a:rPr>
              <a:t>The employer must </a:t>
            </a:r>
            <a:r>
              <a:rPr lang="fr-FR" sz="2600" dirty="0" err="1">
                <a:cs typeface="Arial"/>
              </a:rPr>
              <a:t>make</a:t>
            </a:r>
            <a:r>
              <a:rPr lang="fr-FR" sz="2600" dirty="0">
                <a:cs typeface="Arial"/>
              </a:rPr>
              <a:t> a record report in </a:t>
            </a:r>
            <a:r>
              <a:rPr lang="fr-FR" sz="2600" dirty="0" err="1">
                <a:cs typeface="Arial"/>
              </a:rPr>
              <a:t>writing</a:t>
            </a:r>
            <a:r>
              <a:rPr lang="fr-FR" sz="2600" dirty="0">
                <a:cs typeface="Arial"/>
              </a:rPr>
              <a:t> </a:t>
            </a:r>
            <a:r>
              <a:rPr lang="fr-FR" sz="2600" dirty="0" err="1">
                <a:cs typeface="Arial"/>
              </a:rPr>
              <a:t>within</a:t>
            </a:r>
            <a:r>
              <a:rPr lang="fr-FR" sz="2600" dirty="0">
                <a:cs typeface="Arial"/>
              </a:rPr>
              <a:t> 72 </a:t>
            </a:r>
            <a:r>
              <a:rPr lang="fr-FR" sz="2600" dirty="0" err="1">
                <a:cs typeface="Arial"/>
              </a:rPr>
              <a:t>hours</a:t>
            </a:r>
            <a:r>
              <a:rPr lang="fr-FR" sz="2600" dirty="0">
                <a:cs typeface="Arial"/>
              </a:rPr>
              <a:t>:</a:t>
            </a:r>
            <a:endParaRPr lang="fr-FR" sz="2600" dirty="0"/>
          </a:p>
          <a:p>
            <a:pPr marL="0" indent="0" defTabSz="914400">
              <a:buNone/>
            </a:pPr>
            <a:endParaRPr lang="en-US" sz="2400">
              <a:solidFill>
                <a:srgbClr val="0070C0"/>
              </a:solidFill>
              <a:cs typeface="Arial"/>
            </a:endParaRPr>
          </a:p>
          <a:p>
            <a:pPr defTabSz="914400"/>
            <a:r>
              <a:rPr lang="fr-FR" sz="2400" dirty="0">
                <a:cs typeface="Arial"/>
              </a:rPr>
              <a:t>Damage to a boiler or pressure </a:t>
            </a:r>
            <a:r>
              <a:rPr lang="fr-FR" sz="2400" dirty="0" err="1">
                <a:cs typeface="Arial"/>
              </a:rPr>
              <a:t>vessel</a:t>
            </a:r>
            <a:r>
              <a:rPr lang="fr-FR" sz="2400" dirty="0">
                <a:cs typeface="Arial"/>
              </a:rPr>
              <a:t> </a:t>
            </a:r>
            <a:r>
              <a:rPr lang="fr-FR" sz="2400" dirty="0" err="1">
                <a:cs typeface="Arial"/>
              </a:rPr>
              <a:t>that</a:t>
            </a:r>
            <a:r>
              <a:rPr lang="fr-FR" sz="2400" dirty="0">
                <a:cs typeface="Arial"/>
              </a:rPr>
              <a:t> </a:t>
            </a:r>
            <a:r>
              <a:rPr lang="fr-FR" sz="2400" dirty="0" err="1">
                <a:cs typeface="Arial"/>
              </a:rPr>
              <a:t>results</a:t>
            </a:r>
            <a:r>
              <a:rPr lang="fr-FR" sz="2400" dirty="0">
                <a:cs typeface="Arial"/>
              </a:rPr>
              <a:t> in </a:t>
            </a:r>
            <a:r>
              <a:rPr lang="fr-FR" sz="2400" dirty="0" err="1">
                <a:cs typeface="Arial"/>
              </a:rPr>
              <a:t>fire</a:t>
            </a:r>
            <a:r>
              <a:rPr lang="fr-FR" sz="2400" dirty="0">
                <a:cs typeface="Arial"/>
              </a:rPr>
              <a:t> or rupture of the boiler or pressure </a:t>
            </a:r>
            <a:r>
              <a:rPr lang="fr-FR" sz="2400" dirty="0" err="1">
                <a:cs typeface="Arial"/>
              </a:rPr>
              <a:t>vessel</a:t>
            </a:r>
            <a:r>
              <a:rPr lang="fr-FR" sz="2400" dirty="0">
                <a:cs typeface="Arial"/>
              </a:rPr>
              <a:t>.</a:t>
            </a:r>
            <a:endParaRPr lang="en-US" sz="2400" dirty="0" err="1">
              <a:cs typeface="Arial"/>
            </a:endParaRPr>
          </a:p>
          <a:p>
            <a:pPr defTabSz="914400"/>
            <a:r>
              <a:rPr lang="fr-FR" sz="2400" dirty="0">
                <a:cs typeface="Arial"/>
              </a:rPr>
              <a:t>Damage to an </a:t>
            </a:r>
            <a:r>
              <a:rPr lang="fr-FR" sz="2400" dirty="0" err="1">
                <a:cs typeface="Arial"/>
              </a:rPr>
              <a:t>elevating</a:t>
            </a:r>
            <a:r>
              <a:rPr lang="fr-FR" sz="2400" dirty="0">
                <a:cs typeface="Arial"/>
              </a:rPr>
              <a:t> </a:t>
            </a:r>
            <a:r>
              <a:rPr lang="fr-FR" sz="2400" dirty="0" err="1">
                <a:cs typeface="Arial"/>
              </a:rPr>
              <a:t>device</a:t>
            </a:r>
            <a:r>
              <a:rPr lang="fr-FR" sz="2400" dirty="0">
                <a:cs typeface="Arial"/>
              </a:rPr>
              <a:t> </a:t>
            </a:r>
            <a:r>
              <a:rPr lang="fr-FR" sz="2400" dirty="0" err="1">
                <a:cs typeface="Arial"/>
              </a:rPr>
              <a:t>that</a:t>
            </a:r>
            <a:r>
              <a:rPr lang="fr-FR" sz="2400" dirty="0">
                <a:cs typeface="Arial"/>
              </a:rPr>
              <a:t> </a:t>
            </a:r>
            <a:r>
              <a:rPr lang="fr-FR" sz="2400" dirty="0" err="1">
                <a:cs typeface="Arial"/>
              </a:rPr>
              <a:t>renders</a:t>
            </a:r>
            <a:r>
              <a:rPr lang="fr-FR" sz="2400" dirty="0">
                <a:cs typeface="Arial"/>
              </a:rPr>
              <a:t> </a:t>
            </a:r>
            <a:r>
              <a:rPr lang="fr-FR" sz="2400" dirty="0" err="1">
                <a:cs typeface="Arial"/>
              </a:rPr>
              <a:t>it</a:t>
            </a:r>
            <a:r>
              <a:rPr lang="fr-FR" sz="2400" dirty="0">
                <a:cs typeface="Arial"/>
              </a:rPr>
              <a:t> </a:t>
            </a:r>
            <a:r>
              <a:rPr lang="fr-FR" sz="2400" dirty="0" err="1">
                <a:cs typeface="Arial"/>
              </a:rPr>
              <a:t>unusable</a:t>
            </a:r>
            <a:r>
              <a:rPr lang="fr-FR" sz="2400" dirty="0">
                <a:cs typeface="Arial"/>
              </a:rPr>
              <a:t>, or a free </a:t>
            </a:r>
            <a:r>
              <a:rPr lang="fr-FR" sz="2400" dirty="0" err="1">
                <a:cs typeface="Arial"/>
              </a:rPr>
              <a:t>fall</a:t>
            </a:r>
            <a:r>
              <a:rPr lang="fr-FR" sz="2400" dirty="0">
                <a:cs typeface="Arial"/>
              </a:rPr>
              <a:t> of an </a:t>
            </a:r>
            <a:r>
              <a:rPr lang="fr-FR" sz="2400" dirty="0" err="1">
                <a:cs typeface="Arial"/>
              </a:rPr>
              <a:t>elevating</a:t>
            </a:r>
            <a:r>
              <a:rPr lang="fr-FR" sz="2400" dirty="0">
                <a:cs typeface="Arial"/>
              </a:rPr>
              <a:t> </a:t>
            </a:r>
            <a:r>
              <a:rPr lang="fr-FR" sz="2400" dirty="0" err="1">
                <a:cs typeface="Arial"/>
              </a:rPr>
              <a:t>device</a:t>
            </a:r>
            <a:r>
              <a:rPr lang="fr-FR" sz="2400" dirty="0">
                <a:cs typeface="Arial"/>
              </a:rPr>
              <a:t>.</a:t>
            </a:r>
            <a:endParaRPr lang="en-US" sz="2400" dirty="0" err="1">
              <a:solidFill>
                <a:srgbClr val="0070C0"/>
              </a:solidFill>
              <a:cs typeface="Arial"/>
            </a:endParaRPr>
          </a:p>
          <a:p>
            <a:pPr defTabSz="914400"/>
            <a:r>
              <a:rPr lang="fr-FR" sz="2400" dirty="0">
                <a:cs typeface="Arial"/>
              </a:rPr>
              <a:t>The record must </a:t>
            </a:r>
            <a:r>
              <a:rPr lang="fr-FR" sz="2400" dirty="0" err="1">
                <a:cs typeface="Arial"/>
              </a:rPr>
              <a:t>include</a:t>
            </a:r>
            <a:r>
              <a:rPr lang="fr-FR" sz="2400" dirty="0">
                <a:cs typeface="Arial"/>
              </a:rPr>
              <a:t> the causes of the occurrence and the corrective </a:t>
            </a:r>
            <a:r>
              <a:rPr lang="fr-FR" sz="2400" dirty="0" err="1">
                <a:cs typeface="Arial"/>
              </a:rPr>
              <a:t>measures</a:t>
            </a:r>
            <a:r>
              <a:rPr lang="fr-FR" sz="2400" dirty="0">
                <a:cs typeface="Arial"/>
              </a:rPr>
              <a:t> </a:t>
            </a:r>
            <a:r>
              <a:rPr lang="fr-FR" sz="2400" dirty="0" err="1">
                <a:cs typeface="Arial"/>
              </a:rPr>
              <a:t>taken</a:t>
            </a:r>
            <a:r>
              <a:rPr lang="fr-FR" sz="2400" dirty="0">
                <a:cs typeface="Arial"/>
              </a:rPr>
              <a:t> or the </a:t>
            </a:r>
            <a:r>
              <a:rPr lang="fr-FR" sz="2400" dirty="0" err="1">
                <a:cs typeface="Arial"/>
              </a:rPr>
              <a:t>reason</a:t>
            </a:r>
            <a:r>
              <a:rPr lang="fr-FR" sz="2400" dirty="0">
                <a:cs typeface="Arial"/>
              </a:rPr>
              <a:t> for not </a:t>
            </a:r>
            <a:r>
              <a:rPr lang="fr-FR" sz="2400" dirty="0" err="1">
                <a:cs typeface="Arial"/>
              </a:rPr>
              <a:t>taking</a:t>
            </a:r>
            <a:r>
              <a:rPr lang="fr-FR" sz="2400" dirty="0">
                <a:cs typeface="Arial"/>
              </a:rPr>
              <a:t> correctives </a:t>
            </a:r>
            <a:r>
              <a:rPr lang="fr-FR" sz="2400" dirty="0" err="1">
                <a:cs typeface="Arial"/>
              </a:rPr>
              <a:t>measures</a:t>
            </a:r>
            <a:r>
              <a:rPr lang="fr-FR" sz="2400" dirty="0">
                <a:cs typeface="Arial"/>
              </a:rPr>
              <a:t>. The employer must </a:t>
            </a:r>
            <a:r>
              <a:rPr lang="fr-FR" sz="2400" dirty="0" err="1">
                <a:cs typeface="Arial"/>
              </a:rPr>
              <a:t>immediately</a:t>
            </a:r>
            <a:r>
              <a:rPr lang="fr-FR" sz="2400" dirty="0">
                <a:cs typeface="Arial"/>
              </a:rPr>
              <a:t> </a:t>
            </a:r>
            <a:r>
              <a:rPr lang="fr-FR" sz="2400" dirty="0" err="1">
                <a:cs typeface="Arial"/>
              </a:rPr>
              <a:t>send</a:t>
            </a:r>
            <a:r>
              <a:rPr lang="fr-FR" sz="2400" dirty="0">
                <a:cs typeface="Arial"/>
              </a:rPr>
              <a:t> a copy of </a:t>
            </a:r>
            <a:r>
              <a:rPr lang="fr-FR" sz="2400" dirty="0" err="1">
                <a:cs typeface="Arial"/>
              </a:rPr>
              <a:t>this</a:t>
            </a:r>
            <a:r>
              <a:rPr lang="fr-FR" sz="2400" dirty="0">
                <a:cs typeface="Arial"/>
              </a:rPr>
              <a:t> record to the </a:t>
            </a:r>
            <a:r>
              <a:rPr lang="fr-FR" sz="2400" dirty="0" err="1">
                <a:cs typeface="Arial"/>
              </a:rPr>
              <a:t>work</a:t>
            </a:r>
            <a:r>
              <a:rPr lang="fr-FR" sz="2400" dirty="0">
                <a:cs typeface="Arial"/>
              </a:rPr>
              <a:t> place </a:t>
            </a:r>
            <a:r>
              <a:rPr lang="fr-FR" sz="2400" dirty="0" err="1">
                <a:cs typeface="Arial"/>
              </a:rPr>
              <a:t>health</a:t>
            </a:r>
            <a:r>
              <a:rPr lang="fr-FR" sz="2400" dirty="0">
                <a:cs typeface="Arial"/>
              </a:rPr>
              <a:t> and </a:t>
            </a:r>
            <a:r>
              <a:rPr lang="fr-FR" sz="2400" dirty="0" err="1">
                <a:cs typeface="Arial"/>
              </a:rPr>
              <a:t>safety</a:t>
            </a:r>
            <a:r>
              <a:rPr lang="fr-FR" sz="2400" dirty="0">
                <a:cs typeface="Arial"/>
              </a:rPr>
              <a:t> </a:t>
            </a:r>
            <a:r>
              <a:rPr lang="fr-FR" sz="2400" dirty="0" err="1">
                <a:cs typeface="Arial"/>
              </a:rPr>
              <a:t>committee</a:t>
            </a:r>
            <a:r>
              <a:rPr lang="fr-FR" sz="2400" dirty="0">
                <a:cs typeface="Arial"/>
              </a:rPr>
              <a:t> or the </a:t>
            </a:r>
            <a:r>
              <a:rPr lang="fr-FR" sz="2400" dirty="0" err="1">
                <a:cs typeface="Arial"/>
              </a:rPr>
              <a:t>health</a:t>
            </a:r>
            <a:r>
              <a:rPr lang="fr-FR" sz="2400" dirty="0">
                <a:cs typeface="Arial"/>
              </a:rPr>
              <a:t> and </a:t>
            </a:r>
            <a:r>
              <a:rPr lang="fr-FR" sz="2400" dirty="0" err="1">
                <a:cs typeface="Arial"/>
              </a:rPr>
              <a:t>safety</a:t>
            </a:r>
            <a:r>
              <a:rPr lang="fr-FR" sz="2400" dirty="0">
                <a:cs typeface="Arial"/>
              </a:rPr>
              <a:t> </a:t>
            </a:r>
            <a:r>
              <a:rPr lang="fr-FR" sz="2400" dirty="0" err="1">
                <a:cs typeface="Arial"/>
              </a:rPr>
              <a:t>representative</a:t>
            </a:r>
            <a:r>
              <a:rPr lang="fr-FR" sz="2400" dirty="0">
                <a:cs typeface="Arial"/>
              </a:rPr>
              <a:t>.</a:t>
            </a:r>
            <a:endParaRPr lang="fr-FR" dirty="0" err="1"/>
          </a:p>
          <a:p>
            <a:pPr defTabSz="914400"/>
            <a:endParaRPr lang="fr-FR" sz="2400" dirty="0">
              <a:solidFill>
                <a:srgbClr val="0070C0"/>
              </a:solidFill>
              <a:cs typeface="Arial"/>
            </a:endParaRPr>
          </a:p>
        </p:txBody>
      </p:sp>
      <p:sp>
        <p:nvSpPr>
          <p:cNvPr id="2" name="Title 1">
            <a:extLst>
              <a:ext uri="{FF2B5EF4-FFF2-40B4-BE49-F238E27FC236}">
                <a16:creationId xmlns:a16="http://schemas.microsoft.com/office/drawing/2014/main" id="{C9BC4E6D-3971-4999-8C60-619CF21D16EA}"/>
              </a:ext>
            </a:extLst>
          </p:cNvPr>
          <p:cNvSpPr>
            <a:spLocks noGrp="1"/>
          </p:cNvSpPr>
          <p:nvPr>
            <p:ph type="title"/>
          </p:nvPr>
        </p:nvSpPr>
        <p:spPr>
          <a:xfrm>
            <a:off x="456013" y="293701"/>
            <a:ext cx="8229600" cy="1089498"/>
          </a:xfrm>
        </p:spPr>
        <p:txBody>
          <a:bodyPr>
            <a:normAutofit/>
          </a:bodyPr>
          <a:lstStyle/>
          <a:p>
            <a:pPr algn="ctr"/>
            <a:r>
              <a:rPr lang="en-US" sz="2800"/>
              <a:t>Reporting Hazardous Occurrences (continued)</a:t>
            </a:r>
          </a:p>
        </p:txBody>
      </p:sp>
    </p:spTree>
    <p:extLst>
      <p:ext uri="{BB962C8B-B14F-4D97-AF65-F5344CB8AC3E}">
        <p14:creationId xmlns:p14="http://schemas.microsoft.com/office/powerpoint/2010/main" val="738678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77"/>
            <a:ext cx="8229600" cy="1089498"/>
          </a:xfrm>
        </p:spPr>
        <p:txBody>
          <a:bodyPr/>
          <a:lstStyle/>
          <a:p>
            <a:pPr algn="ctr"/>
            <a:r>
              <a:rPr lang="en-US"/>
              <a:t>What is a disabling injury?</a:t>
            </a:r>
          </a:p>
        </p:txBody>
      </p:sp>
      <p:sp>
        <p:nvSpPr>
          <p:cNvPr id="3" name="Content Placeholder 2"/>
          <p:cNvSpPr>
            <a:spLocks noGrp="1"/>
          </p:cNvSpPr>
          <p:nvPr>
            <p:ph idx="1"/>
          </p:nvPr>
        </p:nvSpPr>
        <p:spPr>
          <a:xfrm>
            <a:off x="457200" y="1521041"/>
            <a:ext cx="8229600" cy="4634382"/>
          </a:xfrm>
        </p:spPr>
        <p:txBody>
          <a:bodyPr vert="horz" lIns="91440" tIns="45720" rIns="91440" bIns="45720" rtlCol="0" anchor="t">
            <a:normAutofit fontScale="92500" lnSpcReduction="10000"/>
          </a:bodyPr>
          <a:lstStyle/>
          <a:p>
            <a:pPr marL="0" lvl="0" indent="0" defTabSz="914400">
              <a:buClrTx/>
              <a:buNone/>
            </a:pPr>
            <a:r>
              <a:rPr lang="en-US" sz="2400" dirty="0">
                <a:latin typeface="Calibri"/>
                <a:cs typeface="+mn-cs"/>
              </a:rPr>
              <a:t>A disabling injury means an employment injury or an occupational disease that (COHSR s. 15.1):</a:t>
            </a:r>
          </a:p>
          <a:p>
            <a:pPr marL="0" indent="0" defTabSz="914400">
              <a:buNone/>
            </a:pPr>
            <a:endParaRPr lang="en-US" sz="2400" dirty="0">
              <a:latin typeface="Calibri"/>
              <a:cs typeface="+mn-cs"/>
            </a:endParaRPr>
          </a:p>
          <a:p>
            <a:pPr lvl="0" defTabSz="914400">
              <a:buClrTx/>
              <a:buFont typeface="Arial" panose="020B0604020202020204" pitchFamily="34" charset="0"/>
              <a:buChar char="•"/>
            </a:pPr>
            <a:r>
              <a:rPr lang="en-US" sz="2400" dirty="0">
                <a:latin typeface="Calibri"/>
                <a:cs typeface="+mn-cs"/>
              </a:rPr>
              <a:t>prevents an employee from reporting for work or from effectively performing all the duties connected with the employee’s regular work on any day </a:t>
            </a:r>
            <a:r>
              <a:rPr lang="en-US" sz="2400" b="1" u="sng" dirty="0">
                <a:latin typeface="Calibri"/>
                <a:cs typeface="+mn-cs"/>
              </a:rPr>
              <a:t>subsequent to the day </a:t>
            </a:r>
            <a:r>
              <a:rPr lang="en-US" sz="2400" dirty="0">
                <a:latin typeface="Calibri"/>
                <a:cs typeface="+mn-cs"/>
              </a:rPr>
              <a:t>on which the injury or disease occurred, whether or not that subsequent day is a working day for that employee</a:t>
            </a:r>
            <a:endParaRPr lang="en-US" sz="2400" dirty="0">
              <a:latin typeface="Calibri"/>
              <a:cs typeface="Calibri"/>
            </a:endParaRPr>
          </a:p>
          <a:p>
            <a:pPr lvl="0" defTabSz="914400">
              <a:buClrTx/>
              <a:buFont typeface="Arial" panose="020B0604020202020204" pitchFamily="34" charset="0"/>
              <a:buChar char="•"/>
            </a:pPr>
            <a:r>
              <a:rPr lang="en-US" sz="2400" dirty="0">
                <a:latin typeface="Calibri"/>
                <a:cs typeface="+mn-cs"/>
              </a:rPr>
              <a:t>results in the loss by an employee of a body member or part thereof or in the complete loss of the usefulness of a body member or part thereof</a:t>
            </a:r>
            <a:endParaRPr lang="en-US" sz="2400" dirty="0">
              <a:latin typeface="Calibri"/>
              <a:cs typeface="Calibri"/>
            </a:endParaRPr>
          </a:p>
          <a:p>
            <a:pPr lvl="0" defTabSz="914400">
              <a:buClrTx/>
              <a:buFont typeface="Arial" panose="020B0604020202020204" pitchFamily="34" charset="0"/>
              <a:buChar char="•"/>
            </a:pPr>
            <a:r>
              <a:rPr lang="en-US" sz="2400" dirty="0">
                <a:latin typeface="Calibri"/>
                <a:cs typeface="+mn-cs"/>
              </a:rPr>
              <a:t>results in the permanent impairment of a body function of an employee</a:t>
            </a:r>
            <a:endParaRPr lang="en-US" sz="2400" dirty="0">
              <a:latin typeface="Calibri"/>
              <a:cs typeface="Calibri"/>
            </a:endParaRPr>
          </a:p>
          <a:p>
            <a:pPr marL="0" indent="0">
              <a:buNone/>
            </a:pPr>
            <a:endParaRPr lang="en-US"/>
          </a:p>
        </p:txBody>
      </p:sp>
    </p:spTree>
    <p:extLst>
      <p:ext uri="{BB962C8B-B14F-4D97-AF65-F5344CB8AC3E}">
        <p14:creationId xmlns:p14="http://schemas.microsoft.com/office/powerpoint/2010/main" val="1296637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How to Submit an HOIR</a:t>
            </a:r>
          </a:p>
        </p:txBody>
      </p:sp>
      <p:sp>
        <p:nvSpPr>
          <p:cNvPr id="3" name="Content Placeholder 2"/>
          <p:cNvSpPr>
            <a:spLocks noGrp="1"/>
          </p:cNvSpPr>
          <p:nvPr>
            <p:ph idx="1"/>
          </p:nvPr>
        </p:nvSpPr>
        <p:spPr/>
        <p:txBody>
          <a:bodyPr>
            <a:normAutofit fontScale="92500" lnSpcReduction="10000"/>
          </a:bodyPr>
          <a:lstStyle/>
          <a:p>
            <a:pPr marL="0" lvl="0" indent="0" defTabSz="914400">
              <a:buClrTx/>
              <a:buNone/>
            </a:pPr>
            <a:r>
              <a:rPr lang="en-US" sz="3000">
                <a:solidFill>
                  <a:prstClr val="black"/>
                </a:solidFill>
                <a:latin typeface="Calibri"/>
                <a:cs typeface="+mn-cs"/>
              </a:rPr>
              <a:t>The Labour Program has created general delivery mailboxes by province</a:t>
            </a:r>
            <a:r>
              <a:rPr lang="en-CA" sz="3000">
                <a:solidFill>
                  <a:prstClr val="black"/>
                </a:solidFill>
                <a:latin typeface="Calibri"/>
                <a:cs typeface="+mn-cs"/>
              </a:rPr>
              <a:t>/territory </a:t>
            </a:r>
            <a:r>
              <a:rPr lang="en-US" sz="3000">
                <a:solidFill>
                  <a:prstClr val="black"/>
                </a:solidFill>
                <a:latin typeface="Calibri"/>
                <a:cs typeface="+mn-cs"/>
              </a:rPr>
              <a:t>which you can use to submit your HOIRs. Email addresses are available in the link below:</a:t>
            </a:r>
          </a:p>
          <a:p>
            <a:pPr marL="0" lvl="0" indent="0" defTabSz="914400">
              <a:buClrTx/>
              <a:buNone/>
            </a:pPr>
            <a:endParaRPr lang="en-US" sz="3000">
              <a:solidFill>
                <a:prstClr val="black"/>
              </a:solidFill>
              <a:latin typeface="Calibri"/>
              <a:cs typeface="+mn-cs"/>
            </a:endParaRPr>
          </a:p>
          <a:p>
            <a:pPr marL="0" lvl="0" indent="0" defTabSz="914400">
              <a:buClrTx/>
              <a:buNone/>
            </a:pPr>
            <a:r>
              <a:rPr lang="en-US" sz="3000">
                <a:solidFill>
                  <a:prstClr val="black"/>
                </a:solidFill>
                <a:latin typeface="Calibri"/>
                <a:cs typeface="+mn-cs"/>
                <a:hlinkClick r:id="rId2"/>
              </a:rPr>
              <a:t>https://www.canada.ca/en/employment-social-development/services/labour-contact.html</a:t>
            </a:r>
            <a:r>
              <a:rPr lang="en-US" sz="3000">
                <a:solidFill>
                  <a:prstClr val="black"/>
                </a:solidFill>
                <a:latin typeface="Calibri"/>
                <a:cs typeface="+mn-cs"/>
              </a:rPr>
              <a:t> </a:t>
            </a:r>
          </a:p>
          <a:p>
            <a:pPr marL="0" lvl="0" indent="0" defTabSz="914400">
              <a:buClrTx/>
              <a:buNone/>
            </a:pPr>
            <a:endParaRPr lang="en-US" sz="3000">
              <a:solidFill>
                <a:prstClr val="black"/>
              </a:solidFill>
              <a:latin typeface="Calibri"/>
              <a:cs typeface="+mn-cs"/>
            </a:endParaRPr>
          </a:p>
          <a:p>
            <a:pPr marL="0" lvl="0" indent="0" defTabSz="914400">
              <a:buClrTx/>
              <a:buNone/>
            </a:pPr>
            <a:r>
              <a:rPr lang="en-US" sz="3000">
                <a:solidFill>
                  <a:prstClr val="black"/>
                </a:solidFill>
                <a:latin typeface="Calibri"/>
                <a:cs typeface="+mn-cs"/>
              </a:rPr>
              <a:t>Please be sure to use these email addresses only for HOIR submission. </a:t>
            </a:r>
          </a:p>
          <a:p>
            <a:pPr marL="0" indent="0">
              <a:buNone/>
            </a:pPr>
            <a:endParaRPr lang="en-US"/>
          </a:p>
        </p:txBody>
      </p:sp>
    </p:spTree>
    <p:extLst>
      <p:ext uri="{BB962C8B-B14F-4D97-AF65-F5344CB8AC3E}">
        <p14:creationId xmlns:p14="http://schemas.microsoft.com/office/powerpoint/2010/main" val="1907893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Employer Annual Hazardous Occurrence Report (EAHOR) – LAB1009</a:t>
            </a:r>
          </a:p>
        </p:txBody>
      </p:sp>
      <p:sp>
        <p:nvSpPr>
          <p:cNvPr id="3" name="Content Placeholder 2"/>
          <p:cNvSpPr>
            <a:spLocks noGrp="1"/>
          </p:cNvSpPr>
          <p:nvPr>
            <p:ph idx="1"/>
          </p:nvPr>
        </p:nvSpPr>
        <p:spPr>
          <a:xfrm>
            <a:off x="457200" y="2048487"/>
            <a:ext cx="8229600" cy="3257550"/>
          </a:xfrm>
        </p:spPr>
        <p:txBody>
          <a:bodyPr vert="horz" lIns="91440" tIns="45720" rIns="91440" bIns="45720" rtlCol="0" anchor="t">
            <a:normAutofit/>
          </a:bodyPr>
          <a:lstStyle/>
          <a:p>
            <a:pPr marL="0" indent="0" defTabSz="914400">
              <a:buNone/>
            </a:pPr>
            <a:r>
              <a:rPr lang="en-US" sz="2700" dirty="0">
                <a:latin typeface="Calibri"/>
                <a:cs typeface="+mn-cs"/>
              </a:rPr>
              <a:t>No later then March 1st of every year, the employer is required to submit the Employer Annual Hazardous Occurrence Report to the Minister by way of the Labour Program (COHSR s. 15.10).</a:t>
            </a:r>
          </a:p>
          <a:p>
            <a:pPr marL="0" indent="0" defTabSz="914400">
              <a:buNone/>
            </a:pPr>
            <a:r>
              <a:rPr lang="en-US" sz="2700" dirty="0">
                <a:latin typeface="Calibri"/>
                <a:cs typeface="+mn-cs"/>
              </a:rPr>
              <a:t>This report should be submitted electronically using the Data Gateway.  </a:t>
            </a:r>
            <a:endParaRPr lang="en-US"/>
          </a:p>
        </p:txBody>
      </p:sp>
    </p:spTree>
    <p:extLst>
      <p:ext uri="{BB962C8B-B14F-4D97-AF65-F5344CB8AC3E}">
        <p14:creationId xmlns:p14="http://schemas.microsoft.com/office/powerpoint/2010/main" val="205374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cs typeface="Arial"/>
              </a:rPr>
              <a:t>Overview Continued</a:t>
            </a:r>
            <a:endParaRPr lang="en-US"/>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a:lnSpc>
                <a:spcPct val="120000"/>
              </a:lnSpc>
            </a:pPr>
            <a:r>
              <a:rPr lang="en-US" sz="3600" i="1">
                <a:cs typeface="Arial"/>
              </a:rPr>
              <a:t>Canada Occupational Health &amp; Safety Regulations</a:t>
            </a:r>
            <a:endParaRPr lang="en-US" sz="3600">
              <a:cs typeface="Arial"/>
            </a:endParaRPr>
          </a:p>
          <a:p>
            <a:pPr>
              <a:lnSpc>
                <a:spcPct val="120000"/>
              </a:lnSpc>
            </a:pPr>
            <a:r>
              <a:rPr lang="en-US" sz="3600" i="1">
                <a:cs typeface="Arial"/>
              </a:rPr>
              <a:t>Policy Committees, Work Place Committees &amp; Health and Safety Representative Regulation</a:t>
            </a:r>
            <a:endParaRPr lang="en-US" sz="3600">
              <a:cs typeface="Arial"/>
            </a:endParaRPr>
          </a:p>
          <a:p>
            <a:pPr>
              <a:lnSpc>
                <a:spcPct val="120000"/>
              </a:lnSpc>
            </a:pPr>
            <a:r>
              <a:rPr lang="en-US" sz="3600">
                <a:cs typeface="Arial"/>
              </a:rPr>
              <a:t>Hazardous Occurrence Investigation and Reporting</a:t>
            </a:r>
          </a:p>
          <a:p>
            <a:pPr>
              <a:lnSpc>
                <a:spcPct val="120000"/>
              </a:lnSpc>
            </a:pPr>
            <a:r>
              <a:rPr lang="en-US" sz="3600">
                <a:cs typeface="Arial"/>
              </a:rPr>
              <a:t>Employer Annual Hazardous Occurrence Report Form</a:t>
            </a:r>
          </a:p>
          <a:p>
            <a:pPr>
              <a:lnSpc>
                <a:spcPct val="120000"/>
              </a:lnSpc>
            </a:pPr>
            <a:r>
              <a:rPr lang="en-US" sz="3600">
                <a:cs typeface="Arial"/>
              </a:rPr>
              <a:t>Work Place Committee Report Form</a:t>
            </a:r>
          </a:p>
          <a:p>
            <a:pPr>
              <a:lnSpc>
                <a:spcPct val="120000"/>
              </a:lnSpc>
            </a:pPr>
            <a:r>
              <a:rPr lang="en-US" sz="3600" i="1">
                <a:cs typeface="Arial"/>
              </a:rPr>
              <a:t>Work Place Harassment and Violence Prevention Regulations</a:t>
            </a:r>
          </a:p>
          <a:p>
            <a:pPr>
              <a:lnSpc>
                <a:spcPct val="120000"/>
              </a:lnSpc>
            </a:pPr>
            <a:r>
              <a:rPr lang="en-US" sz="3600">
                <a:cs typeface="Arial"/>
              </a:rPr>
              <a:t>Employer’s Annual Harassment</a:t>
            </a:r>
            <a:r>
              <a:rPr lang="en-US">
                <a:cs typeface="Arial"/>
              </a:rPr>
              <a:t> and Violence Occurrence Report</a:t>
            </a:r>
            <a:endParaRPr lang="en-CA"/>
          </a:p>
        </p:txBody>
      </p:sp>
    </p:spTree>
    <p:extLst>
      <p:ext uri="{BB962C8B-B14F-4D97-AF65-F5344CB8AC3E}">
        <p14:creationId xmlns:p14="http://schemas.microsoft.com/office/powerpoint/2010/main" val="969490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161"/>
            <a:ext cx="8229600" cy="972766"/>
          </a:xfrm>
        </p:spPr>
        <p:txBody>
          <a:bodyPr>
            <a:normAutofit fontScale="90000"/>
          </a:bodyPr>
          <a:lstStyle/>
          <a:p>
            <a:pPr algn="ctr"/>
            <a:r>
              <a:rPr lang="en-US"/>
              <a:t>Motor Vehicle Accidents on Public Roads</a:t>
            </a:r>
          </a:p>
        </p:txBody>
      </p:sp>
      <p:sp>
        <p:nvSpPr>
          <p:cNvPr id="4" name="Content Placeholder 3"/>
          <p:cNvSpPr>
            <a:spLocks noGrp="1"/>
          </p:cNvSpPr>
          <p:nvPr>
            <p:ph sz="half" idx="2"/>
          </p:nvPr>
        </p:nvSpPr>
        <p:spPr>
          <a:xfrm>
            <a:off x="457199" y="1451430"/>
            <a:ext cx="4554415" cy="4780057"/>
          </a:xfrm>
        </p:spPr>
        <p:txBody>
          <a:bodyPr vert="horz" lIns="91440" tIns="45720" rIns="91440" bIns="45720" rtlCol="0" anchor="t">
            <a:normAutofit fontScale="70000" lnSpcReduction="20000"/>
          </a:bodyPr>
          <a:lstStyle/>
          <a:p>
            <a:pPr marL="0" indent="0" defTabSz="914400">
              <a:buNone/>
            </a:pPr>
            <a:r>
              <a:rPr lang="en-US" sz="2600" dirty="0">
                <a:latin typeface="Calibri"/>
                <a:cs typeface="Calibri"/>
              </a:rPr>
              <a:t>Employers must declare: </a:t>
            </a:r>
          </a:p>
          <a:p>
            <a:pPr defTabSz="914400">
              <a:buFont typeface="Arial" panose="020B0604020202020204" pitchFamily="34" charset="0"/>
              <a:buChar char="•"/>
            </a:pPr>
            <a:r>
              <a:rPr lang="en-US" sz="2600" dirty="0">
                <a:latin typeface="Calibri"/>
                <a:cs typeface="+mn-cs"/>
              </a:rPr>
              <a:t>If a motor vehicle accident involves (COHSR        s. 15.9)</a:t>
            </a:r>
            <a:endParaRPr lang="en-US" dirty="0">
              <a:cs typeface="+mn-cs"/>
            </a:endParaRPr>
          </a:p>
          <a:p>
            <a:pPr lvl="1" defTabSz="914400">
              <a:buClrTx/>
              <a:buFont typeface="Arial" panose="020B0604020202020204" pitchFamily="34" charset="0"/>
              <a:buChar char="•"/>
            </a:pPr>
            <a:r>
              <a:rPr lang="en-CA" sz="2200" dirty="0">
                <a:latin typeface="Calibri"/>
                <a:cs typeface="+mn-cs"/>
              </a:rPr>
              <a:t>a disabling injury to an employee;</a:t>
            </a:r>
            <a:endParaRPr lang="en-CA" sz="2200" dirty="0">
              <a:latin typeface="Calibri"/>
              <a:cs typeface="Calibri"/>
            </a:endParaRPr>
          </a:p>
          <a:p>
            <a:pPr lvl="1" defTabSz="914400">
              <a:buClrTx/>
              <a:buFont typeface="Arial" panose="020B0604020202020204" pitchFamily="34" charset="0"/>
              <a:buChar char="•"/>
            </a:pPr>
            <a:endParaRPr lang="en-CA" sz="2200">
              <a:solidFill>
                <a:prstClr val="black"/>
              </a:solidFill>
              <a:latin typeface="Calibri"/>
              <a:cs typeface="+mn-cs"/>
            </a:endParaRPr>
          </a:p>
          <a:p>
            <a:pPr lvl="1" defTabSz="914400">
              <a:buFont typeface="Arial" panose="020B0604020202020204" pitchFamily="34" charset="0"/>
              <a:buChar char="•"/>
            </a:pPr>
            <a:r>
              <a:rPr lang="en-CA" sz="2200" dirty="0">
                <a:latin typeface="Calibri"/>
                <a:cs typeface="+mn-cs"/>
              </a:rPr>
              <a:t> an electric shock, toxic atmosphere or oxygen deficient atmosphere that caused an employee to lose consciousness;</a:t>
            </a:r>
            <a:endParaRPr lang="en-CA" sz="2200" dirty="0">
              <a:latin typeface="Calibri"/>
              <a:cs typeface="Calibri"/>
            </a:endParaRPr>
          </a:p>
          <a:p>
            <a:pPr lvl="1" defTabSz="914400">
              <a:buClrTx/>
              <a:buFont typeface="Arial" panose="020B0604020202020204" pitchFamily="34" charset="0"/>
              <a:buChar char="•"/>
            </a:pPr>
            <a:endParaRPr lang="en-CA" sz="2200">
              <a:solidFill>
                <a:prstClr val="black"/>
              </a:solidFill>
              <a:latin typeface="Calibri"/>
              <a:cs typeface="+mn-cs"/>
            </a:endParaRPr>
          </a:p>
          <a:p>
            <a:pPr lvl="1" defTabSz="914400">
              <a:buFont typeface="Arial" panose="020B0604020202020204" pitchFamily="34" charset="0"/>
              <a:buChar char="•"/>
            </a:pPr>
            <a:r>
              <a:rPr lang="en-CA" sz="2200" dirty="0">
                <a:latin typeface="Calibri"/>
                <a:cs typeface="+mn-cs"/>
              </a:rPr>
              <a:t> the implementation of rescue, revival or other similar emergency procedures; or</a:t>
            </a:r>
            <a:endParaRPr lang="en-CA" sz="2200" dirty="0">
              <a:latin typeface="Calibri"/>
              <a:cs typeface="Calibri"/>
            </a:endParaRPr>
          </a:p>
          <a:p>
            <a:pPr lvl="1" defTabSz="914400">
              <a:buClrTx/>
              <a:buFont typeface="Arial" panose="020B0604020202020204" pitchFamily="34" charset="0"/>
              <a:buChar char="•"/>
            </a:pPr>
            <a:endParaRPr lang="en-CA" sz="2200">
              <a:solidFill>
                <a:prstClr val="black"/>
              </a:solidFill>
              <a:latin typeface="Calibri"/>
              <a:cs typeface="+mn-cs"/>
            </a:endParaRPr>
          </a:p>
          <a:p>
            <a:pPr lvl="1" defTabSz="914400">
              <a:buClrTx/>
              <a:buFont typeface="Arial" panose="020B0604020202020204" pitchFamily="34" charset="0"/>
              <a:buChar char="•"/>
            </a:pPr>
            <a:r>
              <a:rPr lang="en-CA" sz="2200" dirty="0">
                <a:latin typeface="Calibri"/>
                <a:cs typeface="+mn-cs"/>
              </a:rPr>
              <a:t>a fire or an explosion and,</a:t>
            </a:r>
            <a:endParaRPr lang="en-CA" sz="2200" dirty="0">
              <a:latin typeface="Calibri"/>
              <a:cs typeface="Calibri"/>
            </a:endParaRPr>
          </a:p>
          <a:p>
            <a:pPr lvl="1" defTabSz="914400">
              <a:buClrTx/>
              <a:buFont typeface="Arial" panose="020B0604020202020204" pitchFamily="34" charset="0"/>
              <a:buChar char="•"/>
            </a:pPr>
            <a:endParaRPr lang="en-US" sz="2200">
              <a:solidFill>
                <a:prstClr val="black"/>
              </a:solidFill>
              <a:latin typeface="Calibri"/>
              <a:cs typeface="+mn-cs"/>
            </a:endParaRPr>
          </a:p>
          <a:p>
            <a:pPr lvl="0" defTabSz="914400">
              <a:buClrTx/>
              <a:buFont typeface="Arial" panose="020B0604020202020204" pitchFamily="34" charset="0"/>
              <a:buChar char="•"/>
            </a:pPr>
            <a:r>
              <a:rPr lang="en-US" sz="2600" dirty="0">
                <a:latin typeface="Calibri"/>
                <a:cs typeface="+mn-cs"/>
              </a:rPr>
              <a:t>If the police investigated the accident, both the employer's report and the police report must be submitted to the Minister and a copy provided to the workplace committee no matter where the accident took place (US or Canada)</a:t>
            </a:r>
            <a:endParaRPr lang="en-US" sz="2600" dirty="0">
              <a:latin typeface="Calibri"/>
              <a:cs typeface="Calibri"/>
            </a:endParaRPr>
          </a:p>
          <a:p>
            <a:pPr marL="0" indent="0">
              <a:buNone/>
            </a:pPr>
            <a:endParaRPr lang="en-US"/>
          </a:p>
        </p:txBody>
      </p:sp>
      <p:pic>
        <p:nvPicPr>
          <p:cNvPr id="7"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486044" y="2101473"/>
            <a:ext cx="3190672" cy="265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76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0184"/>
            <a:ext cx="8229600" cy="846408"/>
          </a:xfrm>
        </p:spPr>
        <p:txBody>
          <a:bodyPr>
            <a:normAutofit fontScale="90000"/>
          </a:bodyPr>
          <a:lstStyle/>
          <a:p>
            <a:pPr algn="ctr"/>
            <a:r>
              <a:rPr lang="en-US"/>
              <a:t>Policy Committees, Work Place Committees and Health &amp; Safety Representative Regulations</a:t>
            </a:r>
          </a:p>
        </p:txBody>
      </p:sp>
      <p:sp>
        <p:nvSpPr>
          <p:cNvPr id="3" name="Content Placeholder 2"/>
          <p:cNvSpPr>
            <a:spLocks noGrp="1"/>
          </p:cNvSpPr>
          <p:nvPr>
            <p:ph idx="1"/>
          </p:nvPr>
        </p:nvSpPr>
        <p:spPr>
          <a:xfrm>
            <a:off x="457200" y="2568102"/>
            <a:ext cx="8229600" cy="3146898"/>
          </a:xfrm>
        </p:spPr>
        <p:txBody>
          <a:bodyPr vert="horz" lIns="91440" tIns="45720" rIns="91440" bIns="45720" rtlCol="0" anchor="t">
            <a:normAutofit/>
          </a:bodyPr>
          <a:lstStyle/>
          <a:p>
            <a:pPr marL="0" indent="0" defTabSz="914400">
              <a:buNone/>
            </a:pPr>
            <a:r>
              <a:rPr lang="en-US" dirty="0">
                <a:latin typeface="Calibri"/>
                <a:cs typeface="+mn-cs"/>
              </a:rPr>
              <a:t>There are also requirements to report the functions/duties of the work place health and safety committee to the ESDC – Labour Program.  These requirements are found in the above entitled regulation. </a:t>
            </a:r>
            <a:endParaRPr lang="en-US" dirty="0">
              <a:solidFill>
                <a:prstClr val="black"/>
              </a:solidFill>
              <a:latin typeface="Calibri"/>
              <a:cs typeface="+mn-cs"/>
            </a:endParaRPr>
          </a:p>
          <a:p>
            <a:pPr marL="0" indent="0">
              <a:buNone/>
            </a:pPr>
            <a:endParaRPr lang="en-US"/>
          </a:p>
        </p:txBody>
      </p:sp>
    </p:spTree>
    <p:extLst>
      <p:ext uri="{BB962C8B-B14F-4D97-AF65-F5344CB8AC3E}">
        <p14:creationId xmlns:p14="http://schemas.microsoft.com/office/powerpoint/2010/main" val="172579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Work Place Committee Report (WPCR) – LAB1058</a:t>
            </a:r>
          </a:p>
        </p:txBody>
      </p:sp>
      <p:sp>
        <p:nvSpPr>
          <p:cNvPr id="3" name="Content Placeholder 2"/>
          <p:cNvSpPr>
            <a:spLocks noGrp="1"/>
          </p:cNvSpPr>
          <p:nvPr>
            <p:ph idx="1"/>
          </p:nvPr>
        </p:nvSpPr>
        <p:spPr/>
        <p:txBody>
          <a:bodyPr vert="horz" lIns="91440" tIns="45720" rIns="91440" bIns="45720" rtlCol="0" anchor="t">
            <a:normAutofit lnSpcReduction="10000"/>
          </a:bodyPr>
          <a:lstStyle/>
          <a:p>
            <a:pPr defTabSz="914400">
              <a:buFont typeface="Arial" panose="020B0604020202020204" pitchFamily="34" charset="0"/>
              <a:buChar char="•"/>
            </a:pPr>
            <a:r>
              <a:rPr lang="en-US">
                <a:latin typeface="Calibri"/>
                <a:cs typeface="+mn-cs"/>
              </a:rPr>
              <a:t>The selected employer chairperson of the committee must provide to the Head of Compliance and Enforcement, no later than March 1</a:t>
            </a:r>
            <a:r>
              <a:rPr lang="en-US" baseline="30000">
                <a:latin typeface="Calibri"/>
                <a:cs typeface="+mn-cs"/>
              </a:rPr>
              <a:t>st</a:t>
            </a:r>
            <a:r>
              <a:rPr lang="en-US">
                <a:latin typeface="Calibri"/>
                <a:cs typeface="+mn-cs"/>
              </a:rPr>
              <a:t> of each year, the WPCR that reports on the committee’s activities that took place in the preceding calendar year </a:t>
            </a:r>
            <a:r>
              <a:rPr lang="en-US" sz="2800">
                <a:latin typeface="Calibri"/>
                <a:cs typeface="+mn-cs"/>
              </a:rPr>
              <a:t>(Committee Regulations s. 9(1))</a:t>
            </a:r>
            <a:endParaRPr lang="en-US">
              <a:cs typeface="Arial"/>
            </a:endParaRPr>
          </a:p>
          <a:p>
            <a:pPr defTabSz="914400">
              <a:buFont typeface="Arial" panose="020B0604020202020204" pitchFamily="34" charset="0"/>
              <a:buChar char="•"/>
            </a:pPr>
            <a:r>
              <a:rPr lang="en-US">
                <a:latin typeface="Calibri"/>
                <a:cs typeface="+mn-cs"/>
              </a:rPr>
              <a:t>The WPCR must be posted in the work place for a minimum of 2 months </a:t>
            </a:r>
            <a:r>
              <a:rPr lang="en-US" sz="2800">
                <a:latin typeface="Calibri"/>
                <a:cs typeface="+mn-cs"/>
              </a:rPr>
              <a:t>(Committee Regulations s.9(3))</a:t>
            </a:r>
            <a:endParaRPr lang="en-US" sz="2800">
              <a:latin typeface="Calibri"/>
              <a:cs typeface="Calibri"/>
            </a:endParaRPr>
          </a:p>
          <a:p>
            <a:pPr marL="0" indent="0">
              <a:buNone/>
            </a:pPr>
            <a:endParaRPr lang="en-US"/>
          </a:p>
        </p:txBody>
      </p:sp>
    </p:spTree>
    <p:extLst>
      <p:ext uri="{BB962C8B-B14F-4D97-AF65-F5344CB8AC3E}">
        <p14:creationId xmlns:p14="http://schemas.microsoft.com/office/powerpoint/2010/main" val="2801726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904"/>
            <a:ext cx="8229600" cy="1143000"/>
          </a:xfrm>
        </p:spPr>
        <p:txBody>
          <a:bodyPr>
            <a:normAutofit fontScale="90000"/>
          </a:bodyPr>
          <a:lstStyle/>
          <a:p>
            <a:pPr algn="ctr"/>
            <a:r>
              <a:rPr lang="en-CA" dirty="0"/>
              <a:t>Work Place Harassment and Violence Prevention Regulations</a:t>
            </a:r>
            <a:endParaRPr lang="fr-FR"/>
          </a:p>
        </p:txBody>
      </p:sp>
      <p:sp>
        <p:nvSpPr>
          <p:cNvPr id="3" name="Content Placeholder 2"/>
          <p:cNvSpPr>
            <a:spLocks noGrp="1"/>
          </p:cNvSpPr>
          <p:nvPr>
            <p:ph idx="1"/>
          </p:nvPr>
        </p:nvSpPr>
        <p:spPr/>
        <p:txBody>
          <a:bodyPr/>
          <a:lstStyle/>
          <a:p>
            <a:endParaRPr lang="en-CA"/>
          </a:p>
          <a:p>
            <a:endParaRPr lang="en-CA"/>
          </a:p>
        </p:txBody>
      </p:sp>
      <p:sp>
        <p:nvSpPr>
          <p:cNvPr id="5" name="TextBox 4"/>
          <p:cNvSpPr txBox="1"/>
          <p:nvPr/>
        </p:nvSpPr>
        <p:spPr>
          <a:xfrm>
            <a:off x="457200" y="1998838"/>
            <a:ext cx="8229600" cy="4733604"/>
          </a:xfrm>
          <a:prstGeom prst="rect">
            <a:avLst/>
          </a:prstGeom>
          <a:noFill/>
        </p:spPr>
        <p:txBody>
          <a:bodyPr wrap="square" lIns="91440" tIns="45720" rIns="91440" bIns="45720" rtlCol="0" anchor="t">
            <a:spAutoFit/>
          </a:bodyPr>
          <a:lstStyle/>
          <a:p>
            <a:pPr marL="342900" lvl="0" indent="-342900">
              <a:spcBef>
                <a:spcPct val="20000"/>
              </a:spcBef>
              <a:buClr>
                <a:srgbClr val="7A82AA"/>
              </a:buClr>
              <a:buFont typeface="Arial"/>
              <a:buChar char="•"/>
            </a:pPr>
            <a:r>
              <a:rPr lang="en-CA" sz="2800" dirty="0">
                <a:latin typeface="Arial"/>
                <a:cs typeface="Arial"/>
              </a:rPr>
              <a:t>Bill C-65 received Royal Assent in October 2018, which introduced amendments to the </a:t>
            </a:r>
            <a:r>
              <a:rPr lang="en-CA" sz="2800" i="1" dirty="0">
                <a:latin typeface="Arial"/>
                <a:cs typeface="Arial"/>
              </a:rPr>
              <a:t>Code</a:t>
            </a:r>
            <a:r>
              <a:rPr lang="en-CA" sz="2800" dirty="0">
                <a:latin typeface="Arial"/>
                <a:cs typeface="Arial"/>
              </a:rPr>
              <a:t> to strengthen the existing framework for harassment and violence prevention.</a:t>
            </a:r>
          </a:p>
          <a:p>
            <a:pPr marL="342900" lvl="0" indent="-342900">
              <a:spcBef>
                <a:spcPct val="20000"/>
              </a:spcBef>
              <a:buClr>
                <a:srgbClr val="7A82AA"/>
              </a:buClr>
              <a:buFont typeface="Arial"/>
              <a:buChar char="•"/>
            </a:pPr>
            <a:r>
              <a:rPr lang="en-CA" sz="2800" i="1" dirty="0">
                <a:latin typeface="Arial"/>
                <a:cs typeface="Arial"/>
              </a:rPr>
              <a:t>Code</a:t>
            </a:r>
            <a:r>
              <a:rPr lang="en-CA" sz="2800" dirty="0">
                <a:latin typeface="Arial"/>
                <a:cs typeface="Arial"/>
              </a:rPr>
              <a:t> amendments came into force January 1, 2021 along with the new </a:t>
            </a:r>
            <a:r>
              <a:rPr lang="en-CA" sz="2800" i="1" dirty="0">
                <a:latin typeface="Arial"/>
                <a:cs typeface="Arial"/>
              </a:rPr>
              <a:t>Work Place Harassment and Violence Prevention Regulations</a:t>
            </a:r>
          </a:p>
          <a:p>
            <a:pPr marL="342900" lvl="0" indent="-342900">
              <a:spcBef>
                <a:spcPct val="20000"/>
              </a:spcBef>
              <a:buClr>
                <a:srgbClr val="7A82AA"/>
              </a:buClr>
              <a:buFont typeface="Arial"/>
              <a:buChar char="•"/>
            </a:pPr>
            <a:endParaRPr lang="en-CA" sz="2800" dirty="0">
              <a:latin typeface="Arial"/>
              <a:cs typeface="Arial"/>
            </a:endParaRPr>
          </a:p>
          <a:p>
            <a:pPr marL="342900" lvl="0" indent="-342900">
              <a:spcBef>
                <a:spcPct val="20000"/>
              </a:spcBef>
              <a:buClr>
                <a:srgbClr val="7A82AA"/>
              </a:buClr>
              <a:buFont typeface="Arial"/>
              <a:buChar char="•"/>
            </a:pPr>
            <a:endParaRPr lang="en-CA" sz="3200">
              <a:solidFill>
                <a:prstClr val="black"/>
              </a:solidFill>
              <a:latin typeface="Arial"/>
              <a:cs typeface="Arial"/>
            </a:endParaRPr>
          </a:p>
        </p:txBody>
      </p:sp>
    </p:spTree>
    <p:extLst>
      <p:ext uri="{BB962C8B-B14F-4D97-AF65-F5344CB8AC3E}">
        <p14:creationId xmlns:p14="http://schemas.microsoft.com/office/powerpoint/2010/main" val="873930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Work Place Harassment and Violence Prevention Regulations</a:t>
            </a:r>
            <a:endParaRPr lang="fr-F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sz="2800" dirty="0">
                <a:cs typeface="Arial"/>
              </a:rPr>
              <a:t>The above mentioned </a:t>
            </a:r>
            <a:r>
              <a:rPr lang="en-CA" sz="2800" i="1" dirty="0">
                <a:cs typeface="Arial"/>
              </a:rPr>
              <a:t>Regulation</a:t>
            </a:r>
            <a:r>
              <a:rPr lang="en-CA" sz="2800" dirty="0">
                <a:cs typeface="Arial"/>
              </a:rPr>
              <a:t> i</a:t>
            </a:r>
            <a:r>
              <a:rPr lang="en-CA" sz="2800" dirty="0"/>
              <a:t>nclude provisions to prevent harassment and violence through:</a:t>
            </a:r>
            <a:endParaRPr lang="fr-FR"/>
          </a:p>
          <a:p>
            <a:pPr marL="0" indent="0">
              <a:buNone/>
            </a:pPr>
            <a:endParaRPr lang="en-CA" sz="2800" dirty="0"/>
          </a:p>
          <a:p>
            <a:pPr marL="800100" lvl="1" indent="-342900">
              <a:buFont typeface="Arial"/>
              <a:buChar char="•"/>
            </a:pPr>
            <a:r>
              <a:rPr lang="en-CA" sz="2400" dirty="0"/>
              <a:t>a comprehensive prevention policy</a:t>
            </a:r>
          </a:p>
          <a:p>
            <a:pPr marL="800100" lvl="1" indent="-342900">
              <a:buFont typeface="Arial"/>
              <a:buChar char="•"/>
            </a:pPr>
            <a:r>
              <a:rPr lang="en-CA" sz="2400" dirty="0"/>
              <a:t>training</a:t>
            </a:r>
          </a:p>
          <a:p>
            <a:pPr marL="800100" lvl="1" indent="-342900">
              <a:buFont typeface="Arial"/>
              <a:buChar char="•"/>
            </a:pPr>
            <a:r>
              <a:rPr lang="en-CA" sz="2400" dirty="0"/>
              <a:t>a resolution process that provides multiple options for seeking resolution, and</a:t>
            </a:r>
          </a:p>
          <a:p>
            <a:pPr marL="800100" lvl="1" indent="-342900">
              <a:buFont typeface="Arial"/>
              <a:buChar char="•"/>
            </a:pPr>
            <a:r>
              <a:rPr lang="en-CA" sz="2400" dirty="0"/>
              <a:t>improved data collection</a:t>
            </a:r>
          </a:p>
          <a:p>
            <a:endParaRPr lang="en-CA"/>
          </a:p>
        </p:txBody>
      </p:sp>
    </p:spTree>
    <p:extLst>
      <p:ext uri="{BB962C8B-B14F-4D97-AF65-F5344CB8AC3E}">
        <p14:creationId xmlns:p14="http://schemas.microsoft.com/office/powerpoint/2010/main" val="1447625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Employer’s Annual Harassment and Violence Occurrence Report – LAB1206</a:t>
            </a:r>
            <a:endParaRPr lang="fr-FR" dirty="0"/>
          </a:p>
        </p:txBody>
      </p:sp>
      <p:sp>
        <p:nvSpPr>
          <p:cNvPr id="3" name="Content Placeholder 2"/>
          <p:cNvSpPr>
            <a:spLocks noGrp="1"/>
          </p:cNvSpPr>
          <p:nvPr>
            <p:ph idx="1"/>
          </p:nvPr>
        </p:nvSpPr>
        <p:spPr>
          <a:xfrm>
            <a:off x="457200" y="1757493"/>
            <a:ext cx="8229600" cy="4368670"/>
          </a:xfrm>
        </p:spPr>
        <p:txBody>
          <a:bodyPr vert="horz" lIns="91440" tIns="45720" rIns="91440" bIns="45720" rtlCol="0" anchor="t">
            <a:normAutofit/>
          </a:bodyPr>
          <a:lstStyle/>
          <a:p>
            <a:r>
              <a:rPr lang="en-CA" dirty="0"/>
              <a:t>On or before March 1st of each year, the employer must provide the Head of Compliance and Enforcement with an Employer’s Annual Harassment and Violence Occurrence Report (EAHVOR) (s. 36)</a:t>
            </a:r>
          </a:p>
          <a:p>
            <a:endParaRPr lang="en-CA">
              <a:solidFill>
                <a:srgbClr val="FF0000"/>
              </a:solidFill>
            </a:endParaRPr>
          </a:p>
        </p:txBody>
      </p:sp>
    </p:spTree>
    <p:extLst>
      <p:ext uri="{BB962C8B-B14F-4D97-AF65-F5344CB8AC3E}">
        <p14:creationId xmlns:p14="http://schemas.microsoft.com/office/powerpoint/2010/main" val="1497918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Contact Us</a:t>
            </a:r>
          </a:p>
        </p:txBody>
      </p:sp>
      <p:sp>
        <p:nvSpPr>
          <p:cNvPr id="3" name="Content Placeholder 2"/>
          <p:cNvSpPr>
            <a:spLocks noGrp="1"/>
          </p:cNvSpPr>
          <p:nvPr>
            <p:ph idx="1"/>
          </p:nvPr>
        </p:nvSpPr>
        <p:spPr/>
        <p:txBody>
          <a:bodyPr>
            <a:normAutofit lnSpcReduction="10000"/>
          </a:bodyPr>
          <a:lstStyle/>
          <a:p>
            <a:pPr marL="0" lvl="0" indent="0" defTabSz="914400">
              <a:buClrTx/>
              <a:buNone/>
            </a:pPr>
            <a:r>
              <a:rPr lang="en-US">
                <a:solidFill>
                  <a:prstClr val="black"/>
                </a:solidFill>
                <a:latin typeface="Calibri"/>
                <a:cs typeface="+mn-cs"/>
              </a:rPr>
              <a:t>For general questions relating to Part II of the </a:t>
            </a:r>
            <a:r>
              <a:rPr lang="en-US" i="1">
                <a:solidFill>
                  <a:prstClr val="black"/>
                </a:solidFill>
                <a:latin typeface="Calibri"/>
                <a:cs typeface="+mn-cs"/>
              </a:rPr>
              <a:t>Code</a:t>
            </a:r>
            <a:r>
              <a:rPr lang="en-US">
                <a:solidFill>
                  <a:prstClr val="black"/>
                </a:solidFill>
                <a:latin typeface="Calibri"/>
                <a:cs typeface="+mn-cs"/>
              </a:rPr>
              <a:t>, calls are received during regular business hours.  For 24 hour reportable accidents/injuries or to report a continued refusal to work, you must call as soon as possible and a health and safety officer will be available to speak with you 24 hours a day.</a:t>
            </a:r>
          </a:p>
          <a:p>
            <a:pPr marL="0" lvl="0" indent="0" defTabSz="914400">
              <a:buClrTx/>
              <a:buNone/>
            </a:pPr>
            <a:endParaRPr lang="en-US">
              <a:solidFill>
                <a:prstClr val="black"/>
              </a:solidFill>
              <a:latin typeface="Calibri"/>
              <a:cs typeface="+mn-cs"/>
            </a:endParaRPr>
          </a:p>
          <a:p>
            <a:pPr marL="0" lvl="0" indent="0" algn="ctr" defTabSz="914400">
              <a:buClrTx/>
              <a:buNone/>
            </a:pPr>
            <a:r>
              <a:rPr lang="en-US">
                <a:solidFill>
                  <a:prstClr val="black"/>
                </a:solidFill>
                <a:latin typeface="Calibri"/>
                <a:cs typeface="+mn-cs"/>
              </a:rPr>
              <a:t>1-800-641-4049</a:t>
            </a:r>
          </a:p>
          <a:p>
            <a:pPr marL="0" indent="0">
              <a:buNone/>
            </a:pPr>
            <a:endParaRPr lang="en-US"/>
          </a:p>
        </p:txBody>
      </p:sp>
    </p:spTree>
    <p:extLst>
      <p:ext uri="{BB962C8B-B14F-4D97-AF65-F5344CB8AC3E}">
        <p14:creationId xmlns:p14="http://schemas.microsoft.com/office/powerpoint/2010/main" val="3934193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On The Web</a:t>
            </a:r>
          </a:p>
        </p:txBody>
      </p:sp>
      <p:sp>
        <p:nvSpPr>
          <p:cNvPr id="3" name="Content Placeholder 2"/>
          <p:cNvSpPr>
            <a:spLocks noGrp="1"/>
          </p:cNvSpPr>
          <p:nvPr>
            <p:ph idx="1"/>
          </p:nvPr>
        </p:nvSpPr>
        <p:spPr>
          <a:xfrm>
            <a:off x="457200" y="1421934"/>
            <a:ext cx="8229600" cy="4525963"/>
          </a:xfrm>
        </p:spPr>
        <p:txBody>
          <a:bodyPr>
            <a:normAutofit/>
          </a:bodyPr>
          <a:lstStyle/>
          <a:p>
            <a:pPr marL="0" lvl="0" indent="0" defTabSz="914400">
              <a:buClrTx/>
              <a:buNone/>
            </a:pPr>
            <a:r>
              <a:rPr lang="en-US">
                <a:solidFill>
                  <a:prstClr val="black"/>
                </a:solidFill>
                <a:latin typeface="Calibri"/>
                <a:cs typeface="+mn-cs"/>
              </a:rPr>
              <a:t>Information on health and safety can be found on our website at:</a:t>
            </a:r>
          </a:p>
          <a:p>
            <a:pPr marL="0" lvl="0" indent="0" defTabSz="914400">
              <a:buClrTx/>
              <a:buNone/>
            </a:pPr>
            <a:r>
              <a:rPr lang="en-US">
                <a:solidFill>
                  <a:prstClr val="black"/>
                </a:solidFill>
                <a:latin typeface="Calibri"/>
                <a:cs typeface="+mn-cs"/>
                <a:hlinkClick r:id="rId2"/>
              </a:rPr>
              <a:t>www.labour.gc.ca</a:t>
            </a:r>
            <a:endParaRPr lang="en-US">
              <a:solidFill>
                <a:prstClr val="black"/>
              </a:solidFill>
              <a:latin typeface="Calibri"/>
              <a:cs typeface="+mn-cs"/>
            </a:endParaRPr>
          </a:p>
          <a:p>
            <a:pPr marL="0" lvl="0" indent="0" defTabSz="914400">
              <a:buClrTx/>
              <a:buNone/>
            </a:pPr>
            <a:r>
              <a:rPr lang="en-US">
                <a:solidFill>
                  <a:prstClr val="black"/>
                </a:solidFill>
                <a:latin typeface="Calibri"/>
                <a:cs typeface="+mn-cs"/>
              </a:rPr>
              <a:t>Forms used throughout this presentation can be found on the Service Canada website at:</a:t>
            </a:r>
          </a:p>
          <a:p>
            <a:pPr marL="0" lvl="0" indent="0" defTabSz="914400">
              <a:buClrTx/>
              <a:buNone/>
            </a:pPr>
            <a:r>
              <a:rPr lang="en-US" sz="3000">
                <a:solidFill>
                  <a:srgbClr val="FF0000"/>
                </a:solidFill>
                <a:hlinkClick r:id="rId3"/>
              </a:rPr>
              <a:t>https://catalogue.servicecanada.gc.ca/content/EForms/en/Profile.html?Group=HRSDC/LAB/OHS</a:t>
            </a:r>
            <a:r>
              <a:rPr lang="en-US" sz="3000">
                <a:solidFill>
                  <a:srgbClr val="FF0000"/>
                </a:solidFill>
              </a:rPr>
              <a:t> </a:t>
            </a:r>
          </a:p>
        </p:txBody>
      </p:sp>
    </p:spTree>
    <p:extLst>
      <p:ext uri="{BB962C8B-B14F-4D97-AF65-F5344CB8AC3E}">
        <p14:creationId xmlns:p14="http://schemas.microsoft.com/office/powerpoint/2010/main" val="3045635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Thank you!</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0472" y="1418147"/>
            <a:ext cx="5585124" cy="44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29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Purpose of Presentation</a:t>
            </a:r>
          </a:p>
        </p:txBody>
      </p:sp>
      <p:sp>
        <p:nvSpPr>
          <p:cNvPr id="3" name="Content Placeholder 2"/>
          <p:cNvSpPr>
            <a:spLocks noGrp="1"/>
          </p:cNvSpPr>
          <p:nvPr>
            <p:ph idx="1"/>
          </p:nvPr>
        </p:nvSpPr>
        <p:spPr/>
        <p:txBody>
          <a:bodyPr/>
          <a:lstStyle/>
          <a:p>
            <a:r>
              <a:rPr lang="en-CA"/>
              <a:t>To provide a general overview of Part II of the </a:t>
            </a:r>
            <a:r>
              <a:rPr lang="en-CA" i="1"/>
              <a:t>Canada Labour Code (Code)</a:t>
            </a:r>
          </a:p>
          <a:p>
            <a:r>
              <a:rPr lang="en-CA"/>
              <a:t>To provide an overview of reporting requirements to the Labour Program</a:t>
            </a:r>
          </a:p>
          <a:p>
            <a:endParaRPr lang="en-CA"/>
          </a:p>
          <a:p>
            <a:r>
              <a:rPr lang="en-CA" sz="2400"/>
              <a:t>Note: The employer also has record keeping requirements which are not covered in this presentation.</a:t>
            </a:r>
          </a:p>
        </p:txBody>
      </p:sp>
    </p:spTree>
    <p:extLst>
      <p:ext uri="{BB962C8B-B14F-4D97-AF65-F5344CB8AC3E}">
        <p14:creationId xmlns:p14="http://schemas.microsoft.com/office/powerpoint/2010/main" val="312369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DB6E2-7E86-4281-B242-5AA8B8CFE24C}"/>
              </a:ext>
            </a:extLst>
          </p:cNvPr>
          <p:cNvSpPr>
            <a:spLocks noGrp="1"/>
          </p:cNvSpPr>
          <p:nvPr>
            <p:ph type="title"/>
          </p:nvPr>
        </p:nvSpPr>
        <p:spPr/>
        <p:txBody>
          <a:bodyPr/>
          <a:lstStyle/>
          <a:p>
            <a:pPr algn="ctr"/>
            <a:r>
              <a:rPr lang="en-US"/>
              <a:t>Federal Jurisdiction</a:t>
            </a:r>
          </a:p>
        </p:txBody>
      </p:sp>
      <p:sp>
        <p:nvSpPr>
          <p:cNvPr id="3" name="Content Placeholder 2">
            <a:extLst>
              <a:ext uri="{FF2B5EF4-FFF2-40B4-BE49-F238E27FC236}">
                <a16:creationId xmlns:a16="http://schemas.microsoft.com/office/drawing/2014/main" id="{21CA2C36-9E2C-421A-B0B2-2092A683732C}"/>
              </a:ext>
            </a:extLst>
          </p:cNvPr>
          <p:cNvSpPr>
            <a:spLocks noGrp="1"/>
          </p:cNvSpPr>
          <p:nvPr>
            <p:ph idx="1"/>
          </p:nvPr>
        </p:nvSpPr>
        <p:spPr/>
        <p:txBody>
          <a:bodyPr vert="horz" lIns="91440" tIns="45720" rIns="91440" bIns="45720" rtlCol="0" anchor="t">
            <a:normAutofit/>
          </a:bodyPr>
          <a:lstStyle/>
          <a:p>
            <a:r>
              <a:rPr lang="en-US">
                <a:cs typeface="Arial"/>
              </a:rPr>
              <a:t>Part II of the </a:t>
            </a:r>
            <a:r>
              <a:rPr lang="en-US" i="1">
                <a:cs typeface="Arial"/>
              </a:rPr>
              <a:t>Code </a:t>
            </a:r>
            <a:r>
              <a:rPr lang="en-US">
                <a:cs typeface="Arial"/>
              </a:rPr>
              <a:t>is the law that establishes the minimum workplace health and safety requirements for employers and employees that fall under federal jurisdiction.  </a:t>
            </a:r>
            <a:endParaRPr lang="en-US"/>
          </a:p>
          <a:p>
            <a:r>
              <a:rPr lang="en-US">
                <a:cs typeface="Arial"/>
              </a:rPr>
              <a:t>Approximately 10% of employees in Canada are covered by the </a:t>
            </a:r>
            <a:r>
              <a:rPr lang="en-US" i="1">
                <a:cs typeface="Arial"/>
              </a:rPr>
              <a:t>Code</a:t>
            </a:r>
            <a:r>
              <a:rPr lang="en-US">
                <a:cs typeface="Arial"/>
              </a:rPr>
              <a:t>.</a:t>
            </a:r>
            <a:endParaRPr lang="en-US"/>
          </a:p>
        </p:txBody>
      </p:sp>
    </p:spTree>
    <p:extLst>
      <p:ext uri="{BB962C8B-B14F-4D97-AF65-F5344CB8AC3E}">
        <p14:creationId xmlns:p14="http://schemas.microsoft.com/office/powerpoint/2010/main" val="251908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E111-6485-4BB8-9379-B1932AE176F0}"/>
              </a:ext>
            </a:extLst>
          </p:cNvPr>
          <p:cNvSpPr>
            <a:spLocks noGrp="1"/>
          </p:cNvSpPr>
          <p:nvPr>
            <p:ph type="title"/>
          </p:nvPr>
        </p:nvSpPr>
        <p:spPr/>
        <p:txBody>
          <a:bodyPr/>
          <a:lstStyle/>
          <a:p>
            <a:pPr algn="ctr"/>
            <a:r>
              <a:rPr lang="en-US">
                <a:cs typeface="Arial"/>
              </a:rPr>
              <a:t>Federal Jurisdiction</a:t>
            </a:r>
            <a:endParaRPr lang="en-US" b="0">
              <a:cs typeface="Arial"/>
            </a:endParaRPr>
          </a:p>
        </p:txBody>
      </p:sp>
      <p:sp>
        <p:nvSpPr>
          <p:cNvPr id="3" name="Content Placeholder 2">
            <a:extLst>
              <a:ext uri="{FF2B5EF4-FFF2-40B4-BE49-F238E27FC236}">
                <a16:creationId xmlns:a16="http://schemas.microsoft.com/office/drawing/2014/main" id="{C4EA1FF3-6EA0-4CAE-9DA0-DF08D6D8AEB4}"/>
              </a:ext>
            </a:extLst>
          </p:cNvPr>
          <p:cNvSpPr>
            <a:spLocks noGrp="1"/>
          </p:cNvSpPr>
          <p:nvPr>
            <p:ph idx="1"/>
          </p:nvPr>
        </p:nvSpPr>
        <p:spPr>
          <a:xfrm>
            <a:off x="457200" y="1411448"/>
            <a:ext cx="8229600" cy="4714715"/>
          </a:xfrm>
        </p:spPr>
        <p:txBody>
          <a:bodyPr vert="horz" lIns="91440" tIns="45720" rIns="91440" bIns="45720" rtlCol="0" anchor="t">
            <a:normAutofit fontScale="85000" lnSpcReduction="20000"/>
          </a:bodyPr>
          <a:lstStyle/>
          <a:p>
            <a:pPr marL="0" indent="0">
              <a:buNone/>
            </a:pPr>
            <a:r>
              <a:rPr lang="en-US" dirty="0">
                <a:cs typeface="Arial"/>
              </a:rPr>
              <a:t>The </a:t>
            </a:r>
            <a:r>
              <a:rPr lang="en-US" i="1" dirty="0">
                <a:cs typeface="Arial"/>
              </a:rPr>
              <a:t>Code </a:t>
            </a:r>
            <a:r>
              <a:rPr lang="en-US" dirty="0">
                <a:cs typeface="Arial"/>
              </a:rPr>
              <a:t>applies to the following industries</a:t>
            </a:r>
            <a:r>
              <a:rPr lang="en-US" i="1" dirty="0">
                <a:cs typeface="Arial"/>
              </a:rPr>
              <a:t>:</a:t>
            </a:r>
            <a:endParaRPr lang="en-US" dirty="0">
              <a:cs typeface="Arial"/>
            </a:endParaRPr>
          </a:p>
          <a:p>
            <a:pPr marL="0" indent="0">
              <a:buNone/>
            </a:pPr>
            <a:endParaRPr lang="en-US" i="1">
              <a:cs typeface="Arial"/>
            </a:endParaRPr>
          </a:p>
          <a:p>
            <a:r>
              <a:rPr lang="en-US" dirty="0">
                <a:cs typeface="Arial"/>
              </a:rPr>
              <a:t>Banks</a:t>
            </a:r>
          </a:p>
          <a:p>
            <a:r>
              <a:rPr lang="en-US" dirty="0">
                <a:cs typeface="Arial"/>
              </a:rPr>
              <a:t>Railways, highway and air transportation</a:t>
            </a:r>
          </a:p>
          <a:p>
            <a:r>
              <a:rPr lang="en-US" dirty="0">
                <a:cs typeface="Arial"/>
              </a:rPr>
              <a:t>Telecommunications</a:t>
            </a:r>
          </a:p>
          <a:p>
            <a:r>
              <a:rPr lang="en-US" dirty="0">
                <a:cs typeface="Arial"/>
              </a:rPr>
              <a:t>Certain ferries, tunnels, bridges, canals</a:t>
            </a:r>
            <a:endParaRPr lang="en-US" dirty="0">
              <a:solidFill>
                <a:srgbClr val="000000"/>
              </a:solidFill>
              <a:highlight>
                <a:srgbClr val="FFFF00"/>
              </a:highlight>
              <a:cs typeface="Arial"/>
            </a:endParaRPr>
          </a:p>
          <a:p>
            <a:r>
              <a:rPr lang="en-US" dirty="0">
                <a:cs typeface="Arial"/>
              </a:rPr>
              <a:t>Radio and television broadcasting</a:t>
            </a:r>
          </a:p>
          <a:p>
            <a:r>
              <a:rPr lang="en-US" dirty="0">
                <a:cs typeface="Arial"/>
              </a:rPr>
              <a:t>Shipping and receiving services</a:t>
            </a:r>
            <a:endParaRPr lang="en-US" dirty="0">
              <a:solidFill>
                <a:srgbClr val="FF0000"/>
              </a:solidFill>
              <a:cs typeface="Arial"/>
            </a:endParaRPr>
          </a:p>
          <a:p>
            <a:r>
              <a:rPr lang="en-US" dirty="0">
                <a:cs typeface="Arial"/>
              </a:rPr>
              <a:t>Grain elevators, feed warehouses, flour mills and seed cleaning operations</a:t>
            </a:r>
            <a:endParaRPr lang="en-US" dirty="0"/>
          </a:p>
          <a:p>
            <a:r>
              <a:rPr lang="en-US" dirty="0">
                <a:cs typeface="Arial"/>
              </a:rPr>
              <a:t>The Federal Public Service, Crown Corporations</a:t>
            </a:r>
            <a:endParaRPr lang="en-US" dirty="0"/>
          </a:p>
        </p:txBody>
      </p:sp>
    </p:spTree>
    <p:extLst>
      <p:ext uri="{BB962C8B-B14F-4D97-AF65-F5344CB8AC3E}">
        <p14:creationId xmlns:p14="http://schemas.microsoft.com/office/powerpoint/2010/main" val="163967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Purpose of the </a:t>
            </a:r>
            <a:r>
              <a:rPr lang="en-US" i="1"/>
              <a:t>Code</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US" dirty="0"/>
              <a:t>The purpose of the </a:t>
            </a:r>
            <a:r>
              <a:rPr lang="en-US" i="1" dirty="0"/>
              <a:t>Code</a:t>
            </a:r>
            <a:r>
              <a:rPr lang="en-US" dirty="0"/>
              <a:t> :</a:t>
            </a:r>
            <a:endParaRPr lang="en-US" sz="1800" dirty="0"/>
          </a:p>
          <a:p>
            <a:pPr marL="0" indent="0" algn="ctr">
              <a:buNone/>
            </a:pPr>
            <a:r>
              <a:rPr lang="en-US" i="1" dirty="0"/>
              <a:t>" </a:t>
            </a:r>
            <a:r>
              <a:rPr lang="en-US" dirty="0"/>
              <a:t>is to prevent </a:t>
            </a:r>
            <a:r>
              <a:rPr lang="en-CA" dirty="0"/>
              <a:t> accidents, occurrences of harassment and violence and physical or psychological injuries and illnesses arising out of, linked with or occurring in the course of employment to which this Part applies." (s. 122.1)</a:t>
            </a:r>
            <a:endParaRPr lang="en-US" dirty="0"/>
          </a:p>
        </p:txBody>
      </p:sp>
    </p:spTree>
    <p:extLst>
      <p:ext uri="{BB962C8B-B14F-4D97-AF65-F5344CB8AC3E}">
        <p14:creationId xmlns:p14="http://schemas.microsoft.com/office/powerpoint/2010/main" val="262176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03" r="280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787940" y="4863830"/>
            <a:ext cx="7276290" cy="972766"/>
          </a:xfrm>
        </p:spPr>
        <p:txBody>
          <a:bodyPr>
            <a:normAutofit lnSpcReduction="10000"/>
          </a:bodyPr>
          <a:lstStyle/>
          <a:p>
            <a:pPr algn="ctr"/>
            <a:r>
              <a:rPr lang="en-US" sz="1600"/>
              <a:t>On an average day in Canada three workers will die and hundreds more will be injured.  The </a:t>
            </a:r>
            <a:r>
              <a:rPr lang="en-US" sz="1600" i="1"/>
              <a:t>Code </a:t>
            </a:r>
            <a:r>
              <a:rPr lang="en-US" sz="1600"/>
              <a:t>places minimum standards on employers and employees, the purpose of which is to ensure that these accidents are prevented.</a:t>
            </a:r>
          </a:p>
          <a:p>
            <a:pPr algn="ctr"/>
            <a:endParaRPr lang="en-US"/>
          </a:p>
        </p:txBody>
      </p:sp>
    </p:spTree>
    <p:extLst>
      <p:ext uri="{BB962C8B-B14F-4D97-AF65-F5344CB8AC3E}">
        <p14:creationId xmlns:p14="http://schemas.microsoft.com/office/powerpoint/2010/main" val="346596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Basic Rights</a:t>
            </a:r>
          </a:p>
        </p:txBody>
      </p:sp>
      <p:sp>
        <p:nvSpPr>
          <p:cNvPr id="3" name="Content Placeholder 2"/>
          <p:cNvSpPr>
            <a:spLocks noGrp="1"/>
          </p:cNvSpPr>
          <p:nvPr>
            <p:ph idx="1"/>
          </p:nvPr>
        </p:nvSpPr>
        <p:spPr/>
        <p:txBody>
          <a:bodyPr/>
          <a:lstStyle/>
          <a:p>
            <a:r>
              <a:rPr lang="en-US"/>
              <a:t>Right to Know</a:t>
            </a:r>
          </a:p>
          <a:p>
            <a:r>
              <a:rPr lang="en-US"/>
              <a:t>Right to Participate</a:t>
            </a:r>
          </a:p>
          <a:p>
            <a:r>
              <a:rPr lang="en-US"/>
              <a:t>Right to Refuse Dangerous Work</a:t>
            </a:r>
          </a:p>
          <a:p>
            <a:endParaRPr lang="en-US"/>
          </a:p>
        </p:txBody>
      </p:sp>
    </p:spTree>
    <p:extLst>
      <p:ext uri="{BB962C8B-B14F-4D97-AF65-F5344CB8AC3E}">
        <p14:creationId xmlns:p14="http://schemas.microsoft.com/office/powerpoint/2010/main" val="180182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eme1">
  <a:themeElements>
    <a:clrScheme name="ESDC_Secondary">
      <a:dk1>
        <a:srgbClr val="000000"/>
      </a:dk1>
      <a:lt1>
        <a:sysClr val="window" lastClr="FFFFFF"/>
      </a:lt1>
      <a:dk2>
        <a:srgbClr val="1F497D"/>
      </a:dk2>
      <a:lt2>
        <a:srgbClr val="9EB8C1"/>
      </a:lt2>
      <a:accent1>
        <a:srgbClr val="5E459C"/>
      </a:accent1>
      <a:accent2>
        <a:srgbClr val="8E469B"/>
      </a:accent2>
      <a:accent3>
        <a:srgbClr val="1B8A8C"/>
      </a:accent3>
      <a:accent4>
        <a:srgbClr val="B1D06B"/>
      </a:accent4>
      <a:accent5>
        <a:srgbClr val="0A5A92"/>
      </a:accent5>
      <a:accent6>
        <a:srgbClr val="67C5D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B8501A2-A778-4B86-B63E-31D240BE09A4}" vid="{140E132B-ABFB-45CC-A336-0E11C8A767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ée un document." ma:contentTypeScope="" ma:versionID="7ede5c1d1b75ee81b946fb6196c832c3">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863d9d3589eff8540578ff7184ee7038"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6345e5-1cf7-473e-87c6-102aa3c56c75">
      <Terms xmlns="http://schemas.microsoft.com/office/infopath/2007/PartnerControls"/>
    </lcf76f155ced4ddcb4097134ff3c332f>
    <TaxCatchAll xmlns="d14e2f15-b647-4ecf-94ca-2628f5150f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510CDB4634F464EBC471EC47E45F1B6" ma:contentTypeVersion="24" ma:contentTypeDescription="Create a new document." ma:contentTypeScope="" ma:versionID="89a04b31714dfe27f2666b3750b54b6a">
  <xsd:schema xmlns:xsd="http://www.w3.org/2001/XMLSchema" xmlns:xs="http://www.w3.org/2001/XMLSchema" xmlns:p="http://schemas.microsoft.com/office/2006/metadata/properties" xmlns:ns2="abbe5da0-280e-470b-9688-48e2c5c9d34b" xmlns:ns3="73817102-0cb2-4a30-9e24-7534f26a4b16" xmlns:ns4="f76aaf80-9812-406c-9dd3-ccb851cf3a75" targetNamespace="http://schemas.microsoft.com/office/2006/metadata/properties" ma:root="true" ma:fieldsID="159445ab5eba78859f30aff946d1625b" ns2:_="" ns3:_="" ns4:_="">
    <xsd:import namespace="abbe5da0-280e-470b-9688-48e2c5c9d34b"/>
    <xsd:import namespace="73817102-0cb2-4a30-9e24-7534f26a4b16"/>
    <xsd:import namespace="f76aaf80-9812-406c-9dd3-ccb851cf3a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4:Email_x005f_x0020_To" minOccurs="0"/>
                <xsd:element ref="ns4:Email_x005f_x0020_From" minOccurs="0"/>
                <xsd:element ref="ns4:Email_x005f_x0020_Subject" minOccurs="0"/>
                <xsd:element ref="ns4:Email_x005f_x0020_Conversation_x005f_x0020_Topic" minOccurs="0"/>
                <xsd:element ref="ns4:Email_x005f_x0020_CC" minOccurs="0"/>
                <xsd:element ref="ns4:Email_x005f_x0020_Date" minOccurs="0"/>
                <xsd:element ref="ns4:Email_x005f_x0020_Attachments" minOccurs="0"/>
                <xsd:element ref="ns3:_dlc_DocId" minOccurs="0"/>
                <xsd:element ref="ns3:_dlc_DocIdUrl" minOccurs="0"/>
                <xsd:element ref="ns3:_dlc_DocIdPersistI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be5da0-280e-470b-9688-48e2c5c9d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817102-0cb2-4a30-9e24-7534f26a4b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dexed="true"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76aaf80-9812-406c-9dd3-ccb851cf3a75" elementFormDefault="qualified">
    <xsd:import namespace="http://schemas.microsoft.com/office/2006/documentManagement/types"/>
    <xsd:import namespace="http://schemas.microsoft.com/office/infopath/2007/PartnerControls"/>
    <xsd:element name="Email_x005f_x0020_To" ma:index="14" nillable="true" ma:displayName="Email To" ma:description="Email To" ma:hidden="true" ma:internalName="Email_x0020_To" ma:readOnly="false">
      <xsd:simpleType>
        <xsd:restriction base="dms:Text">
          <xsd:maxLength value="255"/>
        </xsd:restriction>
      </xsd:simpleType>
    </xsd:element>
    <xsd:element name="Email_x005f_x0020_From" ma:index="15" nillable="true" ma:displayName="Email From" ma:description="Email From" ma:hidden="true" ma:internalName="Email_x0020_From" ma:readOnly="false">
      <xsd:simpleType>
        <xsd:restriction base="dms:Text">
          <xsd:maxLength value="255"/>
        </xsd:restriction>
      </xsd:simpleType>
    </xsd:element>
    <xsd:element name="Email_x005f_x0020_Subject" ma:index="16" nillable="true" ma:displayName="Email Subject" ma:description="Email Subject" ma:hidden="true" ma:internalName="Email_x0020_Subject" ma:readOnly="false">
      <xsd:simpleType>
        <xsd:restriction base="dms:Text">
          <xsd:maxLength value="255"/>
        </xsd:restriction>
      </xsd:simpleType>
    </xsd:element>
    <xsd:element name="Email_x005f_x0020_Conversation_x005f_x0020_Topic" ma:index="17" nillable="true" ma:displayName="Email Conversation Topic" ma:description="Email Conversation Topic" ma:hidden="true" ma:internalName="Email_x0020_Conversation_x0020_Topic" ma:readOnly="false">
      <xsd:simpleType>
        <xsd:restriction base="dms:Text">
          <xsd:maxLength value="255"/>
        </xsd:restriction>
      </xsd:simpleType>
    </xsd:element>
    <xsd:element name="Email_x005f_x0020_CC" ma:index="18" nillable="true" ma:displayName="Email CC" ma:description="Email CC" ma:hidden="true" ma:internalName="Email_x0020_CC" ma:readOnly="false">
      <xsd:simpleType>
        <xsd:restriction base="dms:Text">
          <xsd:maxLength value="255"/>
        </xsd:restriction>
      </xsd:simpleType>
    </xsd:element>
    <xsd:element name="Email_x005f_x0020_Date" ma:index="19" nillable="true" ma:displayName="Email Date" ma:description="Email Date" ma:format="DateOnly" ma:hidden="true" ma:internalName="Email_x0020_Date" ma:readOnly="false">
      <xsd:simpleType>
        <xsd:restriction base="dms:DateTime"/>
      </xsd:simpleType>
    </xsd:element>
    <xsd:element name="Email_x005f_x0020_Attachments" ma:index="20" nillable="true" ma:displayName="Email Attachments" ma:description="Email Attachments" ma:hidden="true" ma:internalName="Email_x0020_Attachments"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2B654-75B6-4F02-9551-927E2D1E2157}"/>
</file>

<file path=customXml/itemProps2.xml><?xml version="1.0" encoding="utf-8"?>
<ds:datastoreItem xmlns:ds="http://schemas.openxmlformats.org/officeDocument/2006/customXml" ds:itemID="{29767B3A-A4EF-48E1-A767-B3487E95A7C8}">
  <ds:schemaRefs>
    <ds:schemaRef ds:uri="f411e69e-8c9c-4296-a988-c44aa7846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76aaf80-9812-406c-9dd3-ccb851cf3a75"/>
    <ds:schemaRef ds:uri="73817102-0cb2-4a30-9e24-7534f26a4b16"/>
  </ds:schemaRefs>
</ds:datastoreItem>
</file>

<file path=customXml/itemProps3.xml><?xml version="1.0" encoding="utf-8"?>
<ds:datastoreItem xmlns:ds="http://schemas.openxmlformats.org/officeDocument/2006/customXml" ds:itemID="{BEC44765-3B23-4088-BD6C-CE0BF9C6CD22}">
  <ds:schemaRefs>
    <ds:schemaRef ds:uri="http://schemas.microsoft.com/sharepoint/v3/contenttype/forms"/>
  </ds:schemaRefs>
</ds:datastoreItem>
</file>

<file path=customXml/itemProps4.xml><?xml version="1.0" encoding="utf-8"?>
<ds:datastoreItem xmlns:ds="http://schemas.openxmlformats.org/officeDocument/2006/customXml" ds:itemID="{AE2D0A71-652B-454B-B1AB-B048FC8B0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be5da0-280e-470b-9688-48e2c5c9d34b"/>
    <ds:schemaRef ds:uri="73817102-0cb2-4a30-9e24-7534f26a4b16"/>
    <ds:schemaRef ds:uri="f76aaf80-9812-406c-9dd3-ccb851cf3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TotalTime>
  <Words>2484</Words>
  <Application>Microsoft Office PowerPoint</Application>
  <PresentationFormat>On-screen Show (4:3)</PresentationFormat>
  <Paragraphs>177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Narrow</vt:lpstr>
      <vt:lpstr>Arial,Sans-Serif</vt:lpstr>
      <vt:lpstr>Calibri</vt:lpstr>
      <vt:lpstr>Theme1</vt:lpstr>
      <vt:lpstr>Canada Labour Code Part II Overview  and  Reporting Requirements </vt:lpstr>
      <vt:lpstr>Overview</vt:lpstr>
      <vt:lpstr>Overview Continued</vt:lpstr>
      <vt:lpstr>Purpose of Presentation</vt:lpstr>
      <vt:lpstr>Federal Jurisdiction</vt:lpstr>
      <vt:lpstr>Federal Jurisdiction</vt:lpstr>
      <vt:lpstr>Purpose of the Code</vt:lpstr>
      <vt:lpstr>PowerPoint Presentation</vt:lpstr>
      <vt:lpstr>Basic Rights</vt:lpstr>
      <vt:lpstr>Duties of Employers</vt:lpstr>
      <vt:lpstr>Duties of Employees</vt:lpstr>
      <vt:lpstr>Work Place Health &amp; Safety Committees and Representatives</vt:lpstr>
      <vt:lpstr>Work Place Health &amp; Safety Committees and Representatives</vt:lpstr>
      <vt:lpstr>Policy Health &amp; Safety Committees</vt:lpstr>
      <vt:lpstr>Internal Complaint Resolution Process</vt:lpstr>
      <vt:lpstr>Right to Refuse Dangerous Work</vt:lpstr>
      <vt:lpstr>Definition of Danger</vt:lpstr>
      <vt:lpstr>Refusal to Work Employer Reporting Obligation</vt:lpstr>
      <vt:lpstr>Refusal to Work Employer Reporting Obligation</vt:lpstr>
      <vt:lpstr>Canada Occupational Health &amp; Safety Regulations (COHSR)</vt:lpstr>
      <vt:lpstr>Part XV – Hazardous Occurrence Investigation, Recording and Reporting</vt:lpstr>
      <vt:lpstr>PowerPoint Presentation</vt:lpstr>
      <vt:lpstr>Types of Hazardous Occurrences</vt:lpstr>
      <vt:lpstr>Reporting Requirements to Labour Program for Hazardous Occurrences</vt:lpstr>
      <vt:lpstr>Reporting Hazardous Occurrences (continued)</vt:lpstr>
      <vt:lpstr>Reporting Hazardous Occurrences (continued)</vt:lpstr>
      <vt:lpstr>What is a disabling injury?</vt:lpstr>
      <vt:lpstr>How to Submit an HOIR</vt:lpstr>
      <vt:lpstr>Employer Annual Hazardous Occurrence Report (EAHOR) – LAB1009</vt:lpstr>
      <vt:lpstr>Motor Vehicle Accidents on Public Roads</vt:lpstr>
      <vt:lpstr>Policy Committees, Work Place Committees and Health &amp; Safety Representative Regulations</vt:lpstr>
      <vt:lpstr>Work Place Committee Report (WPCR) – LAB1058</vt:lpstr>
      <vt:lpstr>Work Place Harassment and Violence Prevention Regulations</vt:lpstr>
      <vt:lpstr>Work Place Harassment and Violence Prevention Regulations</vt:lpstr>
      <vt:lpstr>Employer’s Annual Harassment and Violence Occurrence Report – LAB1206</vt:lpstr>
      <vt:lpstr>Contact Us</vt:lpstr>
      <vt:lpstr>On The Web</vt:lpstr>
      <vt:lpstr>Thank you!</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Shchepanek, Greg [NC]</dc:creator>
  <cp:lastModifiedBy>O Donnell, Michael MJ [NC]</cp:lastModifiedBy>
  <cp:revision>132</cp:revision>
  <cp:lastPrinted>2016-01-22T17:34:44Z</cp:lastPrinted>
  <dcterms:created xsi:type="dcterms:W3CDTF">2015-12-30T14:36:46Z</dcterms:created>
  <dcterms:modified xsi:type="dcterms:W3CDTF">2024-09-03T17:46:52Z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0x0101005510CDB4634F464EBC471EC47E45F1B6</vt:lpwstr>
  </property>
  <property fmtid="{D5CDD505-2E9C-101B-9397-08002B2CF9AE}" pid="3" name="_dlc_DocIdItemGuid">
    <vt:lpwstr>89fdbdfa-4bda-4de5-97ee-de28401a7059</vt:lpwstr>
  </property>
</Properties>
</file>