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Lst>
  <p:notesMasterIdLst>
    <p:notesMasterId r:id="rId44"/>
  </p:notesMasterIdLst>
  <p:sldIdLst>
    <p:sldId id="256" r:id="rId6"/>
    <p:sldId id="259" r:id="rId7"/>
    <p:sldId id="260" r:id="rId8"/>
    <p:sldId id="295" r:id="rId9"/>
    <p:sldId id="261" r:id="rId10"/>
    <p:sldId id="296" r:id="rId11"/>
    <p:sldId id="263" r:id="rId12"/>
    <p:sldId id="264" r:id="rId13"/>
    <p:sldId id="265" r:id="rId14"/>
    <p:sldId id="266" r:id="rId15"/>
    <p:sldId id="267" r:id="rId16"/>
    <p:sldId id="268" r:id="rId17"/>
    <p:sldId id="297" r:id="rId18"/>
    <p:sldId id="269" r:id="rId19"/>
    <p:sldId id="270" r:id="rId20"/>
    <p:sldId id="271" r:id="rId21"/>
    <p:sldId id="294" r:id="rId22"/>
    <p:sldId id="298" r:id="rId23"/>
    <p:sldId id="272" r:id="rId24"/>
    <p:sldId id="274" r:id="rId25"/>
    <p:sldId id="275" r:id="rId26"/>
    <p:sldId id="276" r:id="rId27"/>
    <p:sldId id="277" r:id="rId28"/>
    <p:sldId id="278" r:id="rId29"/>
    <p:sldId id="302" r:id="rId30"/>
    <p:sldId id="303" r:id="rId31"/>
    <p:sldId id="281" r:id="rId32"/>
    <p:sldId id="283" r:id="rId33"/>
    <p:sldId id="284" r:id="rId34"/>
    <p:sldId id="286" r:id="rId35"/>
    <p:sldId id="287" r:id="rId36"/>
    <p:sldId id="288" r:id="rId37"/>
    <p:sldId id="299" r:id="rId38"/>
    <p:sldId id="300" r:id="rId39"/>
    <p:sldId id="301" r:id="rId40"/>
    <p:sldId id="290" r:id="rId41"/>
    <p:sldId id="291" r:id="rId42"/>
    <p:sldId id="292"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B632"/>
    <a:srgbClr val="C3D941"/>
    <a:srgbClr val="7A82AA"/>
    <a:srgbClr val="8E2B3F"/>
    <a:srgbClr val="9DB8C1"/>
    <a:srgbClr val="99CCCC"/>
    <a:srgbClr val="9EB8C1"/>
    <a:srgbClr val="CB415F"/>
    <a:srgbClr val="9FB8C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EF9A89-46CD-D1C1-D413-E484131D437F}" v="1" dt="2022-01-27T20:29:35.017"/>
    <p1510:client id="{09139030-D706-C79B-8BE9-A8FD4EF2EFB3}" v="465" dt="2022-02-03T20:38:17.068"/>
    <p1510:client id="{1612BBB7-C8E3-FDDF-3729-DFFCF72FBFE3}" v="49" dt="2022-03-14T16:24:36.470"/>
    <p1510:client id="{22FA6758-BEB6-C3FB-973E-480D047FE6AD}" v="1089" dt="2022-02-01T16:52:58.157"/>
    <p1510:client id="{302C30A8-6211-AE40-C84C-C05FAA1FCC1F}" v="623" dt="2022-01-26T20:41:05.834"/>
    <p1510:client id="{5D3021D5-59AE-9640-7FB0-05B2FA2A221D}" v="209" dt="2022-01-27T21:38:47.747"/>
    <p1510:client id="{5EAED859-2F9A-09DC-CF37-223F1D0353E1}" v="396" dt="2022-01-31T17:58:31.794"/>
    <p1510:client id="{6AC508D9-7DE2-56A8-FA5A-6E5B62ED74A2}" v="66" dt="2022-01-31T21:28:07.742"/>
    <p1510:client id="{724F4228-A6E8-0734-FD92-C9B7010C3F29}" v="50" dt="2022-02-01T20:50:08.718"/>
    <p1510:client id="{8B928934-1502-EE5A-83E3-8019C96B7000}" v="45" dt="2022-02-04T14:18:09.617"/>
    <p1510:client id="{A7496679-6347-AF04-335D-2C8BBA0747AF}" v="30" dt="2022-02-04T14:38:01.814"/>
    <p1510:client id="{BF7C98A9-4DB3-3A19-1EA2-C42E7ABDD3D7}" v="542" dt="2022-01-26T15:12:36.799"/>
    <p1510:client id="{C6BB75BE-0061-9B16-C7EF-4F9FDFE1449E}" v="1144" dt="2022-01-27T20:52:44.156"/>
    <p1510:client id="{DE8B64BF-EAD0-5F44-6DB5-CBD39449CE9C}" v="32" dt="2022-02-14T18:49:01.711"/>
    <p1510:client id="{EECF8613-5156-41E3-9E32-921278B02466}" v="39" dt="2022-01-27T21:49:19.231"/>
    <p1510:client id="{F50B64F5-C7BF-534B-A5A2-3C5DA277939B}" v="5" dt="2022-02-03T15:15:07.074"/>
    <p1510:client id="{FD9EB5D3-86B6-6D8C-09B9-9D21BE321C3F}" v="91" dt="2022-02-04T14:08:40.7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6" Type="http://schemas.openxmlformats.org/officeDocument/2006/relationships/slide" Target="slides/slid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fld id="{3222E8FC-4DEA-4BF4-B427-54A76BC453F7}" type="datetimeFigureOut">
              <a:rPr lang="en-US" smtClean="0"/>
              <a:t>8/21/2024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575BAA5E-DA41-43C3-9683-B2BA51FDD4B3}" type="slidenum">
              <a:rPr lang="en-US" smtClean="0"/>
              <a:t>‹#›</a:t>
            </a:fld>
            <a:endParaRPr lang="en-US"/>
          </a:p>
        </p:txBody>
      </p:sp>
    </p:spTree>
    <p:extLst>
      <p:ext uri="{BB962C8B-B14F-4D97-AF65-F5344CB8AC3E}">
        <p14:creationId xmlns:p14="http://schemas.microsoft.com/office/powerpoint/2010/main" val="710896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93647" y="2130425"/>
            <a:ext cx="4062903" cy="1470025"/>
          </a:xfrm>
        </p:spPr>
        <p:txBody>
          <a:bodyPr>
            <a:noAutofit/>
          </a:bodyPr>
          <a:lstStyle>
            <a:lvl1pPr algn="l">
              <a:defRPr sz="3600" b="1" i="0">
                <a:latin typeface="Arial"/>
                <a:cs typeface="Verdana"/>
              </a:defRPr>
            </a:lvl1pPr>
          </a:lstStyle>
          <a:p>
            <a:r>
              <a:rPr lang="en-US"/>
              <a:t>Click to edit Master title style</a:t>
            </a:r>
          </a:p>
        </p:txBody>
      </p:sp>
      <p:sp>
        <p:nvSpPr>
          <p:cNvPr id="3" name="Subtitle 2"/>
          <p:cNvSpPr>
            <a:spLocks noGrp="1"/>
          </p:cNvSpPr>
          <p:nvPr>
            <p:ph type="subTitle" idx="1"/>
          </p:nvPr>
        </p:nvSpPr>
        <p:spPr>
          <a:xfrm>
            <a:off x="4493648" y="3886200"/>
            <a:ext cx="4062903" cy="1752600"/>
          </a:xfrm>
        </p:spPr>
        <p:txBody>
          <a:bodyPr>
            <a:normAutofit/>
          </a:bodyPr>
          <a:lstStyle>
            <a:lvl1pPr marL="0" indent="0" algn="l">
              <a:buNone/>
              <a:defRPr sz="2800">
                <a:solidFill>
                  <a:schemeClr val="tx1">
                    <a:tint val="75000"/>
                  </a:schemeClr>
                </a:solidFill>
                <a:latin typeface="Arial"/>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ED208E4-588A-D444-A7CC-20EDBE44F587}" type="datetimeFigureOut">
              <a:rPr lang="en-US" smtClean="0"/>
              <a:t>8/21/2024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l" rtl="0"/>
            <a:fld id="{3A4242CF-B5B5-1C46-9D8F-6755BC64D01F}" type="slidenum">
              <a:rPr lang="en-US" smtClean="0"/>
              <a:pPr algn="l" rtl="0"/>
              <a:t>‹#›</a:t>
            </a:fld>
            <a:endParaRPr lang="en-US"/>
          </a:p>
        </p:txBody>
      </p:sp>
      <p:sp>
        <p:nvSpPr>
          <p:cNvPr id="7" name="Rectangle 6"/>
          <p:cNvSpPr/>
          <p:nvPr userDrawn="1"/>
        </p:nvSpPr>
        <p:spPr bwMode="grayWhite">
          <a:xfrm>
            <a:off x="0" y="173183"/>
            <a:ext cx="9144000" cy="598415"/>
          </a:xfrm>
          <a:prstGeom prst="rect">
            <a:avLst/>
          </a:prstGeom>
          <a:solidFill>
            <a:srgbClr val="7A82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8" name="Rectangle 7"/>
          <p:cNvSpPr/>
          <p:nvPr userDrawn="1"/>
        </p:nvSpPr>
        <p:spPr>
          <a:xfrm>
            <a:off x="0" y="0"/>
            <a:ext cx="9144000" cy="173182"/>
          </a:xfrm>
          <a:prstGeom prst="rect">
            <a:avLst/>
          </a:prstGeom>
          <a:solidFill>
            <a:srgbClr val="73B6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solidFill>
                <a:srgbClr val="73B632"/>
              </a:solidFill>
            </a:endParaRPr>
          </a:p>
        </p:txBody>
      </p:sp>
      <p:sp>
        <p:nvSpPr>
          <p:cNvPr id="9" name="TextBox 8"/>
          <p:cNvSpPr txBox="1"/>
          <p:nvPr userDrawn="1"/>
        </p:nvSpPr>
        <p:spPr bwMode="black">
          <a:xfrm>
            <a:off x="4204520" y="416942"/>
            <a:ext cx="4621535" cy="307777"/>
          </a:xfrm>
          <a:prstGeom prst="rect">
            <a:avLst/>
          </a:prstGeom>
          <a:noFill/>
        </p:spPr>
        <p:txBody>
          <a:bodyPr wrap="square" rtlCol="0">
            <a:spAutoFit/>
          </a:bodyPr>
          <a:lstStyle/>
          <a:p>
            <a:pPr algn="r" rtl="0"/>
            <a:r>
              <a:rPr lang="fr-fr" sz="1400">
                <a:solidFill>
                  <a:schemeClr val="bg1"/>
                </a:solidFill>
                <a:latin typeface="Arial Narrow"/>
                <a:cs typeface="Arial Narrow"/>
              </a:rPr>
              <a:t>NOW AND TOMORROW </a:t>
            </a:r>
            <a:r>
              <a:rPr lang="fr-fr" sz="1400" b="1" i="0">
                <a:solidFill>
                  <a:schemeClr val="bg1"/>
                </a:solidFill>
                <a:latin typeface="Arial Narrow"/>
                <a:cs typeface="Arial Narrow"/>
              </a:rPr>
              <a:t>EXCELLENCE IN EVERYTHING WE DO </a:t>
            </a:r>
            <a:endParaRPr lang="en-US" sz="1400" b="1" i="0">
              <a:solidFill>
                <a:schemeClr val="bg1"/>
              </a:solidFill>
              <a:latin typeface="Arial Narrow"/>
              <a:cs typeface="Arial Narrow"/>
            </a:endParaRPr>
          </a:p>
        </p:txBody>
      </p:sp>
      <p:sp>
        <p:nvSpPr>
          <p:cNvPr id="10" name="Rectangle 9"/>
          <p:cNvSpPr/>
          <p:nvPr userDrawn="1"/>
        </p:nvSpPr>
        <p:spPr>
          <a:xfrm>
            <a:off x="1" y="5935090"/>
            <a:ext cx="9144000" cy="170436"/>
          </a:xfrm>
          <a:prstGeom prst="rect">
            <a:avLst/>
          </a:prstGeom>
          <a:solidFill>
            <a:srgbClr val="7A82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pic>
        <p:nvPicPr>
          <p:cNvPr id="11" name="Picture 10" descr="Employment and Social Development Canada - Emploi et Développement social Canada - Canada" title="Federal Identity Program Department signature and Canada wordmark."/>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341918"/>
            <a:ext cx="9137904" cy="420624"/>
          </a:xfrm>
          <a:prstGeom prst="rect">
            <a:avLst/>
          </a:prstGeom>
        </p:spPr>
      </p:pic>
      <p:pic>
        <p:nvPicPr>
          <p:cNvPr id="12" name="Picture 11" descr="Maple leaf decited with departement's fifferent theme." title="Illustration of a maple leaf"/>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3035" y="896305"/>
            <a:ext cx="4245864" cy="4965192"/>
          </a:xfrm>
          <a:prstGeom prst="rect">
            <a:avLst/>
          </a:prstGeom>
        </p:spPr>
      </p:pic>
      <p:pic>
        <p:nvPicPr>
          <p:cNvPr id="13" name="Picture 12" descr="Line made of the silhouettes of different professions and different age categories." title="Silhouettes of people"/>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600767" y="4885728"/>
            <a:ext cx="6328050" cy="1001866"/>
          </a:xfrm>
          <a:prstGeom prst="rect">
            <a:avLst/>
          </a:prstGeom>
        </p:spPr>
      </p:pic>
      <p:sp>
        <p:nvSpPr>
          <p:cNvPr id="14" name="Rectangle 13"/>
          <p:cNvSpPr/>
          <p:nvPr userDrawn="1"/>
        </p:nvSpPr>
        <p:spPr>
          <a:xfrm>
            <a:off x="0" y="5854273"/>
            <a:ext cx="9144001" cy="80815"/>
          </a:xfrm>
          <a:prstGeom prst="rect">
            <a:avLst/>
          </a:prstGeom>
          <a:solidFill>
            <a:srgbClr val="73B6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solidFill>
                <a:srgbClr val="73B632"/>
              </a:solidFill>
            </a:endParaRPr>
          </a:p>
        </p:txBody>
      </p:sp>
    </p:spTree>
    <p:extLst>
      <p:ext uri="{BB962C8B-B14F-4D97-AF65-F5344CB8AC3E}">
        <p14:creationId xmlns:p14="http://schemas.microsoft.com/office/powerpoint/2010/main" val="2217937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D208E4-588A-D444-A7CC-20EDBE44F587}" type="datetimeFigureOut">
              <a:rPr lang="en-US" smtClean="0"/>
              <a:t>8/21/2024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1352539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D208E4-588A-D444-A7CC-20EDBE44F587}" type="datetimeFigureOut">
              <a:rPr lang="en-US" smtClean="0"/>
              <a:t>8/21/2024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379247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750598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D208E4-588A-D444-A7CC-20EDBE44F587}" type="datetimeFigureOut">
              <a:rPr lang="en-US" smtClean="0"/>
              <a:t>8/21/2024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144480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ED208E4-588A-D444-A7CC-20EDBE44F587}" type="datetimeFigureOut">
              <a:rPr lang="en-US" smtClean="0"/>
              <a:t>8/21/2024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219842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ED208E4-588A-D444-A7CC-20EDBE44F587}" type="datetimeFigureOut">
              <a:rPr lang="en-US" smtClean="0"/>
              <a:t>8/21/2024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4186683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D208E4-588A-D444-A7CC-20EDBE44F587}" type="datetimeFigureOut">
              <a:rPr lang="en-US" smtClean="0"/>
              <a:t>8/21/2024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3900391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ED208E4-588A-D444-A7CC-20EDBE44F587}" type="datetimeFigureOut">
              <a:rPr lang="en-US" smtClean="0"/>
              <a:t>8/21/2024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1997541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D208E4-588A-D444-A7CC-20EDBE44F587}" type="datetimeFigureOut">
              <a:rPr lang="en-US" smtClean="0"/>
              <a:t>8/21/2024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1780159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ED208E4-588A-D444-A7CC-20EDBE44F587}" type="datetimeFigureOut">
              <a:rPr lang="en-US" smtClean="0"/>
              <a:t>8/21/2024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1449095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ED208E4-588A-D444-A7CC-20EDBE44F587}" type="datetimeFigureOut">
              <a:rPr lang="en-US" smtClean="0"/>
              <a:t>8/21/2024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1443825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D208E4-588A-D444-A7CC-20EDBE44F587}" type="datetimeFigureOut">
              <a:rPr lang="en-US" smtClean="0"/>
              <a:t>8/21/2024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defRPr>
            </a:lvl1pPr>
          </a:lstStyle>
          <a:p>
            <a:fld id="{2E86C063-E22E-2E4C-A523-54089486E38F}" type="slidenum">
              <a:rPr lang="en-US" smtClean="0"/>
              <a:pPr/>
              <a:t>‹#›</a:t>
            </a:fld>
            <a:endParaRPr lang="en-US"/>
          </a:p>
        </p:txBody>
      </p:sp>
    </p:spTree>
    <p:extLst>
      <p:ext uri="{BB962C8B-B14F-4D97-AF65-F5344CB8AC3E}">
        <p14:creationId xmlns:p14="http://schemas.microsoft.com/office/powerpoint/2010/main" val="224648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457200" rtl="0" eaLnBrk="1" latinLnBrk="0" hangingPunct="1">
        <a:spcBef>
          <a:spcPct val="0"/>
        </a:spcBef>
        <a:buNone/>
        <a:defRPr sz="3600" b="1" i="0" kern="1200">
          <a:solidFill>
            <a:schemeClr val="tx1"/>
          </a:solidFill>
          <a:latin typeface="Arial"/>
          <a:ea typeface="+mj-ea"/>
          <a:cs typeface="Verdan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tags" Target="../tags/tag16.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tags" Target="../tags/tag18.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tags" Target="../tags/tag20.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tags" Target="../tags/tag2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tags" Target="../tags/tag2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tags" Target="../tags/tag26.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tags" Target="../tags/tag28.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tags" Target="../tags/tag3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tags" Target="../tags/tag36.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xml"/><Relationship Id="rId1" Type="http://schemas.openxmlformats.org/officeDocument/2006/relationships/tags" Target="../tags/tag38.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3.xml"/><Relationship Id="rId1" Type="http://schemas.openxmlformats.org/officeDocument/2006/relationships/tags" Target="../tags/tag4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5.xml"/><Relationship Id="rId1" Type="http://schemas.openxmlformats.org/officeDocument/2006/relationships/tags" Target="../tags/tag4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7.xml"/><Relationship Id="rId1" Type="http://schemas.openxmlformats.org/officeDocument/2006/relationships/tags" Target="../tags/tag46.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9.xml"/><Relationship Id="rId1" Type="http://schemas.openxmlformats.org/officeDocument/2006/relationships/tags" Target="../tags/tag48.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1.xml"/><Relationship Id="rId1" Type="http://schemas.openxmlformats.org/officeDocument/2006/relationships/tags" Target="../tags/tag50.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3.xml"/><Relationship Id="rId1" Type="http://schemas.openxmlformats.org/officeDocument/2006/relationships/tags" Target="../tags/tag52.xml"/><Relationship Id="rId4" Type="http://schemas.openxmlformats.org/officeDocument/2006/relationships/hyperlink" Target="https://www.canada.ca/fr/emploi-developpement-social/services/contact-travail.html" TargetMode="Externa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5.xml"/><Relationship Id="rId1" Type="http://schemas.openxmlformats.org/officeDocument/2006/relationships/tags" Target="../tags/tag5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image" Target="../media/image9.png"/><Relationship Id="rId4"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0.xml"/><Relationship Id="rId1" Type="http://schemas.openxmlformats.org/officeDocument/2006/relationships/tags" Target="../tags/tag59.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2.xml"/><Relationship Id="rId1" Type="http://schemas.openxmlformats.org/officeDocument/2006/relationships/tags" Target="../tags/tag61.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4.xml"/><Relationship Id="rId1" Type="http://schemas.openxmlformats.org/officeDocument/2006/relationships/tags" Target="../tags/tag63.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tags" Target="../tags/tag65.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tags" Target="../tags/tag67.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tags" Target="../tags/tag69.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hyperlink" Target="https://catalogue.servicecanada.gc.ca/content/EForms/fr/Profil.html?Group=HRSDC/LAB/OHS" TargetMode="External"/><Relationship Id="rId4" Type="http://schemas.openxmlformats.org/officeDocument/2006/relationships/hyperlink" Target="https://www.canada.ca/fr/emploi-developpement-social/ministere/portefeuille/travail.html"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9.xml"/><Relationship Id="rId1" Type="http://schemas.openxmlformats.org/officeDocument/2006/relationships/tags" Target="../tags/tag1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tags" Target="../tags/tag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custDataLst>
              <p:tags r:id="rId1"/>
            </p:custDataLst>
          </p:nvPr>
        </p:nvSpPr>
        <p:spPr>
          <a:xfrm>
            <a:off x="3109018" y="1656316"/>
            <a:ext cx="4551100" cy="1893454"/>
          </a:xfrm>
        </p:spPr>
        <p:txBody>
          <a:bodyPr rtlCol="0">
            <a:normAutofit fontScale="90000"/>
          </a:bodyPr>
          <a:lstStyle/>
          <a:p>
            <a:pPr algn="ctr"/>
            <a:r>
              <a:rPr lang="fr-fr" dirty="0"/>
              <a:t>Partie II du </a:t>
            </a:r>
            <a:r>
              <a:rPr lang="fr-fr" i="1" dirty="0"/>
              <a:t>Code canadien du travail</a:t>
            </a:r>
            <a:r>
              <a:rPr lang="fr-fr" dirty="0"/>
              <a:t> Aperçu et exigences en matière de rapports</a:t>
            </a:r>
            <a:br>
              <a:rPr lang="en-US" dirty="0">
                <a:highlight>
                  <a:srgbClr val="FFFF00"/>
                </a:highlight>
              </a:rPr>
            </a:br>
            <a:r>
              <a:rPr lang="fr-fr" dirty="0"/>
              <a:t> </a:t>
            </a:r>
            <a:endParaRPr lang="en-US" dirty="0"/>
          </a:p>
        </p:txBody>
      </p:sp>
      <p:sp>
        <p:nvSpPr>
          <p:cNvPr id="3" name="Subtitle 2"/>
          <p:cNvSpPr>
            <a:spLocks noGrp="1"/>
          </p:cNvSpPr>
          <p:nvPr>
            <p:ph type="subTitle" idx="1"/>
            <p:custDataLst>
              <p:tags r:id="rId2"/>
            </p:custDataLst>
          </p:nvPr>
        </p:nvSpPr>
        <p:spPr>
          <a:xfrm>
            <a:off x="4253353" y="3924870"/>
            <a:ext cx="4062903" cy="1752600"/>
          </a:xfrm>
        </p:spPr>
        <p:txBody>
          <a:bodyPr rtlCol="0">
            <a:normAutofit/>
          </a:bodyPr>
          <a:lstStyle/>
          <a:p>
            <a:pPr rtl="0"/>
            <a:r>
              <a:rPr lang="fr-fr">
                <a:solidFill>
                  <a:schemeClr val="tx1"/>
                </a:solidFill>
              </a:rPr>
              <a:t>Santé et sécurité   </a:t>
            </a:r>
            <a:endParaRPr lang="en-US">
              <a:solidFill>
                <a:schemeClr val="tx1"/>
              </a:solidFill>
            </a:endParaRPr>
          </a:p>
        </p:txBody>
      </p:sp>
    </p:spTree>
    <p:extLst>
      <p:ext uri="{BB962C8B-B14F-4D97-AF65-F5344CB8AC3E}">
        <p14:creationId xmlns:p14="http://schemas.microsoft.com/office/powerpoint/2010/main" val="1383483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387822"/>
            <a:ext cx="8229600" cy="972766"/>
          </a:xfrm>
        </p:spPr>
        <p:txBody>
          <a:bodyPr rtlCol="0"/>
          <a:lstStyle/>
          <a:p>
            <a:pPr algn="ctr" rtl="0"/>
            <a:r>
              <a:rPr lang="fr-fr"/>
              <a:t>Obligations des employeurs</a:t>
            </a:r>
            <a:endParaRPr lang="en-US"/>
          </a:p>
        </p:txBody>
      </p:sp>
      <p:sp>
        <p:nvSpPr>
          <p:cNvPr id="3" name="Content Placeholder 2"/>
          <p:cNvSpPr>
            <a:spLocks noGrp="1"/>
          </p:cNvSpPr>
          <p:nvPr>
            <p:ph idx="1"/>
            <p:custDataLst>
              <p:tags r:id="rId2"/>
            </p:custDataLst>
          </p:nvPr>
        </p:nvSpPr>
        <p:spPr>
          <a:xfrm>
            <a:off x="457200" y="1575881"/>
            <a:ext cx="8229600" cy="4139119"/>
          </a:xfrm>
        </p:spPr>
        <p:txBody>
          <a:bodyPr vert="horz" lIns="91440" tIns="45720" rIns="91440" bIns="45720" rtlCol="0" anchor="t">
            <a:normAutofit fontScale="92500"/>
          </a:bodyPr>
          <a:lstStyle/>
          <a:p>
            <a:pPr rtl="0"/>
            <a:r>
              <a:rPr lang="fr-fr" sz="3000" dirty="0"/>
              <a:t>Chaque employeur veille à la protection de ses employés en matière de santé et de sécurité au travail (</a:t>
            </a:r>
            <a:r>
              <a:rPr lang="fr-fr" sz="3000" dirty="0">
                <a:cs typeface="Arial"/>
              </a:rPr>
              <a:t>al.</a:t>
            </a:r>
            <a:r>
              <a:rPr lang="fr-fr" sz="3000" dirty="0"/>
              <a:t> 124).</a:t>
            </a:r>
          </a:p>
          <a:p>
            <a:r>
              <a:rPr lang="fr-fr" sz="3000" dirty="0"/>
              <a:t>L’employeur a d’autres obligations spécifiques en ce qui concerne tout lieu de travail placé sous son entière autorité ainsi que toute tâche accomplie par un employé (</a:t>
            </a:r>
            <a:r>
              <a:rPr lang="fr-fr" sz="3000" dirty="0">
                <a:cs typeface="Arial"/>
              </a:rPr>
              <a:t>al.</a:t>
            </a:r>
            <a:r>
              <a:rPr lang="fr-fr" sz="3000" dirty="0"/>
              <a:t>125).</a:t>
            </a:r>
          </a:p>
          <a:p>
            <a:pPr rtl="0"/>
            <a:r>
              <a:rPr lang="fr-fr" sz="3000" dirty="0"/>
              <a:t>Éducation, formation, prévention des accidents et enquêtes, etc.</a:t>
            </a:r>
          </a:p>
          <a:p>
            <a:pPr rtl="0"/>
            <a:endParaRPr lang="en-US"/>
          </a:p>
        </p:txBody>
      </p:sp>
    </p:spTree>
    <p:extLst>
      <p:ext uri="{BB962C8B-B14F-4D97-AF65-F5344CB8AC3E}">
        <p14:creationId xmlns:p14="http://schemas.microsoft.com/office/powerpoint/2010/main" val="2756566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62824" y="267421"/>
            <a:ext cx="8229600" cy="1060315"/>
          </a:xfrm>
        </p:spPr>
        <p:txBody>
          <a:bodyPr rtlCol="0"/>
          <a:lstStyle/>
          <a:p>
            <a:pPr algn="ctr" rtl="0"/>
            <a:r>
              <a:rPr lang="fr-fr"/>
              <a:t>Obligations des employés</a:t>
            </a:r>
            <a:endParaRPr lang="en-US"/>
          </a:p>
        </p:txBody>
      </p:sp>
      <p:sp>
        <p:nvSpPr>
          <p:cNvPr id="3" name="Content Placeholder 2"/>
          <p:cNvSpPr>
            <a:spLocks noGrp="1"/>
          </p:cNvSpPr>
          <p:nvPr>
            <p:ph idx="1"/>
            <p:custDataLst>
              <p:tags r:id="rId2"/>
            </p:custDataLst>
          </p:nvPr>
        </p:nvSpPr>
        <p:spPr>
          <a:xfrm>
            <a:off x="457200" y="1566153"/>
            <a:ext cx="8229600" cy="4148847"/>
          </a:xfrm>
        </p:spPr>
        <p:txBody>
          <a:bodyPr vert="horz" lIns="91440" tIns="45720" rIns="91440" bIns="45720" rtlCol="0" anchor="t">
            <a:normAutofit fontScale="92500" lnSpcReduction="10000"/>
          </a:bodyPr>
          <a:lstStyle/>
          <a:p>
            <a:r>
              <a:rPr lang="fr-fr" sz="3000"/>
              <a:t>Les employés doivent prendre les mesures raisonnables nécessaires pour protéger leur santé et assurer leur sécurité ainsi que celles de quiconque risque de subir les conséquences de leur travail ou de leurs activités (</a:t>
            </a:r>
            <a:r>
              <a:rPr lang="fr-fr" sz="3000">
                <a:cs typeface="Arial"/>
              </a:rPr>
              <a:t>al.</a:t>
            </a:r>
            <a:r>
              <a:rPr lang="fr-fr" sz="3000"/>
              <a:t> 126).</a:t>
            </a:r>
          </a:p>
          <a:p>
            <a:pPr rtl="0"/>
            <a:r>
              <a:rPr lang="fr-fr" sz="3000"/>
              <a:t>Les employés doivent signaler toute situation comportant des risques liés au travail à leur employeur.</a:t>
            </a:r>
          </a:p>
          <a:p>
            <a:pPr rtl="0"/>
            <a:r>
              <a:rPr lang="fr-fr" sz="3000"/>
              <a:t>Les employés doivent déclarer tous les accidents à leur employeur.</a:t>
            </a:r>
          </a:p>
          <a:p>
            <a:pPr rtl="0"/>
            <a:endParaRPr lang="en-US"/>
          </a:p>
        </p:txBody>
      </p:sp>
    </p:spTree>
    <p:extLst>
      <p:ext uri="{BB962C8B-B14F-4D97-AF65-F5344CB8AC3E}">
        <p14:creationId xmlns:p14="http://schemas.microsoft.com/office/powerpoint/2010/main" val="1506960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397550"/>
            <a:ext cx="8229600" cy="1099226"/>
          </a:xfrm>
        </p:spPr>
        <p:txBody>
          <a:bodyPr rtlCol="0">
            <a:normAutofit fontScale="90000"/>
          </a:bodyPr>
          <a:lstStyle/>
          <a:p>
            <a:pPr algn="ctr" rtl="0"/>
            <a:r>
              <a:rPr lang="fr-fr"/>
              <a:t>Comités et représentants en matière de santé et de sécurité au travail</a:t>
            </a:r>
            <a:endParaRPr lang="en-US"/>
          </a:p>
        </p:txBody>
      </p:sp>
      <p:sp>
        <p:nvSpPr>
          <p:cNvPr id="3" name="Content Placeholder 2"/>
          <p:cNvSpPr>
            <a:spLocks noGrp="1"/>
          </p:cNvSpPr>
          <p:nvPr>
            <p:ph idx="1"/>
            <p:custDataLst>
              <p:tags r:id="rId2"/>
            </p:custDataLst>
          </p:nvPr>
        </p:nvSpPr>
        <p:spPr>
          <a:xfrm>
            <a:off x="457200" y="2023353"/>
            <a:ext cx="8229600" cy="3691647"/>
          </a:xfrm>
        </p:spPr>
        <p:txBody>
          <a:bodyPr vert="horz" lIns="91440" tIns="45720" rIns="91440" bIns="45720" rtlCol="0" anchor="t">
            <a:noAutofit/>
          </a:bodyPr>
          <a:lstStyle/>
          <a:p>
            <a:r>
              <a:rPr lang="fr-fr" sz="2000" dirty="0"/>
              <a:t>Tous les employeurs qui embauchent vingt employés ou plus doivent mettre sur pied un comité de santé et sécurité (</a:t>
            </a:r>
            <a:r>
              <a:rPr lang="fr-fr" sz="2000" dirty="0">
                <a:cs typeface="Arial"/>
              </a:rPr>
              <a:t>al. 135)</a:t>
            </a:r>
            <a:r>
              <a:rPr lang="fr-fr" sz="2000" dirty="0"/>
              <a:t>.</a:t>
            </a:r>
          </a:p>
          <a:p>
            <a:r>
              <a:rPr lang="fr-fr" sz="2000" dirty="0"/>
              <a:t>Tous les employeurs qui embauchent vingt employés ou moins doivent nommer un représentant de santé et de sécurité </a:t>
            </a:r>
            <a:r>
              <a:rPr lang="fr-fr" sz="2000" dirty="0">
                <a:cs typeface="Arial"/>
              </a:rPr>
              <a:t>(al. 136).</a:t>
            </a:r>
            <a:endParaRPr lang="fr-fr" sz="2000" dirty="0"/>
          </a:p>
          <a:p>
            <a:pPr rtl="0"/>
            <a:r>
              <a:rPr lang="fr-fr" sz="2000" dirty="0"/>
              <a:t>Les employés du milieu de travail choisissent les membres du comité ou le représentant.</a:t>
            </a:r>
          </a:p>
          <a:p>
            <a:pPr marL="400050" lvl="1" indent="0">
              <a:buNone/>
            </a:pPr>
            <a:r>
              <a:rPr lang="fr-FR" sz="2000" dirty="0">
                <a:solidFill>
                  <a:srgbClr val="000000"/>
                </a:solidFill>
                <a:cs typeface="Arial"/>
              </a:rPr>
              <a:t>ou</a:t>
            </a:r>
          </a:p>
          <a:p>
            <a:r>
              <a:rPr lang="fr-FR" sz="2000" dirty="0">
                <a:cs typeface="Arial"/>
              </a:rPr>
              <a:t>Les membres du syndicat, en consultant les employés non représentés par un syndicat, choisissent les membres du comité ou le représentant (al. 135.1 de 136).</a:t>
            </a:r>
          </a:p>
          <a:p>
            <a:endParaRPr lang="fr-FR">
              <a:cs typeface="Arial"/>
            </a:endParaRPr>
          </a:p>
          <a:p>
            <a:pPr marL="0" indent="0">
              <a:buNone/>
            </a:pPr>
            <a:endParaRPr lang="en-US"/>
          </a:p>
        </p:txBody>
      </p:sp>
    </p:spTree>
    <p:extLst>
      <p:ext uri="{BB962C8B-B14F-4D97-AF65-F5344CB8AC3E}">
        <p14:creationId xmlns:p14="http://schemas.microsoft.com/office/powerpoint/2010/main" val="3804883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483814"/>
            <a:ext cx="8229600" cy="1099226"/>
          </a:xfrm>
        </p:spPr>
        <p:txBody>
          <a:bodyPr rtlCol="0">
            <a:normAutofit fontScale="90000"/>
          </a:bodyPr>
          <a:lstStyle/>
          <a:p>
            <a:pPr algn="ctr"/>
            <a:r>
              <a:rPr lang="fr-fr" dirty="0"/>
              <a:t>Comités et représentants en matière de santé et de sécurité au travail (suite)</a:t>
            </a:r>
            <a:endParaRPr lang="en-US" dirty="0"/>
          </a:p>
        </p:txBody>
      </p:sp>
      <p:sp>
        <p:nvSpPr>
          <p:cNvPr id="3" name="Content Placeholder 2"/>
          <p:cNvSpPr>
            <a:spLocks noGrp="1"/>
          </p:cNvSpPr>
          <p:nvPr>
            <p:ph idx="1"/>
            <p:custDataLst>
              <p:tags r:id="rId2"/>
            </p:custDataLst>
          </p:nvPr>
        </p:nvSpPr>
        <p:spPr>
          <a:xfrm>
            <a:off x="457200" y="2023353"/>
            <a:ext cx="8229600" cy="3691647"/>
          </a:xfrm>
        </p:spPr>
        <p:txBody>
          <a:bodyPr vert="horz" lIns="91440" tIns="45720" rIns="91440" bIns="45720" rtlCol="0" anchor="t">
            <a:normAutofit/>
          </a:bodyPr>
          <a:lstStyle/>
          <a:p>
            <a:r>
              <a:rPr lang="fr-FR">
                <a:cs typeface="Arial"/>
              </a:rPr>
              <a:t>Faute par les employés ou le syndicat de faire la désignation des membres du comité ou d'un représentant, les fonctions du comité sont exercées par l’employeur jusqu’à ce que le comité soit constitué </a:t>
            </a:r>
          </a:p>
          <a:p>
            <a:pPr marL="400050" lvl="1" indent="0">
              <a:buNone/>
            </a:pPr>
            <a:r>
              <a:rPr lang="fr-FR">
                <a:cs typeface="Arial"/>
              </a:rPr>
              <a:t>(al. 135.1 de 136). </a:t>
            </a:r>
            <a:endParaRPr lang="fr-FR">
              <a:solidFill>
                <a:srgbClr val="000000"/>
              </a:solidFill>
              <a:cs typeface="Arial"/>
            </a:endParaRPr>
          </a:p>
          <a:p>
            <a:endParaRPr lang="fr-FR">
              <a:solidFill>
                <a:srgbClr val="000000"/>
              </a:solidFill>
              <a:cs typeface="Arial"/>
            </a:endParaRPr>
          </a:p>
          <a:p>
            <a:pPr marL="0" indent="0">
              <a:buNone/>
            </a:pPr>
            <a:endParaRPr lang="en-US"/>
          </a:p>
        </p:txBody>
      </p:sp>
    </p:spTree>
    <p:extLst>
      <p:ext uri="{BB962C8B-B14F-4D97-AF65-F5344CB8AC3E}">
        <p14:creationId xmlns:p14="http://schemas.microsoft.com/office/powerpoint/2010/main" val="278455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rtlCol="0">
            <a:normAutofit fontScale="90000"/>
          </a:bodyPr>
          <a:lstStyle/>
          <a:p>
            <a:pPr algn="ctr" rtl="0"/>
            <a:r>
              <a:rPr lang="fr-fr"/>
              <a:t>Comités d’orientation en matière de santé et de sécurité</a:t>
            </a:r>
            <a:endParaRPr lang="en-US"/>
          </a:p>
        </p:txBody>
      </p:sp>
      <p:sp>
        <p:nvSpPr>
          <p:cNvPr id="3" name="Content Placeholder 2"/>
          <p:cNvSpPr>
            <a:spLocks noGrp="1"/>
          </p:cNvSpPr>
          <p:nvPr>
            <p:ph idx="1"/>
            <p:custDataLst>
              <p:tags r:id="rId2"/>
            </p:custDataLst>
          </p:nvPr>
        </p:nvSpPr>
        <p:spPr/>
        <p:txBody>
          <a:bodyPr vert="horz" lIns="91440" tIns="45720" rIns="91440" bIns="45720" rtlCol="0" anchor="t">
            <a:normAutofit/>
          </a:bodyPr>
          <a:lstStyle/>
          <a:p>
            <a:pPr marL="0" indent="0">
              <a:buNone/>
            </a:pPr>
            <a:r>
              <a:rPr lang="fr-fr"/>
              <a:t>L’employeur qui compte habituellement trois cents employés directs ou plus constitue un comité d’orientation chargé d’examiner les questions qui concernent l’entreprise de l’employeur en matière de santé et sécurité </a:t>
            </a:r>
            <a:r>
              <a:rPr lang="fr-fr">
                <a:cs typeface="Arial"/>
              </a:rPr>
              <a:t>(al. 134.1(1)).</a:t>
            </a:r>
            <a:endParaRPr lang="fr-fr"/>
          </a:p>
          <a:p>
            <a:pPr marL="0" indent="0" rtl="0">
              <a:buNone/>
            </a:pPr>
            <a:endParaRPr lang="en-US"/>
          </a:p>
        </p:txBody>
      </p:sp>
    </p:spTree>
    <p:extLst>
      <p:ext uri="{BB962C8B-B14F-4D97-AF65-F5344CB8AC3E}">
        <p14:creationId xmlns:p14="http://schemas.microsoft.com/office/powerpoint/2010/main" val="615672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rtlCol="0">
            <a:normAutofit fontScale="90000"/>
          </a:bodyPr>
          <a:lstStyle/>
          <a:p>
            <a:pPr algn="ctr" rtl="0"/>
            <a:r>
              <a:rPr lang="fr-fr"/>
              <a:t>Processus de règlement interne des plaintes</a:t>
            </a:r>
            <a:endParaRPr lang="en-US"/>
          </a:p>
        </p:txBody>
      </p:sp>
      <p:sp>
        <p:nvSpPr>
          <p:cNvPr id="3" name="Content Placeholder 2"/>
          <p:cNvSpPr>
            <a:spLocks noGrp="1"/>
          </p:cNvSpPr>
          <p:nvPr>
            <p:ph idx="1"/>
            <p:custDataLst>
              <p:tags r:id="rId2"/>
            </p:custDataLst>
          </p:nvPr>
        </p:nvSpPr>
        <p:spPr/>
        <p:txBody>
          <a:bodyPr vert="horz" lIns="91440" tIns="45720" rIns="91440" bIns="45720" rtlCol="0" anchor="t">
            <a:normAutofit fontScale="77500" lnSpcReduction="20000"/>
          </a:bodyPr>
          <a:lstStyle/>
          <a:p>
            <a:r>
              <a:rPr sz="3000" dirty="0"/>
              <a:t>Conforme à </a:t>
            </a:r>
            <a:r>
              <a:rPr lang="en-US" sz="3000" dirty="0" err="1"/>
              <a:t>l'alinéa</a:t>
            </a:r>
            <a:r>
              <a:rPr sz="3000" dirty="0"/>
              <a:t> 127.1 du Code</a:t>
            </a:r>
            <a:endParaRPr lang="fr-FR" sz="3000">
              <a:cs typeface="Arial"/>
            </a:endParaRPr>
          </a:p>
          <a:p>
            <a:r>
              <a:rPr lang="fr-fr" sz="3000" dirty="0"/>
              <a:t>Si un employé croit qu’il y a une contravention au Code ou qu’un accident, une blessure ou une maladie pourrait survenir, ce dernier doit déposer une plainte à son employeur</a:t>
            </a:r>
          </a:p>
          <a:p>
            <a:r>
              <a:rPr lang="fr-fr" sz="3000" dirty="0"/>
              <a:t>Toutefois, dans le cas d'une plainte ayant trait à un incident de harcèlement et de violence, l'employé peut adresser sa plainte à son </a:t>
            </a:r>
            <a:r>
              <a:rPr lang="fr-fr" sz="3000" u="sng" dirty="0"/>
              <a:t>supérieur hiérarchique</a:t>
            </a:r>
            <a:r>
              <a:rPr lang="fr-fr" sz="3000" dirty="0"/>
              <a:t> ou à la </a:t>
            </a:r>
            <a:r>
              <a:rPr lang="fr-fr" sz="3000" u="sng" dirty="0"/>
              <a:t>personne désignée</a:t>
            </a:r>
            <a:r>
              <a:rPr lang="fr-fr" sz="3000" dirty="0"/>
              <a:t> dans la politique de l'employeur concernant la prévention du harcèlement et de la violence dans le lieu de travail</a:t>
            </a:r>
          </a:p>
          <a:p>
            <a:pPr rtl="0"/>
            <a:r>
              <a:rPr lang="fr-fr" sz="3000" dirty="0"/>
              <a:t>Le processus de règlement interne des plaintes doit être bouclé avant que le Programme du travail d’EDSC puisse recevoir la plainte aux fins d’examen et d’une éventuelle enquête</a:t>
            </a:r>
          </a:p>
          <a:p>
            <a:pPr rtl="0"/>
            <a:endParaRPr lang="en-US"/>
          </a:p>
        </p:txBody>
      </p:sp>
    </p:spTree>
    <p:extLst>
      <p:ext uri="{BB962C8B-B14F-4D97-AF65-F5344CB8AC3E}">
        <p14:creationId xmlns:p14="http://schemas.microsoft.com/office/powerpoint/2010/main" val="2653894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rtlCol="0"/>
          <a:lstStyle/>
          <a:p>
            <a:pPr algn="ctr" rtl="0"/>
            <a:r>
              <a:rPr lang="fr-fr"/>
              <a:t>Droit de refuser un travail dangereux</a:t>
            </a:r>
            <a:endParaRPr lang="en-US"/>
          </a:p>
        </p:txBody>
      </p:sp>
      <p:sp>
        <p:nvSpPr>
          <p:cNvPr id="3" name="Content Placeholder 2"/>
          <p:cNvSpPr>
            <a:spLocks noGrp="1"/>
          </p:cNvSpPr>
          <p:nvPr>
            <p:ph idx="1"/>
            <p:custDataLst>
              <p:tags r:id="rId2"/>
            </p:custDataLst>
          </p:nvPr>
        </p:nvSpPr>
        <p:spPr>
          <a:xfrm>
            <a:off x="457200" y="1358660"/>
            <a:ext cx="8229600" cy="4525963"/>
          </a:xfrm>
        </p:spPr>
        <p:txBody>
          <a:bodyPr vert="horz" lIns="91440" tIns="45720" rIns="91440" bIns="45720" rtlCol="0" anchor="t">
            <a:normAutofit fontScale="92500"/>
          </a:bodyPr>
          <a:lstStyle/>
          <a:p>
            <a:pPr marL="0" indent="0">
              <a:buNone/>
            </a:pPr>
            <a:r>
              <a:rPr lang="fr-fr" dirty="0"/>
              <a:t>Un employé peut refuser de travailler s’il a des motifs raisonnables de croire que, selon le cas </a:t>
            </a:r>
            <a:r>
              <a:rPr lang="fr-fr" sz="2600" dirty="0"/>
              <a:t>(al. 128(1))</a:t>
            </a:r>
            <a:r>
              <a:rPr lang="fr-fr" dirty="0"/>
              <a:t> :</a:t>
            </a:r>
          </a:p>
          <a:p>
            <a:pPr rtl="0"/>
            <a:r>
              <a:rPr lang="fr-fr" dirty="0"/>
              <a:t>le travail constitue un danger pour lui-même ou un autre employé</a:t>
            </a:r>
          </a:p>
          <a:p>
            <a:pPr rtl="0"/>
            <a:r>
              <a:rPr lang="fr-fr" dirty="0"/>
              <a:t>la situation de travail peut être dangereuse pour lui</a:t>
            </a:r>
          </a:p>
          <a:p>
            <a:pPr rtl="0"/>
            <a:r>
              <a:rPr lang="fr-fr" dirty="0"/>
              <a:t>l’accomplissement d’une tâche constitue un danger pour lui-même ou un autre employé</a:t>
            </a:r>
          </a:p>
          <a:p>
            <a:pPr marL="0" indent="0" rtl="0">
              <a:buNone/>
            </a:pPr>
            <a:endParaRPr lang="en-US"/>
          </a:p>
        </p:txBody>
      </p:sp>
    </p:spTree>
    <p:extLst>
      <p:ext uri="{BB962C8B-B14F-4D97-AF65-F5344CB8AC3E}">
        <p14:creationId xmlns:p14="http://schemas.microsoft.com/office/powerpoint/2010/main" val="3862907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rtlCol="0"/>
          <a:lstStyle/>
          <a:p>
            <a:pPr algn="ctr" rtl="0"/>
            <a:r>
              <a:rPr lang="fr-fr"/>
              <a:t>Définition de « danger »</a:t>
            </a:r>
            <a:endParaRPr lang="en-US"/>
          </a:p>
        </p:txBody>
      </p:sp>
      <p:sp>
        <p:nvSpPr>
          <p:cNvPr id="3" name="Content Placeholder 2"/>
          <p:cNvSpPr>
            <a:spLocks noGrp="1"/>
          </p:cNvSpPr>
          <p:nvPr>
            <p:ph idx="1"/>
            <p:custDataLst>
              <p:tags r:id="rId2"/>
            </p:custDataLst>
          </p:nvPr>
        </p:nvSpPr>
        <p:spPr/>
        <p:txBody>
          <a:bodyPr vert="horz" lIns="91440" tIns="45720" rIns="91440" bIns="45720" rtlCol="0" anchor="t">
            <a:normAutofit/>
          </a:bodyPr>
          <a:lstStyle/>
          <a:p>
            <a:pPr marL="0" indent="0">
              <a:buNone/>
            </a:pPr>
            <a:r>
              <a:rPr lang="fr-fr" dirty="0"/>
              <a:t>« Danger » signifie toute situation, condition ou tâche raisonnablement susceptible de constituer une menace imminente ou sérieuse à la vie ou à la santé d’une personne qui y est exposée avant que la situation ou la condition ne puisse être corrigée ou la tâche modifiée </a:t>
            </a:r>
            <a:r>
              <a:rPr lang="fr-fr" sz="2400" dirty="0"/>
              <a:t>(</a:t>
            </a:r>
            <a:r>
              <a:rPr lang="fr-fr" sz="2400" dirty="0">
                <a:cs typeface="Arial"/>
              </a:rPr>
              <a:t>al. 122(1))</a:t>
            </a:r>
            <a:r>
              <a:rPr lang="fr-fr" dirty="0">
                <a:cs typeface="Arial"/>
              </a:rPr>
              <a:t>.</a:t>
            </a:r>
            <a:endParaRPr lang="fr-fr" dirty="0"/>
          </a:p>
        </p:txBody>
      </p:sp>
    </p:spTree>
    <p:extLst>
      <p:ext uri="{BB962C8B-B14F-4D97-AF65-F5344CB8AC3E}">
        <p14:creationId xmlns:p14="http://schemas.microsoft.com/office/powerpoint/2010/main" val="2138078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rtlCol="0">
            <a:normAutofit fontScale="90000"/>
          </a:bodyPr>
          <a:lstStyle/>
          <a:p>
            <a:pPr algn="ctr" rtl="0"/>
            <a:r>
              <a:rPr lang="fr-fr"/>
              <a:t>Obligation de l</a:t>
            </a:r>
            <a:r>
              <a:rPr lang="fr-FR"/>
              <a:t>’</a:t>
            </a:r>
            <a:r>
              <a:rPr lang="fr-fr"/>
              <a:t>employeur de déclarer les refus de travailler</a:t>
            </a:r>
            <a:endParaRPr lang="en-US"/>
          </a:p>
        </p:txBody>
      </p:sp>
      <p:sp>
        <p:nvSpPr>
          <p:cNvPr id="3" name="Content Placeholder 2"/>
          <p:cNvSpPr>
            <a:spLocks noGrp="1"/>
          </p:cNvSpPr>
          <p:nvPr>
            <p:ph idx="1"/>
            <p:custDataLst>
              <p:tags r:id="rId2"/>
            </p:custDataLst>
          </p:nvPr>
        </p:nvSpPr>
        <p:spPr>
          <a:xfrm>
            <a:off x="457200" y="1639852"/>
            <a:ext cx="8229600" cy="4075148"/>
          </a:xfrm>
        </p:spPr>
        <p:txBody>
          <a:bodyPr vert="horz" lIns="91440" tIns="45720" rIns="91440" bIns="45720" rtlCol="0" anchor="t">
            <a:normAutofit/>
          </a:bodyPr>
          <a:lstStyle/>
          <a:p>
            <a:r>
              <a:rPr lang="fr-fr" sz="2700" dirty="0">
                <a:cs typeface="Arial"/>
              </a:rPr>
              <a:t>Il est très important que l’employeur, l’employé et le comité ou le représentant de santé et sécurité observent la procédure requise énoncée à l’article 128 du Code en ce qui concerne le refus de travailler</a:t>
            </a:r>
            <a:endParaRPr lang="en-US" sz="2700">
              <a:cs typeface="Arial"/>
            </a:endParaRPr>
          </a:p>
          <a:p>
            <a:r>
              <a:rPr lang="fr-fr" sz="2700" dirty="0">
                <a:cs typeface="Arial"/>
              </a:rPr>
              <a:t>Le Programme du travail d’EDSC ne fera enquête que lorsque le processus interne aura été mené à bien et que l’employé maintiendra son droit de refus (al. 128 (16))</a:t>
            </a:r>
          </a:p>
          <a:p>
            <a:pPr marL="0" indent="0" rtl="0">
              <a:buNone/>
            </a:pPr>
            <a:endParaRPr lang="en-US"/>
          </a:p>
          <a:p>
            <a:pPr marL="0" indent="0" rtl="0">
              <a:buNone/>
            </a:pPr>
            <a:endParaRPr lang="en-US"/>
          </a:p>
        </p:txBody>
      </p:sp>
    </p:spTree>
    <p:extLst>
      <p:ext uri="{BB962C8B-B14F-4D97-AF65-F5344CB8AC3E}">
        <p14:creationId xmlns:p14="http://schemas.microsoft.com/office/powerpoint/2010/main" val="3962405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rtlCol="0">
            <a:normAutofit fontScale="90000"/>
          </a:bodyPr>
          <a:lstStyle/>
          <a:p>
            <a:pPr algn="ctr"/>
            <a:r>
              <a:rPr lang="fr-fr" dirty="0"/>
              <a:t>Obligation de l</a:t>
            </a:r>
            <a:r>
              <a:rPr lang="fr-FR" dirty="0"/>
              <a:t>’</a:t>
            </a:r>
            <a:r>
              <a:rPr lang="fr-fr" dirty="0"/>
              <a:t>employeur de déclarer les refus de travailler (suite)</a:t>
            </a:r>
            <a:endParaRPr lang="en-US" dirty="0"/>
          </a:p>
        </p:txBody>
      </p:sp>
      <p:sp>
        <p:nvSpPr>
          <p:cNvPr id="3" name="Content Placeholder 2"/>
          <p:cNvSpPr>
            <a:spLocks noGrp="1"/>
          </p:cNvSpPr>
          <p:nvPr>
            <p:ph idx="1"/>
            <p:custDataLst>
              <p:tags r:id="rId2"/>
            </p:custDataLst>
          </p:nvPr>
        </p:nvSpPr>
        <p:spPr>
          <a:xfrm>
            <a:off x="457200" y="1639853"/>
            <a:ext cx="8229600" cy="4075147"/>
          </a:xfrm>
        </p:spPr>
        <p:txBody>
          <a:bodyPr vert="horz" lIns="91440" tIns="45720" rIns="91440" bIns="45720" rtlCol="0" anchor="t">
            <a:normAutofit fontScale="77500" lnSpcReduction="20000"/>
          </a:bodyPr>
          <a:lstStyle/>
          <a:p>
            <a:r>
              <a:rPr lang="fr-fr" dirty="0"/>
              <a:t>L'employé peut maintenir son refus</a:t>
            </a:r>
            <a:endParaRPr lang="en-US" dirty="0"/>
          </a:p>
          <a:p>
            <a:pPr lvl="1">
              <a:buChar char="•"/>
            </a:pPr>
            <a:r>
              <a:rPr lang="fr-fr" dirty="0"/>
              <a:t>S'il est en désaccord avec l'enquête et le rapport écrit de l'employeur (al. 128 (9))</a:t>
            </a:r>
          </a:p>
          <a:p>
            <a:pPr lvl="1">
              <a:buFont typeface="Arial,Sans-Serif"/>
              <a:buChar char="•"/>
            </a:pPr>
            <a:r>
              <a:rPr lang="fr-fr" dirty="0">
                <a:cs typeface="Arial"/>
              </a:rPr>
              <a:t>S'il est en désaccord avec la décision de l'employeur suite à la décision du comité local ou le rapport écrit du représentant (al. 128 (15))</a:t>
            </a:r>
            <a:endParaRPr lang="en-US" dirty="0">
              <a:cs typeface="Arial"/>
            </a:endParaRPr>
          </a:p>
          <a:p>
            <a:r>
              <a:rPr lang="fr-fr" sz="3100" dirty="0"/>
              <a:t>Si l'employé maintien son droit de refus, l’employeur DOIT déclarer au chef </a:t>
            </a:r>
            <a:r>
              <a:rPr lang="fr-fr" sz="3100" dirty="0">
                <a:cs typeface="Arial"/>
              </a:rPr>
              <a:t>de la conformité et de l’application tout</a:t>
            </a:r>
            <a:r>
              <a:rPr lang="fr-fr" sz="3100" dirty="0"/>
              <a:t> maintien du refus de travailler</a:t>
            </a:r>
            <a:r>
              <a:rPr lang="fr-fr" sz="3100" dirty="0">
                <a:cs typeface="Arial"/>
              </a:rPr>
              <a:t> (al. 128 (16))</a:t>
            </a:r>
            <a:endParaRPr lang="fr-fr" sz="3100" dirty="0"/>
          </a:p>
          <a:p>
            <a:r>
              <a:rPr lang="fr-fr" sz="3100" dirty="0"/>
              <a:t>L’employeur DOIT fournir au chef de la conformité et de l’application des rapports d’enquête du comité et de l’employeur </a:t>
            </a:r>
            <a:r>
              <a:rPr lang="fr-fr" sz="3100" dirty="0">
                <a:cs typeface="Arial"/>
              </a:rPr>
              <a:t>(al.128 (16))</a:t>
            </a:r>
            <a:endParaRPr lang="fr-fr" sz="3100" dirty="0"/>
          </a:p>
        </p:txBody>
      </p:sp>
    </p:spTree>
    <p:extLst>
      <p:ext uri="{BB962C8B-B14F-4D97-AF65-F5344CB8AC3E}">
        <p14:creationId xmlns:p14="http://schemas.microsoft.com/office/powerpoint/2010/main" val="518793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426559"/>
            <a:ext cx="8229600" cy="763519"/>
          </a:xfrm>
        </p:spPr>
        <p:txBody>
          <a:bodyPr rtlCol="0"/>
          <a:lstStyle/>
          <a:p>
            <a:pPr algn="ctr" rtl="0"/>
            <a:r>
              <a:rPr lang="fr-fr"/>
              <a:t>Aperçu</a:t>
            </a:r>
          </a:p>
        </p:txBody>
      </p:sp>
      <p:sp>
        <p:nvSpPr>
          <p:cNvPr id="3" name="Content Placeholder 2"/>
          <p:cNvSpPr>
            <a:spLocks noGrp="1"/>
          </p:cNvSpPr>
          <p:nvPr>
            <p:ph idx="1"/>
            <p:custDataLst>
              <p:tags r:id="rId2"/>
            </p:custDataLst>
          </p:nvPr>
        </p:nvSpPr>
        <p:spPr>
          <a:xfrm>
            <a:off x="457200" y="1585609"/>
            <a:ext cx="8229600" cy="4129391"/>
          </a:xfrm>
        </p:spPr>
        <p:txBody>
          <a:bodyPr vert="horz" lIns="91440" tIns="45720" rIns="91440" bIns="45720" rtlCol="0" anchor="t">
            <a:normAutofit fontScale="77500" lnSpcReduction="20000"/>
          </a:bodyPr>
          <a:lstStyle/>
          <a:p>
            <a:r>
              <a:rPr lang="en-US" dirty="0">
                <a:cs typeface="Arial"/>
              </a:rPr>
              <a:t>Objectif de la </a:t>
            </a:r>
            <a:r>
              <a:rPr lang="fr-CA" dirty="0">
                <a:cs typeface="Arial"/>
              </a:rPr>
              <a:t>présentation</a:t>
            </a:r>
            <a:endParaRPr lang="fr-CA" dirty="0"/>
          </a:p>
          <a:p>
            <a:r>
              <a:rPr lang="fr-fr" dirty="0"/>
              <a:t>Compétence </a:t>
            </a:r>
            <a:endParaRPr lang="en-US" i="1" dirty="0"/>
          </a:p>
          <a:p>
            <a:r>
              <a:rPr lang="fr-fr" dirty="0"/>
              <a:t>Objectif de la partie II du </a:t>
            </a:r>
            <a:r>
              <a:rPr lang="fr-fr" i="1" dirty="0"/>
              <a:t>Code canadien du travail</a:t>
            </a:r>
            <a:endParaRPr lang="en-US" i="1" dirty="0"/>
          </a:p>
          <a:p>
            <a:pPr rtl="0"/>
            <a:r>
              <a:rPr lang="fr-fr" dirty="0"/>
              <a:t>Obligations des employeurs</a:t>
            </a:r>
          </a:p>
          <a:p>
            <a:pPr rtl="0"/>
            <a:r>
              <a:rPr lang="fr-fr" dirty="0"/>
              <a:t>Obligations des employés</a:t>
            </a:r>
          </a:p>
          <a:p>
            <a:pPr rtl="0"/>
            <a:r>
              <a:rPr lang="fr-fr" dirty="0"/>
              <a:t>Comités et représentants en matière de santé et de sécurité au travail</a:t>
            </a:r>
          </a:p>
          <a:p>
            <a:pPr rtl="0"/>
            <a:r>
              <a:rPr lang="fr-fr" dirty="0"/>
              <a:t>Comités d’orientation en matière de santé et de sécurité</a:t>
            </a:r>
          </a:p>
          <a:p>
            <a:pPr rtl="0"/>
            <a:r>
              <a:rPr lang="fr-fr" dirty="0"/>
              <a:t>Processus de règlement interne des plaintes</a:t>
            </a:r>
          </a:p>
          <a:p>
            <a:r>
              <a:rPr lang="fr-FR" dirty="0">
                <a:cs typeface="Arial"/>
              </a:rPr>
              <a:t>Processus du refus de travailler en cas de danger</a:t>
            </a:r>
            <a:endParaRPr lang="fr-FR" dirty="0">
              <a:solidFill>
                <a:srgbClr val="000000"/>
              </a:solidFill>
            </a:endParaRPr>
          </a:p>
          <a:p>
            <a:endParaRPr lang="fr-FR">
              <a:solidFill>
                <a:srgbClr val="000000"/>
              </a:solidFill>
            </a:endParaRPr>
          </a:p>
          <a:p>
            <a:endParaRPr lang="fr-FR">
              <a:solidFill>
                <a:srgbClr val="FF0000"/>
              </a:solidFill>
            </a:endParaRPr>
          </a:p>
          <a:p>
            <a:endParaRPr lang="en-US"/>
          </a:p>
        </p:txBody>
      </p:sp>
    </p:spTree>
    <p:extLst>
      <p:ext uri="{BB962C8B-B14F-4D97-AF65-F5344CB8AC3E}">
        <p14:creationId xmlns:p14="http://schemas.microsoft.com/office/powerpoint/2010/main" val="13175751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rtlCol="0">
            <a:normAutofit fontScale="90000"/>
          </a:bodyPr>
          <a:lstStyle/>
          <a:p>
            <a:pPr algn="ctr"/>
            <a:r>
              <a:rPr lang="fr-fr"/>
              <a:t>Règlement canadien sur la santé et la sécurité au travail (RCSST)</a:t>
            </a:r>
            <a:endParaRPr lang="en-US"/>
          </a:p>
        </p:txBody>
      </p:sp>
      <p:sp>
        <p:nvSpPr>
          <p:cNvPr id="3" name="Content Placeholder 2"/>
          <p:cNvSpPr>
            <a:spLocks noGrp="1"/>
          </p:cNvSpPr>
          <p:nvPr>
            <p:ph idx="1"/>
            <p:custDataLst>
              <p:tags r:id="rId2"/>
            </p:custDataLst>
          </p:nvPr>
        </p:nvSpPr>
        <p:spPr/>
        <p:txBody>
          <a:bodyPr vert="horz" lIns="91440" tIns="45720" rIns="91440" bIns="45720" rtlCol="0" anchor="t">
            <a:normAutofit fontScale="92500" lnSpcReduction="20000"/>
          </a:bodyPr>
          <a:lstStyle/>
          <a:p>
            <a:r>
              <a:rPr lang="fr-fr" sz="2800" dirty="0"/>
              <a:t>Indique, de façon beaucoup plus détaillée, les exigences attendues afin d’assurer un milieu de travail sain et sans danger</a:t>
            </a:r>
          </a:p>
          <a:p>
            <a:r>
              <a:rPr lang="fr-fr" sz="2800" dirty="0"/>
              <a:t>Il y a dix-neuf parties au </a:t>
            </a:r>
            <a:r>
              <a:rPr lang="fr-fr" sz="2800" i="1" dirty="0"/>
              <a:t>Règlement canadien sur la santé et la sécurité au travail</a:t>
            </a:r>
            <a:r>
              <a:rPr lang="fr-fr" sz="2800" dirty="0"/>
              <a:t> qui couvrent les différents enjeux en liens avec la santé et à la sécurité</a:t>
            </a:r>
          </a:p>
          <a:p>
            <a:r>
              <a:rPr lang="fr-fr" sz="2800" dirty="0"/>
              <a:t>La Partie XX "Prévention de la violence dans le lieu de travail" a été abrogée</a:t>
            </a:r>
          </a:p>
          <a:p>
            <a:r>
              <a:rPr lang="fr-fr" sz="2800" dirty="0"/>
              <a:t>Le </a:t>
            </a:r>
            <a:r>
              <a:rPr lang="fr-fr" sz="2800" b="1" i="1" dirty="0"/>
              <a:t>Règlement sur la prévention du harcèlement et de la violence dans le lieu de travail </a:t>
            </a:r>
            <a:r>
              <a:rPr lang="fr-fr" sz="2800" dirty="0"/>
              <a:t>est entré en vigueur le 1er janvier 2021</a:t>
            </a:r>
          </a:p>
        </p:txBody>
      </p:sp>
    </p:spTree>
    <p:extLst>
      <p:ext uri="{BB962C8B-B14F-4D97-AF65-F5344CB8AC3E}">
        <p14:creationId xmlns:p14="http://schemas.microsoft.com/office/powerpoint/2010/main" val="3659998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351298"/>
            <a:ext cx="8229600" cy="992222"/>
          </a:xfrm>
        </p:spPr>
        <p:txBody>
          <a:bodyPr rtlCol="0">
            <a:normAutofit fontScale="90000"/>
          </a:bodyPr>
          <a:lstStyle/>
          <a:p>
            <a:pPr algn="ctr" rtl="0"/>
            <a:r>
              <a:rPr lang="fr-fr"/>
              <a:t>Partie XV – Enquêtes et rapports sur les situations comportant des risques</a:t>
            </a:r>
          </a:p>
        </p:txBody>
      </p:sp>
      <p:sp>
        <p:nvSpPr>
          <p:cNvPr id="3" name="Content Placeholder 2"/>
          <p:cNvSpPr>
            <a:spLocks noGrp="1"/>
          </p:cNvSpPr>
          <p:nvPr>
            <p:ph idx="1"/>
            <p:custDataLst>
              <p:tags r:id="rId2"/>
            </p:custDataLst>
          </p:nvPr>
        </p:nvSpPr>
        <p:spPr>
          <a:xfrm>
            <a:off x="457200" y="1679951"/>
            <a:ext cx="8229600" cy="3905654"/>
          </a:xfrm>
        </p:spPr>
        <p:txBody>
          <a:bodyPr vert="horz" lIns="91440" tIns="45720" rIns="91440" bIns="45720" rtlCol="0" anchor="t">
            <a:noAutofit/>
          </a:bodyPr>
          <a:lstStyle/>
          <a:p>
            <a:pPr marL="0" indent="0" rtl="0">
              <a:buNone/>
            </a:pPr>
            <a:r>
              <a:rPr lang="fr-fr" sz="2800" dirty="0"/>
              <a:t>Une situation comportant un risque est un accident, une maladie professionnelle ou toute autre situation découlant du travail de l’employé et qui a causé ou causera vraisemblablement une blessure à l’employé ou à toute autre personne.</a:t>
            </a:r>
            <a:endParaRPr lang="en-US" dirty="0"/>
          </a:p>
          <a:p>
            <a:pPr marL="0" indent="0" rtl="0">
              <a:buNone/>
            </a:pPr>
            <a:r>
              <a:rPr lang="fr-fr" sz="2800" dirty="0"/>
              <a:t>Le principal objectif de la tenue d’une enquête sur une situation comportant des risques est d’apprendre de cette situation et de prévenir la récurrence de l’incident.</a:t>
            </a:r>
          </a:p>
          <a:p>
            <a:pPr marL="0" indent="0" rtl="0">
              <a:buNone/>
            </a:pPr>
            <a:endParaRPr lang="en-US" sz="2800"/>
          </a:p>
        </p:txBody>
      </p:sp>
    </p:spTree>
    <p:extLst>
      <p:ext uri="{BB962C8B-B14F-4D97-AF65-F5344CB8AC3E}">
        <p14:creationId xmlns:p14="http://schemas.microsoft.com/office/powerpoint/2010/main" val="35853669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Grp="1" noChangeAspect="1" noChangeArrowheads="1"/>
          </p:cNvPicPr>
          <p:nvPr>
            <p:ph type="pic" idx="1"/>
            <p:custDataLst>
              <p:tags r:id="rId1"/>
            </p:custDataLst>
          </p:nvPr>
        </p:nvPicPr>
        <p:blipFill>
          <a:blip r:embed="rId4">
            <a:extLst>
              <a:ext uri="{28A0092B-C50C-407E-A947-70E740481C1C}">
                <a14:useLocalDpi xmlns:a14="http://schemas.microsoft.com/office/drawing/2010/main" val="0"/>
              </a:ext>
            </a:extLst>
          </a:blip>
          <a:srcRect l="10714" r="10714"/>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3"/>
          <p:cNvSpPr>
            <a:spLocks noGrp="1"/>
          </p:cNvSpPr>
          <p:nvPr>
            <p:ph type="body" sz="half" idx="2"/>
            <p:custDataLst>
              <p:tags r:id="rId2"/>
            </p:custDataLst>
          </p:nvPr>
        </p:nvSpPr>
        <p:spPr>
          <a:xfrm>
            <a:off x="1378024" y="4827121"/>
            <a:ext cx="6391071" cy="953311"/>
          </a:xfrm>
        </p:spPr>
        <p:txBody>
          <a:bodyPr vert="horz" lIns="91440" tIns="45720" rIns="91440" bIns="45720" rtlCol="0" anchor="t">
            <a:normAutofit fontScale="70000" lnSpcReduction="20000"/>
          </a:bodyPr>
          <a:lstStyle/>
          <a:p>
            <a:r>
              <a:rPr lang="fr-fr" sz="2000" dirty="0"/>
              <a:t>L'employé qui prend connaissance d'un accident ou de toute situation survenant dans le cadre de son travail qui est la cause ou peut vraisemblablement être la cause d'une blessure à lui-même ou à une autre personne doit sans délai en faire rapport à l'employeur (art. 15.3, RCSST).</a:t>
            </a:r>
            <a:endParaRPr lang="en-US" dirty="0"/>
          </a:p>
        </p:txBody>
      </p:sp>
    </p:spTree>
    <p:extLst>
      <p:ext uri="{BB962C8B-B14F-4D97-AF65-F5344CB8AC3E}">
        <p14:creationId xmlns:p14="http://schemas.microsoft.com/office/powerpoint/2010/main" val="15470959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p:txBody>
          <a:bodyPr rtlCol="0">
            <a:normAutofit fontScale="90000"/>
          </a:bodyPr>
          <a:lstStyle/>
          <a:p>
            <a:pPr algn="ctr" rtl="0"/>
            <a:r>
              <a:rPr lang="fr-fr"/>
              <a:t>Types de situations comportant des risques</a:t>
            </a:r>
            <a:endParaRPr lang="en-US"/>
          </a:p>
        </p:txBody>
      </p:sp>
      <p:sp>
        <p:nvSpPr>
          <p:cNvPr id="4" name="Text Placeholder 3"/>
          <p:cNvSpPr>
            <a:spLocks noGrp="1"/>
          </p:cNvSpPr>
          <p:nvPr>
            <p:ph idx="1"/>
            <p:custDataLst>
              <p:tags r:id="rId2"/>
            </p:custDataLst>
          </p:nvPr>
        </p:nvSpPr>
        <p:spPr>
          <a:xfrm>
            <a:off x="457200" y="1862227"/>
            <a:ext cx="8229600" cy="3257550"/>
          </a:xfrm>
        </p:spPr>
        <p:txBody>
          <a:bodyPr vert="horz" lIns="91440" tIns="45720" rIns="91440" bIns="45720" rtlCol="0" anchor="t">
            <a:normAutofit lnSpcReduction="10000"/>
          </a:bodyPr>
          <a:lstStyle/>
          <a:p>
            <a:r>
              <a:rPr lang="fr-fr" sz="2400" dirty="0"/>
              <a:t>La Partie XV du </a:t>
            </a:r>
            <a:r>
              <a:rPr lang="fr-fr" sz="2400" i="1" dirty="0"/>
              <a:t>Règlement canadien sur la santé et la sécurité au travail </a:t>
            </a:r>
            <a:r>
              <a:rPr lang="fr-fr" sz="2400" dirty="0"/>
              <a:t>désigne plusieurs types de situations comportant des risques et chacune nécessite que l’employeur nomme une personne qualifiée pour mener une enquête, avise le comité de santé et de sécurité ou le représentant.  Par la suite, l'employeur en collaboration avec son comité de santé et sécurité ou son représentant </a:t>
            </a:r>
            <a:r>
              <a:rPr lang="fr-fr" sz="2400" dirty="0">
                <a:cs typeface="Arial"/>
              </a:rPr>
              <a:t>en santé et sécurité au travail</a:t>
            </a:r>
            <a:r>
              <a:rPr lang="fr-fr" sz="2400" dirty="0"/>
              <a:t> prend des mesures pour prévenir la récurrence.</a:t>
            </a:r>
            <a:endParaRPr lang="en-US"/>
          </a:p>
          <a:p>
            <a:pPr marL="0" indent="0" rtl="0">
              <a:buNone/>
            </a:pPr>
            <a:endParaRPr lang="en-US"/>
          </a:p>
        </p:txBody>
      </p:sp>
    </p:spTree>
    <p:extLst>
      <p:ext uri="{BB962C8B-B14F-4D97-AF65-F5344CB8AC3E}">
        <p14:creationId xmlns:p14="http://schemas.microsoft.com/office/powerpoint/2010/main" val="3925473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460136"/>
            <a:ext cx="8229600" cy="1089498"/>
          </a:xfrm>
        </p:spPr>
        <p:txBody>
          <a:bodyPr rtlCol="0">
            <a:normAutofit fontScale="90000"/>
          </a:bodyPr>
          <a:lstStyle/>
          <a:p>
            <a:pPr algn="ctr" rtl="0"/>
            <a:r>
              <a:rPr lang="fr-fr"/>
              <a:t>Les exigences en matière de déclaration du Programme du travail pour les situations comportant des risques</a:t>
            </a:r>
          </a:p>
        </p:txBody>
      </p:sp>
      <p:sp>
        <p:nvSpPr>
          <p:cNvPr id="3" name="Content Placeholder 2"/>
          <p:cNvSpPr>
            <a:spLocks noGrp="1"/>
          </p:cNvSpPr>
          <p:nvPr>
            <p:ph idx="1"/>
            <p:custDataLst>
              <p:tags r:id="rId2"/>
            </p:custDataLst>
          </p:nvPr>
        </p:nvSpPr>
        <p:spPr>
          <a:xfrm>
            <a:off x="457200" y="2020205"/>
            <a:ext cx="8229600" cy="3915383"/>
          </a:xfrm>
        </p:spPr>
        <p:txBody>
          <a:bodyPr vert="horz" lIns="91440" tIns="45720" rIns="91440" bIns="45720" rtlCol="0" anchor="t">
            <a:noAutofit/>
          </a:bodyPr>
          <a:lstStyle/>
          <a:p>
            <a:pPr marL="0" indent="0">
              <a:buNone/>
            </a:pPr>
            <a:r>
              <a:rPr lang="fr-fr" sz="1800" dirty="0"/>
              <a:t>L</a:t>
            </a:r>
            <a:r>
              <a:rPr lang="fr-FR" sz="1800" dirty="0"/>
              <a:t>’</a:t>
            </a:r>
            <a:r>
              <a:rPr lang="fr-fr" sz="1800" dirty="0"/>
              <a:t>employeur avise au chef de la conformité et de l'application, par téléphone ou télécopieur, </a:t>
            </a:r>
            <a:r>
              <a:rPr lang="fr-fr" sz="1800" b="1" u="sng" dirty="0"/>
              <a:t>dès que possible et dans un délai de 24 heures</a:t>
            </a:r>
            <a:r>
              <a:rPr lang="fr-fr" sz="1800" dirty="0"/>
              <a:t>, toute situation ayant entraîné l’une des conséquences suivantes </a:t>
            </a:r>
            <a:r>
              <a:rPr lang="fr-fr" sz="1400" dirty="0"/>
              <a:t>(art. 15.5, RCSST)</a:t>
            </a:r>
            <a:r>
              <a:rPr lang="fr-fr" sz="1800" dirty="0"/>
              <a:t>:</a:t>
            </a:r>
          </a:p>
          <a:p>
            <a:pPr marL="0" indent="0">
              <a:buNone/>
            </a:pPr>
            <a:endParaRPr lang="fr-fr" sz="1800" dirty="0"/>
          </a:p>
          <a:p>
            <a:pPr rtl="0"/>
            <a:r>
              <a:rPr lang="fr-fr" sz="1800" dirty="0"/>
              <a:t>la mort d’un employé (même si elle semble due à des causes naturelles)</a:t>
            </a:r>
          </a:p>
          <a:p>
            <a:pPr rtl="0"/>
            <a:r>
              <a:rPr lang="fr-fr" sz="1800" dirty="0"/>
              <a:t>la blessure invalidante permanente d</a:t>
            </a:r>
            <a:r>
              <a:rPr lang="fr-FR" sz="1800" dirty="0"/>
              <a:t>’</a:t>
            </a:r>
            <a:r>
              <a:rPr lang="fr-fr" sz="1800" dirty="0"/>
              <a:t>un employé ou la blessure invalidante temporaire de deux employés ou plus découlant de la même situation</a:t>
            </a:r>
          </a:p>
          <a:p>
            <a:r>
              <a:rPr lang="fr-fr" sz="1800" dirty="0"/>
              <a:t>une altération permanente d</a:t>
            </a:r>
            <a:r>
              <a:rPr lang="fr-FR" sz="1800" dirty="0"/>
              <a:t>’</a:t>
            </a:r>
            <a:r>
              <a:rPr lang="fr-fr" sz="1800" dirty="0"/>
              <a:t>une fonction de l</a:t>
            </a:r>
            <a:r>
              <a:rPr lang="fr-FR" sz="1800" dirty="0"/>
              <a:t>’</a:t>
            </a:r>
            <a:r>
              <a:rPr lang="fr-fr" sz="1800" dirty="0"/>
              <a:t>organisme chez un employé</a:t>
            </a:r>
          </a:p>
          <a:p>
            <a:pPr rtl="0"/>
            <a:r>
              <a:rPr lang="fr-fr" sz="1800" dirty="0"/>
              <a:t>une explosion</a:t>
            </a:r>
          </a:p>
          <a:p>
            <a:r>
              <a:rPr lang="fr-fr" sz="1800" dirty="0"/>
              <a:t>L'endommagement d'une chaudière ou à un appareil sous pression causant un incendie ou la rupture de la chaudière ou du réservoir</a:t>
            </a:r>
          </a:p>
          <a:p>
            <a:r>
              <a:rPr lang="fr-fr" sz="1800" dirty="0">
                <a:cs typeface="Arial"/>
              </a:rPr>
              <a:t>L'endommagement d'un</a:t>
            </a:r>
            <a:r>
              <a:rPr lang="fr-fr" sz="1800" dirty="0"/>
              <a:t> appareil élévateur le rendant inutilisable ou la chute libre d'un tel appareil</a:t>
            </a:r>
          </a:p>
        </p:txBody>
      </p:sp>
    </p:spTree>
    <p:extLst>
      <p:ext uri="{BB962C8B-B14F-4D97-AF65-F5344CB8AC3E}">
        <p14:creationId xmlns:p14="http://schemas.microsoft.com/office/powerpoint/2010/main" val="40302107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322114"/>
            <a:ext cx="8229600" cy="1089498"/>
          </a:xfrm>
        </p:spPr>
        <p:txBody>
          <a:bodyPr vert="horz" lIns="91440" tIns="45720" rIns="91440" bIns="45720" rtlCol="0" anchor="ctr">
            <a:noAutofit/>
          </a:bodyPr>
          <a:lstStyle/>
          <a:p>
            <a:pPr algn="ctr"/>
            <a:r>
              <a:rPr lang="fr-fr" sz="2800" dirty="0"/>
              <a:t>Déclarer les situations comportant des risques (suite)</a:t>
            </a:r>
          </a:p>
        </p:txBody>
      </p:sp>
      <p:sp>
        <p:nvSpPr>
          <p:cNvPr id="3" name="Content Placeholder 2"/>
          <p:cNvSpPr>
            <a:spLocks noGrp="1"/>
          </p:cNvSpPr>
          <p:nvPr>
            <p:ph idx="1"/>
            <p:custDataLst>
              <p:tags r:id="rId2"/>
            </p:custDataLst>
          </p:nvPr>
        </p:nvSpPr>
        <p:spPr>
          <a:xfrm>
            <a:off x="457200" y="1502688"/>
            <a:ext cx="8229600" cy="4329383"/>
          </a:xfrm>
        </p:spPr>
        <p:txBody>
          <a:bodyPr vert="horz" lIns="91440" tIns="45720" rIns="91440" bIns="45720" rtlCol="0" anchor="t">
            <a:noAutofit/>
          </a:bodyPr>
          <a:lstStyle/>
          <a:p>
            <a:pPr marL="0" indent="0">
              <a:buNone/>
            </a:pPr>
            <a:r>
              <a:rPr lang="fr-fr" sz="1600" dirty="0">
                <a:cs typeface="Arial"/>
              </a:rPr>
              <a:t>L</a:t>
            </a:r>
            <a:r>
              <a:rPr lang="fr-FR" sz="1600" dirty="0">
                <a:cs typeface="Arial"/>
              </a:rPr>
              <a:t>’</a:t>
            </a:r>
            <a:r>
              <a:rPr lang="fr-fr" sz="1600" dirty="0">
                <a:cs typeface="Arial"/>
              </a:rPr>
              <a:t>employeur devra faire un rapport par écrit, sans tarder, au moyen du formulaire Annexe I – Rapport d’enquête de situation comportant des risques lorsqu’il y a (art. 15.8 (1), RCSST) :</a:t>
            </a:r>
          </a:p>
          <a:p>
            <a:pPr marL="0" indent="0">
              <a:buNone/>
            </a:pPr>
            <a:endParaRPr lang="fr-fr" sz="1600" dirty="0">
              <a:cs typeface="Arial"/>
            </a:endParaRPr>
          </a:p>
          <a:p>
            <a:pPr>
              <a:buFont typeface="Arial,Sans-Serif"/>
              <a:buChar char="•"/>
            </a:pPr>
            <a:r>
              <a:rPr lang="fr-fr" sz="1600" dirty="0">
                <a:cs typeface="Arial"/>
              </a:rPr>
              <a:t>une blessure invalidante chez un employé</a:t>
            </a:r>
            <a:endParaRPr lang="en-US" sz="1600" dirty="0">
              <a:cs typeface="Arial"/>
            </a:endParaRPr>
          </a:p>
          <a:p>
            <a:pPr>
              <a:buFont typeface="Arial,Sans-Serif"/>
              <a:buChar char="•"/>
            </a:pPr>
            <a:r>
              <a:rPr lang="fr-fr" sz="1600" dirty="0">
                <a:cs typeface="Arial"/>
              </a:rPr>
              <a:t>une décharge électrique, une atmosphère toxique ou un manque d’oxygène ayant causé la perte de conscience d’un employé</a:t>
            </a:r>
            <a:endParaRPr lang="en-US" sz="1600" dirty="0">
              <a:cs typeface="Arial"/>
            </a:endParaRPr>
          </a:p>
          <a:p>
            <a:pPr>
              <a:buFont typeface="Arial,Sans-Serif"/>
              <a:buChar char="•"/>
            </a:pPr>
            <a:r>
              <a:rPr lang="fr-fr" sz="1600" dirty="0">
                <a:cs typeface="Arial"/>
              </a:rPr>
              <a:t>la mise en œuvre de procédures de sauvetage ou de réanimation ou de procédures d’urgence semblables</a:t>
            </a:r>
            <a:endParaRPr lang="en-US" sz="1600" dirty="0">
              <a:cs typeface="Arial"/>
            </a:endParaRPr>
          </a:p>
          <a:p>
            <a:pPr>
              <a:buFont typeface="Arial,Sans-Serif"/>
              <a:buChar char="•"/>
            </a:pPr>
            <a:r>
              <a:rPr lang="fr-fr" sz="1600" dirty="0">
                <a:cs typeface="Arial"/>
              </a:rPr>
              <a:t>un incendie ou une explosion</a:t>
            </a:r>
            <a:endParaRPr lang="fr-FR" sz="1600" dirty="0">
              <a:cs typeface="Arial"/>
            </a:endParaRPr>
          </a:p>
          <a:p>
            <a:pPr>
              <a:buFont typeface="Arial,Sans-Serif"/>
              <a:buChar char="•"/>
            </a:pPr>
            <a:endParaRPr lang="fr-fr" sz="1600" dirty="0">
              <a:cs typeface="Arial"/>
            </a:endParaRPr>
          </a:p>
          <a:p>
            <a:pPr marL="0" indent="0">
              <a:buNone/>
            </a:pPr>
            <a:r>
              <a:rPr lang="fr-fr" sz="1600" dirty="0">
                <a:cs typeface="Arial"/>
              </a:rPr>
              <a:t>Ce formulaire doit être fourni (art. 15.8 (2), RCSST) :</a:t>
            </a:r>
            <a:br>
              <a:rPr lang="fr-fr" sz="1600" dirty="0">
                <a:cs typeface="Arial"/>
              </a:rPr>
            </a:br>
            <a:endParaRPr lang="fr-fr" sz="1600" dirty="0">
              <a:cs typeface="Arial"/>
            </a:endParaRPr>
          </a:p>
          <a:p>
            <a:pPr>
              <a:buFont typeface="Arial,Sans-Serif"/>
              <a:buChar char="•"/>
            </a:pPr>
            <a:r>
              <a:rPr lang="fr-fr" sz="1600" dirty="0">
                <a:cs typeface="Arial"/>
              </a:rPr>
              <a:t>au comité de santé et de sécurité ou au représentant en santé et sécurité au travail</a:t>
            </a:r>
            <a:endParaRPr lang="en-US" sz="1600" dirty="0">
              <a:cs typeface="Arial"/>
            </a:endParaRPr>
          </a:p>
          <a:p>
            <a:pPr>
              <a:buFont typeface="Arial,Sans-Serif"/>
              <a:buChar char="•"/>
            </a:pPr>
            <a:r>
              <a:rPr lang="en-US" sz="1600" b="1" dirty="0">
                <a:cs typeface="Arial"/>
              </a:rPr>
              <a:t>dans les 14 </a:t>
            </a:r>
            <a:r>
              <a:rPr lang="en-US" sz="1600" b="1" dirty="0" err="1">
                <a:cs typeface="Arial"/>
              </a:rPr>
              <a:t>jours</a:t>
            </a:r>
            <a:r>
              <a:rPr lang="en-US" sz="1600" dirty="0">
                <a:cs typeface="Arial"/>
              </a:rPr>
              <a:t> après que </a:t>
            </a:r>
            <a:r>
              <a:rPr lang="en-US" sz="1600" dirty="0" err="1">
                <a:cs typeface="Arial"/>
              </a:rPr>
              <a:t>s’est</a:t>
            </a:r>
            <a:r>
              <a:rPr lang="en-US" sz="1600" dirty="0">
                <a:cs typeface="Arial"/>
              </a:rPr>
              <a:t> </a:t>
            </a:r>
            <a:r>
              <a:rPr lang="en-US" sz="1600" dirty="0" err="1">
                <a:cs typeface="Arial"/>
              </a:rPr>
              <a:t>produite</a:t>
            </a:r>
            <a:r>
              <a:rPr lang="en-US" sz="1600" dirty="0">
                <a:cs typeface="Arial"/>
              </a:rPr>
              <a:t> la situation, au chef de la </a:t>
            </a:r>
            <a:r>
              <a:rPr lang="en-US" sz="1600" dirty="0" err="1">
                <a:cs typeface="Arial"/>
              </a:rPr>
              <a:t>conformité</a:t>
            </a:r>
            <a:r>
              <a:rPr lang="en-US" sz="1600" dirty="0">
                <a:cs typeface="Arial"/>
              </a:rPr>
              <a:t> et de </a:t>
            </a:r>
            <a:r>
              <a:rPr lang="en-US" sz="1600" dirty="0" err="1">
                <a:cs typeface="Arial"/>
              </a:rPr>
              <a:t>l’application</a:t>
            </a:r>
            <a:endParaRPr lang="fr-fr" sz="1600"/>
          </a:p>
        </p:txBody>
      </p:sp>
    </p:spTree>
    <p:extLst>
      <p:ext uri="{BB962C8B-B14F-4D97-AF65-F5344CB8AC3E}">
        <p14:creationId xmlns:p14="http://schemas.microsoft.com/office/powerpoint/2010/main" val="18244774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382499"/>
            <a:ext cx="8229600" cy="1089498"/>
          </a:xfrm>
        </p:spPr>
        <p:txBody>
          <a:bodyPr vert="horz" lIns="91440" tIns="45720" rIns="91440" bIns="45720" rtlCol="0" anchor="ctr">
            <a:noAutofit/>
          </a:bodyPr>
          <a:lstStyle/>
          <a:p>
            <a:pPr algn="ctr"/>
            <a:r>
              <a:rPr lang="fr-fr" sz="2800" dirty="0"/>
              <a:t>Déclarer les situations comportant des risques (suite)</a:t>
            </a:r>
          </a:p>
        </p:txBody>
      </p:sp>
      <p:sp>
        <p:nvSpPr>
          <p:cNvPr id="3" name="Content Placeholder 2"/>
          <p:cNvSpPr>
            <a:spLocks noGrp="1"/>
          </p:cNvSpPr>
          <p:nvPr>
            <p:ph idx="1"/>
            <p:custDataLst>
              <p:tags r:id="rId2"/>
            </p:custDataLst>
          </p:nvPr>
        </p:nvSpPr>
        <p:spPr>
          <a:xfrm>
            <a:off x="457200" y="1718349"/>
            <a:ext cx="8229600" cy="4086383"/>
          </a:xfrm>
        </p:spPr>
        <p:txBody>
          <a:bodyPr vert="horz" lIns="91440" tIns="45720" rIns="91440" bIns="45720" rtlCol="0" anchor="t">
            <a:noAutofit/>
          </a:bodyPr>
          <a:lstStyle/>
          <a:p>
            <a:pPr marL="0" indent="0">
              <a:buNone/>
            </a:pPr>
            <a:r>
              <a:rPr lang="fr-fr" sz="2200" dirty="0">
                <a:cs typeface="Arial"/>
              </a:rPr>
              <a:t>L</a:t>
            </a:r>
            <a:r>
              <a:rPr lang="fr-FR" sz="2200" dirty="0">
                <a:cs typeface="Arial"/>
              </a:rPr>
              <a:t>’</a:t>
            </a:r>
            <a:r>
              <a:rPr lang="fr-fr" sz="2200" dirty="0">
                <a:cs typeface="Arial"/>
              </a:rPr>
              <a:t>employeur doit consigner dans un </a:t>
            </a:r>
            <a:r>
              <a:rPr lang="fr-fr" sz="2200">
                <a:cs typeface="Arial"/>
              </a:rPr>
              <a:t>registre</a:t>
            </a:r>
            <a:r>
              <a:rPr lang="fr-fr" sz="2200" dirty="0">
                <a:cs typeface="Arial"/>
              </a:rPr>
              <a:t> déclarer par écrit dans les 72 heures :</a:t>
            </a:r>
            <a:endParaRPr lang="en-US" sz="2200" dirty="0">
              <a:cs typeface="Arial"/>
            </a:endParaRPr>
          </a:p>
          <a:p>
            <a:pPr marL="0" indent="0">
              <a:buNone/>
            </a:pPr>
            <a:endParaRPr lang="fr-fr" sz="2200" dirty="0">
              <a:cs typeface="Arial"/>
            </a:endParaRPr>
          </a:p>
          <a:p>
            <a:r>
              <a:rPr lang="fr-fr" sz="2200" dirty="0">
                <a:cs typeface="Arial"/>
              </a:rPr>
              <a:t>tout dommage causé à une chaudière ou un appareil sous pression qui aboutit à un incendie ou à la rupture de la chaudière ou de l’appareil sous pression</a:t>
            </a:r>
            <a:endParaRPr lang="en-US" sz="2200" dirty="0">
              <a:cs typeface="Arial"/>
            </a:endParaRPr>
          </a:p>
          <a:p>
            <a:r>
              <a:rPr lang="fr-fr" sz="2200" dirty="0">
                <a:cs typeface="Arial"/>
              </a:rPr>
              <a:t>le bris d’un appareil élévateur ou des chutes libres</a:t>
            </a:r>
            <a:endParaRPr lang="en-US" sz="2200" dirty="0">
              <a:cs typeface="Arial"/>
            </a:endParaRPr>
          </a:p>
          <a:p>
            <a:r>
              <a:rPr lang="fr-fr" sz="2200" dirty="0">
                <a:cs typeface="Arial"/>
              </a:rPr>
              <a:t>il importe d’indiquer les causes de la situation et les mesures correctives prises ou les raisons pour lesquelles aucune mesure corrective n’a été prise. L’employeur doit immédiatement envoyer une copie de ce registre au comité local de santé et de sécurité ou au représentant en matière de santé et de sécurité</a:t>
            </a:r>
            <a:endParaRPr lang="fr-fr" sz="2200"/>
          </a:p>
        </p:txBody>
      </p:sp>
    </p:spTree>
    <p:extLst>
      <p:ext uri="{BB962C8B-B14F-4D97-AF65-F5344CB8AC3E}">
        <p14:creationId xmlns:p14="http://schemas.microsoft.com/office/powerpoint/2010/main" val="32646804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94033"/>
            <a:ext cx="8229600" cy="1089498"/>
          </a:xfrm>
        </p:spPr>
        <p:txBody>
          <a:bodyPr rtlCol="0">
            <a:normAutofit fontScale="90000"/>
          </a:bodyPr>
          <a:lstStyle/>
          <a:p>
            <a:pPr algn="ctr" rtl="0"/>
            <a:r>
              <a:rPr lang="fr-fr"/>
              <a:t>Qu’est-ce qu’une blessure invalidante?</a:t>
            </a:r>
            <a:endParaRPr lang="en-US"/>
          </a:p>
        </p:txBody>
      </p:sp>
      <p:sp>
        <p:nvSpPr>
          <p:cNvPr id="3" name="Content Placeholder 2"/>
          <p:cNvSpPr>
            <a:spLocks noGrp="1"/>
          </p:cNvSpPr>
          <p:nvPr>
            <p:ph idx="1"/>
            <p:custDataLst>
              <p:tags r:id="rId2"/>
            </p:custDataLst>
          </p:nvPr>
        </p:nvSpPr>
        <p:spPr>
          <a:xfrm>
            <a:off x="457200" y="1741251"/>
            <a:ext cx="8229600" cy="3973750"/>
          </a:xfrm>
        </p:spPr>
        <p:txBody>
          <a:bodyPr vert="horz" lIns="91440" tIns="45720" rIns="91440" bIns="45720" rtlCol="0" anchor="t">
            <a:normAutofit fontScale="92500" lnSpcReduction="20000"/>
          </a:bodyPr>
          <a:lstStyle/>
          <a:p>
            <a:pPr marL="0" indent="0" defTabSz="914400">
              <a:buNone/>
            </a:pPr>
            <a:r>
              <a:rPr lang="fr-fr" sz="2400" dirty="0">
                <a:latin typeface="Calibri"/>
                <a:cs typeface="+mn-cs"/>
              </a:rPr>
              <a:t>Une blessure invalidante est une blessure survenue dans le cadre de l’emploi ou une maladie professionnelle qui, selon le cas </a:t>
            </a:r>
            <a:r>
              <a:rPr lang="fr-fr" sz="1900" dirty="0">
                <a:latin typeface="Calibri"/>
                <a:cs typeface="+mn-cs"/>
              </a:rPr>
              <a:t>(art. </a:t>
            </a:r>
            <a:r>
              <a:rPr lang="fr-fr" sz="1900">
                <a:latin typeface="Calibri"/>
                <a:cs typeface="+mn-cs"/>
              </a:rPr>
              <a:t>15.1, RSCCT)</a:t>
            </a:r>
            <a:r>
              <a:rPr lang="fr-fr" sz="2400" dirty="0">
                <a:latin typeface="Calibri"/>
                <a:cs typeface="+mn-cs"/>
              </a:rPr>
              <a:t>:</a:t>
            </a:r>
            <a:endParaRPr lang="fr-fr" sz="2400" dirty="0">
              <a:latin typeface="Calibri"/>
              <a:cs typeface="Calibri"/>
            </a:endParaRPr>
          </a:p>
          <a:p>
            <a:pPr marL="0" indent="0" defTabSz="914400">
              <a:buNone/>
            </a:pPr>
            <a:endParaRPr lang="fr-fr" sz="2400" dirty="0">
              <a:solidFill>
                <a:prstClr val="black"/>
              </a:solidFill>
              <a:latin typeface="Calibri"/>
              <a:cs typeface="+mn-cs"/>
            </a:endParaRPr>
          </a:p>
          <a:p>
            <a:pPr lvl="0" defTabSz="914400" rtl="0">
              <a:buClrTx/>
              <a:buFont typeface="Arial" panose="020B0604020202020204" pitchFamily="34" charset="0"/>
              <a:buChar char="•"/>
            </a:pPr>
            <a:r>
              <a:rPr lang="fr-fr" sz="2400" dirty="0">
                <a:latin typeface="Calibri"/>
                <a:cs typeface="+mn-cs"/>
              </a:rPr>
              <a:t>empêche l’employé de se présenter au travail ou de s’acquitter efficacement de toutes les fonctions liées à son travail habituel le ou les </a:t>
            </a:r>
            <a:r>
              <a:rPr lang="fr-fr" sz="2400" b="1" u="sng" dirty="0">
                <a:latin typeface="Calibri"/>
                <a:cs typeface="+mn-cs"/>
              </a:rPr>
              <a:t>jours suivant celui </a:t>
            </a:r>
            <a:r>
              <a:rPr lang="fr-fr" sz="2400" dirty="0">
                <a:latin typeface="Calibri"/>
                <a:cs typeface="+mn-cs"/>
              </a:rPr>
              <a:t>où il a subi la blessure ou contracté la maladie, qu’il s’agisse ou non de jours ouvrables pour lui;</a:t>
            </a:r>
            <a:endParaRPr lang="fr-fr" sz="2400" dirty="0">
              <a:latin typeface="Calibri"/>
              <a:cs typeface="Calibri"/>
            </a:endParaRPr>
          </a:p>
          <a:p>
            <a:pPr lvl="0" defTabSz="914400" rtl="0">
              <a:buClrTx/>
              <a:buFont typeface="Arial" panose="020B0604020202020204" pitchFamily="34" charset="0"/>
              <a:buChar char="•"/>
            </a:pPr>
            <a:r>
              <a:rPr lang="fr-fr" sz="2400" dirty="0">
                <a:latin typeface="Calibri"/>
                <a:cs typeface="+mn-cs"/>
              </a:rPr>
              <a:t>entraîne chez l</a:t>
            </a:r>
            <a:r>
              <a:rPr lang="fr-FR" sz="2400" dirty="0">
                <a:latin typeface="Calibri"/>
                <a:cs typeface="+mn-cs"/>
              </a:rPr>
              <a:t>’</a:t>
            </a:r>
            <a:r>
              <a:rPr lang="fr-fr" sz="2400" dirty="0">
                <a:latin typeface="Calibri"/>
                <a:cs typeface="+mn-cs"/>
              </a:rPr>
              <a:t>employé la perte d</a:t>
            </a:r>
            <a:r>
              <a:rPr lang="fr-FR" sz="2400" dirty="0">
                <a:latin typeface="Calibri"/>
                <a:cs typeface="+mn-cs"/>
              </a:rPr>
              <a:t>’</a:t>
            </a:r>
            <a:r>
              <a:rPr lang="fr-fr" sz="2400" dirty="0">
                <a:latin typeface="Calibri"/>
                <a:cs typeface="+mn-cs"/>
              </a:rPr>
              <a:t>un membre ou d</a:t>
            </a:r>
            <a:r>
              <a:rPr lang="fr-FR" sz="2400" dirty="0">
                <a:latin typeface="Calibri"/>
                <a:cs typeface="+mn-cs"/>
              </a:rPr>
              <a:t>’</a:t>
            </a:r>
            <a:r>
              <a:rPr lang="fr-fr" sz="2400" dirty="0">
                <a:latin typeface="Calibri"/>
                <a:cs typeface="+mn-cs"/>
              </a:rPr>
              <a:t>une partie d</a:t>
            </a:r>
            <a:r>
              <a:rPr lang="fr-FR" sz="2400" dirty="0">
                <a:latin typeface="Calibri"/>
                <a:cs typeface="+mn-cs"/>
              </a:rPr>
              <a:t>’</a:t>
            </a:r>
            <a:r>
              <a:rPr lang="fr-fr" sz="2400" dirty="0">
                <a:latin typeface="Calibri"/>
                <a:cs typeface="+mn-cs"/>
              </a:rPr>
              <a:t>un membre, ou la perte totale de l</a:t>
            </a:r>
            <a:r>
              <a:rPr lang="fr-FR" sz="2400" dirty="0">
                <a:latin typeface="Calibri"/>
                <a:cs typeface="+mn-cs"/>
              </a:rPr>
              <a:t>’</a:t>
            </a:r>
            <a:r>
              <a:rPr lang="fr-fr" sz="2400" dirty="0">
                <a:latin typeface="Calibri"/>
                <a:cs typeface="+mn-cs"/>
              </a:rPr>
              <a:t>usage d</a:t>
            </a:r>
            <a:r>
              <a:rPr lang="fr-FR" sz="2400" dirty="0">
                <a:latin typeface="Calibri"/>
                <a:cs typeface="+mn-cs"/>
              </a:rPr>
              <a:t>’</a:t>
            </a:r>
            <a:r>
              <a:rPr lang="fr-fr" sz="2400" dirty="0">
                <a:latin typeface="Calibri"/>
                <a:cs typeface="+mn-cs"/>
              </a:rPr>
              <a:t>un membre ou d</a:t>
            </a:r>
            <a:r>
              <a:rPr lang="fr-FR" sz="2400" dirty="0">
                <a:latin typeface="Calibri"/>
                <a:cs typeface="+mn-cs"/>
              </a:rPr>
              <a:t>’</a:t>
            </a:r>
            <a:r>
              <a:rPr lang="fr-fr" sz="2400" dirty="0">
                <a:latin typeface="Calibri"/>
                <a:cs typeface="+mn-cs"/>
              </a:rPr>
              <a:t>une partie d</a:t>
            </a:r>
            <a:r>
              <a:rPr lang="fr-FR" sz="2400" dirty="0">
                <a:latin typeface="Calibri"/>
                <a:cs typeface="+mn-cs"/>
              </a:rPr>
              <a:t>’</a:t>
            </a:r>
            <a:r>
              <a:rPr lang="fr-fr" sz="2400" dirty="0">
                <a:latin typeface="Calibri"/>
                <a:cs typeface="+mn-cs"/>
              </a:rPr>
              <a:t>un membre;</a:t>
            </a:r>
            <a:endParaRPr lang="fr-fr" sz="2400" dirty="0">
              <a:latin typeface="Calibri"/>
              <a:cs typeface="Calibri"/>
            </a:endParaRPr>
          </a:p>
          <a:p>
            <a:pPr lvl="0" defTabSz="914400" rtl="0">
              <a:buClrTx/>
              <a:buFont typeface="Arial" panose="020B0604020202020204" pitchFamily="34" charset="0"/>
              <a:buChar char="•"/>
            </a:pPr>
            <a:r>
              <a:rPr lang="fr-fr" sz="2400" dirty="0">
                <a:latin typeface="Calibri"/>
                <a:cs typeface="+mn-cs"/>
              </a:rPr>
              <a:t>entraîne chez l’employé une altération permanente d’une fonction de l’organisme.</a:t>
            </a:r>
            <a:endParaRPr lang="fr-fr" sz="2400" dirty="0">
              <a:latin typeface="Calibri"/>
              <a:cs typeface="Calibri"/>
            </a:endParaRPr>
          </a:p>
          <a:p>
            <a:pPr marL="0" indent="0" rtl="0">
              <a:buNone/>
            </a:pPr>
            <a:endParaRPr lang="en-US"/>
          </a:p>
        </p:txBody>
      </p:sp>
    </p:spTree>
    <p:extLst>
      <p:ext uri="{BB962C8B-B14F-4D97-AF65-F5344CB8AC3E}">
        <p14:creationId xmlns:p14="http://schemas.microsoft.com/office/powerpoint/2010/main" val="12966379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rtlCol="0"/>
          <a:lstStyle/>
          <a:p>
            <a:pPr algn="ctr" rtl="0"/>
            <a:r>
              <a:rPr lang="fr-fr" dirty="0"/>
              <a:t>Comment soumettre un </a:t>
            </a:r>
            <a:r>
              <a:rPr lang="fr-fr"/>
              <a:t>RESCR</a:t>
            </a:r>
            <a:endParaRPr lang="en-US" dirty="0"/>
          </a:p>
        </p:txBody>
      </p:sp>
      <p:sp>
        <p:nvSpPr>
          <p:cNvPr id="3" name="Content Placeholder 2"/>
          <p:cNvSpPr>
            <a:spLocks noGrp="1"/>
          </p:cNvSpPr>
          <p:nvPr>
            <p:ph idx="1"/>
            <p:custDataLst>
              <p:tags r:id="rId2"/>
            </p:custDataLst>
          </p:nvPr>
        </p:nvSpPr>
        <p:spPr>
          <a:xfrm>
            <a:off x="457200" y="1715504"/>
            <a:ext cx="8229600" cy="3659909"/>
          </a:xfrm>
        </p:spPr>
        <p:txBody>
          <a:bodyPr vert="horz" lIns="91440" tIns="45720" rIns="91440" bIns="45720" rtlCol="0" anchor="t">
            <a:normAutofit fontScale="85000" lnSpcReduction="20000"/>
          </a:bodyPr>
          <a:lstStyle/>
          <a:p>
            <a:pPr marL="0" indent="0" defTabSz="914400">
              <a:buNone/>
            </a:pPr>
            <a:r>
              <a:rPr lang="fr-fr" sz="3000" dirty="0">
                <a:latin typeface="Calibri"/>
                <a:cs typeface="+mn-cs"/>
              </a:rPr>
              <a:t>Le Programme du travail a créé une boîte de réception par province et territoire que vous pouvez utiliser pour soumettre votre </a:t>
            </a:r>
            <a:r>
              <a:rPr lang="fr-fr" sz="3000" b="1">
                <a:latin typeface="Calibri"/>
                <a:cs typeface="+mn-cs"/>
              </a:rPr>
              <a:t>RESCR</a:t>
            </a:r>
            <a:r>
              <a:rPr lang="fr-fr" sz="3000" dirty="0">
                <a:latin typeface="Calibri"/>
                <a:cs typeface="+mn-cs"/>
              </a:rPr>
              <a:t>. Vous pouvez accéder aux adresses de courriel en cliquant sur le lien ci­-dessous :</a:t>
            </a:r>
          </a:p>
          <a:p>
            <a:pPr marL="0" lvl="0" indent="0" defTabSz="914400" rtl="0">
              <a:buClrTx/>
              <a:buNone/>
            </a:pPr>
            <a:endParaRPr lang="en-US" sz="3000">
              <a:solidFill>
                <a:prstClr val="black"/>
              </a:solidFill>
              <a:latin typeface="Calibri"/>
              <a:cs typeface="+mn-cs"/>
            </a:endParaRPr>
          </a:p>
          <a:p>
            <a:pPr marL="0" indent="0" defTabSz="914400">
              <a:buNone/>
            </a:pPr>
            <a:r>
              <a:rPr lang="fr-fr" sz="3000" dirty="0">
                <a:latin typeface="Calibri"/>
                <a:cs typeface="+mn-cs"/>
                <a:hlinkClick r:id="rId4"/>
              </a:rPr>
              <a:t>https://www.canada.ca/fr/emploi-developpement-social/services/contact-travail.html</a:t>
            </a:r>
            <a:r>
              <a:rPr lang="fr-fr" sz="3000" dirty="0">
                <a:latin typeface="Calibri"/>
                <a:cs typeface="+mn-cs"/>
              </a:rPr>
              <a:t> </a:t>
            </a:r>
            <a:endParaRPr lang="en-US" sz="3000" dirty="0">
              <a:solidFill>
                <a:prstClr val="black"/>
              </a:solidFill>
              <a:latin typeface="Calibri"/>
              <a:cs typeface="+mn-cs"/>
            </a:endParaRPr>
          </a:p>
          <a:p>
            <a:pPr marL="0" lvl="0" indent="0" defTabSz="914400" rtl="0">
              <a:buClrTx/>
              <a:buNone/>
            </a:pPr>
            <a:endParaRPr lang="en-US" sz="3000">
              <a:solidFill>
                <a:prstClr val="black"/>
              </a:solidFill>
              <a:latin typeface="Calibri"/>
              <a:cs typeface="+mn-cs"/>
            </a:endParaRPr>
          </a:p>
          <a:p>
            <a:pPr marL="0" indent="0" defTabSz="914400">
              <a:buNone/>
            </a:pPr>
            <a:r>
              <a:rPr lang="fr-fr" sz="3000" dirty="0">
                <a:latin typeface="Calibri"/>
                <a:cs typeface="+mn-cs"/>
              </a:rPr>
              <a:t>Veuillez utiliser l'adresse courrier correspondante à votre région uniquement pour l’envoi des </a:t>
            </a:r>
            <a:r>
              <a:rPr lang="fr-fr" sz="3000">
                <a:latin typeface="Calibri"/>
                <a:cs typeface="+mn-cs"/>
              </a:rPr>
              <a:t>RESCR</a:t>
            </a:r>
            <a:r>
              <a:rPr lang="fr-fr" sz="3000" dirty="0">
                <a:latin typeface="Calibri"/>
                <a:cs typeface="+mn-cs"/>
              </a:rPr>
              <a:t>. </a:t>
            </a:r>
            <a:endParaRPr lang="fr-fr" sz="3000" dirty="0">
              <a:latin typeface="Calibri"/>
              <a:cs typeface="Calibri"/>
            </a:endParaRPr>
          </a:p>
        </p:txBody>
      </p:sp>
    </p:spTree>
    <p:extLst>
      <p:ext uri="{BB962C8B-B14F-4D97-AF65-F5344CB8AC3E}">
        <p14:creationId xmlns:p14="http://schemas.microsoft.com/office/powerpoint/2010/main" val="19078932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481672"/>
            <a:ext cx="8229600" cy="1143000"/>
          </a:xfrm>
        </p:spPr>
        <p:txBody>
          <a:bodyPr rtlCol="0">
            <a:normAutofit fontScale="90000"/>
          </a:bodyPr>
          <a:lstStyle/>
          <a:p>
            <a:pPr algn="ctr"/>
            <a:r>
              <a:rPr lang="fr-fr" dirty="0"/>
              <a:t>Rapport annuel de l’employeur concernant les situations comportant des risques (RAESCR) - LAB1009</a:t>
            </a:r>
          </a:p>
        </p:txBody>
      </p:sp>
      <p:sp>
        <p:nvSpPr>
          <p:cNvPr id="3" name="Content Placeholder 2"/>
          <p:cNvSpPr>
            <a:spLocks noGrp="1"/>
          </p:cNvSpPr>
          <p:nvPr>
            <p:ph idx="1"/>
            <p:custDataLst>
              <p:tags r:id="rId2"/>
            </p:custDataLst>
          </p:nvPr>
        </p:nvSpPr>
        <p:spPr>
          <a:xfrm>
            <a:off x="457200" y="2233163"/>
            <a:ext cx="8229600" cy="3257550"/>
          </a:xfrm>
        </p:spPr>
        <p:txBody>
          <a:bodyPr vert="horz" lIns="91440" tIns="45720" rIns="91440" bIns="45720" rtlCol="0" anchor="t">
            <a:normAutofit/>
          </a:bodyPr>
          <a:lstStyle/>
          <a:p>
            <a:pPr marL="0" indent="0" defTabSz="914400">
              <a:buNone/>
            </a:pPr>
            <a:r>
              <a:rPr lang="en-us" sz="2700" dirty="0" err="1">
                <a:latin typeface="Calibri"/>
                <a:cs typeface="+mn-cs"/>
              </a:rPr>
              <a:t>Chaque</a:t>
            </a:r>
            <a:r>
              <a:rPr lang="en-us" sz="2700" dirty="0">
                <a:latin typeface="Calibri"/>
                <a:cs typeface="+mn-cs"/>
              </a:rPr>
              <a:t> </a:t>
            </a:r>
            <a:r>
              <a:rPr lang="en-us" sz="2700" dirty="0" err="1">
                <a:latin typeface="Calibri"/>
                <a:cs typeface="+mn-cs"/>
              </a:rPr>
              <a:t>année</a:t>
            </a:r>
            <a:r>
              <a:rPr lang="en-us" sz="2700" dirty="0">
                <a:latin typeface="Calibri"/>
                <a:cs typeface="+mn-cs"/>
              </a:rPr>
              <a:t>, </a:t>
            </a:r>
            <a:r>
              <a:rPr lang="en-us" sz="2700" dirty="0" err="1">
                <a:latin typeface="Calibri"/>
                <a:cs typeface="+mn-cs"/>
              </a:rPr>
              <a:t>avant</a:t>
            </a:r>
            <a:r>
              <a:rPr lang="en-us" sz="2700" dirty="0">
                <a:latin typeface="Calibri"/>
                <a:cs typeface="+mn-cs"/>
              </a:rPr>
              <a:t> le 1er mars, </a:t>
            </a:r>
            <a:r>
              <a:rPr lang="en-us" sz="2700" dirty="0" err="1">
                <a:latin typeface="Calibri"/>
                <a:cs typeface="+mn-cs"/>
              </a:rPr>
              <a:t>l’employeur</a:t>
            </a:r>
            <a:r>
              <a:rPr lang="en-us" sz="2700" dirty="0">
                <a:latin typeface="Calibri"/>
                <a:cs typeface="+mn-cs"/>
              </a:rPr>
              <a:t> doit </a:t>
            </a:r>
            <a:r>
              <a:rPr lang="en-us" sz="2700" dirty="0" err="1">
                <a:latin typeface="Calibri"/>
                <a:cs typeface="+mn-cs"/>
              </a:rPr>
              <a:t>soumettre</a:t>
            </a:r>
            <a:r>
              <a:rPr lang="en-us" sz="2700" dirty="0">
                <a:latin typeface="Calibri"/>
                <a:cs typeface="+mn-cs"/>
              </a:rPr>
              <a:t> au chef de la </a:t>
            </a:r>
            <a:r>
              <a:rPr lang="en-us" sz="2700" dirty="0" err="1">
                <a:latin typeface="Calibri"/>
                <a:cs typeface="+mn-cs"/>
              </a:rPr>
              <a:t>conformité</a:t>
            </a:r>
            <a:r>
              <a:rPr lang="en-us" sz="2700" dirty="0">
                <a:latin typeface="Calibri"/>
                <a:cs typeface="+mn-cs"/>
              </a:rPr>
              <a:t> et de </a:t>
            </a:r>
            <a:r>
              <a:rPr lang="en-us" sz="2700" dirty="0" err="1">
                <a:latin typeface="Calibri"/>
                <a:cs typeface="+mn-cs"/>
              </a:rPr>
              <a:t>l'application</a:t>
            </a:r>
            <a:r>
              <a:rPr lang="en-us" sz="2700" dirty="0">
                <a:latin typeface="Calibri"/>
                <a:cs typeface="+mn-cs"/>
              </a:rPr>
              <a:t> le </a:t>
            </a:r>
            <a:r>
              <a:rPr lang="en-us" sz="2700" b="1" i="1" dirty="0">
                <a:latin typeface="Calibri"/>
                <a:cs typeface="+mn-cs"/>
              </a:rPr>
              <a:t>Rapport </a:t>
            </a:r>
            <a:r>
              <a:rPr lang="en-us" sz="2700" b="1" i="1" dirty="0" err="1">
                <a:latin typeface="Calibri"/>
                <a:cs typeface="+mn-cs"/>
              </a:rPr>
              <a:t>annuel</a:t>
            </a:r>
            <a:r>
              <a:rPr lang="en-us" sz="2700" b="1" i="1" dirty="0">
                <a:latin typeface="Calibri"/>
                <a:cs typeface="+mn-cs"/>
              </a:rPr>
              <a:t> de </a:t>
            </a:r>
            <a:r>
              <a:rPr lang="en-us" sz="2700" b="1" i="1" dirty="0" err="1">
                <a:latin typeface="Calibri"/>
                <a:cs typeface="+mn-cs"/>
              </a:rPr>
              <a:t>l’employeur</a:t>
            </a:r>
            <a:r>
              <a:rPr lang="en-us" sz="2700" b="1" i="1" dirty="0">
                <a:latin typeface="Calibri"/>
                <a:cs typeface="+mn-cs"/>
              </a:rPr>
              <a:t> sur les situations </a:t>
            </a:r>
            <a:r>
              <a:rPr lang="en-us" sz="2700" b="1" i="1" dirty="0" err="1">
                <a:latin typeface="Calibri"/>
                <a:cs typeface="+mn-cs"/>
              </a:rPr>
              <a:t>comportant</a:t>
            </a:r>
            <a:r>
              <a:rPr lang="en-us" sz="2700" b="1" i="1" dirty="0">
                <a:latin typeface="Calibri"/>
                <a:cs typeface="+mn-cs"/>
              </a:rPr>
              <a:t> des </a:t>
            </a:r>
            <a:r>
              <a:rPr lang="en-us" sz="2700" b="1" i="1" dirty="0" err="1">
                <a:latin typeface="Calibri"/>
                <a:cs typeface="+mn-cs"/>
              </a:rPr>
              <a:t>risques</a:t>
            </a:r>
            <a:r>
              <a:rPr lang="en-us" sz="2700" b="1" i="1" dirty="0">
                <a:latin typeface="Calibri"/>
                <a:cs typeface="+mn-cs"/>
              </a:rPr>
              <a:t> pour </a:t>
            </a:r>
            <a:r>
              <a:rPr lang="en-us" sz="2700" b="1" i="1" dirty="0" err="1">
                <a:latin typeface="Calibri"/>
                <a:cs typeface="+mn-cs"/>
              </a:rPr>
              <a:t>l’année</a:t>
            </a:r>
            <a:r>
              <a:rPr lang="en-us" sz="2700" b="1" i="1" dirty="0">
                <a:latin typeface="Calibri"/>
                <a:cs typeface="+mn-cs"/>
              </a:rPr>
              <a:t> </a:t>
            </a:r>
            <a:r>
              <a:rPr lang="en-us" sz="2700" b="1" i="1" dirty="0" err="1">
                <a:latin typeface="Calibri"/>
                <a:cs typeface="+mn-cs"/>
              </a:rPr>
              <a:t>précédente</a:t>
            </a:r>
            <a:r>
              <a:rPr lang="en-us" sz="2700" dirty="0">
                <a:latin typeface="Calibri"/>
                <a:cs typeface="+mn-cs"/>
              </a:rPr>
              <a:t> (</a:t>
            </a:r>
            <a:r>
              <a:rPr lang="en-us" sz="2700" b="1" dirty="0">
                <a:latin typeface="Calibri"/>
                <a:cs typeface="+mn-cs"/>
              </a:rPr>
              <a:t>RAESCR</a:t>
            </a:r>
            <a:r>
              <a:rPr lang="en-us" sz="2700" dirty="0">
                <a:latin typeface="Calibri"/>
                <a:cs typeface="+mn-cs"/>
              </a:rPr>
              <a:t>) (art. 15.10, RCSST). </a:t>
            </a:r>
            <a:endParaRPr lang="en-US" sz="2700" dirty="0">
              <a:latin typeface="Calibri"/>
              <a:cs typeface="+mn-cs"/>
            </a:endParaRPr>
          </a:p>
          <a:p>
            <a:pPr marL="0" indent="0" defTabSz="914400">
              <a:buNone/>
            </a:pPr>
            <a:r>
              <a:rPr lang="fr-fr" sz="2700" dirty="0">
                <a:latin typeface="Calibri"/>
                <a:cs typeface="+mn-cs"/>
              </a:rPr>
              <a:t>Ce rapport devrait être soumise par voie électronique au moyen de la Passerelle de données.  </a:t>
            </a:r>
            <a:endParaRPr lang="en-US" dirty="0"/>
          </a:p>
        </p:txBody>
      </p:sp>
    </p:spTree>
    <p:extLst>
      <p:ext uri="{BB962C8B-B14F-4D97-AF65-F5344CB8AC3E}">
        <p14:creationId xmlns:p14="http://schemas.microsoft.com/office/powerpoint/2010/main" val="2053740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0355"/>
            <a:ext cx="8229600" cy="953311"/>
          </a:xfrm>
        </p:spPr>
        <p:txBody>
          <a:bodyPr rtlCol="0"/>
          <a:lstStyle/>
          <a:p>
            <a:pPr algn="ctr" rtl="0"/>
            <a:r>
              <a:rPr lang="fr-fr"/>
              <a:t>Aperçu (suite)</a:t>
            </a:r>
            <a:endParaRPr lang="en-US"/>
          </a:p>
        </p:txBody>
      </p:sp>
      <p:sp>
        <p:nvSpPr>
          <p:cNvPr id="3" name="Content Placeholder 2"/>
          <p:cNvSpPr>
            <a:spLocks noGrp="1"/>
          </p:cNvSpPr>
          <p:nvPr>
            <p:ph idx="1"/>
            <p:custDataLst>
              <p:tags r:id="rId2"/>
            </p:custDataLst>
          </p:nvPr>
        </p:nvSpPr>
        <p:spPr>
          <a:xfrm>
            <a:off x="457200" y="1126390"/>
            <a:ext cx="8229600" cy="4071026"/>
          </a:xfrm>
        </p:spPr>
        <p:txBody>
          <a:bodyPr vert="horz" lIns="91440" tIns="45720" rIns="91440" bIns="45720" rtlCol="0" anchor="t">
            <a:noAutofit/>
          </a:bodyPr>
          <a:lstStyle/>
          <a:p>
            <a:pPr rtl="0"/>
            <a:r>
              <a:rPr lang="fr-fr" sz="2300" i="1" dirty="0"/>
              <a:t>Règlement canadien sur la santé et la sécurité au travail</a:t>
            </a:r>
            <a:endParaRPr lang="en-US" sz="2300" i="1"/>
          </a:p>
          <a:p>
            <a:pPr rtl="0"/>
            <a:r>
              <a:rPr lang="fr-fr" sz="2300" i="1" dirty="0"/>
              <a:t>Règlement sur les comités d’orientation, les comités locaux et les représentants en matière de santé et de sécurité</a:t>
            </a:r>
          </a:p>
          <a:p>
            <a:r>
              <a:rPr lang="fr-fr" sz="2300" dirty="0"/>
              <a:t>Enquête et rapport sur les situations comportant des risques</a:t>
            </a:r>
          </a:p>
          <a:p>
            <a:r>
              <a:rPr lang="fr-fr" sz="2300" dirty="0"/>
              <a:t>Formulaire du Rapport </a:t>
            </a:r>
            <a:r>
              <a:rPr lang="fr-fr" sz="2300" dirty="0">
                <a:cs typeface="Arial"/>
              </a:rPr>
              <a:t>annuel</a:t>
            </a:r>
            <a:r>
              <a:rPr lang="fr-fr" sz="2300" dirty="0"/>
              <a:t> de l’employeur concernant les situations comportant des risques</a:t>
            </a:r>
            <a:endParaRPr lang="fr-fr" sz="2300" dirty="0">
              <a:cs typeface="Arial"/>
            </a:endParaRPr>
          </a:p>
          <a:p>
            <a:pPr rtl="0"/>
            <a:r>
              <a:rPr lang="fr-fr" sz="2300" dirty="0"/>
              <a:t>Formulaire de rapport du comité de santé et de sécurité</a:t>
            </a:r>
          </a:p>
          <a:p>
            <a:r>
              <a:rPr lang="fr-FR" sz="2300" i="1" dirty="0"/>
              <a:t>Règlement sur la prévention du harcèlement et de la violence dans le lieu de travail</a:t>
            </a:r>
          </a:p>
          <a:p>
            <a:r>
              <a:rPr lang="fr-FR" sz="2300" dirty="0">
                <a:cs typeface="Arial"/>
              </a:rPr>
              <a:t>Rapport annuel de l'employeur sur les incidents de harcèlement et de violence</a:t>
            </a:r>
          </a:p>
        </p:txBody>
      </p:sp>
    </p:spTree>
    <p:extLst>
      <p:ext uri="{BB962C8B-B14F-4D97-AF65-F5344CB8AC3E}">
        <p14:creationId xmlns:p14="http://schemas.microsoft.com/office/powerpoint/2010/main" val="37924798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428935"/>
            <a:ext cx="8229600" cy="972766"/>
          </a:xfrm>
        </p:spPr>
        <p:txBody>
          <a:bodyPr rtlCol="0">
            <a:normAutofit fontScale="90000"/>
          </a:bodyPr>
          <a:lstStyle/>
          <a:p>
            <a:pPr algn="ctr"/>
            <a:r>
              <a:rPr lang="fr-fr"/>
              <a:t>Accidents de véhicule automobile sur la voie publique</a:t>
            </a:r>
          </a:p>
        </p:txBody>
      </p:sp>
      <p:sp>
        <p:nvSpPr>
          <p:cNvPr id="4" name="Content Placeholder 3"/>
          <p:cNvSpPr>
            <a:spLocks noGrp="1"/>
          </p:cNvSpPr>
          <p:nvPr>
            <p:ph sz="half" idx="2"/>
            <p:custDataLst>
              <p:tags r:id="rId2"/>
            </p:custDataLst>
          </p:nvPr>
        </p:nvSpPr>
        <p:spPr>
          <a:xfrm>
            <a:off x="457200" y="1712753"/>
            <a:ext cx="4573923" cy="4046021"/>
          </a:xfrm>
        </p:spPr>
        <p:txBody>
          <a:bodyPr vert="horz" lIns="91440" tIns="45720" rIns="91440" bIns="45720" rtlCol="0" anchor="t">
            <a:normAutofit fontScale="62500" lnSpcReduction="20000"/>
          </a:bodyPr>
          <a:lstStyle/>
          <a:p>
            <a:pPr marL="0" indent="0" defTabSz="914400">
              <a:buNone/>
            </a:pPr>
            <a:r>
              <a:rPr lang="fr-FR" sz="2600" dirty="0">
                <a:latin typeface="Calibri"/>
                <a:cs typeface="Calibri"/>
              </a:rPr>
              <a:t>L'employeur est tenu de déclarer :</a:t>
            </a:r>
            <a:endParaRPr lang="en-US"/>
          </a:p>
          <a:p>
            <a:pPr defTabSz="914400">
              <a:buFont typeface="Arial" panose="020B0604020202020204" pitchFamily="34" charset="0"/>
              <a:buChar char="•"/>
            </a:pPr>
            <a:r>
              <a:rPr lang="fr-FR" sz="2600" dirty="0">
                <a:latin typeface="Calibri"/>
                <a:cs typeface="Calibri"/>
              </a:rPr>
              <a:t>si un accident de véhicule automobile entraine l'une des conséquences suivantes (art. 15.9, RCSST) : </a:t>
            </a:r>
          </a:p>
          <a:p>
            <a:pPr lvl="1" defTabSz="914400">
              <a:buChar char="•"/>
            </a:pPr>
            <a:r>
              <a:rPr lang="fr-FR" sz="1900" dirty="0">
                <a:latin typeface="Calibri"/>
                <a:cs typeface="Calibri"/>
              </a:rPr>
              <a:t>une blessure invalidante chez un employé</a:t>
            </a:r>
            <a:endParaRPr lang="fr-FR" sz="1900" dirty="0">
              <a:latin typeface="Calibri"/>
            </a:endParaRPr>
          </a:p>
          <a:p>
            <a:pPr lvl="1" defTabSz="914400">
              <a:buChar char="•"/>
            </a:pPr>
            <a:r>
              <a:rPr lang="fr-CA" sz="1900" dirty="0">
                <a:latin typeface="Calibri"/>
                <a:cs typeface="Arial"/>
              </a:rPr>
              <a:t>l’évanouissement d’un employé causé par une décharge électrique ou par l’exposition à de l’air toxique ou à de l’air à faible teneur en oxygène</a:t>
            </a:r>
            <a:endParaRPr lang="fr-FR" sz="1900" dirty="0">
              <a:latin typeface="Calibri"/>
              <a:cs typeface="Calibri"/>
            </a:endParaRPr>
          </a:p>
          <a:p>
            <a:pPr lvl="1" defTabSz="914400">
              <a:buChar char="•"/>
            </a:pPr>
            <a:r>
              <a:rPr lang="fr-CA" sz="1900" dirty="0">
                <a:latin typeface="Calibri"/>
                <a:cs typeface="Arial"/>
              </a:rPr>
              <a:t>la nécessité de recourir à des mesures de sauvetage ou de réanimation ou à toute autre mesure d’urgence semblable</a:t>
            </a:r>
          </a:p>
          <a:p>
            <a:pPr lvl="1" defTabSz="914400">
              <a:buChar char="•"/>
            </a:pPr>
            <a:r>
              <a:rPr lang="fr-CA" sz="1900" dirty="0">
                <a:latin typeface="Calibri"/>
                <a:cs typeface="Arial"/>
              </a:rPr>
              <a:t>un incendie ou une explosion</a:t>
            </a:r>
            <a:endParaRPr lang="fr-CA" sz="1900" dirty="0">
              <a:solidFill>
                <a:srgbClr val="FF0000"/>
              </a:solidFill>
              <a:latin typeface="Calibri"/>
              <a:cs typeface="Calibri"/>
            </a:endParaRPr>
          </a:p>
          <a:p>
            <a:pPr defTabSz="914400">
              <a:buFont typeface="Arial" panose="020B0604020202020204" pitchFamily="34" charset="0"/>
              <a:buChar char="•"/>
            </a:pPr>
            <a:r>
              <a:rPr lang="fr-fr" sz="2600" dirty="0">
                <a:latin typeface="Calibri"/>
                <a:cs typeface="+mn-cs"/>
              </a:rPr>
              <a:t>si des services policiers ont enquêté sur l’accident, le rapport de l’employeur et le rapport de police doivent être soumis au chef de la conformité et de l'application ainsi qu'un exemplaire doit être fourni au comité de santé et de sécurité du lieu de travail où l’incident s’est produit (É.-U. ou Canada)</a:t>
            </a:r>
            <a:endParaRPr lang="fr-fr" sz="2600" dirty="0">
              <a:latin typeface="Calibri"/>
              <a:cs typeface="Calibri"/>
            </a:endParaRPr>
          </a:p>
          <a:p>
            <a:pPr defTabSz="914400">
              <a:buFont typeface="Arial" panose="020B0604020202020204" pitchFamily="34" charset="0"/>
              <a:buChar char="•"/>
            </a:pPr>
            <a:endParaRPr lang="fr-fr" sz="2600">
              <a:latin typeface="Calibri"/>
              <a:cs typeface="Calibri"/>
            </a:endParaRPr>
          </a:p>
        </p:txBody>
      </p:sp>
      <p:pic>
        <p:nvPicPr>
          <p:cNvPr id="7" name="Picture 2"/>
          <p:cNvPicPr>
            <a:picLocks noGrp="1" noChangeAspect="1" noChangeArrowheads="1"/>
          </p:cNvPicPr>
          <p:nvPr>
            <p:ph sz="quarter" idx="4"/>
            <p:custDataLst>
              <p:tags r:id="rId3"/>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5087567" y="2174877"/>
            <a:ext cx="3190672" cy="2650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67680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774909"/>
            <a:ext cx="8229600" cy="846408"/>
          </a:xfrm>
        </p:spPr>
        <p:txBody>
          <a:bodyPr rtlCol="0">
            <a:normAutofit fontScale="90000"/>
          </a:bodyPr>
          <a:lstStyle/>
          <a:p>
            <a:pPr algn="ctr" rtl="0"/>
            <a:r>
              <a:rPr lang="fr-fr"/>
              <a:t>Règlement sur les comités d’orientation, les comités locaux et les représentants en matière de santé et de sécurité</a:t>
            </a:r>
          </a:p>
        </p:txBody>
      </p:sp>
      <p:sp>
        <p:nvSpPr>
          <p:cNvPr id="3" name="Content Placeholder 2"/>
          <p:cNvSpPr>
            <a:spLocks noGrp="1"/>
          </p:cNvSpPr>
          <p:nvPr>
            <p:ph idx="1"/>
            <p:custDataLst>
              <p:tags r:id="rId2"/>
            </p:custDataLst>
          </p:nvPr>
        </p:nvSpPr>
        <p:spPr>
          <a:xfrm>
            <a:off x="457200" y="2300683"/>
            <a:ext cx="8229600" cy="3146898"/>
          </a:xfrm>
        </p:spPr>
        <p:txBody>
          <a:bodyPr vert="horz" lIns="91440" tIns="45720" rIns="91440" bIns="45720" rtlCol="0" anchor="t">
            <a:normAutofit/>
          </a:bodyPr>
          <a:lstStyle/>
          <a:p>
            <a:pPr marL="0" indent="0" defTabSz="914400">
              <a:buNone/>
            </a:pPr>
            <a:r>
              <a:rPr lang="fr-fr" dirty="0">
                <a:latin typeface="Calibri"/>
                <a:cs typeface="+mn-cs"/>
              </a:rPr>
              <a:t>Il y a aussi des exigences relatives à la déclaration des fonctions et des tâches du comité local de santé et de sécurité dans le cadre du Programme du travail d’EDSC. Ces exigences sont décrites dans les règlements mentionnés ci-dessus. </a:t>
            </a:r>
            <a:endParaRPr lang="fr-FR" dirty="0">
              <a:solidFill>
                <a:srgbClr val="FF0000"/>
              </a:solidFill>
              <a:latin typeface="Calibri"/>
              <a:cs typeface="Calibri"/>
            </a:endParaRPr>
          </a:p>
        </p:txBody>
      </p:sp>
    </p:spTree>
    <p:extLst>
      <p:ext uri="{BB962C8B-B14F-4D97-AF65-F5344CB8AC3E}">
        <p14:creationId xmlns:p14="http://schemas.microsoft.com/office/powerpoint/2010/main" val="17257980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rtlCol="0">
            <a:normAutofit/>
          </a:bodyPr>
          <a:lstStyle/>
          <a:p>
            <a:pPr algn="ctr"/>
            <a:r>
              <a:rPr lang="fr-fr" dirty="0"/>
              <a:t>Rapport du comité local - LAB1058</a:t>
            </a:r>
          </a:p>
        </p:txBody>
      </p:sp>
      <p:sp>
        <p:nvSpPr>
          <p:cNvPr id="3" name="Content Placeholder 2"/>
          <p:cNvSpPr>
            <a:spLocks noGrp="1"/>
          </p:cNvSpPr>
          <p:nvPr>
            <p:ph idx="1"/>
            <p:custDataLst>
              <p:tags r:id="rId2"/>
            </p:custDataLst>
          </p:nvPr>
        </p:nvSpPr>
        <p:spPr>
          <a:xfrm>
            <a:off x="457200" y="1410419"/>
            <a:ext cx="8229600" cy="4525963"/>
          </a:xfrm>
        </p:spPr>
        <p:txBody>
          <a:bodyPr vert="horz" lIns="91440" tIns="45720" rIns="91440" bIns="45720" rtlCol="0" anchor="t">
            <a:normAutofit fontScale="92500" lnSpcReduction="10000"/>
          </a:bodyPr>
          <a:lstStyle/>
          <a:p>
            <a:pPr defTabSz="914400">
              <a:buFont typeface="Arial" panose="020B0604020202020204" pitchFamily="34" charset="0"/>
              <a:buChar char="•"/>
            </a:pPr>
            <a:r>
              <a:rPr lang="fr-fr" dirty="0">
                <a:latin typeface="Calibri"/>
                <a:cs typeface="+mn-cs"/>
              </a:rPr>
              <a:t>Le président du comité choisi par l’employeur doit fournir au chef de la conformité et de l’application, avant le 1</a:t>
            </a:r>
            <a:r>
              <a:rPr lang="fr-fr" baseline="30000" dirty="0">
                <a:latin typeface="Calibri"/>
                <a:cs typeface="+mn-cs"/>
              </a:rPr>
              <a:t>er</a:t>
            </a:r>
            <a:r>
              <a:rPr lang="fr-fr" dirty="0">
                <a:latin typeface="Calibri"/>
                <a:cs typeface="+mn-cs"/>
              </a:rPr>
              <a:t> mars de chaque année, le Rapport du comité local qui fait état des activités du comité qui ont pris place dans le courant de l’année précédente </a:t>
            </a:r>
            <a:r>
              <a:rPr lang="fr-fr" sz="3000" dirty="0">
                <a:latin typeface="Calibri"/>
                <a:cs typeface="+mn-cs"/>
              </a:rPr>
              <a:t>(art. 9(1), Règlement sur les comités )</a:t>
            </a:r>
            <a:r>
              <a:rPr lang="fr-fr" dirty="0">
                <a:latin typeface="Calibri"/>
                <a:cs typeface="+mn-cs"/>
              </a:rPr>
              <a:t>.</a:t>
            </a:r>
            <a:endParaRPr lang="en-US">
              <a:cs typeface="+mn-cs"/>
            </a:endParaRPr>
          </a:p>
          <a:p>
            <a:pPr defTabSz="914400">
              <a:buFont typeface="Arial" panose="020B0604020202020204" pitchFamily="34" charset="0"/>
              <a:buChar char="•"/>
            </a:pPr>
            <a:r>
              <a:rPr lang="fr-fr" dirty="0">
                <a:latin typeface="Calibri"/>
                <a:cs typeface="+mn-cs"/>
              </a:rPr>
              <a:t>Le rapport du comité local doit être affiché dans le milieu de travail pour un minimum de deux mois </a:t>
            </a:r>
            <a:r>
              <a:rPr lang="fr-fr" sz="3000" dirty="0">
                <a:latin typeface="Calibri"/>
                <a:cs typeface="+mn-cs"/>
              </a:rPr>
              <a:t>(art. 9(3), Règlement sur les comités )</a:t>
            </a:r>
            <a:r>
              <a:rPr lang="fr-fr" dirty="0">
                <a:latin typeface="Calibri"/>
                <a:cs typeface="+mn-cs"/>
              </a:rPr>
              <a:t>.</a:t>
            </a:r>
            <a:endParaRPr lang="fr-fr" dirty="0">
              <a:latin typeface="Calibri"/>
              <a:cs typeface="Calibri"/>
            </a:endParaRPr>
          </a:p>
          <a:p>
            <a:pPr marL="0" indent="0" rtl="0">
              <a:buNone/>
            </a:pPr>
            <a:endParaRPr lang="en-US"/>
          </a:p>
        </p:txBody>
      </p:sp>
    </p:spTree>
    <p:extLst>
      <p:ext uri="{BB962C8B-B14F-4D97-AF65-F5344CB8AC3E}">
        <p14:creationId xmlns:p14="http://schemas.microsoft.com/office/powerpoint/2010/main" val="28017262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rtlCol="0">
            <a:normAutofit fontScale="90000"/>
          </a:bodyPr>
          <a:lstStyle/>
          <a:p>
            <a:pPr algn="ctr"/>
            <a:r>
              <a:rPr lang="fr-fr"/>
              <a:t>Règlement sur la prévention du harcèlement et de la violence dans le lieu de travail</a:t>
            </a:r>
          </a:p>
        </p:txBody>
      </p:sp>
      <p:sp>
        <p:nvSpPr>
          <p:cNvPr id="3" name="Content Placeholder 2"/>
          <p:cNvSpPr>
            <a:spLocks noGrp="1"/>
          </p:cNvSpPr>
          <p:nvPr>
            <p:ph idx="1"/>
            <p:custDataLst>
              <p:tags r:id="rId2"/>
            </p:custDataLst>
          </p:nvPr>
        </p:nvSpPr>
        <p:spPr/>
        <p:txBody>
          <a:bodyPr vert="horz" lIns="91440" tIns="45720" rIns="91440" bIns="45720" rtlCol="0" anchor="t">
            <a:normAutofit fontScale="92500" lnSpcReduction="20000"/>
          </a:bodyPr>
          <a:lstStyle/>
          <a:p>
            <a:pPr defTabSz="914400">
              <a:buFont typeface="Arial" panose="020B0604020202020204" pitchFamily="34" charset="0"/>
              <a:buChar char="•"/>
            </a:pPr>
            <a:r>
              <a:rPr lang="en-CA" dirty="0">
                <a:cs typeface="Arial"/>
              </a:rPr>
              <a:t>Le </a:t>
            </a:r>
            <a:r>
              <a:rPr lang="en-CA" dirty="0" err="1">
                <a:cs typeface="Arial"/>
              </a:rPr>
              <a:t>projet</a:t>
            </a:r>
            <a:r>
              <a:rPr lang="en-CA" dirty="0">
                <a:cs typeface="Arial"/>
              </a:rPr>
              <a:t> de </a:t>
            </a:r>
            <a:r>
              <a:rPr lang="en-CA" dirty="0" err="1">
                <a:cs typeface="Arial"/>
              </a:rPr>
              <a:t>loi</a:t>
            </a:r>
            <a:r>
              <a:rPr lang="en-CA" dirty="0">
                <a:cs typeface="Arial"/>
              </a:rPr>
              <a:t> C-65 a </a:t>
            </a:r>
            <a:r>
              <a:rPr lang="en-CA" dirty="0" err="1">
                <a:cs typeface="Arial"/>
              </a:rPr>
              <a:t>reçu</a:t>
            </a:r>
            <a:r>
              <a:rPr lang="en-CA" dirty="0">
                <a:cs typeface="Arial"/>
              </a:rPr>
              <a:t> la sanction royale </a:t>
            </a:r>
            <a:r>
              <a:rPr lang="en-CA" dirty="0" err="1">
                <a:cs typeface="Arial"/>
              </a:rPr>
              <a:t>en</a:t>
            </a:r>
            <a:r>
              <a:rPr lang="en-CA" dirty="0">
                <a:cs typeface="Arial"/>
              </a:rPr>
              <a:t> </a:t>
            </a:r>
            <a:r>
              <a:rPr lang="en-CA" dirty="0" err="1">
                <a:cs typeface="Arial"/>
              </a:rPr>
              <a:t>octobre</a:t>
            </a:r>
            <a:r>
              <a:rPr lang="en-CA" dirty="0">
                <a:cs typeface="Arial"/>
              </a:rPr>
              <a:t> 2018, qui a </a:t>
            </a:r>
            <a:r>
              <a:rPr lang="en-CA" dirty="0" err="1">
                <a:cs typeface="Arial"/>
              </a:rPr>
              <a:t>introduit</a:t>
            </a:r>
            <a:r>
              <a:rPr lang="en-CA" dirty="0">
                <a:cs typeface="Arial"/>
              </a:rPr>
              <a:t> des modifications au </a:t>
            </a:r>
            <a:r>
              <a:rPr lang="en-CA" i="1" dirty="0">
                <a:cs typeface="Arial"/>
              </a:rPr>
              <a:t>Code</a:t>
            </a:r>
            <a:r>
              <a:rPr lang="en-CA" dirty="0">
                <a:cs typeface="Arial"/>
              </a:rPr>
              <a:t> </a:t>
            </a:r>
            <a:r>
              <a:rPr lang="en-CA" dirty="0" err="1">
                <a:cs typeface="Arial"/>
              </a:rPr>
              <a:t>afin</a:t>
            </a:r>
            <a:r>
              <a:rPr lang="en-CA" dirty="0">
                <a:cs typeface="Arial"/>
              </a:rPr>
              <a:t> de </a:t>
            </a:r>
            <a:r>
              <a:rPr lang="en-CA" dirty="0" err="1">
                <a:cs typeface="Arial"/>
              </a:rPr>
              <a:t>renforcer</a:t>
            </a:r>
            <a:r>
              <a:rPr lang="en-CA" dirty="0">
                <a:cs typeface="Arial"/>
              </a:rPr>
              <a:t> le cadre/</a:t>
            </a:r>
            <a:r>
              <a:rPr lang="en-CA" dirty="0" err="1">
                <a:cs typeface="Arial"/>
              </a:rPr>
              <a:t>partie</a:t>
            </a:r>
            <a:r>
              <a:rPr lang="en-CA" dirty="0">
                <a:cs typeface="Arial"/>
              </a:rPr>
              <a:t> </a:t>
            </a:r>
            <a:r>
              <a:rPr lang="en-CA" dirty="0" err="1">
                <a:cs typeface="Arial"/>
              </a:rPr>
              <a:t>existant</a:t>
            </a:r>
            <a:r>
              <a:rPr lang="en-CA" dirty="0">
                <a:cs typeface="Arial"/>
              </a:rPr>
              <a:t>(e) pour la </a:t>
            </a:r>
            <a:r>
              <a:rPr lang="en-CA" dirty="0" err="1">
                <a:cs typeface="Arial"/>
              </a:rPr>
              <a:t>prévention</a:t>
            </a:r>
            <a:r>
              <a:rPr lang="en-CA" dirty="0">
                <a:cs typeface="Arial"/>
              </a:rPr>
              <a:t> du </a:t>
            </a:r>
            <a:r>
              <a:rPr lang="en-CA" dirty="0" err="1">
                <a:cs typeface="Arial"/>
              </a:rPr>
              <a:t>harcèlement</a:t>
            </a:r>
            <a:r>
              <a:rPr lang="en-CA" dirty="0">
                <a:cs typeface="Arial"/>
              </a:rPr>
              <a:t> et de la violence</a:t>
            </a:r>
            <a:endParaRPr lang="fr-FR" dirty="0"/>
          </a:p>
          <a:p>
            <a:pPr defTabSz="914400">
              <a:buFont typeface="Arial" panose="020B0604020202020204" pitchFamily="34" charset="0"/>
              <a:buChar char="•"/>
            </a:pPr>
            <a:endParaRPr lang="en-CA" dirty="0">
              <a:solidFill>
                <a:srgbClr val="FF0000"/>
              </a:solidFill>
            </a:endParaRPr>
          </a:p>
          <a:p>
            <a:pPr defTabSz="914400">
              <a:buFont typeface="Arial,Sans-Serif" panose="020B0604020202020204" pitchFamily="34" charset="0"/>
              <a:buChar char="•"/>
            </a:pPr>
            <a:r>
              <a:rPr lang="en-CA" dirty="0">
                <a:cs typeface="Arial"/>
              </a:rPr>
              <a:t>Les modifications au </a:t>
            </a:r>
            <a:r>
              <a:rPr lang="en-CA" i="1" dirty="0">
                <a:cs typeface="Arial"/>
              </a:rPr>
              <a:t>Code</a:t>
            </a:r>
            <a:r>
              <a:rPr lang="en-CA" dirty="0">
                <a:cs typeface="Arial"/>
              </a:rPr>
              <a:t> </a:t>
            </a:r>
            <a:r>
              <a:rPr lang="en-CA" dirty="0" err="1">
                <a:cs typeface="Arial"/>
              </a:rPr>
              <a:t>sont</a:t>
            </a:r>
            <a:r>
              <a:rPr lang="en-CA" dirty="0">
                <a:cs typeface="Arial"/>
              </a:rPr>
              <a:t> entrées </a:t>
            </a:r>
            <a:r>
              <a:rPr lang="en-CA" dirty="0" err="1">
                <a:cs typeface="Arial"/>
              </a:rPr>
              <a:t>en</a:t>
            </a:r>
            <a:r>
              <a:rPr lang="en-CA" dirty="0">
                <a:cs typeface="Arial"/>
              </a:rPr>
              <a:t> </a:t>
            </a:r>
            <a:r>
              <a:rPr lang="en-CA" dirty="0" err="1">
                <a:cs typeface="Arial"/>
              </a:rPr>
              <a:t>vigueur</a:t>
            </a:r>
            <a:r>
              <a:rPr lang="en-CA" dirty="0">
                <a:cs typeface="Arial"/>
              </a:rPr>
              <a:t> le 1er </a:t>
            </a:r>
            <a:r>
              <a:rPr lang="en-CA" dirty="0" err="1">
                <a:cs typeface="Arial"/>
              </a:rPr>
              <a:t>janvier</a:t>
            </a:r>
            <a:r>
              <a:rPr lang="en-CA" dirty="0">
                <a:cs typeface="Arial"/>
              </a:rPr>
              <a:t> 2021 </a:t>
            </a:r>
            <a:r>
              <a:rPr lang="en-CA" dirty="0" err="1">
                <a:cs typeface="Arial"/>
              </a:rPr>
              <a:t>en</a:t>
            </a:r>
            <a:r>
              <a:rPr lang="en-CA" dirty="0">
                <a:cs typeface="Arial"/>
              </a:rPr>
              <a:t> </a:t>
            </a:r>
            <a:r>
              <a:rPr lang="en-CA" dirty="0" err="1">
                <a:cs typeface="Arial"/>
              </a:rPr>
              <a:t>même</a:t>
            </a:r>
            <a:r>
              <a:rPr lang="en-CA" dirty="0">
                <a:cs typeface="Arial"/>
              </a:rPr>
              <a:t> temps que le nouveau </a:t>
            </a:r>
            <a:r>
              <a:rPr lang="en-CA" dirty="0" err="1">
                <a:cs typeface="Arial"/>
              </a:rPr>
              <a:t>Règlement</a:t>
            </a:r>
            <a:r>
              <a:rPr lang="en-CA" dirty="0">
                <a:cs typeface="Arial"/>
              </a:rPr>
              <a:t> sur le </a:t>
            </a:r>
            <a:r>
              <a:rPr lang="en-CA" dirty="0" err="1">
                <a:cs typeface="Arial"/>
              </a:rPr>
              <a:t>harcèlement</a:t>
            </a:r>
            <a:r>
              <a:rPr lang="en-CA" dirty="0">
                <a:cs typeface="Arial"/>
              </a:rPr>
              <a:t> et la </a:t>
            </a:r>
            <a:r>
              <a:rPr lang="en-CA" dirty="0" err="1">
                <a:cs typeface="Arial"/>
              </a:rPr>
              <a:t>prévention</a:t>
            </a:r>
            <a:r>
              <a:rPr lang="en-CA" dirty="0">
                <a:cs typeface="Arial"/>
              </a:rPr>
              <a:t> de la violence dans le lieu de travail</a:t>
            </a:r>
            <a:endParaRPr lang="en-US" dirty="0"/>
          </a:p>
        </p:txBody>
      </p:sp>
    </p:spTree>
    <p:extLst>
      <p:ext uri="{BB962C8B-B14F-4D97-AF65-F5344CB8AC3E}">
        <p14:creationId xmlns:p14="http://schemas.microsoft.com/office/powerpoint/2010/main" val="30351472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rtlCol="0">
            <a:normAutofit fontScale="90000"/>
          </a:bodyPr>
          <a:lstStyle/>
          <a:p>
            <a:pPr algn="ctr"/>
            <a:r>
              <a:rPr lang="fr-fr" dirty="0"/>
              <a:t>Règlement sur la prévention du harcèlement et de la violence dans le lieu de travail</a:t>
            </a:r>
          </a:p>
        </p:txBody>
      </p:sp>
      <p:sp>
        <p:nvSpPr>
          <p:cNvPr id="3" name="Content Placeholder 2"/>
          <p:cNvSpPr>
            <a:spLocks noGrp="1"/>
          </p:cNvSpPr>
          <p:nvPr>
            <p:ph idx="1"/>
            <p:custDataLst>
              <p:tags r:id="rId2"/>
            </p:custDataLst>
          </p:nvPr>
        </p:nvSpPr>
        <p:spPr/>
        <p:txBody>
          <a:bodyPr vert="horz" lIns="91440" tIns="45720" rIns="91440" bIns="45720" rtlCol="0" anchor="t">
            <a:normAutofit/>
          </a:bodyPr>
          <a:lstStyle/>
          <a:p>
            <a:pPr marL="0" indent="0" defTabSz="914400">
              <a:buNone/>
            </a:pPr>
            <a:r>
              <a:rPr lang="en-CA" dirty="0">
                <a:cs typeface="Arial"/>
              </a:rPr>
              <a:t> </a:t>
            </a:r>
            <a:r>
              <a:rPr lang="en-CA" sz="2500" dirty="0">
                <a:cs typeface="Arial"/>
              </a:rPr>
              <a:t>Le </a:t>
            </a:r>
            <a:r>
              <a:rPr lang="en-CA" sz="2500" i="1" dirty="0" err="1">
                <a:cs typeface="Arial"/>
              </a:rPr>
              <a:t>Règlement</a:t>
            </a:r>
            <a:r>
              <a:rPr lang="en-CA" sz="2500" i="1" dirty="0">
                <a:cs typeface="Arial"/>
              </a:rPr>
              <a:t> </a:t>
            </a:r>
            <a:r>
              <a:rPr lang="en-CA" sz="2500" dirty="0" err="1">
                <a:cs typeface="Arial"/>
              </a:rPr>
              <a:t>cité</a:t>
            </a:r>
            <a:r>
              <a:rPr lang="en-CA" sz="2500" i="1" dirty="0">
                <a:cs typeface="Arial"/>
              </a:rPr>
              <a:t> </a:t>
            </a:r>
            <a:r>
              <a:rPr lang="en-CA" sz="2500" dirty="0">
                <a:cs typeface="Arial"/>
              </a:rPr>
              <a:t>ci-dessus </a:t>
            </a:r>
            <a:r>
              <a:rPr lang="en-CA" sz="2500" dirty="0" err="1">
                <a:cs typeface="Arial"/>
              </a:rPr>
              <a:t>inclus</a:t>
            </a:r>
            <a:r>
              <a:rPr lang="en-CA" sz="2500" dirty="0">
                <a:cs typeface="Arial"/>
              </a:rPr>
              <a:t> des dispositions pour </a:t>
            </a:r>
            <a:r>
              <a:rPr lang="en-CA" sz="2500" dirty="0" err="1">
                <a:cs typeface="Arial"/>
              </a:rPr>
              <a:t>prévenir</a:t>
            </a:r>
            <a:r>
              <a:rPr lang="en-CA" sz="2500" dirty="0">
                <a:cs typeface="Arial"/>
              </a:rPr>
              <a:t> le </a:t>
            </a:r>
            <a:r>
              <a:rPr lang="en-CA" sz="2500" dirty="0" err="1">
                <a:cs typeface="Arial"/>
              </a:rPr>
              <a:t>harcèlement</a:t>
            </a:r>
            <a:r>
              <a:rPr lang="en-CA" sz="2500" dirty="0">
                <a:cs typeface="Arial"/>
              </a:rPr>
              <a:t> et la violence à travers:</a:t>
            </a:r>
            <a:endParaRPr lang="en-US" sz="2500">
              <a:cs typeface="Arial"/>
            </a:endParaRPr>
          </a:p>
          <a:p>
            <a:pPr lvl="1" defTabSz="914400"/>
            <a:endParaRPr lang="en-CA" sz="2500" dirty="0"/>
          </a:p>
          <a:p>
            <a:pPr lvl="1" defTabSz="914400">
              <a:buChar char="•"/>
            </a:pPr>
            <a:r>
              <a:rPr lang="en-CA" sz="2500" dirty="0" err="1">
                <a:cs typeface="Arial"/>
              </a:rPr>
              <a:t>une</a:t>
            </a:r>
            <a:r>
              <a:rPr lang="en-CA" sz="2500" dirty="0">
                <a:cs typeface="Arial"/>
              </a:rPr>
              <a:t> politique de </a:t>
            </a:r>
            <a:r>
              <a:rPr lang="en-CA" sz="2500" dirty="0" err="1">
                <a:cs typeface="Arial"/>
              </a:rPr>
              <a:t>prévention</a:t>
            </a:r>
            <a:r>
              <a:rPr lang="en-CA" sz="2500" dirty="0">
                <a:cs typeface="Arial"/>
              </a:rPr>
              <a:t> </a:t>
            </a:r>
            <a:endParaRPr lang="en-US" sz="2500">
              <a:cs typeface="Arial"/>
            </a:endParaRPr>
          </a:p>
          <a:p>
            <a:pPr lvl="1" defTabSz="914400">
              <a:buChar char="•"/>
            </a:pPr>
            <a:r>
              <a:rPr lang="en-CA" sz="2500" dirty="0" err="1">
                <a:cs typeface="Arial"/>
              </a:rPr>
              <a:t>une</a:t>
            </a:r>
            <a:r>
              <a:rPr lang="en-CA" sz="2500" dirty="0">
                <a:cs typeface="Arial"/>
              </a:rPr>
              <a:t> formation</a:t>
            </a:r>
            <a:endParaRPr lang="en-US" sz="2500">
              <a:cs typeface="Arial"/>
            </a:endParaRPr>
          </a:p>
          <a:p>
            <a:pPr lvl="1" defTabSz="914400">
              <a:buChar char="•"/>
            </a:pPr>
            <a:r>
              <a:rPr lang="en-CA" sz="2500" dirty="0">
                <a:cs typeface="Arial"/>
              </a:rPr>
              <a:t>un </a:t>
            </a:r>
            <a:r>
              <a:rPr lang="en-CA" sz="2500" dirty="0" err="1">
                <a:cs typeface="Arial"/>
              </a:rPr>
              <a:t>processus</a:t>
            </a:r>
            <a:r>
              <a:rPr lang="en-CA" sz="2500" dirty="0">
                <a:cs typeface="Arial"/>
              </a:rPr>
              <a:t> de </a:t>
            </a:r>
            <a:r>
              <a:rPr lang="en-CA" sz="2500" dirty="0" err="1">
                <a:cs typeface="Arial"/>
              </a:rPr>
              <a:t>résolution</a:t>
            </a:r>
            <a:r>
              <a:rPr lang="en-CA" sz="2500" dirty="0">
                <a:cs typeface="Arial"/>
              </a:rPr>
              <a:t> qui </a:t>
            </a:r>
            <a:r>
              <a:rPr lang="en-CA" sz="2500" dirty="0" err="1">
                <a:cs typeface="Arial"/>
              </a:rPr>
              <a:t>offre</a:t>
            </a:r>
            <a:r>
              <a:rPr lang="en-CA" sz="2500" dirty="0">
                <a:cs typeface="Arial"/>
              </a:rPr>
              <a:t> de multiples options pour </a:t>
            </a:r>
            <a:r>
              <a:rPr lang="en-CA" sz="2500" dirty="0" err="1">
                <a:cs typeface="Arial"/>
              </a:rPr>
              <a:t>chercher</a:t>
            </a:r>
            <a:r>
              <a:rPr lang="en-CA" sz="2500" dirty="0">
                <a:cs typeface="Arial"/>
              </a:rPr>
              <a:t> </a:t>
            </a:r>
            <a:r>
              <a:rPr lang="en-CA" sz="2500" dirty="0" err="1">
                <a:cs typeface="Arial"/>
              </a:rPr>
              <a:t>une</a:t>
            </a:r>
            <a:r>
              <a:rPr lang="en-CA" sz="2500" dirty="0">
                <a:cs typeface="Arial"/>
              </a:rPr>
              <a:t> solution, et</a:t>
            </a:r>
            <a:endParaRPr lang="en-US" sz="2500">
              <a:cs typeface="Arial"/>
            </a:endParaRPr>
          </a:p>
          <a:p>
            <a:pPr lvl="1" defTabSz="914400">
              <a:buChar char="•"/>
            </a:pPr>
            <a:r>
              <a:rPr lang="en-CA" sz="2500" dirty="0" err="1">
                <a:cs typeface="Arial"/>
              </a:rPr>
              <a:t>une</a:t>
            </a:r>
            <a:r>
              <a:rPr lang="en-CA" sz="2500" dirty="0">
                <a:cs typeface="Arial"/>
              </a:rPr>
              <a:t> </a:t>
            </a:r>
            <a:r>
              <a:rPr lang="en-CA" sz="2500" dirty="0" err="1">
                <a:cs typeface="Arial"/>
              </a:rPr>
              <a:t>meilleure</a:t>
            </a:r>
            <a:r>
              <a:rPr lang="en-CA" sz="2500" dirty="0">
                <a:cs typeface="Arial"/>
              </a:rPr>
              <a:t> </a:t>
            </a:r>
            <a:r>
              <a:rPr lang="en-CA" sz="2500" dirty="0" err="1">
                <a:cs typeface="Arial"/>
              </a:rPr>
              <a:t>collecte</a:t>
            </a:r>
            <a:r>
              <a:rPr lang="en-CA" sz="2500" dirty="0">
                <a:cs typeface="Arial"/>
              </a:rPr>
              <a:t> de </a:t>
            </a:r>
            <a:r>
              <a:rPr lang="en-CA" sz="2500" dirty="0" err="1">
                <a:cs typeface="Arial"/>
              </a:rPr>
              <a:t>données</a:t>
            </a:r>
            <a:endParaRPr lang="en-US" sz="2500"/>
          </a:p>
          <a:p>
            <a:pPr marL="0" indent="0" defTabSz="914400">
              <a:buNone/>
            </a:pPr>
            <a:endParaRPr lang="en-US">
              <a:cs typeface="Arial"/>
            </a:endParaRPr>
          </a:p>
        </p:txBody>
      </p:sp>
    </p:spTree>
    <p:extLst>
      <p:ext uri="{BB962C8B-B14F-4D97-AF65-F5344CB8AC3E}">
        <p14:creationId xmlns:p14="http://schemas.microsoft.com/office/powerpoint/2010/main" val="3147694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rtlCol="0">
            <a:normAutofit fontScale="90000"/>
          </a:bodyPr>
          <a:lstStyle/>
          <a:p>
            <a:pPr algn="ctr"/>
            <a:r>
              <a:rPr lang="fr-fr" dirty="0">
                <a:cs typeface="Arial"/>
              </a:rPr>
              <a:t>Rapport</a:t>
            </a:r>
            <a:r>
              <a:rPr lang="fr-FR" dirty="0">
                <a:cs typeface="Arial"/>
              </a:rPr>
              <a:t> annuel de l'employeur sur les incidents de harcèlement et de violence</a:t>
            </a:r>
            <a:endParaRPr lang="fr-fr" b="0" dirty="0">
              <a:cs typeface="Arial"/>
            </a:endParaRPr>
          </a:p>
        </p:txBody>
      </p:sp>
      <p:sp>
        <p:nvSpPr>
          <p:cNvPr id="3" name="Content Placeholder 2"/>
          <p:cNvSpPr>
            <a:spLocks noGrp="1"/>
          </p:cNvSpPr>
          <p:nvPr>
            <p:ph idx="1"/>
            <p:custDataLst>
              <p:tags r:id="rId2"/>
            </p:custDataLst>
          </p:nvPr>
        </p:nvSpPr>
        <p:spPr/>
        <p:txBody>
          <a:bodyPr vert="horz" lIns="91440" tIns="45720" rIns="91440" bIns="45720" rtlCol="0" anchor="t">
            <a:normAutofit/>
          </a:bodyPr>
          <a:lstStyle/>
          <a:p>
            <a:pPr marL="457200" indent="-457200" defTabSz="914400"/>
            <a:r>
              <a:rPr lang="en-CA" dirty="0" err="1">
                <a:cs typeface="Arial"/>
              </a:rPr>
              <a:t>L'employeur</a:t>
            </a:r>
            <a:r>
              <a:rPr lang="en-CA" dirty="0">
                <a:cs typeface="Arial"/>
              </a:rPr>
              <a:t> </a:t>
            </a:r>
            <a:r>
              <a:rPr lang="en-CA" dirty="0" err="1">
                <a:cs typeface="Arial"/>
              </a:rPr>
              <a:t>présente</a:t>
            </a:r>
            <a:r>
              <a:rPr lang="en-CA" dirty="0">
                <a:cs typeface="Arial"/>
              </a:rPr>
              <a:t> au chef de la </a:t>
            </a:r>
            <a:r>
              <a:rPr lang="en-CA" dirty="0" err="1">
                <a:cs typeface="Arial"/>
              </a:rPr>
              <a:t>conformité</a:t>
            </a:r>
            <a:r>
              <a:rPr lang="en-CA" dirty="0">
                <a:cs typeface="Arial"/>
              </a:rPr>
              <a:t> et de </a:t>
            </a:r>
            <a:r>
              <a:rPr lang="en-CA" dirty="0" err="1">
                <a:cs typeface="Arial"/>
              </a:rPr>
              <a:t>l'application</a:t>
            </a:r>
            <a:r>
              <a:rPr lang="en-CA" dirty="0">
                <a:cs typeface="Arial"/>
              </a:rPr>
              <a:t> son </a:t>
            </a:r>
            <a:r>
              <a:rPr lang="en-CA" i="1" dirty="0">
                <a:cs typeface="Arial"/>
              </a:rPr>
              <a:t>Rapport </a:t>
            </a:r>
            <a:r>
              <a:rPr lang="en-CA" i="1" dirty="0" err="1">
                <a:cs typeface="Arial"/>
              </a:rPr>
              <a:t>annuel</a:t>
            </a:r>
            <a:r>
              <a:rPr lang="en-CA" i="1" dirty="0">
                <a:cs typeface="Arial"/>
              </a:rPr>
              <a:t> de </a:t>
            </a:r>
            <a:r>
              <a:rPr lang="en-CA" i="1" dirty="0" err="1">
                <a:cs typeface="Arial"/>
              </a:rPr>
              <a:t>l'employeur</a:t>
            </a:r>
            <a:r>
              <a:rPr lang="en-CA" i="1" dirty="0">
                <a:cs typeface="Arial"/>
              </a:rPr>
              <a:t> sur les incidents de </a:t>
            </a:r>
            <a:r>
              <a:rPr lang="en-CA" i="1" dirty="0" err="1">
                <a:cs typeface="Arial"/>
              </a:rPr>
              <a:t>harcèlement</a:t>
            </a:r>
            <a:r>
              <a:rPr lang="en-CA" i="1" dirty="0">
                <a:cs typeface="Arial"/>
              </a:rPr>
              <a:t> et de violence </a:t>
            </a:r>
            <a:r>
              <a:rPr lang="en-CA" dirty="0">
                <a:cs typeface="Arial"/>
              </a:rPr>
              <a:t>(RAEIHV LAB1206) au plus tard le 1er mars de </a:t>
            </a:r>
            <a:r>
              <a:rPr lang="en-CA" dirty="0" err="1">
                <a:cs typeface="Arial"/>
              </a:rPr>
              <a:t>chaque</a:t>
            </a:r>
            <a:r>
              <a:rPr lang="en-CA" dirty="0">
                <a:cs typeface="Arial"/>
              </a:rPr>
              <a:t> </a:t>
            </a:r>
            <a:r>
              <a:rPr lang="en-CA" dirty="0" err="1">
                <a:cs typeface="Arial"/>
              </a:rPr>
              <a:t>année</a:t>
            </a:r>
            <a:r>
              <a:rPr lang="en-CA" dirty="0">
                <a:cs typeface="Arial"/>
              </a:rPr>
              <a:t>.</a:t>
            </a:r>
            <a:endParaRPr lang="en-US" dirty="0" err="1">
              <a:cs typeface="Arial"/>
            </a:endParaRPr>
          </a:p>
          <a:p>
            <a:pPr marL="0" indent="0" defTabSz="914400">
              <a:buNone/>
            </a:pPr>
            <a:r>
              <a:rPr lang="en-CA" sz="2400" dirty="0">
                <a:cs typeface="Arial"/>
              </a:rPr>
              <a:t>     (</a:t>
            </a:r>
            <a:r>
              <a:rPr lang="en-CA" sz="2400" dirty="0" err="1">
                <a:cs typeface="Arial"/>
              </a:rPr>
              <a:t>Règlement</a:t>
            </a:r>
            <a:r>
              <a:rPr lang="en-CA" sz="2400" dirty="0">
                <a:cs typeface="Arial"/>
              </a:rPr>
              <a:t> sur la </a:t>
            </a:r>
            <a:r>
              <a:rPr lang="en-CA" sz="2400" dirty="0" err="1">
                <a:cs typeface="Arial"/>
              </a:rPr>
              <a:t>prévention</a:t>
            </a:r>
            <a:r>
              <a:rPr lang="en-CA" sz="2400" dirty="0">
                <a:cs typeface="Arial"/>
              </a:rPr>
              <a:t> du </a:t>
            </a:r>
            <a:r>
              <a:rPr lang="en-CA" sz="2400" dirty="0" err="1">
                <a:cs typeface="Arial"/>
              </a:rPr>
              <a:t>harcèlement</a:t>
            </a:r>
            <a:r>
              <a:rPr lang="en-CA" sz="2400" dirty="0">
                <a:cs typeface="Arial"/>
              </a:rPr>
              <a:t> art. 36)</a:t>
            </a:r>
            <a:endParaRPr lang="en-US" sz="2400"/>
          </a:p>
        </p:txBody>
      </p:sp>
    </p:spTree>
    <p:extLst>
      <p:ext uri="{BB962C8B-B14F-4D97-AF65-F5344CB8AC3E}">
        <p14:creationId xmlns:p14="http://schemas.microsoft.com/office/powerpoint/2010/main" val="35799408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rtlCol="0"/>
          <a:lstStyle/>
          <a:p>
            <a:pPr algn="ctr" rtl="0"/>
            <a:r>
              <a:rPr lang="en-us" b="1"/>
              <a:t>Communiquez avec nous</a:t>
            </a:r>
            <a:endParaRPr lang="en-US"/>
          </a:p>
        </p:txBody>
      </p:sp>
      <p:sp>
        <p:nvSpPr>
          <p:cNvPr id="3" name="Content Placeholder 2"/>
          <p:cNvSpPr>
            <a:spLocks noGrp="1"/>
          </p:cNvSpPr>
          <p:nvPr>
            <p:ph idx="1"/>
            <p:custDataLst>
              <p:tags r:id="rId2"/>
            </p:custDataLst>
          </p:nvPr>
        </p:nvSpPr>
        <p:spPr>
          <a:xfrm>
            <a:off x="457200" y="2046927"/>
            <a:ext cx="8229600" cy="3659909"/>
          </a:xfrm>
        </p:spPr>
        <p:txBody>
          <a:bodyPr vert="horz" lIns="91440" tIns="45720" rIns="91440" bIns="45720" rtlCol="0" anchor="t">
            <a:normAutofit fontScale="92500" lnSpcReduction="20000"/>
          </a:bodyPr>
          <a:lstStyle/>
          <a:p>
            <a:pPr marL="0" lvl="0" indent="0" defTabSz="914400" rtl="0">
              <a:buClrTx/>
              <a:buNone/>
            </a:pPr>
            <a:r>
              <a:rPr lang="fr-fr" dirty="0">
                <a:latin typeface="Calibri"/>
                <a:cs typeface="+mn-cs"/>
              </a:rPr>
              <a:t>Pour les questions générales relatives à la partie II du Code, les appels sont reçus pendant les heures d’ouverture normales. Pour les accidents ou les blessures à signaler dans les 24 heures ou pour signaler un refus continu de travailler, vous devez appeler dès que possible et un agent de santé et de sécurité sera à votre disposition 24 heures sur 24.</a:t>
            </a:r>
            <a:endParaRPr lang="en-US" dirty="0">
              <a:cs typeface="Arial"/>
            </a:endParaRPr>
          </a:p>
          <a:p>
            <a:pPr marL="0" lvl="0" indent="0" defTabSz="914400" rtl="0">
              <a:buClrTx/>
              <a:buNone/>
            </a:pPr>
            <a:endParaRPr lang="en-US">
              <a:solidFill>
                <a:prstClr val="black"/>
              </a:solidFill>
              <a:latin typeface="Calibri"/>
              <a:cs typeface="+mn-cs"/>
            </a:endParaRPr>
          </a:p>
          <a:p>
            <a:pPr marL="0" lvl="0" indent="0" algn="ctr" defTabSz="914400" rtl="0">
              <a:buClrTx/>
              <a:buNone/>
            </a:pPr>
            <a:r>
              <a:rPr lang="fr-fr" dirty="0">
                <a:latin typeface="Calibri"/>
                <a:cs typeface="+mn-cs"/>
              </a:rPr>
              <a:t>1-800-641-4049</a:t>
            </a:r>
            <a:endParaRPr lang="fr-fr" dirty="0">
              <a:latin typeface="Calibri"/>
              <a:cs typeface="Calibri"/>
            </a:endParaRPr>
          </a:p>
          <a:p>
            <a:pPr marL="0" indent="0" rtl="0">
              <a:buNone/>
            </a:pPr>
            <a:endParaRPr lang="en-US"/>
          </a:p>
        </p:txBody>
      </p:sp>
    </p:spTree>
    <p:extLst>
      <p:ext uri="{BB962C8B-B14F-4D97-AF65-F5344CB8AC3E}">
        <p14:creationId xmlns:p14="http://schemas.microsoft.com/office/powerpoint/2010/main" val="39341938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rtlCol="0"/>
          <a:lstStyle/>
          <a:p>
            <a:pPr algn="ctr" rtl="0"/>
            <a:r>
              <a:rPr lang="fr-fr"/>
              <a:t>Sur le Web</a:t>
            </a:r>
            <a:endParaRPr lang="en-US"/>
          </a:p>
        </p:txBody>
      </p:sp>
      <p:sp>
        <p:nvSpPr>
          <p:cNvPr id="3" name="Content Placeholder 2"/>
          <p:cNvSpPr>
            <a:spLocks noGrp="1"/>
          </p:cNvSpPr>
          <p:nvPr>
            <p:ph idx="1"/>
            <p:custDataLst>
              <p:tags r:id="rId2"/>
            </p:custDataLst>
          </p:nvPr>
        </p:nvSpPr>
        <p:spPr/>
        <p:txBody>
          <a:bodyPr vert="horz" lIns="91440" tIns="45720" rIns="91440" bIns="45720" rtlCol="0" anchor="t">
            <a:normAutofit/>
          </a:bodyPr>
          <a:lstStyle/>
          <a:p>
            <a:pPr marL="0" lvl="0" indent="0" defTabSz="914400" rtl="0">
              <a:buClrTx/>
              <a:buNone/>
            </a:pPr>
            <a:r>
              <a:rPr lang="fr-fr" sz="2800" dirty="0">
                <a:latin typeface="Calibri"/>
                <a:cs typeface="+mn-cs"/>
              </a:rPr>
              <a:t>Vous pouvez trouver des renseignements sur la santé et la sécurité sur notre site Web à l’adresse :</a:t>
            </a:r>
          </a:p>
          <a:p>
            <a:pPr marL="0" indent="0" defTabSz="914400">
              <a:buNone/>
            </a:pPr>
            <a:r>
              <a:rPr lang="fr-fr" sz="2800" dirty="0">
                <a:cs typeface="Arial"/>
                <a:hlinkClick r:id="rId4"/>
              </a:rPr>
              <a:t>Programme</a:t>
            </a:r>
            <a:r>
              <a:rPr lang="fr-fr" sz="2800" dirty="0">
                <a:cs typeface="Arial"/>
                <a:hlinkClick r:id="rId4">
                  <a:extLst>
                    <a:ext uri="{A12FA001-AC4F-418D-AE19-62706E023703}">
                      <ahyp:hlinkClr xmlns:ahyp="http://schemas.microsoft.com/office/drawing/2018/hyperlinkcolor" val="tx"/>
                    </a:ext>
                  </a:extLst>
                </a:hlinkClick>
              </a:rPr>
              <a:t> du travail - Canada.ca</a:t>
            </a:r>
            <a:endParaRPr lang="en-US" dirty="0">
              <a:cs typeface="Arial"/>
              <a:hlinkClick r:id="rId4">
                <a:extLst>
                  <a:ext uri="{A12FA001-AC4F-418D-AE19-62706E023703}">
                    <ahyp:hlinkClr xmlns:ahyp="http://schemas.microsoft.com/office/drawing/2018/hyperlinkcolor" val="tx"/>
                  </a:ext>
                </a:extLst>
              </a:hlinkClick>
            </a:endParaRPr>
          </a:p>
          <a:p>
            <a:pPr marL="0" lvl="0" indent="0" defTabSz="914400" rtl="0">
              <a:buClrTx/>
              <a:buNone/>
            </a:pPr>
            <a:r>
              <a:rPr lang="fr-fr" sz="2800" dirty="0">
                <a:latin typeface="Calibri"/>
                <a:cs typeface="+mn-cs"/>
              </a:rPr>
              <a:t>Les formulaires utilisés dans cette présentation sont accessibles sur le site Web de Service Canada :</a:t>
            </a:r>
            <a:endParaRPr lang="fr-fr" sz="2800" dirty="0">
              <a:latin typeface="Calibri"/>
              <a:cs typeface="Calibri"/>
            </a:endParaRPr>
          </a:p>
          <a:p>
            <a:pPr marL="0" indent="0">
              <a:buNone/>
            </a:pPr>
            <a:r>
              <a:rPr lang="en-US" sz="2800" dirty="0">
                <a:cs typeface="Arial"/>
                <a:hlinkClick r:id="rId5"/>
              </a:rPr>
              <a:t>Profil (servicecanada.gc.ca)</a:t>
            </a:r>
            <a:endParaRPr lang="en-US"/>
          </a:p>
        </p:txBody>
      </p:sp>
    </p:spTree>
    <p:extLst>
      <p:ext uri="{BB962C8B-B14F-4D97-AF65-F5344CB8AC3E}">
        <p14:creationId xmlns:p14="http://schemas.microsoft.com/office/powerpoint/2010/main" val="30456354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rtlCol="0"/>
          <a:lstStyle/>
          <a:p>
            <a:pPr algn="ctr" rtl="0"/>
            <a:r>
              <a:rPr lang="fr-fr"/>
              <a:t>Merci!</a:t>
            </a:r>
            <a:endParaRPr lang="en-US"/>
          </a:p>
        </p:txBody>
      </p:sp>
      <p:pic>
        <p:nvPicPr>
          <p:cNvPr id="6" name="Picture 6" descr="A picture containing text, sky, sign, outdoor&#10;&#10;Description automatically generated">
            <a:extLst>
              <a:ext uri="{FF2B5EF4-FFF2-40B4-BE49-F238E27FC236}">
                <a16:creationId xmlns:a16="http://schemas.microsoft.com/office/drawing/2014/main" id="{C1842BBC-49A2-4116-92FC-F527508D715A}"/>
              </a:ext>
            </a:extLst>
          </p:cNvPr>
          <p:cNvPicPr>
            <a:picLocks noChangeAspect="1"/>
          </p:cNvPicPr>
          <p:nvPr/>
        </p:nvPicPr>
        <p:blipFill>
          <a:blip r:embed="rId3"/>
          <a:stretch>
            <a:fillRect/>
          </a:stretch>
        </p:blipFill>
        <p:spPr>
          <a:xfrm>
            <a:off x="2001328" y="1409350"/>
            <a:ext cx="5305245" cy="3513089"/>
          </a:xfrm>
          <a:prstGeom prst="rect">
            <a:avLst/>
          </a:prstGeom>
        </p:spPr>
      </p:pic>
      <p:sp>
        <p:nvSpPr>
          <p:cNvPr id="13" name="TextBox 12">
            <a:extLst>
              <a:ext uri="{FF2B5EF4-FFF2-40B4-BE49-F238E27FC236}">
                <a16:creationId xmlns:a16="http://schemas.microsoft.com/office/drawing/2014/main" id="{CBC943AA-D2B1-4A22-A619-AD2ACB6800EC}"/>
              </a:ext>
            </a:extLst>
          </p:cNvPr>
          <p:cNvSpPr txBox="1"/>
          <p:nvPr/>
        </p:nvSpPr>
        <p:spPr>
          <a:xfrm>
            <a:off x="5025423" y="2782558"/>
            <a:ext cx="1552757"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CA" sz="2200" b="1" dirty="0">
                <a:latin typeface="Calibri"/>
                <a:ea typeface="+mn-lt"/>
                <a:cs typeface="+mn-lt"/>
              </a:rPr>
              <a:t>La sécurité avant tout!</a:t>
            </a:r>
            <a:endParaRPr lang="en-US" sz="2200" dirty="0">
              <a:latin typeface="Calibri"/>
              <a:cs typeface="Arial"/>
            </a:endParaRPr>
          </a:p>
        </p:txBody>
      </p:sp>
    </p:spTree>
    <p:extLst>
      <p:ext uri="{BB962C8B-B14F-4D97-AF65-F5344CB8AC3E}">
        <p14:creationId xmlns:p14="http://schemas.microsoft.com/office/powerpoint/2010/main" val="2714296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DDEBB-2BE3-4D40-9BF8-AF5AFB75B7DC}"/>
              </a:ext>
            </a:extLst>
          </p:cNvPr>
          <p:cNvSpPr>
            <a:spLocks noGrp="1"/>
          </p:cNvSpPr>
          <p:nvPr>
            <p:ph type="title"/>
          </p:nvPr>
        </p:nvSpPr>
        <p:spPr/>
        <p:txBody>
          <a:bodyPr>
            <a:normAutofit/>
          </a:bodyPr>
          <a:lstStyle/>
          <a:p>
            <a:pPr algn="ctr"/>
            <a:r>
              <a:rPr lang="fr-CA" dirty="0">
                <a:cs typeface="Arial"/>
              </a:rPr>
              <a:t>Objectifs de la présentation</a:t>
            </a:r>
          </a:p>
        </p:txBody>
      </p:sp>
      <p:sp>
        <p:nvSpPr>
          <p:cNvPr id="3" name="Content Placeholder 2">
            <a:extLst>
              <a:ext uri="{FF2B5EF4-FFF2-40B4-BE49-F238E27FC236}">
                <a16:creationId xmlns:a16="http://schemas.microsoft.com/office/drawing/2014/main" id="{EB8F9F23-B54B-497E-B606-759C9C643002}"/>
              </a:ext>
            </a:extLst>
          </p:cNvPr>
          <p:cNvSpPr>
            <a:spLocks noGrp="1"/>
          </p:cNvSpPr>
          <p:nvPr>
            <p:ph idx="1"/>
          </p:nvPr>
        </p:nvSpPr>
        <p:spPr/>
        <p:txBody>
          <a:bodyPr vert="horz" lIns="91440" tIns="45720" rIns="91440" bIns="45720" rtlCol="0" anchor="t">
            <a:normAutofit/>
          </a:bodyPr>
          <a:lstStyle/>
          <a:p>
            <a:r>
              <a:rPr lang="fr-CA" sz="2500" dirty="0">
                <a:cs typeface="Arial"/>
              </a:rPr>
              <a:t>Un aperçu général de la Partie II du </a:t>
            </a:r>
            <a:r>
              <a:rPr lang="fr-CA" sz="2500" i="1" dirty="0">
                <a:cs typeface="Arial"/>
              </a:rPr>
              <a:t>Code canadien du travail</a:t>
            </a:r>
          </a:p>
          <a:p>
            <a:r>
              <a:rPr lang="fr-CA" sz="2500" dirty="0">
                <a:cs typeface="Arial"/>
              </a:rPr>
              <a:t>Vue d'ensemble des exigences en matière de rapports au Programme du travail</a:t>
            </a:r>
          </a:p>
          <a:p>
            <a:endParaRPr lang="fr-CA" sz="2500" dirty="0">
              <a:cs typeface="Arial"/>
            </a:endParaRPr>
          </a:p>
          <a:p>
            <a:r>
              <a:rPr lang="fr-CA" sz="2500" dirty="0">
                <a:cs typeface="Arial"/>
              </a:rPr>
              <a:t>NB: L'employeur doit respecter certaines exigences du Code en matière d'archivages qui ne sont pas couverte par la présente.</a:t>
            </a:r>
          </a:p>
        </p:txBody>
      </p:sp>
    </p:spTree>
    <p:extLst>
      <p:ext uri="{BB962C8B-B14F-4D97-AF65-F5344CB8AC3E}">
        <p14:creationId xmlns:p14="http://schemas.microsoft.com/office/powerpoint/2010/main" val="1439525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142816"/>
            <a:ext cx="8229600" cy="870524"/>
          </a:xfrm>
        </p:spPr>
        <p:txBody>
          <a:bodyPr rtlCol="0">
            <a:normAutofit fontScale="90000"/>
          </a:bodyPr>
          <a:lstStyle/>
          <a:p>
            <a:pPr algn="ctr" rtl="0"/>
            <a:br>
              <a:rPr lang="en-US"/>
            </a:br>
            <a:r>
              <a:rPr lang="fr-fr"/>
              <a:t>Compétence fédérale</a:t>
            </a:r>
            <a:endParaRPr lang="en-US"/>
          </a:p>
        </p:txBody>
      </p:sp>
      <p:sp>
        <p:nvSpPr>
          <p:cNvPr id="3" name="Content Placeholder 2"/>
          <p:cNvSpPr>
            <a:spLocks noGrp="1"/>
          </p:cNvSpPr>
          <p:nvPr>
            <p:ph idx="1"/>
            <p:custDataLst>
              <p:tags r:id="rId2"/>
            </p:custDataLst>
          </p:nvPr>
        </p:nvSpPr>
        <p:spPr/>
        <p:txBody>
          <a:bodyPr vert="horz" lIns="91440" tIns="45720" rIns="91440" bIns="45720" rtlCol="0" anchor="t">
            <a:normAutofit/>
          </a:bodyPr>
          <a:lstStyle/>
          <a:p>
            <a:r>
              <a:rPr lang="fr-fr" sz="2500" dirty="0"/>
              <a:t>La partie II du </a:t>
            </a:r>
            <a:r>
              <a:rPr lang="fr-fr" sz="2500" i="1" dirty="0"/>
              <a:t>Code canadien du travail</a:t>
            </a:r>
            <a:r>
              <a:rPr lang="fr-fr" sz="2500" dirty="0"/>
              <a:t> (Code) est la loi qui fixe les exigences minimales en matière de santé et de sécurité pour les employeurs et les employés qui sont de compétence fédérale</a:t>
            </a:r>
            <a:endParaRPr lang="en-US" sz="2500"/>
          </a:p>
          <a:p>
            <a:endParaRPr lang="fr-fr" sz="2500" dirty="0"/>
          </a:p>
          <a:p>
            <a:r>
              <a:rPr lang="fr-fr" sz="2500" dirty="0"/>
              <a:t>Le Code s'applique à environ 10 % des employés au Canada</a:t>
            </a:r>
            <a:endParaRPr lang="en-US" sz="2500"/>
          </a:p>
          <a:p>
            <a:pPr marL="0" indent="0" rtl="0">
              <a:buNone/>
            </a:pPr>
            <a:endParaRPr lang="en-US"/>
          </a:p>
        </p:txBody>
      </p:sp>
    </p:spTree>
    <p:extLst>
      <p:ext uri="{BB962C8B-B14F-4D97-AF65-F5344CB8AC3E}">
        <p14:creationId xmlns:p14="http://schemas.microsoft.com/office/powerpoint/2010/main" val="4055957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03201"/>
            <a:ext cx="8229600" cy="870524"/>
          </a:xfrm>
        </p:spPr>
        <p:txBody>
          <a:bodyPr rtlCol="0">
            <a:normAutofit fontScale="90000"/>
          </a:bodyPr>
          <a:lstStyle/>
          <a:p>
            <a:pPr algn="ctr" rtl="0"/>
            <a:br>
              <a:rPr lang="en-US"/>
            </a:br>
            <a:r>
              <a:rPr lang="fr-fr"/>
              <a:t>Compétence fédérale</a:t>
            </a:r>
            <a:endParaRPr lang="en-US"/>
          </a:p>
        </p:txBody>
      </p:sp>
      <p:sp>
        <p:nvSpPr>
          <p:cNvPr id="3" name="Content Placeholder 2"/>
          <p:cNvSpPr>
            <a:spLocks noGrp="1"/>
          </p:cNvSpPr>
          <p:nvPr>
            <p:ph idx="1"/>
            <p:custDataLst>
              <p:tags r:id="rId2"/>
            </p:custDataLst>
          </p:nvPr>
        </p:nvSpPr>
        <p:spPr>
          <a:xfrm>
            <a:off x="457200" y="1375914"/>
            <a:ext cx="8229600" cy="4750249"/>
          </a:xfrm>
        </p:spPr>
        <p:txBody>
          <a:bodyPr vert="horz" lIns="91440" tIns="45720" rIns="91440" bIns="45720" rtlCol="0" anchor="t">
            <a:normAutofit fontScale="77500" lnSpcReduction="20000"/>
          </a:bodyPr>
          <a:lstStyle/>
          <a:p>
            <a:pPr marL="0" indent="0">
              <a:buNone/>
            </a:pPr>
            <a:r>
              <a:rPr lang="en-US" dirty="0">
                <a:cs typeface="Arial"/>
              </a:rPr>
              <a:t>Le </a:t>
            </a:r>
            <a:r>
              <a:rPr lang="en-US" i="1" dirty="0">
                <a:cs typeface="Arial"/>
              </a:rPr>
              <a:t>Code</a:t>
            </a:r>
            <a:r>
              <a:rPr lang="en-US" dirty="0">
                <a:cs typeface="Arial"/>
              </a:rPr>
              <a:t> </a:t>
            </a:r>
            <a:r>
              <a:rPr lang="en-US" dirty="0" err="1">
                <a:cs typeface="Arial"/>
              </a:rPr>
              <a:t>s’applique</a:t>
            </a:r>
            <a:r>
              <a:rPr lang="en-US" dirty="0">
                <a:cs typeface="Arial"/>
              </a:rPr>
              <a:t> aux industries et milieux de travail </a:t>
            </a:r>
            <a:r>
              <a:rPr lang="en-US" dirty="0" err="1">
                <a:cs typeface="Arial"/>
              </a:rPr>
              <a:t>suivants</a:t>
            </a:r>
            <a:r>
              <a:rPr lang="en-US" dirty="0">
                <a:cs typeface="Arial"/>
              </a:rPr>
              <a:t> :</a:t>
            </a:r>
            <a:endParaRPr lang="en-US"/>
          </a:p>
          <a:p>
            <a:pPr marL="0" indent="0">
              <a:buNone/>
            </a:pPr>
            <a:endParaRPr lang="en-US" dirty="0">
              <a:cs typeface="Arial"/>
            </a:endParaRPr>
          </a:p>
          <a:p>
            <a:r>
              <a:rPr lang="fr-FR" dirty="0">
                <a:cs typeface="Arial"/>
              </a:rPr>
              <a:t>Banques</a:t>
            </a:r>
            <a:endParaRPr lang="en-US" dirty="0">
              <a:cs typeface="Arial"/>
            </a:endParaRPr>
          </a:p>
          <a:p>
            <a:r>
              <a:rPr lang="fr-FR" dirty="0">
                <a:cs typeface="Arial"/>
              </a:rPr>
              <a:t>Transport ferroviaire, routier et aérien</a:t>
            </a:r>
            <a:endParaRPr lang="en-US" dirty="0">
              <a:cs typeface="Arial"/>
            </a:endParaRPr>
          </a:p>
          <a:p>
            <a:r>
              <a:rPr lang="fr-FR" dirty="0">
                <a:cs typeface="Arial"/>
              </a:rPr>
              <a:t>Télécommunications</a:t>
            </a:r>
            <a:endParaRPr lang="en-US" dirty="0">
              <a:cs typeface="Arial"/>
            </a:endParaRPr>
          </a:p>
          <a:p>
            <a:r>
              <a:rPr lang="fr-FR" dirty="0">
                <a:cs typeface="Arial"/>
              </a:rPr>
              <a:t>Certain traversiers, tunnels, ponts, voie maritime</a:t>
            </a:r>
            <a:endParaRPr lang="fr-FR" dirty="0">
              <a:solidFill>
                <a:srgbClr val="000000"/>
              </a:solidFill>
              <a:highlight>
                <a:srgbClr val="FFFF00"/>
              </a:highlight>
              <a:cs typeface="Arial"/>
            </a:endParaRPr>
          </a:p>
          <a:p>
            <a:r>
              <a:rPr lang="fr-FR" dirty="0">
                <a:cs typeface="Arial"/>
              </a:rPr>
              <a:t>Radio et télédiffusion</a:t>
            </a:r>
            <a:endParaRPr lang="en-US" dirty="0">
              <a:cs typeface="Arial"/>
            </a:endParaRPr>
          </a:p>
          <a:p>
            <a:r>
              <a:rPr lang="fr-FR" dirty="0">
                <a:cs typeface="Arial"/>
              </a:rPr>
              <a:t>Services d’expédition et de transport interprovinciaux</a:t>
            </a:r>
            <a:endParaRPr lang="en-US" dirty="0">
              <a:cs typeface="Arial"/>
            </a:endParaRPr>
          </a:p>
          <a:p>
            <a:r>
              <a:rPr lang="fr-FR" dirty="0">
                <a:cs typeface="Arial"/>
              </a:rPr>
              <a:t>Élévateur à grain, meunerie, minoterie et installations de nettoyage de semences</a:t>
            </a:r>
            <a:endParaRPr lang="en-US" dirty="0">
              <a:cs typeface="Arial"/>
            </a:endParaRPr>
          </a:p>
          <a:p>
            <a:r>
              <a:rPr lang="fr-FR" dirty="0">
                <a:cs typeface="Arial"/>
              </a:rPr>
              <a:t>Fonction publique fédérale et sociétés d’État</a:t>
            </a:r>
            <a:endParaRPr lang="fr-FR" dirty="0"/>
          </a:p>
          <a:p>
            <a:pPr marL="0" indent="0" rtl="0">
              <a:buNone/>
            </a:pPr>
            <a:endParaRPr lang="en-US"/>
          </a:p>
        </p:txBody>
      </p:sp>
    </p:spTree>
    <p:extLst>
      <p:ext uri="{BB962C8B-B14F-4D97-AF65-F5344CB8AC3E}">
        <p14:creationId xmlns:p14="http://schemas.microsoft.com/office/powerpoint/2010/main" val="2340998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rtlCol="0"/>
          <a:lstStyle/>
          <a:p>
            <a:pPr algn="ctr" rtl="0"/>
            <a:r>
              <a:t>Objectif du Code</a:t>
            </a:r>
            <a:endParaRPr lang="en-US"/>
          </a:p>
        </p:txBody>
      </p:sp>
      <p:sp>
        <p:nvSpPr>
          <p:cNvPr id="3" name="Content Placeholder 2"/>
          <p:cNvSpPr>
            <a:spLocks noGrp="1"/>
          </p:cNvSpPr>
          <p:nvPr>
            <p:ph idx="1"/>
            <p:custDataLst>
              <p:tags r:id="rId2"/>
            </p:custDataLst>
          </p:nvPr>
        </p:nvSpPr>
        <p:spPr/>
        <p:txBody>
          <a:bodyPr vert="horz" lIns="91440" tIns="45720" rIns="91440" bIns="45720" rtlCol="0" anchor="t">
            <a:normAutofit/>
          </a:bodyPr>
          <a:lstStyle/>
          <a:p>
            <a:pPr marL="0" indent="0" algn="ctr">
              <a:buNone/>
            </a:pPr>
            <a:r>
              <a:rPr lang="fr-fr" dirty="0"/>
              <a:t>L’objectif du Code est :</a:t>
            </a:r>
            <a:endParaRPr lang="en-US" sz="1800">
              <a:highlight>
                <a:srgbClr val="FFFF00"/>
              </a:highlight>
              <a:cs typeface="Arial"/>
            </a:endParaRPr>
          </a:p>
          <a:p>
            <a:pPr marL="0" indent="0" algn="ctr">
              <a:buNone/>
            </a:pPr>
            <a:r>
              <a:rPr lang="fr-fr" dirty="0">
                <a:cs typeface="Arial"/>
              </a:rPr>
              <a:t> « </a:t>
            </a:r>
            <a:r>
              <a:rPr lang="fr-fr" i="1" dirty="0"/>
              <a:t>de prévenir </a:t>
            </a:r>
            <a:r>
              <a:rPr lang="fr-fr" i="1" dirty="0">
                <a:cs typeface="Arial"/>
              </a:rPr>
              <a:t>les accidents, les incidents de harcèlement et de violence et les blessures et maladies, physiques ou psychologiques, liés à l’occupation d’un emploi régi par ses dispositions.</a:t>
            </a:r>
            <a:r>
              <a:rPr lang="fr-fr" dirty="0">
                <a:cs typeface="Arial"/>
              </a:rPr>
              <a:t> » </a:t>
            </a:r>
            <a:r>
              <a:rPr lang="fr-fr" sz="1800" dirty="0">
                <a:cs typeface="Arial"/>
              </a:rPr>
              <a:t>(a. 122.1)</a:t>
            </a:r>
            <a:endParaRPr lang="en-US" sz="1800" dirty="0">
              <a:highlight>
                <a:srgbClr val="FFFF00"/>
              </a:highlight>
            </a:endParaRPr>
          </a:p>
        </p:txBody>
      </p:sp>
    </p:spTree>
    <p:extLst>
      <p:ext uri="{BB962C8B-B14F-4D97-AF65-F5344CB8AC3E}">
        <p14:creationId xmlns:p14="http://schemas.microsoft.com/office/powerpoint/2010/main" val="2621767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custDataLst>
              <p:tags r:id="rId1"/>
            </p:custDataLst>
          </p:nvPr>
        </p:nvSpPr>
        <p:spPr>
          <a:xfrm>
            <a:off x="787940" y="4863830"/>
            <a:ext cx="7276290" cy="972766"/>
          </a:xfrm>
        </p:spPr>
        <p:txBody>
          <a:bodyPr vert="horz" lIns="91440" tIns="45720" rIns="91440" bIns="45720" rtlCol="0" anchor="t">
            <a:normAutofit/>
          </a:bodyPr>
          <a:lstStyle/>
          <a:p>
            <a:pPr algn="ctr"/>
            <a:r>
              <a:rPr lang="fr-fr" sz="1600" dirty="0"/>
              <a:t>Au Canada, en moyenne, trois personnes perdent la vie et des centaines sont blessées tous les jours. Le </a:t>
            </a:r>
            <a:r>
              <a:rPr lang="fr-fr" sz="1600" i="1" dirty="0"/>
              <a:t>Code</a:t>
            </a:r>
            <a:r>
              <a:rPr lang="fr-fr" sz="1600" dirty="0"/>
              <a:t> fixe des normes minimales pour les employeurs et les employés, l’objectif étant de veiller à prévenir ces accidents.</a:t>
            </a:r>
          </a:p>
          <a:p>
            <a:pPr algn="ctr" rtl="0"/>
            <a:endParaRPr lang="en-US"/>
          </a:p>
        </p:txBody>
      </p:sp>
      <p:pic>
        <p:nvPicPr>
          <p:cNvPr id="6" name="Picture 6">
            <a:extLst>
              <a:ext uri="{FF2B5EF4-FFF2-40B4-BE49-F238E27FC236}">
                <a16:creationId xmlns:a16="http://schemas.microsoft.com/office/drawing/2014/main" id="{4E7F1CDF-0C29-43D0-A2F2-CDEF5CE75BAA}"/>
              </a:ext>
            </a:extLst>
          </p:cNvPr>
          <p:cNvPicPr>
            <a:picLocks noGrp="1" noChangeAspect="1"/>
          </p:cNvPicPr>
          <p:nvPr>
            <p:ph type="pic" idx="1"/>
          </p:nvPr>
        </p:nvPicPr>
        <p:blipFill rotWithShape="1">
          <a:blip r:embed="rId3"/>
          <a:srcRect l="675" r="675"/>
          <a:stretch/>
        </p:blipFill>
        <p:spPr>
          <a:xfrm>
            <a:off x="1507617" y="397115"/>
            <a:ext cx="5771071" cy="4330460"/>
          </a:xfrm>
        </p:spPr>
      </p:pic>
      <p:sp>
        <p:nvSpPr>
          <p:cNvPr id="7" name="TextBox 6">
            <a:extLst>
              <a:ext uri="{FF2B5EF4-FFF2-40B4-BE49-F238E27FC236}">
                <a16:creationId xmlns:a16="http://schemas.microsoft.com/office/drawing/2014/main" id="{606F9316-7853-493F-9371-C03D06EC0053}"/>
              </a:ext>
            </a:extLst>
          </p:cNvPr>
          <p:cNvSpPr txBox="1"/>
          <p:nvPr/>
        </p:nvSpPr>
        <p:spPr>
          <a:xfrm>
            <a:off x="1509622" y="1466490"/>
            <a:ext cx="2207651" cy="830997"/>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solidFill>
                  <a:schemeClr val="bg1"/>
                </a:solidFill>
                <a:latin typeface="Arial Nova Light"/>
                <a:ea typeface="+mn-lt"/>
                <a:cs typeface="+mn-lt"/>
              </a:rPr>
              <a:t>Quand </a:t>
            </a:r>
            <a:r>
              <a:rPr lang="en-US" sz="1600" b="1" err="1">
                <a:solidFill>
                  <a:schemeClr val="bg1"/>
                </a:solidFill>
                <a:latin typeface="Arial Nova Light"/>
                <a:ea typeface="+mn-lt"/>
                <a:cs typeface="+mn-lt"/>
              </a:rPr>
              <a:t>est-ce</a:t>
            </a:r>
            <a:r>
              <a:rPr lang="en-US" sz="1600" b="1">
                <a:solidFill>
                  <a:schemeClr val="bg1"/>
                </a:solidFill>
                <a:latin typeface="Arial Nova Light"/>
                <a:ea typeface="+mn-lt"/>
                <a:cs typeface="+mn-lt"/>
              </a:rPr>
              <a:t> que papa </a:t>
            </a:r>
            <a:r>
              <a:rPr lang="en-US" sz="1600" b="1" err="1">
                <a:solidFill>
                  <a:schemeClr val="bg1"/>
                </a:solidFill>
                <a:latin typeface="Arial Nova Light"/>
                <a:ea typeface="+mn-lt"/>
                <a:cs typeface="+mn-lt"/>
              </a:rPr>
              <a:t>rentre</a:t>
            </a:r>
            <a:r>
              <a:rPr lang="en-US" sz="1600" b="1">
                <a:solidFill>
                  <a:schemeClr val="bg1"/>
                </a:solidFill>
                <a:latin typeface="Arial Nova Light"/>
                <a:ea typeface="+mn-lt"/>
                <a:cs typeface="+mn-lt"/>
              </a:rPr>
              <a:t> à la </a:t>
            </a:r>
            <a:r>
              <a:rPr lang="en-US" sz="1600" b="1" err="1">
                <a:solidFill>
                  <a:schemeClr val="bg1"/>
                </a:solidFill>
                <a:latin typeface="Arial Nova Light"/>
                <a:ea typeface="+mn-lt"/>
                <a:cs typeface="+mn-lt"/>
              </a:rPr>
              <a:t>maison</a:t>
            </a:r>
            <a:r>
              <a:rPr lang="en-US" sz="1600" b="1">
                <a:solidFill>
                  <a:schemeClr val="bg1"/>
                </a:solidFill>
                <a:latin typeface="Arial Nova Light"/>
                <a:ea typeface="+mn-lt"/>
                <a:cs typeface="+mn-lt"/>
              </a:rPr>
              <a:t>?</a:t>
            </a:r>
            <a:endParaRPr lang="en-US" sz="1600" b="1">
              <a:solidFill>
                <a:schemeClr val="bg1"/>
              </a:solidFill>
              <a:latin typeface="Arial Nova Light"/>
            </a:endParaRPr>
          </a:p>
        </p:txBody>
      </p:sp>
      <p:sp>
        <p:nvSpPr>
          <p:cNvPr id="8" name="TextBox 7">
            <a:extLst>
              <a:ext uri="{FF2B5EF4-FFF2-40B4-BE49-F238E27FC236}">
                <a16:creationId xmlns:a16="http://schemas.microsoft.com/office/drawing/2014/main" id="{B9994AF4-A014-48BA-972D-28BBB775986F}"/>
              </a:ext>
            </a:extLst>
          </p:cNvPr>
          <p:cNvSpPr txBox="1"/>
          <p:nvPr/>
        </p:nvSpPr>
        <p:spPr>
          <a:xfrm>
            <a:off x="1652497" y="2937833"/>
            <a:ext cx="2743200" cy="338554"/>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err="1">
                <a:solidFill>
                  <a:schemeClr val="bg1"/>
                </a:solidFill>
                <a:latin typeface="Arial Nova Light"/>
                <a:ea typeface="+mn-lt"/>
                <a:cs typeface="+mn-lt"/>
              </a:rPr>
              <a:t>Soyez</a:t>
            </a:r>
            <a:r>
              <a:rPr lang="en-US" sz="1600" b="1" dirty="0">
                <a:solidFill>
                  <a:schemeClr val="bg1"/>
                </a:solidFill>
                <a:latin typeface="Arial Nova Light"/>
                <a:ea typeface="+mn-lt"/>
                <a:cs typeface="+mn-lt"/>
              </a:rPr>
              <a:t> prudent au travail.</a:t>
            </a:r>
            <a:endParaRPr lang="en-US" sz="1600" b="1" dirty="0">
              <a:solidFill>
                <a:schemeClr val="bg1"/>
              </a:solidFill>
              <a:latin typeface="Arial Nova Light"/>
            </a:endParaRPr>
          </a:p>
        </p:txBody>
      </p:sp>
      <p:sp>
        <p:nvSpPr>
          <p:cNvPr id="9" name="TextBox 8">
            <a:extLst>
              <a:ext uri="{FF2B5EF4-FFF2-40B4-BE49-F238E27FC236}">
                <a16:creationId xmlns:a16="http://schemas.microsoft.com/office/drawing/2014/main" id="{0AFEB1A5-3051-4947-9F76-E9768B2A24EC}"/>
              </a:ext>
            </a:extLst>
          </p:cNvPr>
          <p:cNvSpPr txBox="1"/>
          <p:nvPr/>
        </p:nvSpPr>
        <p:spPr>
          <a:xfrm>
            <a:off x="1724972" y="3201788"/>
            <a:ext cx="2743200" cy="338554"/>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solidFill>
                  <a:schemeClr val="bg1"/>
                </a:solidFill>
                <a:latin typeface="Arial Nova Light"/>
                <a:cs typeface="Arial"/>
              </a:rPr>
              <a:t>Elle a </a:t>
            </a:r>
            <a:r>
              <a:rPr lang="en-US" sz="1600" b="1" dirty="0" err="1">
                <a:solidFill>
                  <a:schemeClr val="bg1"/>
                </a:solidFill>
                <a:latin typeface="Arial Nova Light"/>
                <a:cs typeface="Arial"/>
              </a:rPr>
              <a:t>besoin</a:t>
            </a:r>
            <a:r>
              <a:rPr lang="en-US" sz="1600" b="1" dirty="0">
                <a:solidFill>
                  <a:schemeClr val="bg1"/>
                </a:solidFill>
                <a:latin typeface="Arial Nova Light"/>
                <a:cs typeface="Arial"/>
              </a:rPr>
              <a:t> de </a:t>
            </a:r>
            <a:r>
              <a:rPr lang="en-US" sz="1600" b="1" dirty="0" err="1">
                <a:solidFill>
                  <a:schemeClr val="bg1"/>
                </a:solidFill>
                <a:latin typeface="Arial Nova Light"/>
                <a:cs typeface="Arial"/>
              </a:rPr>
              <a:t>vous</a:t>
            </a:r>
            <a:r>
              <a:rPr lang="en-US" sz="1600" b="1" dirty="0">
                <a:solidFill>
                  <a:schemeClr val="bg1"/>
                </a:solidFill>
                <a:latin typeface="Arial Nova Light"/>
                <a:cs typeface="Arial"/>
              </a:rPr>
              <a:t>.</a:t>
            </a:r>
          </a:p>
        </p:txBody>
      </p:sp>
    </p:spTree>
    <p:extLst>
      <p:ext uri="{BB962C8B-B14F-4D97-AF65-F5344CB8AC3E}">
        <p14:creationId xmlns:p14="http://schemas.microsoft.com/office/powerpoint/2010/main" val="3465965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rtlCol="0"/>
          <a:lstStyle/>
          <a:p>
            <a:pPr algn="ctr" rtl="0"/>
            <a:r>
              <a:rPr lang="fr-fr"/>
              <a:t>Droits fondamentaux</a:t>
            </a:r>
            <a:endParaRPr lang="en-US"/>
          </a:p>
        </p:txBody>
      </p:sp>
      <p:sp>
        <p:nvSpPr>
          <p:cNvPr id="3" name="Content Placeholder 2"/>
          <p:cNvSpPr>
            <a:spLocks noGrp="1"/>
          </p:cNvSpPr>
          <p:nvPr>
            <p:ph idx="1"/>
            <p:custDataLst>
              <p:tags r:id="rId2"/>
            </p:custDataLst>
          </p:nvPr>
        </p:nvSpPr>
        <p:spPr/>
        <p:txBody>
          <a:bodyPr vert="horz" lIns="91440" tIns="45720" rIns="91440" bIns="45720" rtlCol="0" anchor="t">
            <a:normAutofit/>
          </a:bodyPr>
          <a:lstStyle/>
          <a:p>
            <a:pPr rtl="0"/>
            <a:r>
              <a:rPr lang="fr-fr"/>
              <a:t>Droit d’être informés</a:t>
            </a:r>
          </a:p>
          <a:p>
            <a:pPr rtl="0"/>
            <a:r>
              <a:rPr lang="fr-fr"/>
              <a:t>Droit de participer</a:t>
            </a:r>
          </a:p>
          <a:p>
            <a:r>
              <a:rPr lang="fr-fr"/>
              <a:t>Droit de refuser d'exécuter un travail dangereux</a:t>
            </a:r>
          </a:p>
          <a:p>
            <a:pPr rtl="0"/>
            <a:endParaRPr lang="en-US"/>
          </a:p>
        </p:txBody>
      </p:sp>
    </p:spTree>
    <p:extLst>
      <p:ext uri="{BB962C8B-B14F-4D97-AF65-F5344CB8AC3E}">
        <p14:creationId xmlns:p14="http://schemas.microsoft.com/office/powerpoint/2010/main" val="1801820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3"/>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1"/>
</p:tagLst>
</file>

<file path=ppt/tags/tag64.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NUM" val="1"/>
</p:tagLst>
</file>

<file path=ppt/tags/tag66.xml><?xml version="1.0" encoding="utf-8"?>
<p:tagLst xmlns:a="http://schemas.openxmlformats.org/drawingml/2006/main" xmlns:r="http://schemas.openxmlformats.org/officeDocument/2006/relationships" xmlns:p="http://schemas.openxmlformats.org/presentationml/2006/main">
  <p:tag name="NUM" val="2"/>
</p:tagLst>
</file>

<file path=ppt/tags/tag67.xml><?xml version="1.0" encoding="utf-8"?>
<p:tagLst xmlns:a="http://schemas.openxmlformats.org/drawingml/2006/main" xmlns:r="http://schemas.openxmlformats.org/officeDocument/2006/relationships" xmlns:p="http://schemas.openxmlformats.org/presentationml/2006/main">
  <p:tag name="NUM" val="1"/>
</p:tagLst>
</file>

<file path=ppt/tags/tag68.xml><?xml version="1.0" encoding="utf-8"?>
<p:tagLst xmlns:a="http://schemas.openxmlformats.org/drawingml/2006/main" xmlns:r="http://schemas.openxmlformats.org/officeDocument/2006/relationships" xmlns:p="http://schemas.openxmlformats.org/presentationml/2006/main">
  <p:tag name="NUM" val="2"/>
</p:tagLst>
</file>

<file path=ppt/tags/tag69.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2"/>
</p:tagLst>
</file>

<file path=ppt/tags/tag71.xml><?xml version="1.0" encoding="utf-8"?>
<p:tagLst xmlns:a="http://schemas.openxmlformats.org/drawingml/2006/main" xmlns:r="http://schemas.openxmlformats.org/officeDocument/2006/relationships" xmlns:p="http://schemas.openxmlformats.org/presentationml/2006/main">
  <p:tag name="NUM" val="1"/>
</p:tagLst>
</file>

<file path=ppt/tags/tag72.xml><?xml version="1.0" encoding="utf-8"?>
<p:tagLst xmlns:a="http://schemas.openxmlformats.org/drawingml/2006/main" xmlns:r="http://schemas.openxmlformats.org/officeDocument/2006/relationships" xmlns:p="http://schemas.openxmlformats.org/presentationml/2006/main">
  <p:tag name="NUM" val="2"/>
</p:tagLst>
</file>

<file path=ppt/tags/tag73.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Theme1">
  <a:themeElements>
    <a:clrScheme name="ESDC_Secondary">
      <a:dk1>
        <a:srgbClr val="000000"/>
      </a:dk1>
      <a:lt1>
        <a:sysClr val="window" lastClr="FFFFFF"/>
      </a:lt1>
      <a:dk2>
        <a:srgbClr val="1F497D"/>
      </a:dk2>
      <a:lt2>
        <a:srgbClr val="9EB8C1"/>
      </a:lt2>
      <a:accent1>
        <a:srgbClr val="5E459C"/>
      </a:accent1>
      <a:accent2>
        <a:srgbClr val="8E469B"/>
      </a:accent2>
      <a:accent3>
        <a:srgbClr val="1B8A8C"/>
      </a:accent3>
      <a:accent4>
        <a:srgbClr val="B1D06B"/>
      </a:accent4>
      <a:accent5>
        <a:srgbClr val="0A5A92"/>
      </a:accent5>
      <a:accent6>
        <a:srgbClr val="67C5D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me1" id="{3B8501A2-A778-4B86-B63E-31D240BE09A4}" vid="{140E132B-ABFB-45CC-A336-0E11C8A767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9D0FC9958D441543BE67FA11E002536F" ma:contentTypeVersion="13" ma:contentTypeDescription="Crée un document." ma:contentTypeScope="" ma:versionID="7ede5c1d1b75ee81b946fb6196c832c3">
  <xsd:schema xmlns:xsd="http://www.w3.org/2001/XMLSchema" xmlns:xs="http://www.w3.org/2001/XMLSchema" xmlns:p="http://schemas.microsoft.com/office/2006/metadata/properties" xmlns:ns2="0d6345e5-1cf7-473e-87c6-102aa3c56c75" xmlns:ns3="d14e2f15-b647-4ecf-94ca-2628f5150f37" targetNamespace="http://schemas.microsoft.com/office/2006/metadata/properties" ma:root="true" ma:fieldsID="863d9d3589eff8540578ff7184ee7038" ns2:_="" ns3:_="">
    <xsd:import namespace="0d6345e5-1cf7-473e-87c6-102aa3c56c75"/>
    <xsd:import namespace="d14e2f15-b647-4ecf-94ca-2628f5150f3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345e5-1cf7-473e-87c6-102aa3c56c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Balises d’images" ma:readOnly="false" ma:fieldId="{5cf76f15-5ced-4ddc-b409-7134ff3c332f}" ma:taxonomyMulti="true" ma:sspId="5af47b69-c9b1-4764-9e67-26b8361a465b"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14e2f15-b647-4ecf-94ca-2628f5150f37"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c34874f3-4ad8-41e3-89d8-df442dada7e2}" ma:internalName="TaxCatchAll" ma:showField="CatchAllData" ma:web="d14e2f15-b647-4ecf-94ca-2628f5150f3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d6345e5-1cf7-473e-87c6-102aa3c56c75">
      <Terms xmlns="http://schemas.microsoft.com/office/infopath/2007/PartnerControls"/>
    </lcf76f155ced4ddcb4097134ff3c332f>
    <TaxCatchAll xmlns="d14e2f15-b647-4ecf-94ca-2628f5150f37"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A075C73-94B9-4CC4-978B-73A6A3806443}">
  <ds:schemaRefs>
    <ds:schemaRef ds:uri="http://schemas.microsoft.com/sharepoint/events"/>
  </ds:schemaRefs>
</ds:datastoreItem>
</file>

<file path=customXml/itemProps2.xml><?xml version="1.0" encoding="utf-8"?>
<ds:datastoreItem xmlns:ds="http://schemas.openxmlformats.org/officeDocument/2006/customXml" ds:itemID="{0252D204-4B51-417C-A5CE-438F01427D57}"/>
</file>

<file path=customXml/itemProps3.xml><?xml version="1.0" encoding="utf-8"?>
<ds:datastoreItem xmlns:ds="http://schemas.openxmlformats.org/officeDocument/2006/customXml" ds:itemID="{29767B3A-A4EF-48E1-A767-B3487E95A7C8}">
  <ds:schemaRefs>
    <ds:schemaRef ds:uri="f411e69e-8c9c-4296-a988-c44aa7846d9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f76aaf80-9812-406c-9dd3-ccb851cf3a75"/>
    <ds:schemaRef ds:uri="73817102-0cb2-4a30-9e24-7534f26a4b16"/>
  </ds:schemaRefs>
</ds:datastoreItem>
</file>

<file path=customXml/itemProps4.xml><?xml version="1.0" encoding="utf-8"?>
<ds:datastoreItem xmlns:ds="http://schemas.openxmlformats.org/officeDocument/2006/customXml" ds:itemID="{BEC44765-3B23-4088-BD6C-CE0BF9C6CD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Theme1</Template>
  <Application>Microsoft Office PowerPoint</Application>
  <PresentationFormat>On-screen Show (4:3)</PresentationFormat>
  <Slides>38</Slides>
  <Notes>0</Notes>
  <HiddenSlides>0</HiddenSlide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Theme1</vt:lpstr>
      <vt:lpstr>Partie II du Code canadien du travail Aperçu et exigences en matière de rapports  </vt:lpstr>
      <vt:lpstr>Aperçu</vt:lpstr>
      <vt:lpstr>Aperçu (suite)</vt:lpstr>
      <vt:lpstr>Objectifs de la présentation</vt:lpstr>
      <vt:lpstr> Compétence fédérale</vt:lpstr>
      <vt:lpstr> Compétence fédérale</vt:lpstr>
      <vt:lpstr>Objectif du Code</vt:lpstr>
      <vt:lpstr>PowerPoint Presentation</vt:lpstr>
      <vt:lpstr>Droits fondamentaux</vt:lpstr>
      <vt:lpstr>Obligations des employeurs</vt:lpstr>
      <vt:lpstr>Obligations des employés</vt:lpstr>
      <vt:lpstr>Comités et représentants en matière de santé et de sécurité au travail</vt:lpstr>
      <vt:lpstr>Comités et représentants en matière de santé et de sécurité au travail (suite)</vt:lpstr>
      <vt:lpstr>Comités d’orientation en matière de santé et de sécurité</vt:lpstr>
      <vt:lpstr>Processus de règlement interne des plaintes</vt:lpstr>
      <vt:lpstr>Droit de refuser un travail dangereux</vt:lpstr>
      <vt:lpstr>Définition de « danger »</vt:lpstr>
      <vt:lpstr>Obligation de l’employeur de déclarer les refus de travailler</vt:lpstr>
      <vt:lpstr>Obligation de l’employeur de déclarer les refus de travailler (suite)</vt:lpstr>
      <vt:lpstr>Règlement canadien sur la santé et la sécurité au travail (RCSST)</vt:lpstr>
      <vt:lpstr>Partie XV – Enquêtes et rapports sur les situations comportant des risques</vt:lpstr>
      <vt:lpstr>PowerPoint Presentation</vt:lpstr>
      <vt:lpstr>Types de situations comportant des risques</vt:lpstr>
      <vt:lpstr>Les exigences en matière de déclaration du Programme du travail pour les situations comportant des risques</vt:lpstr>
      <vt:lpstr>Déclarer les situations comportant des risques (suite)</vt:lpstr>
      <vt:lpstr>Déclarer les situations comportant des risques (suite)</vt:lpstr>
      <vt:lpstr>Qu’est-ce qu’une blessure invalidante?</vt:lpstr>
      <vt:lpstr>Comment soumettre un RESCR</vt:lpstr>
      <vt:lpstr>Rapport annuel de l’employeur concernant les situations comportant des risques (RAESCR) - LAB1009</vt:lpstr>
      <vt:lpstr>Accidents de véhicule automobile sur la voie publique</vt:lpstr>
      <vt:lpstr>Règlement sur les comités d’orientation, les comités locaux et les représentants en matière de santé et de sécurité</vt:lpstr>
      <vt:lpstr>Rapport du comité local - LAB1058</vt:lpstr>
      <vt:lpstr>Règlement sur la prévention du harcèlement et de la violence dans le lieu de travail</vt:lpstr>
      <vt:lpstr>Règlement sur la prévention du harcèlement et de la violence dans le lieu de travail</vt:lpstr>
      <vt:lpstr>Rapport annuel de l'employeur sur les incidents de harcèlement et de violence</vt:lpstr>
      <vt:lpstr>Communiquez avec nous</vt:lpstr>
      <vt:lpstr>Sur le Web</vt:lpstr>
      <vt:lpstr>Merci!</vt:lpstr>
    </vt:vector>
  </TitlesOfParts>
  <Company>GoC / GdC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Shchepanek, Greg [NC]</dc:creator>
  <cp:revision>1450</cp:revision>
  <cp:lastPrinted>2016-01-22T17:34:44Z</cp:lastPrinted>
  <dcterms:created xsi:type="dcterms:W3CDTF">2015-12-30T14:36:46Z</dcterms:created>
  <dcterms:modified xsi:type="dcterms:W3CDTF">2024-08-21T17:44:47Z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0x0101005510CDB4634F464EBC471EC47E45F1B6</vt:lpwstr>
  </property>
  <property fmtid="{D5CDD505-2E9C-101B-9397-08002B2CF9AE}" pid="3" name="_dlc_DocIdItemGuid">
    <vt:lpwstr>e665885a-00a5-489b-92f7-67a8579ca0b9</vt:lpwstr>
  </property>
</Properties>
</file>