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entation.xml" ContentType="application/vnd.openxmlformats-officedocument.presentationml.presentation.main+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23.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97" r:id="rId3"/>
    <p:sldId id="299" r:id="rId4"/>
    <p:sldId id="300" r:id="rId5"/>
    <p:sldId id="301" r:id="rId6"/>
    <p:sldId id="302" r:id="rId7"/>
    <p:sldId id="303" r:id="rId8"/>
    <p:sldId id="304" r:id="rId9"/>
    <p:sldId id="305" r:id="rId10"/>
    <p:sldId id="307" r:id="rId11"/>
    <p:sldId id="309" r:id="rId12"/>
    <p:sldId id="311" r:id="rId13"/>
    <p:sldId id="308" r:id="rId14"/>
    <p:sldId id="314" r:id="rId15"/>
    <p:sldId id="317" r:id="rId16"/>
    <p:sldId id="318" r:id="rId17"/>
    <p:sldId id="320" r:id="rId18"/>
    <p:sldId id="312" r:id="rId19"/>
    <p:sldId id="321" r:id="rId20"/>
    <p:sldId id="322" r:id="rId21"/>
    <p:sldId id="315" r:id="rId22"/>
    <p:sldId id="316" r:id="rId23"/>
    <p:sldId id="326"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8" d="100"/>
          <a:sy n="78" d="100"/>
        </p:scale>
        <p:origin x="1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3C6E3189-03F5-4C91-A519-7B115DF7BC72}" type="datetimeFigureOut">
              <a:rPr lang="en-US" smtClean="0"/>
              <a:t>10/22/2024</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0AD2DD28-9F30-4654-9B51-9EAC7A69D404}" type="slidenum">
              <a:rPr lang="en-US" smtClean="0"/>
              <a:t>‹#›</a:t>
            </a:fld>
            <a:endParaRPr lang="en-US"/>
          </a:p>
        </p:txBody>
      </p:sp>
    </p:spTree>
    <p:extLst>
      <p:ext uri="{BB962C8B-B14F-4D97-AF65-F5344CB8AC3E}">
        <p14:creationId xmlns:p14="http://schemas.microsoft.com/office/powerpoint/2010/main" val="4133476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will review the 5 principles of collaboration on the slide.</a:t>
            </a:r>
          </a:p>
          <a:p>
            <a:endParaRPr lang="en-US" dirty="0"/>
          </a:p>
          <a:p>
            <a:r>
              <a:rPr lang="en-US" dirty="0"/>
              <a:t>ASK:  what do you think of these 5 principles?  Is this different than what you thought it was in your workplace?</a:t>
            </a:r>
          </a:p>
          <a:p>
            <a:endParaRPr lang="en-US" dirty="0"/>
          </a:p>
          <a:p>
            <a:r>
              <a:rPr lang="en-US" dirty="0"/>
              <a:t>The participant will share their reflection and share with the person sitting next to them or with their table.  </a:t>
            </a:r>
          </a:p>
          <a:p>
            <a:endParaRPr lang="en-US" dirty="0"/>
          </a:p>
          <a:p>
            <a:r>
              <a:rPr lang="en-US" dirty="0"/>
              <a:t>The facilitator will take feedback from the group.</a:t>
            </a:r>
          </a:p>
        </p:txBody>
      </p:sp>
      <p:sp>
        <p:nvSpPr>
          <p:cNvPr id="4" name="Slide Number Placeholder 3"/>
          <p:cNvSpPr>
            <a:spLocks noGrp="1"/>
          </p:cNvSpPr>
          <p:nvPr>
            <p:ph type="sldNum" sz="quarter" idx="5"/>
          </p:nvPr>
        </p:nvSpPr>
        <p:spPr/>
        <p:txBody>
          <a:bodyPr/>
          <a:lstStyle/>
          <a:p>
            <a:fld id="{F97DC217-DF71-1A49-B3EA-559F1F43B0FF}" type="slidenum">
              <a:rPr lang="en-US" smtClean="0"/>
              <a:t>10</a:t>
            </a:fld>
            <a:endParaRPr lang="en-US" dirty="0"/>
          </a:p>
        </p:txBody>
      </p:sp>
    </p:spTree>
    <p:extLst>
      <p:ext uri="{BB962C8B-B14F-4D97-AF65-F5344CB8AC3E}">
        <p14:creationId xmlns:p14="http://schemas.microsoft.com/office/powerpoint/2010/main" val="1649755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participant will share their reflection and discuss at their table.  (10 minutes)</a:t>
            </a:r>
          </a:p>
          <a:p>
            <a:endParaRPr lang="en-US" dirty="0"/>
          </a:p>
          <a:p>
            <a:r>
              <a:rPr lang="en-US" dirty="0"/>
              <a:t>The facilitator will take a few examples.</a:t>
            </a:r>
          </a:p>
        </p:txBody>
      </p:sp>
      <p:sp>
        <p:nvSpPr>
          <p:cNvPr id="4" name="Slide Number Placeholder 3"/>
          <p:cNvSpPr>
            <a:spLocks noGrp="1"/>
          </p:cNvSpPr>
          <p:nvPr>
            <p:ph type="sldNum" sz="quarter" idx="5"/>
          </p:nvPr>
        </p:nvSpPr>
        <p:spPr/>
        <p:txBody>
          <a:bodyPr/>
          <a:lstStyle/>
          <a:p>
            <a:fld id="{F97DC217-DF71-1A49-B3EA-559F1F43B0FF}" type="slidenum">
              <a:rPr lang="en-US" smtClean="0"/>
              <a:t>11</a:t>
            </a:fld>
            <a:endParaRPr lang="en-US" dirty="0"/>
          </a:p>
        </p:txBody>
      </p:sp>
    </p:spTree>
    <p:extLst>
      <p:ext uri="{BB962C8B-B14F-4D97-AF65-F5344CB8AC3E}">
        <p14:creationId xmlns:p14="http://schemas.microsoft.com/office/powerpoint/2010/main" val="5739120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facilitator will review the diagram.  </a:t>
            </a:r>
          </a:p>
          <a:p>
            <a:endParaRPr lang="en-US" dirty="0"/>
          </a:p>
          <a:p>
            <a:r>
              <a:rPr lang="en-US" dirty="0"/>
              <a:t>Talking Points:</a:t>
            </a:r>
          </a:p>
          <a:p>
            <a:pPr marL="171450" indent="-171450">
              <a:buFont typeface="Arial" panose="020B0604020202020204" pitchFamily="34" charset="0"/>
              <a:buChar char="•"/>
            </a:pPr>
            <a:r>
              <a:rPr lang="en-US" dirty="0"/>
              <a:t>When there is less collaboration, people feel more stress, they feel judged and misunderstood.  People feel devalued. There is a lack of respect and often do not want to participate.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When there is a high level of collaboration, people feel appreciated and valued.  There is more comradery and laughter.  There is respect.  I think we can say, increasing collaboration within a group, is good!</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The facilitator should relate the slide to the participants experiences and feelings expressed in the previous slide/exercise. </a:t>
            </a:r>
          </a:p>
        </p:txBody>
      </p:sp>
      <p:sp>
        <p:nvSpPr>
          <p:cNvPr id="4" name="Slide Number Placeholder 3"/>
          <p:cNvSpPr>
            <a:spLocks noGrp="1"/>
          </p:cNvSpPr>
          <p:nvPr>
            <p:ph type="sldNum" sz="quarter" idx="5"/>
          </p:nvPr>
        </p:nvSpPr>
        <p:spPr/>
        <p:txBody>
          <a:bodyPr/>
          <a:lstStyle/>
          <a:p>
            <a:fld id="{0AD2DD28-9F30-4654-9B51-9EAC7A69D404}" type="slidenum">
              <a:rPr lang="en-US" smtClean="0"/>
              <a:t>12</a:t>
            </a:fld>
            <a:endParaRPr lang="en-US"/>
          </a:p>
        </p:txBody>
      </p:sp>
    </p:spTree>
    <p:extLst>
      <p:ext uri="{BB962C8B-B14F-4D97-AF65-F5344CB8AC3E}">
        <p14:creationId xmlns:p14="http://schemas.microsoft.com/office/powerpoint/2010/main" val="3954517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health and safety committee that uses good collaboration principles, it should also function by making recommendations based on consensus.</a:t>
            </a:r>
          </a:p>
          <a:p>
            <a:endParaRPr lang="en-US" dirty="0"/>
          </a:p>
          <a:p>
            <a:r>
              <a:rPr lang="en-US" dirty="0"/>
              <a:t>As participants, “What is consensus?”  Take a few responses.  </a:t>
            </a:r>
          </a:p>
          <a:p>
            <a:endParaRPr lang="en-US" dirty="0"/>
          </a:p>
          <a:p>
            <a:r>
              <a:rPr lang="en-US" dirty="0"/>
              <a:t>Ask principles if they would like the UTE Component to increase their pre diems for this conference.  Ask participants to raise their hand.  If they raised their hand, state they just voted.  If we are using consensus we are never voting.</a:t>
            </a:r>
          </a:p>
          <a:p>
            <a:endParaRPr lang="en-US" dirty="0"/>
          </a:p>
          <a:p>
            <a:r>
              <a:rPr lang="en-US" dirty="0"/>
              <a:t>Tell participants the National Joint Council Directive on Occupational Health &amp; Safety mandates all federal workplace health and safety committees to use consensus when dealing with health and safety.  Therefore, when making recommendations, committee members should not be voting but discussing and using effective collaboration principles.  Effective collaboration is required if consensus is to be reached.</a:t>
            </a:r>
          </a:p>
          <a:p>
            <a:endParaRPr lang="en-US" dirty="0"/>
          </a:p>
          <a:p>
            <a:r>
              <a:rPr lang="en-US" dirty="0"/>
              <a:t>The facilitator will take a few examples.</a:t>
            </a:r>
          </a:p>
        </p:txBody>
      </p:sp>
      <p:sp>
        <p:nvSpPr>
          <p:cNvPr id="4" name="Slide Number Placeholder 3"/>
          <p:cNvSpPr>
            <a:spLocks noGrp="1"/>
          </p:cNvSpPr>
          <p:nvPr>
            <p:ph type="sldNum" sz="quarter" idx="5"/>
          </p:nvPr>
        </p:nvSpPr>
        <p:spPr/>
        <p:txBody>
          <a:bodyPr/>
          <a:lstStyle/>
          <a:p>
            <a:fld id="{F97DC217-DF71-1A49-B3EA-559F1F43B0FF}" type="slidenum">
              <a:rPr lang="en-US" smtClean="0"/>
              <a:t>13</a:t>
            </a:fld>
            <a:endParaRPr lang="en-US" dirty="0"/>
          </a:p>
        </p:txBody>
      </p:sp>
    </p:spTree>
    <p:extLst>
      <p:ext uri="{BB962C8B-B14F-4D97-AF65-F5344CB8AC3E}">
        <p14:creationId xmlns:p14="http://schemas.microsoft.com/office/powerpoint/2010/main" val="11068345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slide.  Ask participants, “Does consensus mean the same thing as unanimity?” Debrief.</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25575068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slide.</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15</a:t>
            </a:fld>
            <a:endParaRPr lang="en-US" dirty="0"/>
          </a:p>
        </p:txBody>
      </p:sp>
    </p:spTree>
    <p:extLst>
      <p:ext uri="{BB962C8B-B14F-4D97-AF65-F5344CB8AC3E}">
        <p14:creationId xmlns:p14="http://schemas.microsoft.com/office/powerpoint/2010/main" val="2206032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slide.  Ask participants if they can share a few examples when they have used consensus, and these important principles applied.  Maybe they didn’t fully agree but they supported the initiative.  Often in these cases, the member might consider whether or not their decision would case harm or </a:t>
            </a:r>
            <a:r>
              <a:rPr lang="en-US" dirty="0" err="1"/>
              <a:t>disadvantange</a:t>
            </a:r>
            <a:r>
              <a:rPr lang="en-US" dirty="0"/>
              <a:t> others if not supported and/or does the recommendation have benefit.</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16</a:t>
            </a:fld>
            <a:endParaRPr lang="en-US" dirty="0"/>
          </a:p>
        </p:txBody>
      </p:sp>
    </p:spTree>
    <p:extLst>
      <p:ext uri="{BB962C8B-B14F-4D97-AF65-F5344CB8AC3E}">
        <p14:creationId xmlns:p14="http://schemas.microsoft.com/office/powerpoint/2010/main" val="3409717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 will work at their tables to build consensus within the group.  There will be a focal person who will try to gain the consensus of the other group members.  At your table, pick one focal person who will try to gain consensus from the others on the issue of having a workplace committee recommendation on having a </a:t>
            </a:r>
            <a:r>
              <a:rPr lang="en-US" b="1" dirty="0"/>
              <a:t>scent-free workplace policy</a:t>
            </a:r>
            <a:r>
              <a:rPr lang="en-US" dirty="0"/>
              <a:t>.  The representative does not feel that a scent awareness policy is sufficient.  The others group members may ask questions to better understand the focal person’s perspective like:  “What do you mean by …..? Or “Can you explain why …..?”  Participants are free to seek clarification by asking any question.</a:t>
            </a:r>
          </a:p>
          <a:p>
            <a:endParaRPr lang="en-US" dirty="0"/>
          </a:p>
          <a:p>
            <a:r>
              <a:rPr lang="en-US" dirty="0"/>
              <a:t>Participants will have 10 minutes.  The facilitator will debrief the activity by asking any of the following questions:</a:t>
            </a:r>
          </a:p>
          <a:p>
            <a:endParaRPr lang="en-US" dirty="0"/>
          </a:p>
          <a:p>
            <a:pPr marL="228600" indent="-228600">
              <a:buAutoNum type="arabicPlain"/>
            </a:pPr>
            <a:r>
              <a:rPr lang="en-US" dirty="0"/>
              <a:t>What the process of collaboration followed?</a:t>
            </a:r>
          </a:p>
          <a:p>
            <a:pPr marL="228600" indent="-228600">
              <a:buAutoNum type="arabicPlain"/>
            </a:pPr>
            <a:r>
              <a:rPr lang="en-US" dirty="0"/>
              <a:t>Was everyone given an opportunity to speak and share that wanted to?</a:t>
            </a:r>
          </a:p>
          <a:p>
            <a:pPr marL="228600" indent="-228600">
              <a:buAutoNum type="arabicPlain"/>
            </a:pPr>
            <a:r>
              <a:rPr lang="en-US" dirty="0"/>
              <a:t>Did you find it hard to collaborate using the principles and what was your experience for making the process more neutral?</a:t>
            </a:r>
          </a:p>
          <a:p>
            <a:pPr marL="228600" indent="-228600">
              <a:buAutoNum type="arabicPlain"/>
            </a:pPr>
            <a:r>
              <a:rPr lang="en-US" dirty="0"/>
              <a:t>How did you deal with differences.</a:t>
            </a:r>
          </a:p>
          <a:p>
            <a:pPr marL="228600" indent="-228600">
              <a:buAutoNum type="arabicPlain"/>
            </a:pPr>
            <a:r>
              <a:rPr lang="en-US" dirty="0"/>
              <a:t>Did you gain any new insights?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17</a:t>
            </a:fld>
            <a:endParaRPr lang="en-US" dirty="0"/>
          </a:p>
        </p:txBody>
      </p:sp>
    </p:spTree>
    <p:extLst>
      <p:ext uri="{BB962C8B-B14F-4D97-AF65-F5344CB8AC3E}">
        <p14:creationId xmlns:p14="http://schemas.microsoft.com/office/powerpoint/2010/main" val="460579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to close this topic on consensus by reading the slide.</a:t>
            </a:r>
          </a:p>
          <a:p>
            <a:endParaRPr lang="en-US" dirty="0"/>
          </a:p>
          <a:p>
            <a:r>
              <a:rPr lang="en-US" dirty="0"/>
              <a:t>The facilitator will take a few examples.</a:t>
            </a:r>
          </a:p>
        </p:txBody>
      </p:sp>
      <p:sp>
        <p:nvSpPr>
          <p:cNvPr id="4" name="Slide Number Placeholder 3"/>
          <p:cNvSpPr>
            <a:spLocks noGrp="1"/>
          </p:cNvSpPr>
          <p:nvPr>
            <p:ph type="sldNum" sz="quarter" idx="5"/>
          </p:nvPr>
        </p:nvSpPr>
        <p:spPr/>
        <p:txBody>
          <a:bodyPr/>
          <a:lstStyle/>
          <a:p>
            <a:fld id="{F97DC217-DF71-1A49-B3EA-559F1F43B0FF}" type="slidenum">
              <a:rPr lang="en-US" smtClean="0"/>
              <a:t>18</a:t>
            </a:fld>
            <a:endParaRPr lang="en-US" dirty="0"/>
          </a:p>
        </p:txBody>
      </p:sp>
    </p:spTree>
    <p:extLst>
      <p:ext uri="{BB962C8B-B14F-4D97-AF65-F5344CB8AC3E}">
        <p14:creationId xmlns:p14="http://schemas.microsoft.com/office/powerpoint/2010/main" val="2729441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 will identify one or two health and safety issues that currently is or has been present in their workplace.  The issue could also be within their committee’s dynamics.  The participants will post their issue on the wall in a gallery.  The facilitator will review the issues.  Tell the participants that we will come back to the issues later.</a:t>
            </a:r>
          </a:p>
          <a:p>
            <a:endParaRPr lang="en-US" dirty="0"/>
          </a:p>
          <a:p>
            <a:r>
              <a:rPr lang="en-US" dirty="0"/>
              <a:t>The facilitator will take a few examples.</a:t>
            </a:r>
          </a:p>
        </p:txBody>
      </p:sp>
      <p:sp>
        <p:nvSpPr>
          <p:cNvPr id="4" name="Slide Number Placeholder 3"/>
          <p:cNvSpPr>
            <a:spLocks noGrp="1"/>
          </p:cNvSpPr>
          <p:nvPr>
            <p:ph type="sldNum" sz="quarter" idx="5"/>
          </p:nvPr>
        </p:nvSpPr>
        <p:spPr/>
        <p:txBody>
          <a:bodyPr/>
          <a:lstStyle/>
          <a:p>
            <a:fld id="{F97DC217-DF71-1A49-B3EA-559F1F43B0FF}" type="slidenum">
              <a:rPr lang="en-US" smtClean="0"/>
              <a:t>19</a:t>
            </a:fld>
            <a:endParaRPr lang="en-US" dirty="0"/>
          </a:p>
        </p:txBody>
      </p:sp>
    </p:spTree>
    <p:extLst>
      <p:ext uri="{BB962C8B-B14F-4D97-AF65-F5344CB8AC3E}">
        <p14:creationId xmlns:p14="http://schemas.microsoft.com/office/powerpoint/2010/main" val="200059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609787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provide you with a tool that can be used when trying to resolve a problem or issue.  This 5 Step Effective Problem-Solving tool can be used in your personal or professional life.  It can be used to resolve a problem if you are a coach of a little league baseball group or in your workplace health and safety committees.  There are times when we face complex changes for teams, working groups, committees or boards.  The issue is usually solved more quickly by using a shared, collaborative, and systematic approach to problem solving.  Problem solving is facilitated if everyone understands the approach to be used.  There can be confusion if people use different problem-solving techniques on the same issue.  A common problem-solving tool can help remove divisions and encourage collaborative working relationships.  The tool focuses on 5 effective steps and it is important to follow them in order.  The cycle starts by defining the problem with the goal of determining the root cause.  For example, if the health and safety issue identified is “noise” that is not the problem  You need to determine what the root cause of the noise is.  What is the real problem!</a:t>
            </a:r>
          </a:p>
          <a:p>
            <a:endParaRPr lang="en-US" dirty="0"/>
          </a:p>
          <a:p>
            <a:r>
              <a:rPr lang="en-US" dirty="0"/>
              <a:t>Step 2 – Brainstorm possible solutions.  Analytical and creative problem solving is about creating a variety of solutions, not just one.  Often the most obvious answer is not the most effective solution to the problem.</a:t>
            </a:r>
          </a:p>
          <a:p>
            <a:endParaRPr lang="en-US" dirty="0"/>
          </a:p>
          <a:p>
            <a:r>
              <a:rPr lang="en-US" dirty="0"/>
              <a:t>Step 3 -  Select a Solution:  The members of the group evaluate all the possible solutions, narrow down to one and then select a solutions to be implemented. Please note, the one solution may be a combination of ideas. This step applies two key questions:  (1)  Which solution is most feasible? (2) Which solution is favorable by those who will implement and use it?”</a:t>
            </a:r>
          </a:p>
          <a:p>
            <a:endParaRPr lang="en-US" dirty="0"/>
          </a:p>
          <a:p>
            <a:pPr marL="228600" indent="-228600">
              <a:buAutoNum type="arabicPeriod" startAt="4"/>
            </a:pPr>
            <a:r>
              <a:rPr lang="en-US" dirty="0"/>
              <a:t>Implement the Solution – Once the solution has been chosen it is time to implement which may require creating a plan of action.</a:t>
            </a:r>
          </a:p>
          <a:p>
            <a:pPr marL="228600" indent="-228600">
              <a:buAutoNum type="arabicPeriod" startAt="4"/>
            </a:pPr>
            <a:endParaRPr lang="en-US" dirty="0"/>
          </a:p>
          <a:p>
            <a:pPr marL="228600" indent="-228600">
              <a:buAutoNum type="arabicPeriod" startAt="4"/>
            </a:pPr>
            <a:r>
              <a:rPr lang="en-US" dirty="0"/>
              <a:t>5.  Monitor and Adjust – The solution must be monitored by the group to ensure their recommendations are followed.  Keep in mind, the solution that was initially selected by the group members may not necessarily be the best solution, but this will be determined during the monitoring process.  </a:t>
            </a:r>
          </a:p>
          <a:p>
            <a:pPr marL="228600" indent="-228600">
              <a:buAutoNum type="arabicPeriod" startAt="4"/>
            </a:pPr>
            <a:endParaRPr lang="en-US" dirty="0"/>
          </a:p>
          <a:p>
            <a:pPr marL="228600" indent="-228600">
              <a:buAutoNum type="arabicPeriod" startAt="4"/>
            </a:pPr>
            <a:r>
              <a:rPr lang="en-US" dirty="0"/>
              <a:t>The nice thing about this 5 Step Effective Problem – Solving tool is that you can always go back to a previous step if the group determines the desired outcomes is not being achieved.  For example, if during the monitoring process it is determined that the root cause the group selected was not correct, the group can go back and adjust.</a:t>
            </a:r>
          </a:p>
        </p:txBody>
      </p:sp>
      <p:sp>
        <p:nvSpPr>
          <p:cNvPr id="4" name="Slide Number Placeholder 3"/>
          <p:cNvSpPr>
            <a:spLocks noGrp="1"/>
          </p:cNvSpPr>
          <p:nvPr>
            <p:ph type="sldNum" sz="quarter" idx="5"/>
          </p:nvPr>
        </p:nvSpPr>
        <p:spPr/>
        <p:txBody>
          <a:bodyPr/>
          <a:lstStyle/>
          <a:p>
            <a:fld id="{0AD2DD28-9F30-4654-9B51-9EAC7A69D404}" type="slidenum">
              <a:rPr lang="en-US" smtClean="0"/>
              <a:t>20</a:t>
            </a:fld>
            <a:endParaRPr lang="en-US"/>
          </a:p>
        </p:txBody>
      </p:sp>
    </p:spTree>
    <p:extLst>
      <p:ext uri="{BB962C8B-B14F-4D97-AF65-F5344CB8AC3E}">
        <p14:creationId xmlns:p14="http://schemas.microsoft.com/office/powerpoint/2010/main" val="22393412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 will select one issue that was previously posted on the wall and will apply the Effective Problem-Solving tool to make a recommendation to resolve the matter.  The participants will have 15 minutes.  Facilitators will debrief by asking for two or three groups to share.  The participants only need to complete the first 3 steps.  In addition, they will be asked to respond to the question, “How would you make sure this is working.  List 1 possible way of monitoring whether this solution is effective.</a:t>
            </a:r>
          </a:p>
          <a:p>
            <a:endParaRPr lang="en-US" dirty="0"/>
          </a:p>
          <a:p>
            <a:r>
              <a:rPr lang="en-US" dirty="0"/>
              <a:t>The facilitator will take a few examples.</a:t>
            </a:r>
          </a:p>
        </p:txBody>
      </p:sp>
      <p:sp>
        <p:nvSpPr>
          <p:cNvPr id="4" name="Slide Number Placeholder 3"/>
          <p:cNvSpPr>
            <a:spLocks noGrp="1"/>
          </p:cNvSpPr>
          <p:nvPr>
            <p:ph type="sldNum" sz="quarter" idx="5"/>
          </p:nvPr>
        </p:nvSpPr>
        <p:spPr/>
        <p:txBody>
          <a:bodyPr/>
          <a:lstStyle/>
          <a:p>
            <a:fld id="{F97DC217-DF71-1A49-B3EA-559F1F43B0FF}" type="slidenum">
              <a:rPr lang="en-US" smtClean="0"/>
              <a:t>21</a:t>
            </a:fld>
            <a:endParaRPr lang="en-US" dirty="0"/>
          </a:p>
        </p:txBody>
      </p:sp>
    </p:spTree>
    <p:extLst>
      <p:ext uri="{BB962C8B-B14F-4D97-AF65-F5344CB8AC3E}">
        <p14:creationId xmlns:p14="http://schemas.microsoft.com/office/powerpoint/2010/main" val="11504171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participants will individually complete the handout.  Upon complete the facilitator will ask the participants to review their findings and if they have answered “No” to any of the questions they are encouraged to use the 5 step Problem-Solving tool to deal with it.  </a:t>
            </a:r>
          </a:p>
          <a:p>
            <a:endParaRPr lang="en-US" dirty="0"/>
          </a:p>
          <a:p>
            <a:r>
              <a:rPr lang="en-US" dirty="0"/>
              <a:t>Comments?</a:t>
            </a:r>
          </a:p>
        </p:txBody>
      </p:sp>
      <p:sp>
        <p:nvSpPr>
          <p:cNvPr id="4" name="Slide Number Placeholder 3"/>
          <p:cNvSpPr>
            <a:spLocks noGrp="1"/>
          </p:cNvSpPr>
          <p:nvPr>
            <p:ph type="sldNum" sz="quarter" idx="5"/>
          </p:nvPr>
        </p:nvSpPr>
        <p:spPr/>
        <p:txBody>
          <a:bodyPr/>
          <a:lstStyle/>
          <a:p>
            <a:fld id="{F97DC217-DF71-1A49-B3EA-559F1F43B0FF}" type="slidenum">
              <a:rPr lang="en-US" smtClean="0"/>
              <a:t>22</a:t>
            </a:fld>
            <a:endParaRPr lang="en-US" dirty="0"/>
          </a:p>
        </p:txBody>
      </p:sp>
    </p:spTree>
    <p:extLst>
      <p:ext uri="{BB962C8B-B14F-4D97-AF65-F5344CB8AC3E}">
        <p14:creationId xmlns:p14="http://schemas.microsoft.com/office/powerpoint/2010/main" val="38566231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Thank participants.</a:t>
            </a:r>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23</a:t>
            </a:fld>
            <a:endParaRPr lang="en-US" dirty="0"/>
          </a:p>
        </p:txBody>
      </p:sp>
    </p:spTree>
    <p:extLst>
      <p:ext uri="{BB962C8B-B14F-4D97-AF65-F5344CB8AC3E}">
        <p14:creationId xmlns:p14="http://schemas.microsoft.com/office/powerpoint/2010/main" val="2994909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2512105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 will introduce themselves with the identifiers listed on the slide.</a:t>
            </a:r>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1814374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to review the objectives.</a:t>
            </a:r>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2442257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will ask participants and take responses to the question, “What is the IRS?”  Hint, it is not your counterpart in the United States.  </a:t>
            </a:r>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1899560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to read the slide.  It is based on the fact that workers knows the workplace best and have a vested interest in the workplace; therefore, they should be able to effectively resolve health and safety matters.</a:t>
            </a:r>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870827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Facilitator to read the slide.</a:t>
            </a:r>
          </a:p>
        </p:txBody>
      </p:sp>
      <p:sp>
        <p:nvSpPr>
          <p:cNvPr id="4" name="Slide Number Placeholder 3"/>
          <p:cNvSpPr>
            <a:spLocks noGrp="1"/>
          </p:cNvSpPr>
          <p:nvPr>
            <p:ph type="sldNum" sz="quarter" idx="5"/>
          </p:nvPr>
        </p:nvSpPr>
        <p:spPr/>
        <p:txBody>
          <a:bodyPr/>
          <a:lstStyle/>
          <a:p>
            <a:fld id="{F97DC217-DF71-1A49-B3EA-559F1F43B0FF}" type="slidenum">
              <a:rPr lang="en-US" smtClean="0"/>
              <a:t>8</a:t>
            </a:fld>
            <a:endParaRPr lang="en-US" dirty="0"/>
          </a:p>
        </p:txBody>
      </p:sp>
    </p:spTree>
    <p:extLst>
      <p:ext uri="{BB962C8B-B14F-4D97-AF65-F5344CB8AC3E}">
        <p14:creationId xmlns:p14="http://schemas.microsoft.com/office/powerpoint/2010/main" val="4190830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Essentially, when we look at the key principles of the Internal Responsibility System, we can firmly state that the principles of a successful IRS system is collaboration.  </a:t>
            </a:r>
          </a:p>
          <a:p>
            <a:endParaRPr lang="en-US" dirty="0"/>
          </a:p>
          <a:p>
            <a:r>
              <a:rPr lang="en-US" dirty="0"/>
              <a:t>ASK: What does collaboration mean to you? </a:t>
            </a:r>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335040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F5A2D-8D08-BFFA-1068-6269F0AE09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1A93B3-7000-E409-722D-8EECD83C9F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61E156-1DCF-6648-7C2E-C0C06A984A8D}"/>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E619E64-1FFC-0068-2A9D-578EE014BF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55242-34AA-A237-99EF-3DF2BB9417F6}"/>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838489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4787-0C30-9831-CA95-0D3370C2B6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9E71B-C0F3-37BE-0F1E-B3D3B5D29B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CA574B-5B1B-0CED-71E6-A58113B2627B}"/>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F35DB3FC-797D-04B5-22F1-577F02CDD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4CA195-5203-3291-33EB-C713314F37A3}"/>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270817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CF49AF-0F0B-B44B-5652-2A3527C07E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9457FD-3E61-135B-83CA-25063190A1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F36513-2EF4-2735-F058-19DAA67D9BA1}"/>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87A8681-20A2-589D-E739-68B173B20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344619-BD04-6CBB-198F-BF13922BEEB4}"/>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673600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49234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465B4-DAA5-D4F3-F913-1D478F566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B1468E-F056-AB45-6B50-3153DEF8DF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DF189A-3D12-AD4F-8E58-23BD2C45E474}"/>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76D108B-0FD0-6F7C-1F88-A1F42BAD1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2A7AC0-AC3F-D08D-E164-27FFDBB94BB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405604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AB10-4B34-CA19-971C-66108EDF41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F3CC00-DC89-66E8-473A-C4252CC6B6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130925-068E-24D2-B71B-00A787D06BA3}"/>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5AE6267E-E880-ABB5-AA3A-F4DF3BF756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314506-BEAF-C7C4-AF1E-A1842887C5EC}"/>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248513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FFC55-AF10-F39F-B538-C1BA37F37B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65FB77-BA8E-B6A4-A541-7F099A6B48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596D8B-7DCB-9A86-3EDF-01C554F33E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B94CE9-0BE9-B206-A277-13B3C24B36DF}"/>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0DE443BC-B712-7D84-A362-DCD2759E0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5BB7CF-3AC4-2861-51CB-877603EBDA41}"/>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4184746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EF3A0-E802-9D95-E4ED-71BFD7EEDA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080BA5-22B7-07EC-BC24-AE3A833496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F799C1-B004-7427-0BAB-26B3914034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2BA7B5-6A8B-3825-9499-57B51AAB21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559310-62CF-7648-14C1-F96F5CC7C6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0E8796-AEC0-9CE2-913F-C5744D9955C6}"/>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8" name="Footer Placeholder 7">
            <a:extLst>
              <a:ext uri="{FF2B5EF4-FFF2-40B4-BE49-F238E27FC236}">
                <a16:creationId xmlns:a16="http://schemas.microsoft.com/office/drawing/2014/main" id="{6FA9D7F6-EC7B-A84C-18AE-A1A9BB1F65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82EB76-FAB2-B861-61EC-A67C693F3A36}"/>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685742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1734A-40B9-45D0-D616-7FDC066E7E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EEAC3D-1434-6837-529E-B34A7FC09874}"/>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4" name="Footer Placeholder 3">
            <a:extLst>
              <a:ext uri="{FF2B5EF4-FFF2-40B4-BE49-F238E27FC236}">
                <a16:creationId xmlns:a16="http://schemas.microsoft.com/office/drawing/2014/main" id="{38615091-6A9C-E677-6255-D18C43612F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1850B2-9C12-7B93-AEFA-C1BAE68CEA1E}"/>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0193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E8AD5-224B-74BB-67D6-F1886F4AD108}"/>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3" name="Footer Placeholder 2">
            <a:extLst>
              <a:ext uri="{FF2B5EF4-FFF2-40B4-BE49-F238E27FC236}">
                <a16:creationId xmlns:a16="http://schemas.microsoft.com/office/drawing/2014/main" id="{513DCE9B-66C9-CCCB-C205-5F0E27B6A0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623411-A83D-0101-7955-13EBAE8618A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203989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6FC4-FFD2-083E-CB76-2DCAE616E6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79DF23-575B-5892-7D04-D8964F2BA5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C505CC-0AEA-2283-17C5-D812D5972C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573EA6-53A7-D17D-EFA5-B40D48BFE696}"/>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F4B38AEB-57BC-511E-F715-1DA7C5BE52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EC8DBC-FC2F-6723-3C52-9E4AF91DC6A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665185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DF5C-E91A-A3CD-F24B-B8F7B7D10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909B0E-6AED-4A93-4136-D283BD79C9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1108D6-0F62-EC24-7CA4-F3135EFD5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4D594B-FC9E-1C7D-82C2-7FE78C6E25E0}"/>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04F47A01-E10F-D628-0F45-44465DDDD9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B1DBDB-6DEF-C67A-77F8-B9BF3FD5D243}"/>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691192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3B4BDB-C125-AC9C-3F6D-9CB12B37A0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14FF98-3D6F-D5A1-1911-06BB144B70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1C704C-4735-331D-01AD-97E191685A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4267EDFE-642F-96F4-8CFC-DFAD6AC930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F20FB1C-D1CF-FCA8-168F-9299347DCA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071191-6DB4-4066-B49D-0DC5B649708C}" type="slidenum">
              <a:rPr lang="en-US" smtClean="0"/>
              <a:t>‹#›</a:t>
            </a:fld>
            <a:endParaRPr lang="en-US"/>
          </a:p>
        </p:txBody>
      </p:sp>
    </p:spTree>
    <p:extLst>
      <p:ext uri="{BB962C8B-B14F-4D97-AF65-F5344CB8AC3E}">
        <p14:creationId xmlns:p14="http://schemas.microsoft.com/office/powerpoint/2010/main" val="1718430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www.native-land.ca/"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660042" y="891652"/>
            <a:ext cx="4412021" cy="3030724"/>
          </a:xfrm>
        </p:spPr>
        <p:txBody>
          <a:bodyPr vert="horz" lIns="91440" tIns="45720" rIns="91440" bIns="45720" rtlCol="0" anchor="b">
            <a:normAutofit/>
          </a:bodyPr>
          <a:lstStyle/>
          <a:p>
            <a:pPr algn="r"/>
            <a:r>
              <a:rPr lang="en-US" sz="3400" kern="1200" dirty="0">
                <a:solidFill>
                  <a:srgbClr val="FFFFFF"/>
                </a:solidFill>
                <a:latin typeface="+mj-lt"/>
                <a:ea typeface="+mj-ea"/>
                <a:cs typeface="+mj-cs"/>
              </a:rPr>
              <a:t>Union of Taxation Employees</a:t>
            </a:r>
            <a:br>
              <a:rPr lang="en-US" sz="3400" kern="1200" dirty="0">
                <a:solidFill>
                  <a:srgbClr val="FFFFFF"/>
                </a:solidFill>
                <a:latin typeface="+mj-lt"/>
                <a:ea typeface="+mj-ea"/>
                <a:cs typeface="+mj-cs"/>
              </a:rPr>
            </a:br>
            <a:br>
              <a:rPr lang="en-US" sz="3400" kern="1200" dirty="0">
                <a:solidFill>
                  <a:srgbClr val="FFFFFF"/>
                </a:solidFill>
                <a:latin typeface="+mj-lt"/>
                <a:ea typeface="+mj-ea"/>
                <a:cs typeface="+mj-cs"/>
              </a:rPr>
            </a:br>
            <a:r>
              <a:rPr lang="en-US" sz="3400" kern="1200" dirty="0">
                <a:solidFill>
                  <a:srgbClr val="FFFFFF"/>
                </a:solidFill>
                <a:latin typeface="+mj-lt"/>
                <a:ea typeface="+mj-ea"/>
                <a:cs typeface="+mj-cs"/>
              </a:rPr>
              <a:t>2024 National </a:t>
            </a:r>
            <a:r>
              <a:rPr lang="en-US" sz="3400" dirty="0">
                <a:solidFill>
                  <a:srgbClr val="FFFFFF"/>
                </a:solidFill>
              </a:rPr>
              <a:t>H</a:t>
            </a:r>
            <a:r>
              <a:rPr lang="en-US" sz="3400" kern="1200" dirty="0">
                <a:solidFill>
                  <a:srgbClr val="FFFFFF"/>
                </a:solidFill>
                <a:latin typeface="+mj-lt"/>
                <a:ea typeface="+mj-ea"/>
                <a:cs typeface="+mj-cs"/>
              </a:rPr>
              <a:t>ealth and Safety </a:t>
            </a:r>
            <a:r>
              <a:rPr lang="en-US" sz="3400" dirty="0">
                <a:solidFill>
                  <a:srgbClr val="FFFFFF"/>
                </a:solidFill>
              </a:rPr>
              <a:t>C</a:t>
            </a:r>
            <a:r>
              <a:rPr lang="en-US" sz="3400" kern="1200" dirty="0">
                <a:solidFill>
                  <a:srgbClr val="FFFFFF"/>
                </a:solidFill>
                <a:latin typeface="+mj-lt"/>
                <a:ea typeface="+mj-ea"/>
                <a:cs typeface="+mj-cs"/>
              </a:rPr>
              <a:t>onference</a:t>
            </a:r>
            <a:br>
              <a:rPr lang="en-US" sz="3400" kern="1200" dirty="0">
                <a:solidFill>
                  <a:srgbClr val="FFFFFF"/>
                </a:solidFill>
                <a:latin typeface="+mj-lt"/>
                <a:ea typeface="+mj-ea"/>
                <a:cs typeface="+mj-cs"/>
              </a:rPr>
            </a:br>
            <a:endParaRPr lang="en-US" sz="3400" kern="1200" dirty="0">
              <a:solidFill>
                <a:srgbClr val="FFFFFF"/>
              </a:solidFill>
              <a:latin typeface="+mj-lt"/>
              <a:ea typeface="+mj-ea"/>
              <a:cs typeface="+mj-cs"/>
            </a:endParaRPr>
          </a:p>
        </p:txBody>
      </p:sp>
      <p:pic>
        <p:nvPicPr>
          <p:cNvPr id="4" name="Picture 3" descr="A logo with red and black leaves&#10;&#10;Description automatically generated">
            <a:extLst>
              <a:ext uri="{FF2B5EF4-FFF2-40B4-BE49-F238E27FC236}">
                <a16:creationId xmlns:a16="http://schemas.microsoft.com/office/drawing/2014/main" id="{20126F08-D455-3C04-C8E0-44D318E2729E}"/>
              </a:ext>
            </a:extLst>
          </p:cNvPr>
          <p:cNvPicPr>
            <a:picLocks noChangeAspect="1"/>
          </p:cNvPicPr>
          <p:nvPr/>
        </p:nvPicPr>
        <p:blipFill>
          <a:blip r:embed="rId3"/>
          <a:stretch>
            <a:fillRect/>
          </a:stretch>
        </p:blipFill>
        <p:spPr>
          <a:xfrm>
            <a:off x="6155887" y="863192"/>
            <a:ext cx="5608320" cy="5131613"/>
          </a:xfrm>
          <a:prstGeom prst="rect">
            <a:avLst/>
          </a:prstGeom>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COLLABORATION:</a:t>
            </a:r>
          </a:p>
          <a:p>
            <a:pPr>
              <a:lnSpc>
                <a:spcPct val="90000"/>
              </a:lnSpc>
              <a:spcAft>
                <a:spcPts val="600"/>
              </a:spcAft>
            </a:pPr>
            <a:endParaRPr lang="en-US" sz="4000" b="1" dirty="0"/>
          </a:p>
          <a:p>
            <a:pPr>
              <a:lnSpc>
                <a:spcPct val="90000"/>
              </a:lnSpc>
              <a:spcAft>
                <a:spcPts val="600"/>
              </a:spcAft>
            </a:pPr>
            <a:r>
              <a:rPr lang="en-US" sz="2400" b="1" dirty="0"/>
              <a:t>There are 5 principles of collaboration:</a:t>
            </a:r>
          </a:p>
          <a:p>
            <a:pPr>
              <a:lnSpc>
                <a:spcPct val="90000"/>
              </a:lnSpc>
              <a:spcAft>
                <a:spcPts val="600"/>
              </a:spcAft>
            </a:pPr>
            <a:endParaRPr lang="en-US" sz="2400" b="1" dirty="0"/>
          </a:p>
          <a:p>
            <a:pPr marL="457200" indent="-457200">
              <a:lnSpc>
                <a:spcPct val="90000"/>
              </a:lnSpc>
              <a:spcAft>
                <a:spcPts val="600"/>
              </a:spcAft>
              <a:buAutoNum type="arabicPeriod"/>
            </a:pPr>
            <a:r>
              <a:rPr lang="en-US" sz="2400" b="1" dirty="0"/>
              <a:t>Open Communication</a:t>
            </a:r>
          </a:p>
          <a:p>
            <a:pPr marL="457200" indent="-457200">
              <a:lnSpc>
                <a:spcPct val="90000"/>
              </a:lnSpc>
              <a:spcAft>
                <a:spcPts val="600"/>
              </a:spcAft>
              <a:buAutoNum type="arabicPeriod"/>
            </a:pPr>
            <a:r>
              <a:rPr lang="en-US" sz="2400" b="1" dirty="0"/>
              <a:t>Clear Goals and Objectives</a:t>
            </a:r>
          </a:p>
          <a:p>
            <a:pPr marL="457200" indent="-457200">
              <a:lnSpc>
                <a:spcPct val="90000"/>
              </a:lnSpc>
              <a:spcAft>
                <a:spcPts val="600"/>
              </a:spcAft>
              <a:buAutoNum type="arabicPeriod"/>
            </a:pPr>
            <a:r>
              <a:rPr lang="en-US" sz="2400" b="1" dirty="0"/>
              <a:t>Knowledge Sharing</a:t>
            </a:r>
          </a:p>
          <a:p>
            <a:pPr marL="457200" indent="-457200">
              <a:lnSpc>
                <a:spcPct val="90000"/>
              </a:lnSpc>
              <a:spcAft>
                <a:spcPts val="600"/>
              </a:spcAft>
              <a:buAutoNum type="arabicPeriod"/>
            </a:pPr>
            <a:r>
              <a:rPr lang="en-US" sz="2400" b="1" dirty="0"/>
              <a:t>Positive Reinforcement</a:t>
            </a:r>
          </a:p>
          <a:p>
            <a:pPr marL="457200" indent="-457200">
              <a:lnSpc>
                <a:spcPct val="90000"/>
              </a:lnSpc>
              <a:spcAft>
                <a:spcPts val="600"/>
              </a:spcAft>
              <a:buAutoNum type="arabicPeriod"/>
            </a:pPr>
            <a:r>
              <a:rPr lang="en-US" sz="2400" b="1" dirty="0"/>
              <a:t>Accountability</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641146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COLLABORATION:</a:t>
            </a:r>
          </a:p>
          <a:p>
            <a:pPr>
              <a:lnSpc>
                <a:spcPct val="90000"/>
              </a:lnSpc>
              <a:spcAft>
                <a:spcPts val="600"/>
              </a:spcAft>
            </a:pPr>
            <a:endParaRPr lang="en-US" sz="4000" b="1" dirty="0"/>
          </a:p>
          <a:p>
            <a:pPr>
              <a:lnSpc>
                <a:spcPct val="90000"/>
              </a:lnSpc>
              <a:spcAft>
                <a:spcPts val="600"/>
              </a:spcAft>
            </a:pPr>
            <a:r>
              <a:rPr lang="en-US" sz="2400" b="1" dirty="0"/>
              <a:t>Think of a time when you used effective collaboration in a group.  What did it look like?  What did it feel like?</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31657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01D88ED-0C3D-E2C7-6B39-75CB4844A384}"/>
              </a:ext>
            </a:extLst>
          </p:cNvPr>
          <p:cNvSpPr/>
          <p:nvPr/>
        </p:nvSpPr>
        <p:spPr>
          <a:xfrm rot="3486582">
            <a:off x="5549929" y="-290036"/>
            <a:ext cx="1879218" cy="7438071"/>
          </a:xfrm>
          <a:custGeom>
            <a:avLst/>
            <a:gdLst>
              <a:gd name="connsiteX0" fmla="*/ 812855 w 1625709"/>
              <a:gd name="connsiteY0" fmla="*/ 0 h 4824660"/>
              <a:gd name="connsiteX1" fmla="*/ 1625709 w 1625709"/>
              <a:gd name="connsiteY1" fmla="*/ 1157185 h 4824660"/>
              <a:gd name="connsiteX2" fmla="*/ 1325997 w 1625709"/>
              <a:gd name="connsiteY2" fmla="*/ 1157185 h 4824660"/>
              <a:gd name="connsiteX3" fmla="*/ 1313301 w 1625709"/>
              <a:gd name="connsiteY3" fmla="*/ 1172229 h 4824660"/>
              <a:gd name="connsiteX4" fmla="*/ 657964 w 1625709"/>
              <a:gd name="connsiteY4" fmla="*/ 4824660 h 4824660"/>
              <a:gd name="connsiteX5" fmla="*/ 277983 w 1625709"/>
              <a:gd name="connsiteY5" fmla="*/ 1336775 h 4824660"/>
              <a:gd name="connsiteX6" fmla="*/ 272121 w 1625709"/>
              <a:gd name="connsiteY6" fmla="*/ 1157185 h 4824660"/>
              <a:gd name="connsiteX7" fmla="*/ 0 w 1625709"/>
              <a:gd name="connsiteY7" fmla="*/ 1157185 h 4824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5709" h="4824660">
                <a:moveTo>
                  <a:pt x="812855" y="0"/>
                </a:moveTo>
                <a:lnTo>
                  <a:pt x="1625709" y="1157185"/>
                </a:lnTo>
                <a:lnTo>
                  <a:pt x="1325997" y="1157185"/>
                </a:lnTo>
                <a:lnTo>
                  <a:pt x="1313301" y="1172229"/>
                </a:lnTo>
                <a:cubicBezTo>
                  <a:pt x="918841" y="1710832"/>
                  <a:pt x="670290" y="2933370"/>
                  <a:pt x="657964" y="4824660"/>
                </a:cubicBezTo>
                <a:cubicBezTo>
                  <a:pt x="448109" y="3576076"/>
                  <a:pt x="323039" y="2388020"/>
                  <a:pt x="277983" y="1336775"/>
                </a:cubicBezTo>
                <a:lnTo>
                  <a:pt x="272121" y="1157185"/>
                </a:lnTo>
                <a:lnTo>
                  <a:pt x="0" y="1157185"/>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Oval 36">
            <a:extLst>
              <a:ext uri="{FF2B5EF4-FFF2-40B4-BE49-F238E27FC236}">
                <a16:creationId xmlns:a16="http://schemas.microsoft.com/office/drawing/2014/main" id="{7D90C071-4151-D5B4-B04D-DF7AB8FD921C}"/>
              </a:ext>
            </a:extLst>
          </p:cNvPr>
          <p:cNvSpPr/>
          <p:nvPr/>
        </p:nvSpPr>
        <p:spPr>
          <a:xfrm>
            <a:off x="3149600" y="50419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C2BD1FA-340B-76AE-44F3-5C3F470C3E0B}"/>
              </a:ext>
            </a:extLst>
          </p:cNvPr>
          <p:cNvSpPr/>
          <p:nvPr/>
        </p:nvSpPr>
        <p:spPr>
          <a:xfrm>
            <a:off x="4165600" y="43053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DF5598E6-2F8F-35D6-0DC5-B978BC9F5F21}"/>
              </a:ext>
            </a:extLst>
          </p:cNvPr>
          <p:cNvSpPr/>
          <p:nvPr/>
        </p:nvSpPr>
        <p:spPr>
          <a:xfrm>
            <a:off x="5168900" y="36703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301D360F-37EE-1BA2-4B3F-94FF09257AE8}"/>
              </a:ext>
            </a:extLst>
          </p:cNvPr>
          <p:cNvSpPr/>
          <p:nvPr/>
        </p:nvSpPr>
        <p:spPr>
          <a:xfrm>
            <a:off x="6178388" y="3124198"/>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1481A35D-BB85-A895-82CC-010A70759446}"/>
              </a:ext>
            </a:extLst>
          </p:cNvPr>
          <p:cNvSpPr/>
          <p:nvPr/>
        </p:nvSpPr>
        <p:spPr>
          <a:xfrm>
            <a:off x="7353300" y="23622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D2954D3-BE11-ABC4-1EBB-0EBC0D962578}"/>
              </a:ext>
            </a:extLst>
          </p:cNvPr>
          <p:cNvSpPr/>
          <p:nvPr/>
        </p:nvSpPr>
        <p:spPr>
          <a:xfrm>
            <a:off x="8775700" y="17145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577BBC36-88C9-B2B4-0CAF-981C65D9C056}"/>
              </a:ext>
            </a:extLst>
          </p:cNvPr>
          <p:cNvSpPr txBox="1"/>
          <p:nvPr/>
        </p:nvSpPr>
        <p:spPr>
          <a:xfrm>
            <a:off x="3149600" y="5588000"/>
            <a:ext cx="752065" cy="369332"/>
          </a:xfrm>
          <a:prstGeom prst="rect">
            <a:avLst/>
          </a:prstGeom>
          <a:noFill/>
        </p:spPr>
        <p:txBody>
          <a:bodyPr wrap="none" rtlCol="0">
            <a:spAutoFit/>
          </a:bodyPr>
          <a:lstStyle/>
          <a:p>
            <a:r>
              <a:rPr lang="en-US" dirty="0">
                <a:solidFill>
                  <a:srgbClr val="00B050"/>
                </a:solidFill>
              </a:rPr>
              <a:t>Judge</a:t>
            </a:r>
          </a:p>
        </p:txBody>
      </p:sp>
      <p:sp>
        <p:nvSpPr>
          <p:cNvPr id="44" name="TextBox 43">
            <a:extLst>
              <a:ext uri="{FF2B5EF4-FFF2-40B4-BE49-F238E27FC236}">
                <a16:creationId xmlns:a16="http://schemas.microsoft.com/office/drawing/2014/main" id="{E0C783AD-DCBC-612F-7F4C-40A0BB3EA2BA}"/>
              </a:ext>
            </a:extLst>
          </p:cNvPr>
          <p:cNvSpPr txBox="1"/>
          <p:nvPr/>
        </p:nvSpPr>
        <p:spPr>
          <a:xfrm>
            <a:off x="4349750" y="4953000"/>
            <a:ext cx="1359988" cy="369332"/>
          </a:xfrm>
          <a:prstGeom prst="rect">
            <a:avLst/>
          </a:prstGeom>
          <a:noFill/>
        </p:spPr>
        <p:txBody>
          <a:bodyPr wrap="none" rtlCol="0">
            <a:spAutoFit/>
          </a:bodyPr>
          <a:lstStyle/>
          <a:p>
            <a:r>
              <a:rPr lang="en-US" dirty="0">
                <a:solidFill>
                  <a:srgbClr val="00B050"/>
                </a:solidFill>
              </a:rPr>
              <a:t>Understand</a:t>
            </a:r>
          </a:p>
        </p:txBody>
      </p:sp>
      <p:sp>
        <p:nvSpPr>
          <p:cNvPr id="45" name="TextBox 44">
            <a:extLst>
              <a:ext uri="{FF2B5EF4-FFF2-40B4-BE49-F238E27FC236}">
                <a16:creationId xmlns:a16="http://schemas.microsoft.com/office/drawing/2014/main" id="{AD86398C-EC8F-500B-91D1-D80EAF3351B6}"/>
              </a:ext>
            </a:extLst>
          </p:cNvPr>
          <p:cNvSpPr txBox="1"/>
          <p:nvPr/>
        </p:nvSpPr>
        <p:spPr>
          <a:xfrm>
            <a:off x="5353050" y="4305300"/>
            <a:ext cx="1007007" cy="369332"/>
          </a:xfrm>
          <a:prstGeom prst="rect">
            <a:avLst/>
          </a:prstGeom>
          <a:noFill/>
        </p:spPr>
        <p:txBody>
          <a:bodyPr wrap="none" rtlCol="0">
            <a:spAutoFit/>
          </a:bodyPr>
          <a:lstStyle/>
          <a:p>
            <a:r>
              <a:rPr lang="en-US" dirty="0">
                <a:solidFill>
                  <a:srgbClr val="00B050"/>
                </a:solidFill>
              </a:rPr>
              <a:t>Respect</a:t>
            </a:r>
          </a:p>
        </p:txBody>
      </p:sp>
      <p:sp>
        <p:nvSpPr>
          <p:cNvPr id="46" name="TextBox 45">
            <a:extLst>
              <a:ext uri="{FF2B5EF4-FFF2-40B4-BE49-F238E27FC236}">
                <a16:creationId xmlns:a16="http://schemas.microsoft.com/office/drawing/2014/main" id="{BFF43B9E-7D31-F26E-E868-F606DA76EE51}"/>
              </a:ext>
            </a:extLst>
          </p:cNvPr>
          <p:cNvSpPr txBox="1"/>
          <p:nvPr/>
        </p:nvSpPr>
        <p:spPr>
          <a:xfrm>
            <a:off x="6362538" y="3822700"/>
            <a:ext cx="1269963" cy="369332"/>
          </a:xfrm>
          <a:prstGeom prst="rect">
            <a:avLst/>
          </a:prstGeom>
          <a:noFill/>
        </p:spPr>
        <p:txBody>
          <a:bodyPr wrap="none" rtlCol="0">
            <a:spAutoFit/>
          </a:bodyPr>
          <a:lstStyle/>
          <a:p>
            <a:r>
              <a:rPr lang="en-US" dirty="0">
                <a:solidFill>
                  <a:srgbClr val="00B050"/>
                </a:solidFill>
              </a:rPr>
              <a:t>Appreciate</a:t>
            </a:r>
          </a:p>
        </p:txBody>
      </p:sp>
      <p:sp>
        <p:nvSpPr>
          <p:cNvPr id="47" name="TextBox 46">
            <a:extLst>
              <a:ext uri="{FF2B5EF4-FFF2-40B4-BE49-F238E27FC236}">
                <a16:creationId xmlns:a16="http://schemas.microsoft.com/office/drawing/2014/main" id="{E3ABF96D-D35C-0214-8027-FF92FC474CCE}"/>
              </a:ext>
            </a:extLst>
          </p:cNvPr>
          <p:cNvSpPr txBox="1"/>
          <p:nvPr/>
        </p:nvSpPr>
        <p:spPr>
          <a:xfrm>
            <a:off x="7537450" y="3276598"/>
            <a:ext cx="740267" cy="369332"/>
          </a:xfrm>
          <a:prstGeom prst="rect">
            <a:avLst/>
          </a:prstGeom>
          <a:noFill/>
        </p:spPr>
        <p:txBody>
          <a:bodyPr wrap="none" rtlCol="0">
            <a:spAutoFit/>
          </a:bodyPr>
          <a:lstStyle/>
          <a:p>
            <a:r>
              <a:rPr lang="en-US" dirty="0">
                <a:solidFill>
                  <a:srgbClr val="00B050"/>
                </a:solidFill>
              </a:rPr>
              <a:t>Value</a:t>
            </a:r>
          </a:p>
        </p:txBody>
      </p:sp>
      <p:sp>
        <p:nvSpPr>
          <p:cNvPr id="48" name="TextBox 47">
            <a:extLst>
              <a:ext uri="{FF2B5EF4-FFF2-40B4-BE49-F238E27FC236}">
                <a16:creationId xmlns:a16="http://schemas.microsoft.com/office/drawing/2014/main" id="{84B4BB05-0E4F-74AF-7F50-EF5AA8C01EB2}"/>
              </a:ext>
            </a:extLst>
          </p:cNvPr>
          <p:cNvSpPr txBox="1"/>
          <p:nvPr/>
        </p:nvSpPr>
        <p:spPr>
          <a:xfrm>
            <a:off x="8959850" y="2482334"/>
            <a:ext cx="1066382" cy="369332"/>
          </a:xfrm>
          <a:prstGeom prst="rect">
            <a:avLst/>
          </a:prstGeom>
          <a:noFill/>
        </p:spPr>
        <p:txBody>
          <a:bodyPr wrap="none" rtlCol="0">
            <a:spAutoFit/>
          </a:bodyPr>
          <a:lstStyle/>
          <a:p>
            <a:r>
              <a:rPr lang="en-US" dirty="0">
                <a:solidFill>
                  <a:srgbClr val="00B050"/>
                </a:solidFill>
              </a:rPr>
              <a:t>Laughter</a:t>
            </a:r>
          </a:p>
        </p:txBody>
      </p:sp>
      <p:sp>
        <p:nvSpPr>
          <p:cNvPr id="49" name="TextBox 48">
            <a:extLst>
              <a:ext uri="{FF2B5EF4-FFF2-40B4-BE49-F238E27FC236}">
                <a16:creationId xmlns:a16="http://schemas.microsoft.com/office/drawing/2014/main" id="{389C40C8-8680-1AB7-1704-D33C0BF8CE3F}"/>
              </a:ext>
            </a:extLst>
          </p:cNvPr>
          <p:cNvSpPr txBox="1"/>
          <p:nvPr/>
        </p:nvSpPr>
        <p:spPr>
          <a:xfrm>
            <a:off x="3373517" y="260348"/>
            <a:ext cx="5609741" cy="707886"/>
          </a:xfrm>
          <a:prstGeom prst="rect">
            <a:avLst/>
          </a:prstGeom>
          <a:noFill/>
        </p:spPr>
        <p:txBody>
          <a:bodyPr wrap="none" rtlCol="0">
            <a:spAutoFit/>
          </a:bodyPr>
          <a:lstStyle/>
          <a:p>
            <a:r>
              <a:rPr lang="en-US" sz="4000" dirty="0"/>
              <a:t>Increasing Collaboration</a:t>
            </a:r>
          </a:p>
        </p:txBody>
      </p:sp>
      <p:sp>
        <p:nvSpPr>
          <p:cNvPr id="50" name="TextBox 49">
            <a:extLst>
              <a:ext uri="{FF2B5EF4-FFF2-40B4-BE49-F238E27FC236}">
                <a16:creationId xmlns:a16="http://schemas.microsoft.com/office/drawing/2014/main" id="{92D8EFA9-B131-FF04-76F0-FE62A26F351E}"/>
              </a:ext>
            </a:extLst>
          </p:cNvPr>
          <p:cNvSpPr txBox="1"/>
          <p:nvPr/>
        </p:nvSpPr>
        <p:spPr>
          <a:xfrm>
            <a:off x="292343" y="1142969"/>
            <a:ext cx="2857257" cy="369332"/>
          </a:xfrm>
          <a:prstGeom prst="rect">
            <a:avLst/>
          </a:prstGeom>
          <a:noFill/>
        </p:spPr>
        <p:txBody>
          <a:bodyPr wrap="none" rtlCol="0">
            <a:spAutoFit/>
          </a:bodyPr>
          <a:lstStyle/>
          <a:p>
            <a:r>
              <a:rPr lang="en-US" dirty="0">
                <a:solidFill>
                  <a:schemeClr val="accent2"/>
                </a:solidFill>
              </a:rPr>
              <a:t>High Level of Collaboration</a:t>
            </a:r>
          </a:p>
        </p:txBody>
      </p:sp>
      <p:sp>
        <p:nvSpPr>
          <p:cNvPr id="51" name="TextBox 50">
            <a:extLst>
              <a:ext uri="{FF2B5EF4-FFF2-40B4-BE49-F238E27FC236}">
                <a16:creationId xmlns:a16="http://schemas.microsoft.com/office/drawing/2014/main" id="{CFE1AA89-DA80-5F6B-52C3-40CC2CA8C115}"/>
              </a:ext>
            </a:extLst>
          </p:cNvPr>
          <p:cNvSpPr txBox="1"/>
          <p:nvPr/>
        </p:nvSpPr>
        <p:spPr>
          <a:xfrm>
            <a:off x="90064" y="6267732"/>
            <a:ext cx="2053447" cy="369332"/>
          </a:xfrm>
          <a:prstGeom prst="rect">
            <a:avLst/>
          </a:prstGeom>
          <a:noFill/>
        </p:spPr>
        <p:txBody>
          <a:bodyPr wrap="none" rtlCol="0">
            <a:spAutoFit/>
          </a:bodyPr>
          <a:lstStyle/>
          <a:p>
            <a:r>
              <a:rPr lang="en-US" dirty="0">
                <a:solidFill>
                  <a:schemeClr val="accent2"/>
                </a:solidFill>
              </a:rPr>
              <a:t>Less Collaboration</a:t>
            </a:r>
          </a:p>
        </p:txBody>
      </p:sp>
      <p:sp>
        <p:nvSpPr>
          <p:cNvPr id="52" name="TextBox 51">
            <a:extLst>
              <a:ext uri="{FF2B5EF4-FFF2-40B4-BE49-F238E27FC236}">
                <a16:creationId xmlns:a16="http://schemas.microsoft.com/office/drawing/2014/main" id="{D46D85CF-CA90-1E90-B53C-4912B694A6A6}"/>
              </a:ext>
            </a:extLst>
          </p:cNvPr>
          <p:cNvSpPr txBox="1"/>
          <p:nvPr/>
        </p:nvSpPr>
        <p:spPr>
          <a:xfrm>
            <a:off x="10026232" y="6191532"/>
            <a:ext cx="1719638" cy="369332"/>
          </a:xfrm>
          <a:prstGeom prst="rect">
            <a:avLst/>
          </a:prstGeom>
          <a:noFill/>
        </p:spPr>
        <p:txBody>
          <a:bodyPr wrap="none" rtlCol="0">
            <a:spAutoFit/>
          </a:bodyPr>
          <a:lstStyle/>
          <a:p>
            <a:r>
              <a:rPr lang="en-US" dirty="0">
                <a:solidFill>
                  <a:schemeClr val="accent2"/>
                </a:solidFill>
              </a:rPr>
              <a:t>Least Stressful</a:t>
            </a:r>
          </a:p>
        </p:txBody>
      </p:sp>
      <p:sp>
        <p:nvSpPr>
          <p:cNvPr id="53" name="TextBox 52">
            <a:extLst>
              <a:ext uri="{FF2B5EF4-FFF2-40B4-BE49-F238E27FC236}">
                <a16:creationId xmlns:a16="http://schemas.microsoft.com/office/drawing/2014/main" id="{65919FDD-EC84-3869-1453-F4B170EA534B}"/>
              </a:ext>
            </a:extLst>
          </p:cNvPr>
          <p:cNvSpPr txBox="1"/>
          <p:nvPr/>
        </p:nvSpPr>
        <p:spPr>
          <a:xfrm>
            <a:off x="3149600" y="6191532"/>
            <a:ext cx="1603452" cy="369332"/>
          </a:xfrm>
          <a:prstGeom prst="rect">
            <a:avLst/>
          </a:prstGeom>
          <a:noFill/>
        </p:spPr>
        <p:txBody>
          <a:bodyPr wrap="none" rtlCol="0">
            <a:spAutoFit/>
          </a:bodyPr>
          <a:lstStyle/>
          <a:p>
            <a:r>
              <a:rPr lang="en-US" dirty="0">
                <a:solidFill>
                  <a:schemeClr val="accent2"/>
                </a:solidFill>
              </a:rPr>
              <a:t>Very Stressful</a:t>
            </a:r>
          </a:p>
        </p:txBody>
      </p:sp>
    </p:spTree>
    <p:extLst>
      <p:ext uri="{BB962C8B-B14F-4D97-AF65-F5344CB8AC3E}">
        <p14:creationId xmlns:p14="http://schemas.microsoft.com/office/powerpoint/2010/main" val="1247107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CONSENSUS:</a:t>
            </a:r>
          </a:p>
          <a:p>
            <a:pPr>
              <a:lnSpc>
                <a:spcPct val="90000"/>
              </a:lnSpc>
              <a:spcAft>
                <a:spcPts val="600"/>
              </a:spcAft>
            </a:pPr>
            <a:endParaRPr lang="en-US" sz="4000" b="1" dirty="0"/>
          </a:p>
          <a:p>
            <a:pPr>
              <a:lnSpc>
                <a:spcPct val="90000"/>
              </a:lnSpc>
              <a:spcAft>
                <a:spcPts val="600"/>
              </a:spcAft>
            </a:pPr>
            <a:r>
              <a:rPr lang="en-US" sz="2400" b="1" dirty="0"/>
              <a:t>What is consensus?  What are some key words or ideas that come to mind when you hear the word consensus?</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80999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CONSENSUS:</a:t>
            </a:r>
          </a:p>
          <a:p>
            <a:pPr>
              <a:lnSpc>
                <a:spcPct val="90000"/>
              </a:lnSpc>
              <a:spcAft>
                <a:spcPts val="600"/>
              </a:spcAft>
            </a:pPr>
            <a:endParaRPr lang="en-US" sz="4000" b="1" dirty="0"/>
          </a:p>
          <a:p>
            <a:pPr>
              <a:lnSpc>
                <a:spcPct val="90000"/>
              </a:lnSpc>
              <a:spcAft>
                <a:spcPts val="600"/>
              </a:spcAft>
            </a:pPr>
            <a:r>
              <a:rPr lang="en-US" sz="2400" b="1" dirty="0"/>
              <a:t>Consensus is a cooperative process in which all group members develop and agree to support a decision in the best interest of the </a:t>
            </a:r>
            <a:r>
              <a:rPr lang="en-US" sz="2400" b="1" u="sng" dirty="0"/>
              <a:t>whole</a:t>
            </a:r>
            <a:r>
              <a:rPr lang="en-US" sz="2400" b="1" dirty="0"/>
              <a:t>.</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8022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CONSENSUS - GOAL:</a:t>
            </a:r>
          </a:p>
          <a:p>
            <a:pPr>
              <a:lnSpc>
                <a:spcPct val="90000"/>
              </a:lnSpc>
              <a:spcAft>
                <a:spcPts val="600"/>
              </a:spcAft>
            </a:pPr>
            <a:endParaRPr lang="en-US" sz="4000" b="1" dirty="0"/>
          </a:p>
          <a:p>
            <a:pPr>
              <a:lnSpc>
                <a:spcPct val="90000"/>
              </a:lnSpc>
              <a:spcAft>
                <a:spcPts val="600"/>
              </a:spcAft>
            </a:pPr>
            <a:r>
              <a:rPr lang="en-US" sz="2400" b="1" dirty="0"/>
              <a:t>The goal of using a consensus model is to arrive at a decision that all group members consent to by:</a:t>
            </a:r>
          </a:p>
          <a:p>
            <a:pPr>
              <a:lnSpc>
                <a:spcPct val="90000"/>
              </a:lnSpc>
              <a:spcAft>
                <a:spcPts val="600"/>
              </a:spcAft>
            </a:pPr>
            <a:endParaRPr lang="en-US" sz="2400" b="1" dirty="0"/>
          </a:p>
          <a:p>
            <a:pPr marL="342900" indent="-342900">
              <a:lnSpc>
                <a:spcPct val="90000"/>
              </a:lnSpc>
              <a:spcAft>
                <a:spcPts val="600"/>
              </a:spcAft>
              <a:buFont typeface="Arial" panose="020B0604020202020204" pitchFamily="34" charset="0"/>
              <a:buChar char="•"/>
            </a:pPr>
            <a:r>
              <a:rPr lang="en-US" sz="2400" b="1" dirty="0"/>
              <a:t>Listening to everyone’s ideas</a:t>
            </a:r>
          </a:p>
          <a:p>
            <a:pPr marL="342900" indent="-342900">
              <a:lnSpc>
                <a:spcPct val="90000"/>
              </a:lnSpc>
              <a:spcAft>
                <a:spcPts val="600"/>
              </a:spcAft>
              <a:buFont typeface="Arial" panose="020B0604020202020204" pitchFamily="34" charset="0"/>
              <a:buChar char="•"/>
            </a:pPr>
            <a:r>
              <a:rPr lang="en-US" sz="2400" b="1" dirty="0"/>
              <a:t>Taking everyone’s concerns into consideration</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103951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fontScale="92500" lnSpcReduction="10000"/>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CONSENSUS - GOAL:</a:t>
            </a:r>
          </a:p>
          <a:p>
            <a:pPr>
              <a:lnSpc>
                <a:spcPct val="90000"/>
              </a:lnSpc>
              <a:spcAft>
                <a:spcPts val="600"/>
              </a:spcAft>
            </a:pPr>
            <a:endParaRPr lang="en-US" sz="4000" b="1" dirty="0"/>
          </a:p>
          <a:p>
            <a:pPr>
              <a:lnSpc>
                <a:spcPct val="90000"/>
              </a:lnSpc>
              <a:spcAft>
                <a:spcPts val="600"/>
              </a:spcAft>
            </a:pPr>
            <a:r>
              <a:rPr lang="en-US" sz="2400" b="1" dirty="0"/>
              <a:t>It is important to know:</a:t>
            </a:r>
          </a:p>
          <a:p>
            <a:pPr>
              <a:lnSpc>
                <a:spcPct val="90000"/>
              </a:lnSpc>
              <a:spcAft>
                <a:spcPts val="600"/>
              </a:spcAft>
            </a:pPr>
            <a:endParaRPr lang="en-US" sz="2400" b="1" dirty="0"/>
          </a:p>
          <a:p>
            <a:pPr marL="342900" indent="-342900">
              <a:lnSpc>
                <a:spcPct val="90000"/>
              </a:lnSpc>
              <a:spcAft>
                <a:spcPts val="600"/>
              </a:spcAft>
              <a:buFont typeface="Arial" panose="020B0604020202020204" pitchFamily="34" charset="0"/>
              <a:buChar char="•"/>
            </a:pPr>
            <a:r>
              <a:rPr lang="en-US" sz="2400" b="1" dirty="0"/>
              <a:t>Does not mean that everyone is completely satisfied.</a:t>
            </a:r>
          </a:p>
          <a:p>
            <a:pPr marL="342900" indent="-342900">
              <a:lnSpc>
                <a:spcPct val="90000"/>
              </a:lnSpc>
              <a:spcAft>
                <a:spcPts val="600"/>
              </a:spcAft>
              <a:buFont typeface="Arial" panose="020B0604020202020204" pitchFamily="34" charset="0"/>
              <a:buChar char="•"/>
            </a:pPr>
            <a:r>
              <a:rPr lang="en-US" sz="2400" b="1" dirty="0"/>
              <a:t>Some group members simply decide not to oppose a decision.</a:t>
            </a:r>
          </a:p>
          <a:p>
            <a:pPr marL="342900" indent="-342900">
              <a:lnSpc>
                <a:spcPct val="90000"/>
              </a:lnSpc>
              <a:spcAft>
                <a:spcPts val="600"/>
              </a:spcAft>
              <a:buFont typeface="Arial" panose="020B0604020202020204" pitchFamily="34" charset="0"/>
              <a:buChar char="•"/>
            </a:pPr>
            <a:r>
              <a:rPr lang="en-US" sz="2400" b="1" dirty="0"/>
              <a:t>The decision must be acceptable enough that all will agree to support the group in choosing it.</a:t>
            </a:r>
          </a:p>
          <a:p>
            <a:pPr marL="342900" indent="-342900">
              <a:lnSpc>
                <a:spcPct val="90000"/>
              </a:lnSpc>
              <a:spcAft>
                <a:spcPts val="600"/>
              </a:spcAft>
              <a:buFont typeface="Arial" panose="020B0604020202020204" pitchFamily="34" charset="0"/>
              <a:buChar char="•"/>
            </a:pPr>
            <a:endParaRPr lang="en-US" sz="2400" b="1" dirty="0"/>
          </a:p>
          <a:p>
            <a:pPr marL="342900" indent="-342900">
              <a:lnSpc>
                <a:spcPct val="90000"/>
              </a:lnSpc>
              <a:spcAft>
                <a:spcPts val="600"/>
              </a:spcAft>
              <a:buFont typeface="Arial" panose="020B0604020202020204" pitchFamily="34" charset="0"/>
              <a:buChar char="•"/>
            </a:pPr>
            <a:r>
              <a:rPr lang="en-US" sz="2400" b="1" dirty="0"/>
              <a:t>Examples????</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876111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CONSENSUS </a:t>
            </a:r>
          </a:p>
          <a:p>
            <a:pPr>
              <a:lnSpc>
                <a:spcPct val="90000"/>
              </a:lnSpc>
              <a:spcAft>
                <a:spcPts val="600"/>
              </a:spcAft>
            </a:pPr>
            <a:endParaRPr lang="en-US" sz="4000" b="1" dirty="0"/>
          </a:p>
          <a:p>
            <a:pPr>
              <a:lnSpc>
                <a:spcPct val="90000"/>
              </a:lnSpc>
              <a:spcAft>
                <a:spcPts val="600"/>
              </a:spcAft>
            </a:pPr>
            <a:r>
              <a:rPr lang="en-US" sz="2400" b="1" dirty="0"/>
              <a:t>Table Group Activity</a:t>
            </a:r>
          </a:p>
          <a:p>
            <a:pPr>
              <a:lnSpc>
                <a:spcPct val="90000"/>
              </a:lnSpc>
              <a:spcAft>
                <a:spcPts val="600"/>
              </a:spcAft>
            </a:pPr>
            <a:endParaRPr lang="en-US" sz="2400" b="1" dirty="0"/>
          </a:p>
          <a:p>
            <a:pPr>
              <a:lnSpc>
                <a:spcPct val="90000"/>
              </a:lnSpc>
              <a:spcAft>
                <a:spcPts val="600"/>
              </a:spcAft>
            </a:pPr>
            <a:r>
              <a:rPr lang="en-US" sz="2400" b="1" dirty="0"/>
              <a:t>(Remember the 5 principles of collaboration)</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1176975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698858" y="666114"/>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200" b="1" dirty="0"/>
              <a:t>Consensus has been achieved when everyone in the meeting can honestly say the following four statements to every other person:</a:t>
            </a:r>
          </a:p>
          <a:p>
            <a:pPr>
              <a:lnSpc>
                <a:spcPct val="90000"/>
              </a:lnSpc>
              <a:spcAft>
                <a:spcPts val="600"/>
              </a:spcAft>
            </a:pPr>
            <a:endParaRPr lang="en-US" sz="2200" b="1" dirty="0"/>
          </a:p>
          <a:p>
            <a:pPr>
              <a:lnSpc>
                <a:spcPct val="90000"/>
              </a:lnSpc>
              <a:spcAft>
                <a:spcPts val="600"/>
              </a:spcAft>
            </a:pPr>
            <a:r>
              <a:rPr lang="en-US" sz="2200" b="1" dirty="0"/>
              <a:t>1. I believe you understand my point of view.</a:t>
            </a:r>
          </a:p>
          <a:p>
            <a:pPr>
              <a:lnSpc>
                <a:spcPct val="90000"/>
              </a:lnSpc>
              <a:spcAft>
                <a:spcPts val="600"/>
              </a:spcAft>
            </a:pPr>
            <a:r>
              <a:rPr lang="en-US" sz="2200" b="1" dirty="0"/>
              <a:t>2. I believe I understand your point of view.</a:t>
            </a:r>
          </a:p>
          <a:p>
            <a:pPr>
              <a:lnSpc>
                <a:spcPct val="90000"/>
              </a:lnSpc>
              <a:spcAft>
                <a:spcPts val="600"/>
              </a:spcAft>
            </a:pPr>
            <a:r>
              <a:rPr lang="en-US" sz="2200" b="1" dirty="0"/>
              <a:t>3. I believe the decision has been made in an open and fair manner.</a:t>
            </a:r>
          </a:p>
          <a:p>
            <a:pPr>
              <a:lnSpc>
                <a:spcPct val="90000"/>
              </a:lnSpc>
              <a:spcAft>
                <a:spcPts val="600"/>
              </a:spcAft>
            </a:pPr>
            <a:r>
              <a:rPr lang="en-US" sz="2200" b="1" dirty="0"/>
              <a:t>4. I am willing to support the group’s decision, whether or not it is my preference.</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772867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EFFECTIVE PROBLEM SOLVING</a:t>
            </a:r>
          </a:p>
          <a:p>
            <a:pPr>
              <a:lnSpc>
                <a:spcPct val="90000"/>
              </a:lnSpc>
              <a:spcAft>
                <a:spcPts val="600"/>
              </a:spcAft>
            </a:pPr>
            <a:endParaRPr lang="en-US" sz="4000" b="1" dirty="0"/>
          </a:p>
          <a:p>
            <a:pPr>
              <a:lnSpc>
                <a:spcPct val="90000"/>
              </a:lnSpc>
              <a:spcAft>
                <a:spcPts val="600"/>
              </a:spcAft>
            </a:pPr>
            <a:r>
              <a:rPr lang="en-US" sz="2400" b="1" dirty="0"/>
              <a:t>Identify a health and safety issue that currently is or has been present in your workplace or your workplace committee dynamics.</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145221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dirty="0"/>
              <a:t>EFFECTIVE AND EFFICIENT WORKPLACE HEALTH AND SAFETY COMMITTEES</a:t>
            </a:r>
          </a:p>
        </p:txBody>
      </p:sp>
    </p:spTree>
    <p:extLst>
      <p:ext uri="{BB962C8B-B14F-4D97-AF65-F5344CB8AC3E}">
        <p14:creationId xmlns:p14="http://schemas.microsoft.com/office/powerpoint/2010/main" val="4127746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0EC14BB-BC7F-6772-B214-494E771417FD}"/>
              </a:ext>
            </a:extLst>
          </p:cNvPr>
          <p:cNvSpPr/>
          <p:nvPr/>
        </p:nvSpPr>
        <p:spPr>
          <a:xfrm>
            <a:off x="594167" y="1782502"/>
            <a:ext cx="3194612" cy="3125164"/>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5 STEPS TO EFFECTIVE PROBLEM SOLVING </a:t>
            </a:r>
          </a:p>
        </p:txBody>
      </p:sp>
      <p:sp>
        <p:nvSpPr>
          <p:cNvPr id="4" name="Rectangle: Rounded Corners 3">
            <a:extLst>
              <a:ext uri="{FF2B5EF4-FFF2-40B4-BE49-F238E27FC236}">
                <a16:creationId xmlns:a16="http://schemas.microsoft.com/office/drawing/2014/main" id="{A02DD9F3-0665-CE58-6AA2-260A72DE553B}"/>
              </a:ext>
            </a:extLst>
          </p:cNvPr>
          <p:cNvSpPr/>
          <p:nvPr/>
        </p:nvSpPr>
        <p:spPr>
          <a:xfrm>
            <a:off x="6096000" y="567159"/>
            <a:ext cx="5501833" cy="798654"/>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        DEFINE THE PROBLEM and DETERMINE THE ROOT CAUSE</a:t>
            </a:r>
          </a:p>
        </p:txBody>
      </p:sp>
      <p:sp>
        <p:nvSpPr>
          <p:cNvPr id="6" name="Rectangle: Rounded Corners 5">
            <a:extLst>
              <a:ext uri="{FF2B5EF4-FFF2-40B4-BE49-F238E27FC236}">
                <a16:creationId xmlns:a16="http://schemas.microsoft.com/office/drawing/2014/main" id="{C63650B4-5383-9183-F6A7-8E43675CA939}"/>
              </a:ext>
            </a:extLst>
          </p:cNvPr>
          <p:cNvSpPr/>
          <p:nvPr/>
        </p:nvSpPr>
        <p:spPr>
          <a:xfrm>
            <a:off x="6574419" y="1782502"/>
            <a:ext cx="5023414" cy="798654"/>
          </a:xfrm>
          <a:prstGeom prst="round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BRAINSTORM POSSIBLE SOLUTIONS</a:t>
            </a:r>
          </a:p>
        </p:txBody>
      </p:sp>
      <p:sp>
        <p:nvSpPr>
          <p:cNvPr id="7" name="Rectangle: Rounded Corners 6">
            <a:extLst>
              <a:ext uri="{FF2B5EF4-FFF2-40B4-BE49-F238E27FC236}">
                <a16:creationId xmlns:a16="http://schemas.microsoft.com/office/drawing/2014/main" id="{A92BB9EE-E71E-75E4-1ADB-40E81F467FF1}"/>
              </a:ext>
            </a:extLst>
          </p:cNvPr>
          <p:cNvSpPr/>
          <p:nvPr/>
        </p:nvSpPr>
        <p:spPr>
          <a:xfrm>
            <a:off x="7674015" y="3184966"/>
            <a:ext cx="3923818" cy="798654"/>
          </a:xfrm>
          <a:prstGeom prst="roundRect">
            <a:avLst/>
          </a:prstGeom>
          <a:solidFill>
            <a:srgbClr val="FF93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SELECT A SOLUTION</a:t>
            </a:r>
          </a:p>
        </p:txBody>
      </p:sp>
      <p:sp>
        <p:nvSpPr>
          <p:cNvPr id="8" name="Rectangle: Rounded Corners 7">
            <a:extLst>
              <a:ext uri="{FF2B5EF4-FFF2-40B4-BE49-F238E27FC236}">
                <a16:creationId xmlns:a16="http://schemas.microsoft.com/office/drawing/2014/main" id="{0C099E49-3BB8-9E9A-0883-AA46FBB5BBCB}"/>
              </a:ext>
            </a:extLst>
          </p:cNvPr>
          <p:cNvSpPr/>
          <p:nvPr/>
        </p:nvSpPr>
        <p:spPr>
          <a:xfrm>
            <a:off x="6796272" y="4450465"/>
            <a:ext cx="4801561" cy="798654"/>
          </a:xfrm>
          <a:prstGeom prst="round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IMPLEMENT THE SOLUTION</a:t>
            </a:r>
          </a:p>
        </p:txBody>
      </p:sp>
      <p:sp>
        <p:nvSpPr>
          <p:cNvPr id="9" name="Rectangle: Rounded Corners 8">
            <a:extLst>
              <a:ext uri="{FF2B5EF4-FFF2-40B4-BE49-F238E27FC236}">
                <a16:creationId xmlns:a16="http://schemas.microsoft.com/office/drawing/2014/main" id="{F98D2555-11CF-980E-C463-0B844B6CDE74}"/>
              </a:ext>
            </a:extLst>
          </p:cNvPr>
          <p:cNvSpPr/>
          <p:nvPr/>
        </p:nvSpPr>
        <p:spPr>
          <a:xfrm>
            <a:off x="6096000" y="5723681"/>
            <a:ext cx="5501833" cy="798654"/>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MONITOR &amp; ADJUST</a:t>
            </a:r>
          </a:p>
        </p:txBody>
      </p:sp>
      <p:sp>
        <p:nvSpPr>
          <p:cNvPr id="10" name="Flowchart: Connector 9">
            <a:extLst>
              <a:ext uri="{FF2B5EF4-FFF2-40B4-BE49-F238E27FC236}">
                <a16:creationId xmlns:a16="http://schemas.microsoft.com/office/drawing/2014/main" id="{655C65EA-7A8D-5A98-021F-7EDEB9764799}"/>
              </a:ext>
            </a:extLst>
          </p:cNvPr>
          <p:cNvSpPr/>
          <p:nvPr/>
        </p:nvSpPr>
        <p:spPr>
          <a:xfrm>
            <a:off x="5393803" y="358815"/>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1</a:t>
            </a:r>
          </a:p>
        </p:txBody>
      </p:sp>
      <p:sp>
        <p:nvSpPr>
          <p:cNvPr id="11" name="Flowchart: Connector 10">
            <a:extLst>
              <a:ext uri="{FF2B5EF4-FFF2-40B4-BE49-F238E27FC236}">
                <a16:creationId xmlns:a16="http://schemas.microsoft.com/office/drawing/2014/main" id="{9F05FE8F-6FFA-D3F1-9D96-5BBB0AFEEBA0}"/>
              </a:ext>
            </a:extLst>
          </p:cNvPr>
          <p:cNvSpPr/>
          <p:nvPr/>
        </p:nvSpPr>
        <p:spPr>
          <a:xfrm>
            <a:off x="5984110" y="1650358"/>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2</a:t>
            </a:r>
          </a:p>
        </p:txBody>
      </p:sp>
      <p:sp>
        <p:nvSpPr>
          <p:cNvPr id="12" name="Flowchart: Connector 11">
            <a:extLst>
              <a:ext uri="{FF2B5EF4-FFF2-40B4-BE49-F238E27FC236}">
                <a16:creationId xmlns:a16="http://schemas.microsoft.com/office/drawing/2014/main" id="{88F02EAE-B331-EEAF-D4CF-076B249CFC3D}"/>
              </a:ext>
            </a:extLst>
          </p:cNvPr>
          <p:cNvSpPr/>
          <p:nvPr/>
        </p:nvSpPr>
        <p:spPr>
          <a:xfrm>
            <a:off x="6796272" y="2976622"/>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3</a:t>
            </a:r>
          </a:p>
        </p:txBody>
      </p:sp>
      <p:sp>
        <p:nvSpPr>
          <p:cNvPr id="13" name="Flowchart: Connector 12">
            <a:extLst>
              <a:ext uri="{FF2B5EF4-FFF2-40B4-BE49-F238E27FC236}">
                <a16:creationId xmlns:a16="http://schemas.microsoft.com/office/drawing/2014/main" id="{BBE66626-E17D-0116-B9C9-91F612461706}"/>
              </a:ext>
            </a:extLst>
          </p:cNvPr>
          <p:cNvSpPr/>
          <p:nvPr/>
        </p:nvSpPr>
        <p:spPr>
          <a:xfrm>
            <a:off x="6026551" y="4291310"/>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4</a:t>
            </a:r>
          </a:p>
        </p:txBody>
      </p:sp>
      <p:sp>
        <p:nvSpPr>
          <p:cNvPr id="14" name="Flowchart: Connector 13">
            <a:extLst>
              <a:ext uri="{FF2B5EF4-FFF2-40B4-BE49-F238E27FC236}">
                <a16:creationId xmlns:a16="http://schemas.microsoft.com/office/drawing/2014/main" id="{F7A41807-E0D6-C10B-3DD2-83894FEC8496}"/>
              </a:ext>
            </a:extLst>
          </p:cNvPr>
          <p:cNvSpPr/>
          <p:nvPr/>
        </p:nvSpPr>
        <p:spPr>
          <a:xfrm>
            <a:off x="5393802" y="5628186"/>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5</a:t>
            </a:r>
          </a:p>
        </p:txBody>
      </p:sp>
      <p:sp>
        <p:nvSpPr>
          <p:cNvPr id="16" name="Flowchart: Connector 15">
            <a:extLst>
              <a:ext uri="{FF2B5EF4-FFF2-40B4-BE49-F238E27FC236}">
                <a16:creationId xmlns:a16="http://schemas.microsoft.com/office/drawing/2014/main" id="{40D2AAF1-E241-637D-0F8B-36320001DBBB}"/>
              </a:ext>
            </a:extLst>
          </p:cNvPr>
          <p:cNvSpPr/>
          <p:nvPr/>
        </p:nvSpPr>
        <p:spPr>
          <a:xfrm>
            <a:off x="167832" y="1296364"/>
            <a:ext cx="4047281" cy="4265271"/>
          </a:xfrm>
          <a:prstGeom prst="flowChartConnector">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978F03D7-63F2-AF8F-DBF2-BFA3D0C676FC}"/>
              </a:ext>
            </a:extLst>
          </p:cNvPr>
          <p:cNvCxnSpPr>
            <a:cxnSpLocks/>
          </p:cNvCxnSpPr>
          <p:nvPr/>
        </p:nvCxnSpPr>
        <p:spPr>
          <a:xfrm>
            <a:off x="2904284" y="5435279"/>
            <a:ext cx="2785639" cy="65782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2EF5644B-D0E1-1659-BD9B-4AA12D91F0FE}"/>
              </a:ext>
            </a:extLst>
          </p:cNvPr>
          <p:cNvCxnSpPr/>
          <p:nvPr/>
        </p:nvCxnSpPr>
        <p:spPr>
          <a:xfrm flipV="1">
            <a:off x="4104189" y="2181829"/>
            <a:ext cx="1990845" cy="58548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B2B18A3C-1BE2-72FC-16F8-0C2443223860}"/>
              </a:ext>
            </a:extLst>
          </p:cNvPr>
          <p:cNvCxnSpPr>
            <a:cxnSpLocks/>
            <a:endCxn id="12" idx="2"/>
          </p:cNvCxnSpPr>
          <p:nvPr/>
        </p:nvCxnSpPr>
        <p:spPr>
          <a:xfrm flipV="1">
            <a:off x="4209324" y="3526420"/>
            <a:ext cx="2586948" cy="11140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1557586B-9785-3704-CDA5-9F3762E8C0D4}"/>
              </a:ext>
            </a:extLst>
          </p:cNvPr>
          <p:cNvCxnSpPr>
            <a:cxnSpLocks/>
          </p:cNvCxnSpPr>
          <p:nvPr/>
        </p:nvCxnSpPr>
        <p:spPr>
          <a:xfrm>
            <a:off x="3788779" y="4707037"/>
            <a:ext cx="2496274" cy="84882"/>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60D6FB5-9988-7B12-7689-08F726811DC3}"/>
              </a:ext>
            </a:extLst>
          </p:cNvPr>
          <p:cNvCxnSpPr>
            <a:cxnSpLocks/>
          </p:cNvCxnSpPr>
          <p:nvPr/>
        </p:nvCxnSpPr>
        <p:spPr>
          <a:xfrm flipV="1">
            <a:off x="3426106" y="1217271"/>
            <a:ext cx="2120096" cy="565231"/>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154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TASK:</a:t>
            </a:r>
          </a:p>
          <a:p>
            <a:pPr>
              <a:lnSpc>
                <a:spcPct val="90000"/>
              </a:lnSpc>
              <a:spcAft>
                <a:spcPts val="600"/>
              </a:spcAft>
            </a:pPr>
            <a:endParaRPr lang="en-US" sz="4000" b="1" dirty="0"/>
          </a:p>
          <a:p>
            <a:pPr>
              <a:lnSpc>
                <a:spcPct val="90000"/>
              </a:lnSpc>
              <a:spcAft>
                <a:spcPts val="600"/>
              </a:spcAft>
            </a:pPr>
            <a:r>
              <a:rPr lang="en-US" sz="2400" b="1" dirty="0"/>
              <a:t>Groups will select one issue that was previously posted on the wall and will apply the 5 Steps to Effective Problem-Solving tool to make a recommendation to resolve the matter.</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339117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800" b="1" u="sng" dirty="0"/>
              <a:t>EFFECTIVE AND EFFICIENCY CHECKLIST</a:t>
            </a:r>
          </a:p>
          <a:p>
            <a:pPr>
              <a:lnSpc>
                <a:spcPct val="90000"/>
              </a:lnSpc>
              <a:spcAft>
                <a:spcPts val="600"/>
              </a:spcAft>
            </a:pPr>
            <a:endParaRPr lang="en-US" sz="4000" b="1" dirty="0"/>
          </a:p>
          <a:p>
            <a:pPr>
              <a:lnSpc>
                <a:spcPct val="90000"/>
              </a:lnSpc>
              <a:spcAft>
                <a:spcPts val="600"/>
              </a:spcAft>
            </a:pPr>
            <a:r>
              <a:rPr lang="en-US" sz="2400" b="1" dirty="0"/>
              <a:t>Participants to complete the handout on “Effective and Efficiency Checklist”.</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1088261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400" b="1" u="sng" dirty="0"/>
              <a:t>THANK YOU!</a:t>
            </a:r>
            <a:endParaRPr lang="en-US" sz="4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878077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dirty="0"/>
              <a:t>WELCOME AND LAND ACKNOWLEDGEMENT</a:t>
            </a:r>
          </a:p>
          <a:p>
            <a:pPr>
              <a:lnSpc>
                <a:spcPct val="90000"/>
              </a:lnSpc>
              <a:spcAft>
                <a:spcPts val="600"/>
              </a:spcAft>
            </a:pPr>
            <a:endParaRPr lang="en-US" sz="4000" b="1" dirty="0"/>
          </a:p>
          <a:p>
            <a:pPr>
              <a:lnSpc>
                <a:spcPct val="90000"/>
              </a:lnSpc>
              <a:spcAft>
                <a:spcPts val="600"/>
              </a:spcAft>
            </a:pPr>
            <a:r>
              <a:rPr lang="en-US" sz="2400" b="1" dirty="0"/>
              <a:t>Learn which Indigenous territory you are on:</a:t>
            </a:r>
          </a:p>
          <a:p>
            <a:pPr>
              <a:lnSpc>
                <a:spcPct val="90000"/>
              </a:lnSpc>
              <a:spcAft>
                <a:spcPts val="600"/>
              </a:spcAft>
            </a:pPr>
            <a:endParaRPr lang="en-US" sz="2400" b="1" dirty="0"/>
          </a:p>
          <a:p>
            <a:pPr>
              <a:lnSpc>
                <a:spcPct val="90000"/>
              </a:lnSpc>
              <a:spcAft>
                <a:spcPts val="600"/>
              </a:spcAft>
            </a:pPr>
            <a:r>
              <a:rPr lang="en-US" sz="2400" b="1" dirty="0">
                <a:hlinkClick r:id="rId3"/>
              </a:rPr>
              <a:t>www.native-land.ca</a:t>
            </a: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55105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dirty="0"/>
              <a:t>INTRODUCTIONS</a:t>
            </a:r>
          </a:p>
          <a:p>
            <a:pPr>
              <a:lnSpc>
                <a:spcPct val="90000"/>
              </a:lnSpc>
              <a:spcAft>
                <a:spcPts val="600"/>
              </a:spcAft>
            </a:pPr>
            <a:endParaRPr lang="en-US" sz="4000" b="1" dirty="0"/>
          </a:p>
          <a:p>
            <a:pPr marL="342900" indent="-342900">
              <a:lnSpc>
                <a:spcPct val="90000"/>
              </a:lnSpc>
              <a:spcAft>
                <a:spcPts val="600"/>
              </a:spcAft>
              <a:buFont typeface="Arial" panose="020B0604020202020204" pitchFamily="34" charset="0"/>
              <a:buChar char="•"/>
            </a:pPr>
            <a:r>
              <a:rPr lang="en-US" sz="2400" b="1" dirty="0"/>
              <a:t>Name</a:t>
            </a:r>
          </a:p>
          <a:p>
            <a:pPr marL="342900" indent="-342900">
              <a:lnSpc>
                <a:spcPct val="90000"/>
              </a:lnSpc>
              <a:spcAft>
                <a:spcPts val="600"/>
              </a:spcAft>
              <a:buFont typeface="Arial" panose="020B0604020202020204" pitchFamily="34" charset="0"/>
              <a:buChar char="•"/>
            </a:pPr>
            <a:r>
              <a:rPr lang="en-US" sz="2400" b="1" dirty="0"/>
              <a:t>Local</a:t>
            </a:r>
          </a:p>
          <a:p>
            <a:pPr marL="342900" indent="-342900">
              <a:lnSpc>
                <a:spcPct val="90000"/>
              </a:lnSpc>
              <a:spcAft>
                <a:spcPts val="600"/>
              </a:spcAft>
              <a:buFont typeface="Arial" panose="020B0604020202020204" pitchFamily="34" charset="0"/>
              <a:buChar char="•"/>
            </a:pPr>
            <a:r>
              <a:rPr lang="en-US" sz="2400" b="1" dirty="0"/>
              <a:t>Work Location</a:t>
            </a:r>
          </a:p>
          <a:p>
            <a:pPr marL="342900" indent="-342900">
              <a:lnSpc>
                <a:spcPct val="90000"/>
              </a:lnSpc>
              <a:spcAft>
                <a:spcPts val="600"/>
              </a:spcAft>
              <a:buFont typeface="Arial" panose="020B0604020202020204" pitchFamily="34" charset="0"/>
              <a:buChar char="•"/>
            </a:pPr>
            <a:r>
              <a:rPr lang="en-US" sz="2400" b="1" dirty="0"/>
              <a:t>On a scale from 1 – 5, how strong do you think your problem solving skills are.</a:t>
            </a:r>
          </a:p>
          <a:p>
            <a:pPr>
              <a:lnSpc>
                <a:spcPct val="90000"/>
              </a:lnSpc>
              <a:spcAft>
                <a:spcPts val="600"/>
              </a:spcAft>
            </a:pPr>
            <a:r>
              <a:rPr lang="en-US" sz="2400" b="1" dirty="0"/>
              <a:t>(1= Still Working ………………5=Very Strong</a:t>
            </a:r>
          </a:p>
          <a:p>
            <a:pPr marL="342900" indent="-342900">
              <a:lnSpc>
                <a:spcPct val="90000"/>
              </a:lnSpc>
              <a:spcAft>
                <a:spcPts val="600"/>
              </a:spcAft>
              <a:buFont typeface="Arial" panose="020B0604020202020204" pitchFamily="34" charset="0"/>
              <a:buChar char="•"/>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1288180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dirty="0"/>
              <a:t>OBJECTIVES:</a:t>
            </a:r>
          </a:p>
          <a:p>
            <a:pPr>
              <a:lnSpc>
                <a:spcPct val="90000"/>
              </a:lnSpc>
              <a:spcAft>
                <a:spcPts val="600"/>
              </a:spcAft>
            </a:pPr>
            <a:endParaRPr lang="en-US" sz="4000" b="1" dirty="0"/>
          </a:p>
          <a:p>
            <a:pPr marL="342900" indent="-342900">
              <a:lnSpc>
                <a:spcPct val="90000"/>
              </a:lnSpc>
              <a:spcAft>
                <a:spcPts val="600"/>
              </a:spcAft>
              <a:buFont typeface="Arial" panose="020B0604020202020204" pitchFamily="34" charset="0"/>
              <a:buChar char="•"/>
            </a:pPr>
            <a:r>
              <a:rPr lang="en-US" sz="2400" b="1" dirty="0"/>
              <a:t>To understand the fundamental principles of collaboration.</a:t>
            </a:r>
          </a:p>
          <a:p>
            <a:pPr marL="342900" indent="-342900">
              <a:lnSpc>
                <a:spcPct val="90000"/>
              </a:lnSpc>
              <a:spcAft>
                <a:spcPts val="600"/>
              </a:spcAft>
              <a:buFont typeface="Arial" panose="020B0604020202020204" pitchFamily="34" charset="0"/>
              <a:buChar char="•"/>
            </a:pPr>
            <a:endParaRPr lang="en-US" sz="2400" b="1" dirty="0"/>
          </a:p>
          <a:p>
            <a:pPr marL="342900" indent="-342900">
              <a:lnSpc>
                <a:spcPct val="90000"/>
              </a:lnSpc>
              <a:spcAft>
                <a:spcPts val="600"/>
              </a:spcAft>
              <a:buFont typeface="Arial" panose="020B0604020202020204" pitchFamily="34" charset="0"/>
              <a:buChar char="•"/>
            </a:pPr>
            <a:r>
              <a:rPr lang="en-US" sz="2400" b="1" dirty="0"/>
              <a:t>To  understand how consensus is an essential element of an effective health and safety committee.</a:t>
            </a:r>
          </a:p>
          <a:p>
            <a:pPr marL="342900" indent="-342900">
              <a:lnSpc>
                <a:spcPct val="90000"/>
              </a:lnSpc>
              <a:spcAft>
                <a:spcPts val="600"/>
              </a:spcAft>
              <a:buFont typeface="Arial" panose="020B0604020202020204" pitchFamily="34" charset="0"/>
              <a:buChar char="•"/>
            </a:pPr>
            <a:endParaRPr lang="en-US" sz="2400" b="1" dirty="0"/>
          </a:p>
          <a:p>
            <a:pPr marL="342900" indent="-342900">
              <a:lnSpc>
                <a:spcPct val="90000"/>
              </a:lnSpc>
              <a:spcAft>
                <a:spcPts val="600"/>
              </a:spcAft>
              <a:buFont typeface="Arial" panose="020B0604020202020204" pitchFamily="34" charset="0"/>
              <a:buChar char="•"/>
            </a:pPr>
            <a:r>
              <a:rPr lang="en-US" sz="2400" b="1" dirty="0"/>
              <a:t>To understand effective problem-solving techniques.</a:t>
            </a:r>
          </a:p>
          <a:p>
            <a:pPr marL="342900" indent="-342900">
              <a:lnSpc>
                <a:spcPct val="90000"/>
              </a:lnSpc>
              <a:spcAft>
                <a:spcPts val="600"/>
              </a:spcAft>
              <a:buFont typeface="Arial" panose="020B0604020202020204" pitchFamily="34" charset="0"/>
              <a:buChar char="•"/>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04055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THE IRS:</a:t>
            </a:r>
          </a:p>
          <a:p>
            <a:pPr>
              <a:lnSpc>
                <a:spcPct val="90000"/>
              </a:lnSpc>
              <a:spcAft>
                <a:spcPts val="600"/>
              </a:spcAft>
            </a:pPr>
            <a:endParaRPr lang="en-US" sz="4000" b="1" dirty="0"/>
          </a:p>
          <a:p>
            <a:pPr>
              <a:lnSpc>
                <a:spcPct val="90000"/>
              </a:lnSpc>
              <a:spcAft>
                <a:spcPts val="600"/>
              </a:spcAft>
            </a:pPr>
            <a:r>
              <a:rPr lang="en-US" sz="2800" b="1" dirty="0"/>
              <a:t>What is the IRS?  </a:t>
            </a:r>
          </a:p>
          <a:p>
            <a:pPr>
              <a:lnSpc>
                <a:spcPct val="90000"/>
              </a:lnSpc>
              <a:spcAft>
                <a:spcPts val="600"/>
              </a:spcAft>
            </a:pPr>
            <a:endParaRPr lang="en-US" sz="2400" b="1" dirty="0"/>
          </a:p>
          <a:p>
            <a:pPr>
              <a:lnSpc>
                <a:spcPct val="90000"/>
              </a:lnSpc>
              <a:spcAft>
                <a:spcPts val="600"/>
              </a:spcAft>
            </a:pPr>
            <a:r>
              <a:rPr lang="en-US" sz="2000" b="1" dirty="0"/>
              <a:t>(Hint:  It’s not your counterpart in the United States)</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818191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lnSpcReduction="10000"/>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THE IRS:</a:t>
            </a:r>
          </a:p>
          <a:p>
            <a:pPr>
              <a:lnSpc>
                <a:spcPct val="90000"/>
              </a:lnSpc>
              <a:spcAft>
                <a:spcPts val="600"/>
              </a:spcAft>
            </a:pPr>
            <a:endParaRPr lang="en-US" sz="4000" b="1" dirty="0"/>
          </a:p>
          <a:p>
            <a:pPr>
              <a:lnSpc>
                <a:spcPct val="90000"/>
              </a:lnSpc>
              <a:spcAft>
                <a:spcPts val="600"/>
              </a:spcAft>
            </a:pPr>
            <a:r>
              <a:rPr lang="en-US" sz="2800" b="1" dirty="0"/>
              <a:t>The Internal Responsibility System (IRS) is the foundation of health and safety in the workplace.  The IRS is a way of sharing responsibility for health and safety between everyone in the workplace.  Responsibility is shared according to each person’s legal obligations, which are often based upon that person’s authority and control at the work site.</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759230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fontScale="85000" lnSpcReduction="10000"/>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THE IRS:</a:t>
            </a:r>
          </a:p>
          <a:p>
            <a:pPr>
              <a:lnSpc>
                <a:spcPct val="90000"/>
              </a:lnSpc>
              <a:spcAft>
                <a:spcPts val="600"/>
              </a:spcAft>
            </a:pPr>
            <a:endParaRPr lang="en-US" sz="4000" b="1" dirty="0"/>
          </a:p>
          <a:p>
            <a:pPr>
              <a:lnSpc>
                <a:spcPct val="90000"/>
              </a:lnSpc>
              <a:spcAft>
                <a:spcPts val="600"/>
              </a:spcAft>
            </a:pPr>
            <a:r>
              <a:rPr lang="en-US" sz="2800" b="1" dirty="0"/>
              <a:t>The IRS is based on a few key principles: </a:t>
            </a:r>
          </a:p>
          <a:p>
            <a:pPr>
              <a:lnSpc>
                <a:spcPct val="90000"/>
              </a:lnSpc>
              <a:spcAft>
                <a:spcPts val="600"/>
              </a:spcAft>
            </a:pPr>
            <a:r>
              <a:rPr lang="en-US" sz="2800" b="1" dirty="0"/>
              <a:t> </a:t>
            </a:r>
          </a:p>
          <a:p>
            <a:pPr marL="457200" indent="-457200">
              <a:lnSpc>
                <a:spcPct val="90000"/>
              </a:lnSpc>
              <a:spcAft>
                <a:spcPts val="600"/>
              </a:spcAft>
              <a:buFont typeface="Arial" panose="020B0604020202020204" pitchFamily="34" charset="0"/>
              <a:buChar char="•"/>
            </a:pPr>
            <a:r>
              <a:rPr lang="en-US" sz="2800" b="1" dirty="0"/>
              <a:t>The responsibility for identifying and addressing workplace hazards belongs to the people who work in the workplace.  </a:t>
            </a:r>
          </a:p>
          <a:p>
            <a:pPr marL="457200" indent="-457200">
              <a:lnSpc>
                <a:spcPct val="90000"/>
              </a:lnSpc>
              <a:spcAft>
                <a:spcPts val="600"/>
              </a:spcAft>
              <a:buFont typeface="Arial" panose="020B0604020202020204" pitchFamily="34" charset="0"/>
              <a:buChar char="•"/>
            </a:pPr>
            <a:r>
              <a:rPr lang="en-US" sz="2800" b="1" dirty="0"/>
              <a:t>The IRS puts in place an employer – worker partnership in ensuring a safe and disease-free workplace.  </a:t>
            </a:r>
          </a:p>
          <a:p>
            <a:pPr marL="457200" indent="-457200">
              <a:lnSpc>
                <a:spcPct val="90000"/>
              </a:lnSpc>
              <a:spcAft>
                <a:spcPts val="600"/>
              </a:spcAft>
              <a:buFont typeface="Arial" panose="020B0604020202020204" pitchFamily="34" charset="0"/>
              <a:buChar char="•"/>
            </a:pPr>
            <a:r>
              <a:rPr lang="en-US" sz="2800" b="1" dirty="0"/>
              <a:t>A health and safety committee is a joint forum for employers and employees working together to improve workplace health and safety.</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8119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u="sng" dirty="0"/>
              <a:t>THE IRS:</a:t>
            </a:r>
          </a:p>
          <a:p>
            <a:pPr>
              <a:lnSpc>
                <a:spcPct val="90000"/>
              </a:lnSpc>
              <a:spcAft>
                <a:spcPts val="600"/>
              </a:spcAft>
            </a:pPr>
            <a:endParaRPr lang="en-US" sz="4000" b="1" dirty="0"/>
          </a:p>
          <a:p>
            <a:pPr>
              <a:lnSpc>
                <a:spcPct val="90000"/>
              </a:lnSpc>
              <a:spcAft>
                <a:spcPts val="600"/>
              </a:spcAft>
            </a:pPr>
            <a:r>
              <a:rPr lang="en-US" sz="2800" b="1" dirty="0"/>
              <a:t>The key principle of the success of the Internal Responsibility System is </a:t>
            </a:r>
            <a:r>
              <a:rPr lang="en-US" sz="2800" b="1" u="sng" dirty="0"/>
              <a:t>collaboration</a:t>
            </a:r>
            <a:r>
              <a:rPr lang="en-US" sz="2800" b="1" dirty="0"/>
              <a:t>.</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1062734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0FC9958D441543BE67FA11E002536F" ma:contentTypeVersion="13" ma:contentTypeDescription="Crée un document." ma:contentTypeScope="" ma:versionID="7ede5c1d1b75ee81b946fb6196c832c3">
  <xsd:schema xmlns:xsd="http://www.w3.org/2001/XMLSchema" xmlns:xs="http://www.w3.org/2001/XMLSchema" xmlns:p="http://schemas.microsoft.com/office/2006/metadata/properties" xmlns:ns2="0d6345e5-1cf7-473e-87c6-102aa3c56c75" xmlns:ns3="d14e2f15-b647-4ecf-94ca-2628f5150f37" targetNamespace="http://schemas.microsoft.com/office/2006/metadata/properties" ma:root="true" ma:fieldsID="863d9d3589eff8540578ff7184ee7038" ns2:_="" ns3:_="">
    <xsd:import namespace="0d6345e5-1cf7-473e-87c6-102aa3c56c75"/>
    <xsd:import namespace="d14e2f15-b647-4ecf-94ca-2628f5150f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6345e5-1cf7-473e-87c6-102aa3c56c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5af47b69-c9b1-4764-9e67-26b8361a465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4e2f15-b647-4ecf-94ca-2628f5150f37"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34874f3-4ad8-41e3-89d8-df442dada7e2}" ma:internalName="TaxCatchAll" ma:showField="CatchAllData" ma:web="d14e2f15-b647-4ecf-94ca-2628f5150f3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6345e5-1cf7-473e-87c6-102aa3c56c75">
      <Terms xmlns="http://schemas.microsoft.com/office/infopath/2007/PartnerControls"/>
    </lcf76f155ced4ddcb4097134ff3c332f>
    <TaxCatchAll xmlns="d14e2f15-b647-4ecf-94ca-2628f5150f37" xsi:nil="true"/>
  </documentManagement>
</p:properties>
</file>

<file path=customXml/itemProps1.xml><?xml version="1.0" encoding="utf-8"?>
<ds:datastoreItem xmlns:ds="http://schemas.openxmlformats.org/officeDocument/2006/customXml" ds:itemID="{4A3AAF62-A096-4CD4-AD37-C70F125A5A2B}"/>
</file>

<file path=customXml/itemProps2.xml><?xml version="1.0" encoding="utf-8"?>
<ds:datastoreItem xmlns:ds="http://schemas.openxmlformats.org/officeDocument/2006/customXml" ds:itemID="{80758F90-5B12-422C-9C52-3B8276E75B4C}"/>
</file>

<file path=customXml/itemProps3.xml><?xml version="1.0" encoding="utf-8"?>
<ds:datastoreItem xmlns:ds="http://schemas.openxmlformats.org/officeDocument/2006/customXml" ds:itemID="{3CAB9D0A-F0F3-4584-8CB7-09DCF7617FFF}"/>
</file>

<file path=docProps/app.xml><?xml version="1.0" encoding="utf-8"?>
<Properties xmlns="http://schemas.openxmlformats.org/officeDocument/2006/extended-properties" xmlns:vt="http://schemas.openxmlformats.org/officeDocument/2006/docPropsVTypes">
  <TotalTime>392</TotalTime>
  <Words>2207</Words>
  <Application>Microsoft Office PowerPoint</Application>
  <PresentationFormat>Widescreen</PresentationFormat>
  <Paragraphs>297</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Display</vt:lpstr>
      <vt:lpstr>Arial</vt:lpstr>
      <vt:lpstr>Office Theme</vt:lpstr>
      <vt:lpstr>Union of Taxation Employees  2024 National Health and Safety Conference </vt:lpstr>
      <vt:lpstr> </vt:lpstr>
      <vt:lpstr> </vt:lpstr>
      <vt:lpstr> </vt:lpstr>
      <vt:lpstr> </vt:lpstr>
      <vt:lpstr> </vt:lpstr>
      <vt:lpstr> </vt:lpstr>
      <vt:lpstr> </vt:lpstr>
      <vt:lpstr> </vt:lpstr>
      <vt:lpstr> </vt:lpstr>
      <vt:lpstr> </vt:lpstr>
      <vt:lpstr>PowerPoint Presentation</vt:lpstr>
      <vt:lpstr> </vt:lpstr>
      <vt:lpstr> </vt:lpstr>
      <vt:lpstr> </vt:lpstr>
      <vt:lpstr> </vt:lpstr>
      <vt:lpstr> </vt:lpstr>
      <vt:lpstr> </vt:lpstr>
      <vt:lpstr> </vt:lpstr>
      <vt:lpstr>PowerPoint Presentation</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Nancy MacLean</dc:creator>
  <cp:lastModifiedBy>Nancy MacLean</cp:lastModifiedBy>
  <cp:revision>7</cp:revision>
  <cp:lastPrinted>2024-10-22T19:09:52Z</cp:lastPrinted>
  <dcterms:created xsi:type="dcterms:W3CDTF">2024-09-17T23:22:09Z</dcterms:created>
  <dcterms:modified xsi:type="dcterms:W3CDTF">2024-10-22T19:10:19Z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0x0101009D0FC9958D441543BE67FA11E002536F</vt:lpwstr>
  </property>
</Properties>
</file>