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263" r:id="rId6"/>
    <p:sldId id="359" r:id="rId7"/>
    <p:sldId id="360" r:id="rId8"/>
    <p:sldId id="361" r:id="rId9"/>
    <p:sldId id="362" r:id="rId10"/>
    <p:sldId id="363" r:id="rId11"/>
    <p:sldId id="364" r:id="rId12"/>
    <p:sldId id="266" r:id="rId13"/>
    <p:sldId id="370" r:id="rId14"/>
    <p:sldId id="371" r:id="rId15"/>
    <p:sldId id="273" r:id="rId16"/>
    <p:sldId id="274" r:id="rId17"/>
    <p:sldId id="269" r:id="rId18"/>
    <p:sldId id="268" r:id="rId19"/>
    <p:sldId id="369" r:id="rId20"/>
    <p:sldId id="267" r:id="rId21"/>
    <p:sldId id="271" r:id="rId22"/>
    <p:sldId id="366" r:id="rId23"/>
    <p:sldId id="367" r:id="rId24"/>
    <p:sldId id="368" r:id="rId25"/>
  </p:sldIdLst>
  <p:sldSz cx="12192000" cy="6858000"/>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82" userDrawn="1">
          <p15:clr>
            <a:srgbClr val="A4A3A4"/>
          </p15:clr>
        </p15:guide>
        <p15:guide id="3" orient="horz" pos="300" userDrawn="1">
          <p15:clr>
            <a:srgbClr val="A4A3A4"/>
          </p15:clr>
        </p15:guide>
        <p15:guide id="4" orient="horz" pos="572" userDrawn="1">
          <p15:clr>
            <a:srgbClr val="A4A3A4"/>
          </p15:clr>
        </p15:guide>
        <p15:guide id="5" pos="3840" userDrawn="1">
          <p15:clr>
            <a:srgbClr val="A4A3A4"/>
          </p15:clr>
        </p15:guide>
        <p15:guide id="6" pos="66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521C2C-49F9-7559-A17B-10915F3511FE}" name="Bean, David" initials="BD" userId="S::dbean@tbs-sct.gc.ca::53e14ec5-dbe2-4b86-abab-018c6d18e75e" providerId="AD"/>
  <p188:author id="{AE9C27B3-F6F7-7F52-5EAB-F104BABD00B3}" name="Florence, John (he/him, il)" initials="JF" userId="S::JFLORENC@tbs-sct.gc.ca::177687c1-107a-48e9-9363-1d7dc0c8db31" providerId="AD"/>
  <p188:author id="{E95198C4-9976-8CB3-3352-CB67C88B95B6}" name="Bean, David" initials="BD" userId="S::DBEAN@tbs-sct.gc.ca::53e14ec5-dbe2-4b86-abab-018c6d18e75e" providerId="AD"/>
  <p188:author id="{529A50E0-5277-B56E-708F-ECCB534A2DF5}" name="Whitwell, Mary" initials="WM" userId="S::mwhitwel@tbs-sct.gc.ca::2b8a8590-6548-4575-ab45-85766524fd75" providerId="AD"/>
  <p188:author id="{58FAE3E8-A9C3-B0CB-99ED-40CFD828B063}" name="Perrault, Simon" initials="" userId="S::SPERRAUL@tbs-sct.gc.ca::f135fb84-885a-42fd-8678-c2d639c9c283" providerId="AD"/>
  <p188:author id="{B8290CEC-BD2E-5007-C7B9-FAE564F897CE}" name="Perrault, Simon" initials="PS" userId="S::sperraul@tbs-sct.gc.ca::f135fb84-885a-42fd-8678-c2d639c9c2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an, David" initials="BD" lastIdx="82" clrIdx="0">
    <p:extLst>
      <p:ext uri="{19B8F6BF-5375-455C-9EA6-DF929625EA0E}">
        <p15:presenceInfo xmlns:p15="http://schemas.microsoft.com/office/powerpoint/2012/main" userId="S::DBEAN@tbs-sct.gc.ca::53e14ec5-dbe2-4b86-abab-018c6d18e75e" providerId="AD"/>
      </p:ext>
    </p:extLst>
  </p:cmAuthor>
  <p:cmAuthor id="2" name="Eid, Dima" initials="ED" lastIdx="34" clrIdx="1">
    <p:extLst>
      <p:ext uri="{19B8F6BF-5375-455C-9EA6-DF929625EA0E}">
        <p15:presenceInfo xmlns:p15="http://schemas.microsoft.com/office/powerpoint/2012/main" userId="S::DEID@tbs-sct.gc.ca::f310d49c-c8c0-4484-a160-c8bab6345def" providerId="AD"/>
      </p:ext>
    </p:extLst>
  </p:cmAuthor>
  <p:cmAuthor id="3" name="Whitwell, Mary" initials="WM" lastIdx="54" clrIdx="2">
    <p:extLst>
      <p:ext uri="{19B8F6BF-5375-455C-9EA6-DF929625EA0E}">
        <p15:presenceInfo xmlns:p15="http://schemas.microsoft.com/office/powerpoint/2012/main" userId="S::mwhitwel@tbs-sct.gc.ca::2b8a8590-6548-4575-ab45-85766524fd75" providerId="AD"/>
      </p:ext>
    </p:extLst>
  </p:cmAuthor>
  <p:cmAuthor id="4" name="Feeney-Svab, Jennifer" initials="FSJ" lastIdx="6" clrIdx="3">
    <p:extLst>
      <p:ext uri="{19B8F6BF-5375-455C-9EA6-DF929625EA0E}">
        <p15:presenceInfo xmlns:p15="http://schemas.microsoft.com/office/powerpoint/2012/main" userId="S::JFSVAB@tbs-sct.gc.ca::29c5a487-6878-4a7b-ad43-9dac9dfdb2e8" providerId="AD"/>
      </p:ext>
    </p:extLst>
  </p:cmAuthor>
  <p:cmAuthor id="5" name="Laroche, Mireille" initials="LM" lastIdx="7" clrIdx="4">
    <p:extLst>
      <p:ext uri="{19B8F6BF-5375-455C-9EA6-DF929625EA0E}">
        <p15:presenceInfo xmlns:p15="http://schemas.microsoft.com/office/powerpoint/2012/main" userId="S::MLAROCHE@tbs-sct.gc.ca::6d445076-5e6d-4975-a146-ce72c3ec3f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3A0CF0"/>
    <a:srgbClr val="1A9A9B"/>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C99C0-DD2B-49F8-AA38-E3C20427F68F}" v="58" dt="2024-10-30T14:42:23.105"/>
    <p1510:client id="{884091D5-B70E-447A-A01B-E0293DD6E72E}" v="1876" dt="2024-10-29T17:16:09.282"/>
    <p1510:client id="{AF73412D-CA50-1391-6E45-13C4D00F7883}" v="1" dt="2024-10-30T16:22:48.587"/>
    <p1510:client id="{B1B3FC9F-D216-420F-A1EE-30A10AF8638E}" v="273" dt="2024-10-30T15:59:35.068"/>
    <p1510:client id="{B722EFDB-28C1-E8E1-2143-BF3FF2788FE3}" v="517" dt="2024-10-30T14:26:22.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orient="horz" pos="482"/>
        <p:guide orient="horz" pos="300"/>
        <p:guide orient="horz" pos="572"/>
        <p:guide pos="3840"/>
        <p:guide pos="665"/>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32"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ault, Simon" userId="S::sperraul@tbs-sct.gc.ca::f135fb84-885a-42fd-8678-c2d639c9c283" providerId="AD" clId="Web-{AF73412D-CA50-1391-6E45-13C4D00F7883}"/>
    <pc:docChg chg="modSld">
      <pc:chgData name="Perrault, Simon" userId="S::sperraul@tbs-sct.gc.ca::f135fb84-885a-42fd-8678-c2d639c9c283" providerId="AD" clId="Web-{AF73412D-CA50-1391-6E45-13C4D00F7883}" dt="2024-10-30T16:22:48.587" v="0" actId="14100"/>
      <pc:docMkLst>
        <pc:docMk/>
      </pc:docMkLst>
      <pc:sldChg chg="modSp">
        <pc:chgData name="Perrault, Simon" userId="S::sperraul@tbs-sct.gc.ca::f135fb84-885a-42fd-8678-c2d639c9c283" providerId="AD" clId="Web-{AF73412D-CA50-1391-6E45-13C4D00F7883}" dt="2024-10-30T16:22:48.587" v="0" actId="14100"/>
        <pc:sldMkLst>
          <pc:docMk/>
          <pc:sldMk cId="2407324546" sldId="271"/>
        </pc:sldMkLst>
        <pc:spChg chg="mod">
          <ac:chgData name="Perrault, Simon" userId="S::sperraul@tbs-sct.gc.ca::f135fb84-885a-42fd-8678-c2d639c9c283" providerId="AD" clId="Web-{AF73412D-CA50-1391-6E45-13C4D00F7883}" dt="2024-10-30T16:22:48.587" v="0" actId="14100"/>
          <ac:spMkLst>
            <pc:docMk/>
            <pc:sldMk cId="2407324546" sldId="271"/>
            <ac:spMk id="12" creationId="{B036B99E-20E9-AE63-A0B6-2FC8FD574CE2}"/>
          </ac:spMkLst>
        </pc:spChg>
      </pc:sldChg>
    </pc:docChg>
  </pc:docChgLst>
  <pc:docChgLst>
    <pc:chgData name="Perrault, Simon" userId="f135fb84-885a-42fd-8678-c2d639c9c283" providerId="ADAL" clId="{884091D5-B70E-447A-A01B-E0293DD6E72E}"/>
    <pc:docChg chg="custSel modSld sldOrd">
      <pc:chgData name="Perrault, Simon" userId="f135fb84-885a-42fd-8678-c2d639c9c283" providerId="ADAL" clId="{884091D5-B70E-447A-A01B-E0293DD6E72E}" dt="2024-10-29T17:16:09.282" v="1875" actId="20577"/>
      <pc:docMkLst>
        <pc:docMk/>
      </pc:docMkLst>
      <pc:sldChg chg="modSp mod">
        <pc:chgData name="Perrault, Simon" userId="f135fb84-885a-42fd-8678-c2d639c9c283" providerId="ADAL" clId="{884091D5-B70E-447A-A01B-E0293DD6E72E}" dt="2024-10-29T17:16:09.282" v="1875" actId="20577"/>
        <pc:sldMkLst>
          <pc:docMk/>
          <pc:sldMk cId="2407324546" sldId="271"/>
        </pc:sldMkLst>
        <pc:spChg chg="mod">
          <ac:chgData name="Perrault, Simon" userId="f135fb84-885a-42fd-8678-c2d639c9c283" providerId="ADAL" clId="{884091D5-B70E-447A-A01B-E0293DD6E72E}" dt="2024-10-29T17:16:09.282" v="1875" actId="20577"/>
          <ac:spMkLst>
            <pc:docMk/>
            <pc:sldMk cId="2407324546" sldId="271"/>
            <ac:spMk id="12" creationId="{B036B99E-20E9-AE63-A0B6-2FC8FD574CE2}"/>
          </ac:spMkLst>
        </pc:spChg>
      </pc:sldChg>
      <pc:sldChg chg="modSp mod ord">
        <pc:chgData name="Perrault, Simon" userId="f135fb84-885a-42fd-8678-c2d639c9c283" providerId="ADAL" clId="{884091D5-B70E-447A-A01B-E0293DD6E72E}" dt="2024-10-29T16:30:47.707" v="703" actId="14100"/>
        <pc:sldMkLst>
          <pc:docMk/>
          <pc:sldMk cId="349053937" sldId="371"/>
        </pc:sldMkLst>
        <pc:spChg chg="mod">
          <ac:chgData name="Perrault, Simon" userId="f135fb84-885a-42fd-8678-c2d639c9c283" providerId="ADAL" clId="{884091D5-B70E-447A-A01B-E0293DD6E72E}" dt="2024-10-29T16:30:47.707" v="703" actId="14100"/>
          <ac:spMkLst>
            <pc:docMk/>
            <pc:sldMk cId="349053937" sldId="371"/>
            <ac:spMk id="9" creationId="{FCE920EC-E67E-01CB-8DBF-C2DA21727169}"/>
          </ac:spMkLst>
        </pc:spChg>
      </pc:sldChg>
    </pc:docChg>
  </pc:docChgLst>
  <pc:docChgLst>
    <pc:chgData name="Bean, David" userId="53e14ec5-dbe2-4b86-abab-018c6d18e75e" providerId="ADAL" clId="{D3EC0F90-7225-471D-9E65-915908275E0F}"/>
    <pc:docChg chg="custSel modSld">
      <pc:chgData name="Bean, David" userId="53e14ec5-dbe2-4b86-abab-018c6d18e75e" providerId="ADAL" clId="{D3EC0F90-7225-471D-9E65-915908275E0F}" dt="2024-10-28T13:27:04.039" v="304" actId="20577"/>
      <pc:docMkLst>
        <pc:docMk/>
      </pc:docMkLst>
      <pc:sldChg chg="modSp mod">
        <pc:chgData name="Bean, David" userId="53e14ec5-dbe2-4b86-abab-018c6d18e75e" providerId="ADAL" clId="{D3EC0F90-7225-471D-9E65-915908275E0F}" dt="2024-10-25T12:31:56.665" v="302" actId="20577"/>
        <pc:sldMkLst>
          <pc:docMk/>
          <pc:sldMk cId="1130587199" sldId="263"/>
        </pc:sldMkLst>
        <pc:spChg chg="mod">
          <ac:chgData name="Bean, David" userId="53e14ec5-dbe2-4b86-abab-018c6d18e75e" providerId="ADAL" clId="{D3EC0F90-7225-471D-9E65-915908275E0F}" dt="2024-10-25T12:31:56.665" v="302" actId="20577"/>
          <ac:spMkLst>
            <pc:docMk/>
            <pc:sldMk cId="1130587199" sldId="263"/>
            <ac:spMk id="6" creationId="{F4606081-0AEA-405C-A5A9-98D7954983BE}"/>
          </ac:spMkLst>
        </pc:spChg>
      </pc:sldChg>
      <pc:sldChg chg="modSp mod">
        <pc:chgData name="Bean, David" userId="53e14ec5-dbe2-4b86-abab-018c6d18e75e" providerId="ADAL" clId="{D3EC0F90-7225-471D-9E65-915908275E0F}" dt="2024-10-24T20:24:33.125" v="41" actId="20577"/>
        <pc:sldMkLst>
          <pc:docMk/>
          <pc:sldMk cId="2273196496" sldId="266"/>
        </pc:sldMkLst>
        <pc:spChg chg="mod">
          <ac:chgData name="Bean, David" userId="53e14ec5-dbe2-4b86-abab-018c6d18e75e" providerId="ADAL" clId="{D3EC0F90-7225-471D-9E65-915908275E0F}" dt="2024-10-24T20:24:33.125" v="41" actId="20577"/>
          <ac:spMkLst>
            <pc:docMk/>
            <pc:sldMk cId="2273196496" sldId="266"/>
            <ac:spMk id="12" creationId="{B036B99E-20E9-AE63-A0B6-2FC8FD574CE2}"/>
          </ac:spMkLst>
        </pc:spChg>
      </pc:sldChg>
      <pc:sldChg chg="addSp delSp modSp mod">
        <pc:chgData name="Bean, David" userId="53e14ec5-dbe2-4b86-abab-018c6d18e75e" providerId="ADAL" clId="{D3EC0F90-7225-471D-9E65-915908275E0F}" dt="2024-10-24T20:42:50.928" v="286" actId="20577"/>
        <pc:sldMkLst>
          <pc:docMk/>
          <pc:sldMk cId="3630588877" sldId="267"/>
        </pc:sldMkLst>
        <pc:spChg chg="mod">
          <ac:chgData name="Bean, David" userId="53e14ec5-dbe2-4b86-abab-018c6d18e75e" providerId="ADAL" clId="{D3EC0F90-7225-471D-9E65-915908275E0F}" dt="2024-10-24T20:42:50.928" v="286" actId="20577"/>
          <ac:spMkLst>
            <pc:docMk/>
            <pc:sldMk cId="3630588877" sldId="267"/>
            <ac:spMk id="12" creationId="{B036B99E-20E9-AE63-A0B6-2FC8FD574CE2}"/>
          </ac:spMkLst>
        </pc:spChg>
        <pc:picChg chg="add mod">
          <ac:chgData name="Bean, David" userId="53e14ec5-dbe2-4b86-abab-018c6d18e75e" providerId="ADAL" clId="{D3EC0F90-7225-471D-9E65-915908275E0F}" dt="2024-10-24T20:39:06.918" v="205" actId="1076"/>
          <ac:picMkLst>
            <pc:docMk/>
            <pc:sldMk cId="3630588877" sldId="267"/>
            <ac:picMk id="6" creationId="{9C8C8880-CF89-5E03-2D96-AF2D7E8BE15D}"/>
          </ac:picMkLst>
        </pc:picChg>
      </pc:sldChg>
      <pc:sldChg chg="modSp mod">
        <pc:chgData name="Bean, David" userId="53e14ec5-dbe2-4b86-abab-018c6d18e75e" providerId="ADAL" clId="{D3EC0F90-7225-471D-9E65-915908275E0F}" dt="2024-10-24T20:33:56.710" v="200" actId="20577"/>
        <pc:sldMkLst>
          <pc:docMk/>
          <pc:sldMk cId="3845715621" sldId="269"/>
        </pc:sldMkLst>
        <pc:spChg chg="mod">
          <ac:chgData name="Bean, David" userId="53e14ec5-dbe2-4b86-abab-018c6d18e75e" providerId="ADAL" clId="{D3EC0F90-7225-471D-9E65-915908275E0F}" dt="2024-10-24T20:33:56.710" v="200" actId="20577"/>
          <ac:spMkLst>
            <pc:docMk/>
            <pc:sldMk cId="3845715621" sldId="269"/>
            <ac:spMk id="12" creationId="{B036B99E-20E9-AE63-A0B6-2FC8FD574CE2}"/>
          </ac:spMkLst>
        </pc:spChg>
      </pc:sldChg>
      <pc:sldChg chg="modSp mod">
        <pc:chgData name="Bean, David" userId="53e14ec5-dbe2-4b86-abab-018c6d18e75e" providerId="ADAL" clId="{D3EC0F90-7225-471D-9E65-915908275E0F}" dt="2024-10-24T20:43:56.675" v="301" actId="20577"/>
        <pc:sldMkLst>
          <pc:docMk/>
          <pc:sldMk cId="2407324546" sldId="271"/>
        </pc:sldMkLst>
        <pc:spChg chg="mod">
          <ac:chgData name="Bean, David" userId="53e14ec5-dbe2-4b86-abab-018c6d18e75e" providerId="ADAL" clId="{D3EC0F90-7225-471D-9E65-915908275E0F}" dt="2024-10-24T20:43:56.675" v="301" actId="20577"/>
          <ac:spMkLst>
            <pc:docMk/>
            <pc:sldMk cId="2407324546" sldId="271"/>
            <ac:spMk id="12" creationId="{B036B99E-20E9-AE63-A0B6-2FC8FD574CE2}"/>
          </ac:spMkLst>
        </pc:spChg>
      </pc:sldChg>
      <pc:sldChg chg="modSp mod">
        <pc:chgData name="Bean, David" userId="53e14ec5-dbe2-4b86-abab-018c6d18e75e" providerId="ADAL" clId="{D3EC0F90-7225-471D-9E65-915908275E0F}" dt="2024-10-24T20:26:27.917" v="83" actId="20577"/>
        <pc:sldMkLst>
          <pc:docMk/>
          <pc:sldMk cId="753412399" sldId="273"/>
        </pc:sldMkLst>
        <pc:spChg chg="mod">
          <ac:chgData name="Bean, David" userId="53e14ec5-dbe2-4b86-abab-018c6d18e75e" providerId="ADAL" clId="{D3EC0F90-7225-471D-9E65-915908275E0F}" dt="2024-10-24T20:26:27.917" v="83" actId="20577"/>
          <ac:spMkLst>
            <pc:docMk/>
            <pc:sldMk cId="753412399" sldId="273"/>
            <ac:spMk id="8" creationId="{07576A27-D291-023F-6610-5CE945B702DD}"/>
          </ac:spMkLst>
        </pc:spChg>
      </pc:sldChg>
      <pc:sldChg chg="modSp mod">
        <pc:chgData name="Bean, David" userId="53e14ec5-dbe2-4b86-abab-018c6d18e75e" providerId="ADAL" clId="{D3EC0F90-7225-471D-9E65-915908275E0F}" dt="2024-10-24T20:32:13.795" v="177" actId="20577"/>
        <pc:sldMkLst>
          <pc:docMk/>
          <pc:sldMk cId="3478649016" sldId="274"/>
        </pc:sldMkLst>
        <pc:spChg chg="mod">
          <ac:chgData name="Bean, David" userId="53e14ec5-dbe2-4b86-abab-018c6d18e75e" providerId="ADAL" clId="{D3EC0F90-7225-471D-9E65-915908275E0F}" dt="2024-10-24T20:27:29.703" v="84" actId="20577"/>
          <ac:spMkLst>
            <pc:docMk/>
            <pc:sldMk cId="3478649016" sldId="274"/>
            <ac:spMk id="3" creationId="{00000000-0000-0000-0000-000000000000}"/>
          </ac:spMkLst>
        </pc:spChg>
        <pc:spChg chg="mod">
          <ac:chgData name="Bean, David" userId="53e14ec5-dbe2-4b86-abab-018c6d18e75e" providerId="ADAL" clId="{D3EC0F90-7225-471D-9E65-915908275E0F}" dt="2024-10-24T20:32:13.795" v="177" actId="20577"/>
          <ac:spMkLst>
            <pc:docMk/>
            <pc:sldMk cId="3478649016" sldId="274"/>
            <ac:spMk id="9" creationId="{FCE920EC-E67E-01CB-8DBF-C2DA21727169}"/>
          </ac:spMkLst>
        </pc:spChg>
      </pc:sldChg>
      <pc:sldChg chg="modSp mod">
        <pc:chgData name="Bean, David" userId="53e14ec5-dbe2-4b86-abab-018c6d18e75e" providerId="ADAL" clId="{D3EC0F90-7225-471D-9E65-915908275E0F}" dt="2024-10-28T13:27:04.039" v="304" actId="20577"/>
        <pc:sldMkLst>
          <pc:docMk/>
          <pc:sldMk cId="709801104" sldId="364"/>
        </pc:sldMkLst>
        <pc:graphicFrameChg chg="modGraphic">
          <ac:chgData name="Bean, David" userId="53e14ec5-dbe2-4b86-abab-018c6d18e75e" providerId="ADAL" clId="{D3EC0F90-7225-471D-9E65-915908275E0F}" dt="2024-10-28T13:27:04.039" v="304" actId="20577"/>
          <ac:graphicFrameMkLst>
            <pc:docMk/>
            <pc:sldMk cId="709801104" sldId="364"/>
            <ac:graphicFrameMk id="7" creationId="{4A752013-E2A4-4DE6-2A9C-42D3EB63F834}"/>
          </ac:graphicFrameMkLst>
        </pc:graphicFrameChg>
      </pc:sldChg>
      <pc:sldChg chg="modSp mod">
        <pc:chgData name="Bean, David" userId="53e14ec5-dbe2-4b86-abab-018c6d18e75e" providerId="ADAL" clId="{D3EC0F90-7225-471D-9E65-915908275E0F}" dt="2024-10-24T20:25:33.149" v="49" actId="20577"/>
        <pc:sldMkLst>
          <pc:docMk/>
          <pc:sldMk cId="638139582" sldId="370"/>
        </pc:sldMkLst>
        <pc:spChg chg="mod">
          <ac:chgData name="Bean, David" userId="53e14ec5-dbe2-4b86-abab-018c6d18e75e" providerId="ADAL" clId="{D3EC0F90-7225-471D-9E65-915908275E0F}" dt="2024-10-24T20:25:33.149" v="49" actId="20577"/>
          <ac:spMkLst>
            <pc:docMk/>
            <pc:sldMk cId="638139582" sldId="370"/>
            <ac:spMk id="12" creationId="{B036B99E-20E9-AE63-A0B6-2FC8FD574CE2}"/>
          </ac:spMkLst>
        </pc:spChg>
      </pc:sldChg>
    </pc:docChg>
  </pc:docChgLst>
  <pc:docChgLst>
    <pc:chgData name="Bean, David" userId="S::dbean@tbs-sct.gc.ca::53e14ec5-dbe2-4b86-abab-018c6d18e75e" providerId="AD" clId="Web-{FC353E35-F543-65CA-5069-FFD57C297C71}"/>
    <pc:docChg chg="addSld modSld">
      <pc:chgData name="Bean, David" userId="S::dbean@tbs-sct.gc.ca::53e14ec5-dbe2-4b86-abab-018c6d18e75e" providerId="AD" clId="Web-{FC353E35-F543-65CA-5069-FFD57C297C71}" dt="2024-10-29T12:33:29.081" v="428" actId="20577"/>
      <pc:docMkLst>
        <pc:docMk/>
      </pc:docMkLst>
      <pc:sldChg chg="addSp delSp modSp add replId">
        <pc:chgData name="Bean, David" userId="S::dbean@tbs-sct.gc.ca::53e14ec5-dbe2-4b86-abab-018c6d18e75e" providerId="AD" clId="Web-{FC353E35-F543-65CA-5069-FFD57C297C71}" dt="2024-10-29T12:33:29.081" v="428" actId="20577"/>
        <pc:sldMkLst>
          <pc:docMk/>
          <pc:sldMk cId="349053937" sldId="371"/>
        </pc:sldMkLst>
        <pc:spChg chg="mod">
          <ac:chgData name="Bean, David" userId="S::dbean@tbs-sct.gc.ca::53e14ec5-dbe2-4b86-abab-018c6d18e75e" providerId="AD" clId="Web-{FC353E35-F543-65CA-5069-FFD57C297C71}" dt="2024-10-29T12:27:28.437" v="44" actId="20577"/>
          <ac:spMkLst>
            <pc:docMk/>
            <pc:sldMk cId="349053937" sldId="371"/>
            <ac:spMk id="3" creationId="{00000000-0000-0000-0000-000000000000}"/>
          </ac:spMkLst>
        </pc:spChg>
        <pc:spChg chg="mod">
          <ac:chgData name="Bean, David" userId="S::dbean@tbs-sct.gc.ca::53e14ec5-dbe2-4b86-abab-018c6d18e75e" providerId="AD" clId="Web-{FC353E35-F543-65CA-5069-FFD57C297C71}" dt="2024-10-29T12:33:29.081" v="428" actId="20577"/>
          <ac:spMkLst>
            <pc:docMk/>
            <pc:sldMk cId="349053937" sldId="371"/>
            <ac:spMk id="9" creationId="{FCE920EC-E67E-01CB-8DBF-C2DA21727169}"/>
          </ac:spMkLst>
        </pc:spChg>
        <pc:picChg chg="add mod">
          <ac:chgData name="Bean, David" userId="S::dbean@tbs-sct.gc.ca::53e14ec5-dbe2-4b86-abab-018c6d18e75e" providerId="AD" clId="Web-{FC353E35-F543-65CA-5069-FFD57C297C71}" dt="2024-10-29T12:28:30.110" v="53" actId="14100"/>
          <ac:picMkLst>
            <pc:docMk/>
            <pc:sldMk cId="349053937" sldId="371"/>
            <ac:picMk id="4" creationId="{C452113F-357D-DFB8-8AF1-A67AAEAA135D}"/>
          </ac:picMkLst>
        </pc:picChg>
        <pc:picChg chg="del">
          <ac:chgData name="Bean, David" userId="S::dbean@tbs-sct.gc.ca::53e14ec5-dbe2-4b86-abab-018c6d18e75e" providerId="AD" clId="Web-{FC353E35-F543-65CA-5069-FFD57C297C71}" dt="2024-10-29T12:28:04.359" v="49"/>
          <ac:picMkLst>
            <pc:docMk/>
            <pc:sldMk cId="349053937" sldId="371"/>
            <ac:picMk id="5" creationId="{5C47AD8F-EE6A-85F4-A6E3-3A6292F32D5C}"/>
          </ac:picMkLst>
        </pc:picChg>
      </pc:sldChg>
    </pc:docChg>
  </pc:docChgLst>
  <pc:docChgLst>
    <pc:chgData name="Perrault, Simon" userId="f135fb84-885a-42fd-8678-c2d639c9c283" providerId="ADAL" clId="{D55806F9-8B9E-47C4-B179-DCA808E43EF7}"/>
    <pc:docChg chg="undo custSel modSld">
      <pc:chgData name="Perrault, Simon" userId="f135fb84-885a-42fd-8678-c2d639c9c283" providerId="ADAL" clId="{D55806F9-8B9E-47C4-B179-DCA808E43EF7}" dt="2024-10-29T12:45:45.966" v="1708" actId="20577"/>
      <pc:docMkLst>
        <pc:docMk/>
      </pc:docMkLst>
      <pc:sldChg chg="modSp mod">
        <pc:chgData name="Perrault, Simon" userId="f135fb84-885a-42fd-8678-c2d639c9c283" providerId="ADAL" clId="{D55806F9-8B9E-47C4-B179-DCA808E43EF7}" dt="2024-10-29T10:39:11.623" v="281" actId="20577"/>
        <pc:sldMkLst>
          <pc:docMk/>
          <pc:sldMk cId="2273196496" sldId="266"/>
        </pc:sldMkLst>
        <pc:spChg chg="mod">
          <ac:chgData name="Perrault, Simon" userId="f135fb84-885a-42fd-8678-c2d639c9c283" providerId="ADAL" clId="{D55806F9-8B9E-47C4-B179-DCA808E43EF7}" dt="2024-10-29T10:39:11.623" v="281" actId="20577"/>
          <ac:spMkLst>
            <pc:docMk/>
            <pc:sldMk cId="2273196496" sldId="266"/>
            <ac:spMk id="12" creationId="{B036B99E-20E9-AE63-A0B6-2FC8FD574CE2}"/>
          </ac:spMkLst>
        </pc:spChg>
      </pc:sldChg>
      <pc:sldChg chg="modSp mod">
        <pc:chgData name="Perrault, Simon" userId="f135fb84-885a-42fd-8678-c2d639c9c283" providerId="ADAL" clId="{D55806F9-8B9E-47C4-B179-DCA808E43EF7}" dt="2024-10-29T12:45:45.966" v="1708" actId="20577"/>
        <pc:sldMkLst>
          <pc:docMk/>
          <pc:sldMk cId="3630588877" sldId="267"/>
        </pc:sldMkLst>
        <pc:spChg chg="mod">
          <ac:chgData name="Perrault, Simon" userId="f135fb84-885a-42fd-8678-c2d639c9c283" providerId="ADAL" clId="{D55806F9-8B9E-47C4-B179-DCA808E43EF7}" dt="2024-10-29T12:45:45.966" v="1708" actId="20577"/>
          <ac:spMkLst>
            <pc:docMk/>
            <pc:sldMk cId="3630588877" sldId="267"/>
            <ac:spMk id="12" creationId="{B036B99E-20E9-AE63-A0B6-2FC8FD574CE2}"/>
          </ac:spMkLst>
        </pc:spChg>
      </pc:sldChg>
      <pc:sldChg chg="modSp mod">
        <pc:chgData name="Perrault, Simon" userId="f135fb84-885a-42fd-8678-c2d639c9c283" providerId="ADAL" clId="{D55806F9-8B9E-47C4-B179-DCA808E43EF7}" dt="2024-10-29T11:11:33.217" v="906" actId="6549"/>
        <pc:sldMkLst>
          <pc:docMk/>
          <pc:sldMk cId="753412399" sldId="273"/>
        </pc:sldMkLst>
        <pc:spChg chg="mod">
          <ac:chgData name="Perrault, Simon" userId="f135fb84-885a-42fd-8678-c2d639c9c283" providerId="ADAL" clId="{D55806F9-8B9E-47C4-B179-DCA808E43EF7}" dt="2024-10-29T11:11:33.217" v="906" actId="6549"/>
          <ac:spMkLst>
            <pc:docMk/>
            <pc:sldMk cId="753412399" sldId="273"/>
            <ac:spMk id="8" creationId="{07576A27-D291-023F-6610-5CE945B702DD}"/>
          </ac:spMkLst>
        </pc:spChg>
      </pc:sldChg>
      <pc:sldChg chg="modSp mod">
        <pc:chgData name="Perrault, Simon" userId="f135fb84-885a-42fd-8678-c2d639c9c283" providerId="ADAL" clId="{D55806F9-8B9E-47C4-B179-DCA808E43EF7}" dt="2024-10-29T12:19:15.990" v="1257" actId="20577"/>
        <pc:sldMkLst>
          <pc:docMk/>
          <pc:sldMk cId="3478649016" sldId="274"/>
        </pc:sldMkLst>
        <pc:spChg chg="mod">
          <ac:chgData name="Perrault, Simon" userId="f135fb84-885a-42fd-8678-c2d639c9c283" providerId="ADAL" clId="{D55806F9-8B9E-47C4-B179-DCA808E43EF7}" dt="2024-10-29T12:19:15.990" v="1257" actId="20577"/>
          <ac:spMkLst>
            <pc:docMk/>
            <pc:sldMk cId="3478649016" sldId="274"/>
            <ac:spMk id="9" creationId="{FCE920EC-E67E-01CB-8DBF-C2DA21727169}"/>
          </ac:spMkLst>
        </pc:spChg>
      </pc:sldChg>
      <pc:sldChg chg="modSp mod">
        <pc:chgData name="Perrault, Simon" userId="f135fb84-885a-42fd-8678-c2d639c9c283" providerId="ADAL" clId="{D55806F9-8B9E-47C4-B179-DCA808E43EF7}" dt="2024-10-29T10:48:29.568" v="509" actId="20577"/>
        <pc:sldMkLst>
          <pc:docMk/>
          <pc:sldMk cId="638139582" sldId="370"/>
        </pc:sldMkLst>
        <pc:spChg chg="mod">
          <ac:chgData name="Perrault, Simon" userId="f135fb84-885a-42fd-8678-c2d639c9c283" providerId="ADAL" clId="{D55806F9-8B9E-47C4-B179-DCA808E43EF7}" dt="2024-10-29T10:48:29.568" v="509" actId="20577"/>
          <ac:spMkLst>
            <pc:docMk/>
            <pc:sldMk cId="638139582" sldId="370"/>
            <ac:spMk id="12" creationId="{B036B99E-20E9-AE63-A0B6-2FC8FD574CE2}"/>
          </ac:spMkLst>
        </pc:spChg>
      </pc:sldChg>
    </pc:docChg>
  </pc:docChgLst>
  <pc:docChgLst>
    <pc:chgData name="Bean, David" userId="S::dbean@tbs-sct.gc.ca::53e14ec5-dbe2-4b86-abab-018c6d18e75e" providerId="AD" clId="Web-{E9939A4E-EF70-4BDF-908F-3DB01421FE72}"/>
    <pc:docChg chg="modSld">
      <pc:chgData name="Bean, David" userId="S::dbean@tbs-sct.gc.ca::53e14ec5-dbe2-4b86-abab-018c6d18e75e" providerId="AD" clId="Web-{E9939A4E-EF70-4BDF-908F-3DB01421FE72}" dt="2024-10-28T13:25:47.487" v="26"/>
      <pc:docMkLst>
        <pc:docMk/>
      </pc:docMkLst>
      <pc:sldChg chg="modSp">
        <pc:chgData name="Bean, David" userId="S::dbean@tbs-sct.gc.ca::53e14ec5-dbe2-4b86-abab-018c6d18e75e" providerId="AD" clId="Web-{E9939A4E-EF70-4BDF-908F-3DB01421FE72}" dt="2024-10-28T13:25:47.487" v="26"/>
        <pc:sldMkLst>
          <pc:docMk/>
          <pc:sldMk cId="709801104" sldId="364"/>
        </pc:sldMkLst>
        <pc:graphicFrameChg chg="mod modGraphic">
          <ac:chgData name="Bean, David" userId="S::dbean@tbs-sct.gc.ca::53e14ec5-dbe2-4b86-abab-018c6d18e75e" providerId="AD" clId="Web-{E9939A4E-EF70-4BDF-908F-3DB01421FE72}" dt="2024-10-28T13:25:47.487" v="26"/>
          <ac:graphicFrameMkLst>
            <pc:docMk/>
            <pc:sldMk cId="709801104" sldId="364"/>
            <ac:graphicFrameMk id="7" creationId="{4A752013-E2A4-4DE6-2A9C-42D3EB63F834}"/>
          </ac:graphicFrameMkLst>
        </pc:graphicFrameChg>
      </pc:sldChg>
    </pc:docChg>
  </pc:docChgLst>
  <pc:docChgLst>
    <pc:chgData name="Perrault, Simon" userId="f135fb84-885a-42fd-8678-c2d639c9c283" providerId="ADAL" clId="{B1B3FC9F-D216-420F-A1EE-30A10AF8638E}"/>
    <pc:docChg chg="custSel modSld sldOrd">
      <pc:chgData name="Perrault, Simon" userId="f135fb84-885a-42fd-8678-c2d639c9c283" providerId="ADAL" clId="{B1B3FC9F-D216-420F-A1EE-30A10AF8638E}" dt="2024-10-30T15:59:35.068" v="273" actId="255"/>
      <pc:docMkLst>
        <pc:docMk/>
      </pc:docMkLst>
      <pc:sldChg chg="modSp mod">
        <pc:chgData name="Perrault, Simon" userId="f135fb84-885a-42fd-8678-c2d639c9c283" providerId="ADAL" clId="{B1B3FC9F-D216-420F-A1EE-30A10AF8638E}" dt="2024-10-30T15:59:35.068" v="273" actId="255"/>
        <pc:sldMkLst>
          <pc:docMk/>
          <pc:sldMk cId="3630588877" sldId="267"/>
        </pc:sldMkLst>
        <pc:spChg chg="mod">
          <ac:chgData name="Perrault, Simon" userId="f135fb84-885a-42fd-8678-c2d639c9c283" providerId="ADAL" clId="{B1B3FC9F-D216-420F-A1EE-30A10AF8638E}" dt="2024-10-30T15:59:35.068" v="273" actId="255"/>
          <ac:spMkLst>
            <pc:docMk/>
            <pc:sldMk cId="3630588877" sldId="267"/>
            <ac:spMk id="12" creationId="{B036B99E-20E9-AE63-A0B6-2FC8FD574CE2}"/>
          </ac:spMkLst>
        </pc:spChg>
      </pc:sldChg>
      <pc:sldChg chg="modSp mod">
        <pc:chgData name="Perrault, Simon" userId="f135fb84-885a-42fd-8678-c2d639c9c283" providerId="ADAL" clId="{B1B3FC9F-D216-420F-A1EE-30A10AF8638E}" dt="2024-10-30T14:36:31.532" v="1" actId="255"/>
        <pc:sldMkLst>
          <pc:docMk/>
          <pc:sldMk cId="3845715621" sldId="269"/>
        </pc:sldMkLst>
        <pc:spChg chg="mod">
          <ac:chgData name="Perrault, Simon" userId="f135fb84-885a-42fd-8678-c2d639c9c283" providerId="ADAL" clId="{B1B3FC9F-D216-420F-A1EE-30A10AF8638E}" dt="2024-10-30T14:36:31.532" v="1" actId="255"/>
          <ac:spMkLst>
            <pc:docMk/>
            <pc:sldMk cId="3845715621" sldId="269"/>
            <ac:spMk id="12" creationId="{B036B99E-20E9-AE63-A0B6-2FC8FD574CE2}"/>
          </ac:spMkLst>
        </pc:spChg>
      </pc:sldChg>
      <pc:sldChg chg="modSp mod">
        <pc:chgData name="Perrault, Simon" userId="f135fb84-885a-42fd-8678-c2d639c9c283" providerId="ADAL" clId="{B1B3FC9F-D216-420F-A1EE-30A10AF8638E}" dt="2024-10-30T14:36:16.753" v="0" actId="255"/>
        <pc:sldMkLst>
          <pc:docMk/>
          <pc:sldMk cId="2407324546" sldId="271"/>
        </pc:sldMkLst>
        <pc:spChg chg="mod">
          <ac:chgData name="Perrault, Simon" userId="f135fb84-885a-42fd-8678-c2d639c9c283" providerId="ADAL" clId="{B1B3FC9F-D216-420F-A1EE-30A10AF8638E}" dt="2024-10-30T14:36:16.753" v="0" actId="255"/>
          <ac:spMkLst>
            <pc:docMk/>
            <pc:sldMk cId="2407324546" sldId="271"/>
            <ac:spMk id="12" creationId="{B036B99E-20E9-AE63-A0B6-2FC8FD574CE2}"/>
          </ac:spMkLst>
        </pc:spChg>
      </pc:sldChg>
      <pc:sldChg chg="ord">
        <pc:chgData name="Perrault, Simon" userId="f135fb84-885a-42fd-8678-c2d639c9c283" providerId="ADAL" clId="{B1B3FC9F-D216-420F-A1EE-30A10AF8638E}" dt="2024-10-30T14:49:04.715" v="3"/>
        <pc:sldMkLst>
          <pc:docMk/>
          <pc:sldMk cId="349053937" sldId="371"/>
        </pc:sldMkLst>
      </pc:sldChg>
    </pc:docChg>
  </pc:docChgLst>
  <pc:docChgLst>
    <pc:chgData name="Bean, David" userId="53e14ec5-dbe2-4b86-abab-018c6d18e75e" providerId="ADAL" clId="{7F5C99C0-DD2B-49F8-AA38-E3C20427F68F}"/>
    <pc:docChg chg="custSel modSld sldOrd">
      <pc:chgData name="Bean, David" userId="53e14ec5-dbe2-4b86-abab-018c6d18e75e" providerId="ADAL" clId="{7F5C99C0-DD2B-49F8-AA38-E3C20427F68F}" dt="2024-10-30T14:42:23.105" v="66" actId="20577"/>
      <pc:docMkLst>
        <pc:docMk/>
      </pc:docMkLst>
      <pc:sldChg chg="addSp delSp modSp mod">
        <pc:chgData name="Bean, David" userId="53e14ec5-dbe2-4b86-abab-018c6d18e75e" providerId="ADAL" clId="{7F5C99C0-DD2B-49F8-AA38-E3C20427F68F}" dt="2024-10-30T14:42:23.105" v="66" actId="20577"/>
        <pc:sldMkLst>
          <pc:docMk/>
          <pc:sldMk cId="3630588877" sldId="267"/>
        </pc:sldMkLst>
        <pc:spChg chg="mod">
          <ac:chgData name="Bean, David" userId="53e14ec5-dbe2-4b86-abab-018c6d18e75e" providerId="ADAL" clId="{7F5C99C0-DD2B-49F8-AA38-E3C20427F68F}" dt="2024-10-30T14:42:23.105" v="66" actId="20577"/>
          <ac:spMkLst>
            <pc:docMk/>
            <pc:sldMk cId="3630588877" sldId="267"/>
            <ac:spMk id="12" creationId="{B036B99E-20E9-AE63-A0B6-2FC8FD574CE2}"/>
          </ac:spMkLst>
        </pc:spChg>
        <pc:picChg chg="del">
          <ac:chgData name="Bean, David" userId="53e14ec5-dbe2-4b86-abab-018c6d18e75e" providerId="ADAL" clId="{7F5C99C0-DD2B-49F8-AA38-E3C20427F68F}" dt="2024-10-30T14:41:32.714" v="10" actId="478"/>
          <ac:picMkLst>
            <pc:docMk/>
            <pc:sldMk cId="3630588877" sldId="267"/>
            <ac:picMk id="6" creationId="{9C8C8880-CF89-5E03-2D96-AF2D7E8BE15D}"/>
          </ac:picMkLst>
        </pc:picChg>
        <pc:picChg chg="add mod">
          <ac:chgData name="Bean, David" userId="53e14ec5-dbe2-4b86-abab-018c6d18e75e" providerId="ADAL" clId="{7F5C99C0-DD2B-49F8-AA38-E3C20427F68F}" dt="2024-10-30T14:41:41.617" v="14" actId="1076"/>
          <ac:picMkLst>
            <pc:docMk/>
            <pc:sldMk cId="3630588877" sldId="267"/>
            <ac:picMk id="7" creationId="{CE0A35CA-B421-37F0-27E2-92B085BE6635}"/>
          </ac:picMkLst>
        </pc:picChg>
      </pc:sldChg>
      <pc:sldChg chg="ord">
        <pc:chgData name="Bean, David" userId="53e14ec5-dbe2-4b86-abab-018c6d18e75e" providerId="ADAL" clId="{7F5C99C0-DD2B-49F8-AA38-E3C20427F68F}" dt="2024-10-29T19:26:28.707" v="3"/>
        <pc:sldMkLst>
          <pc:docMk/>
          <pc:sldMk cId="3478649016" sldId="274"/>
        </pc:sldMkLst>
      </pc:sldChg>
      <pc:sldChg chg="modSp mod ord">
        <pc:chgData name="Bean, David" userId="53e14ec5-dbe2-4b86-abab-018c6d18e75e" providerId="ADAL" clId="{7F5C99C0-DD2B-49F8-AA38-E3C20427F68F}" dt="2024-10-29T19:32:39.842" v="9" actId="20577"/>
        <pc:sldMkLst>
          <pc:docMk/>
          <pc:sldMk cId="349053937" sldId="371"/>
        </pc:sldMkLst>
        <pc:spChg chg="mod">
          <ac:chgData name="Bean, David" userId="53e14ec5-dbe2-4b86-abab-018c6d18e75e" providerId="ADAL" clId="{7F5C99C0-DD2B-49F8-AA38-E3C20427F68F}" dt="2024-10-29T19:32:39.842" v="9" actId="20577"/>
          <ac:spMkLst>
            <pc:docMk/>
            <pc:sldMk cId="349053937" sldId="371"/>
            <ac:spMk id="9" creationId="{FCE920EC-E67E-01CB-8DBF-C2DA21727169}"/>
          </ac:spMkLst>
        </pc:spChg>
      </pc:sldChg>
    </pc:docChg>
  </pc:docChgLst>
  <pc:docChgLst>
    <pc:chgData name="Perrault, Simon" userId="S::sperraul@tbs-sct.gc.ca::f135fb84-885a-42fd-8678-c2d639c9c283" providerId="AD" clId="Web-{B722EFDB-28C1-E8E1-2143-BF3FF2788FE3}"/>
    <pc:docChg chg="modSld">
      <pc:chgData name="Perrault, Simon" userId="S::sperraul@tbs-sct.gc.ca::f135fb84-885a-42fd-8678-c2d639c9c283" providerId="AD" clId="Web-{B722EFDB-28C1-E8E1-2143-BF3FF2788FE3}" dt="2024-10-30T14:26:20.710" v="355" actId="20577"/>
      <pc:docMkLst>
        <pc:docMk/>
      </pc:docMkLst>
      <pc:sldChg chg="modSp">
        <pc:chgData name="Perrault, Simon" userId="S::sperraul@tbs-sct.gc.ca::f135fb84-885a-42fd-8678-c2d639c9c283" providerId="AD" clId="Web-{B722EFDB-28C1-E8E1-2143-BF3FF2788FE3}" dt="2024-10-30T14:26:20.710" v="355" actId="20577"/>
        <pc:sldMkLst>
          <pc:docMk/>
          <pc:sldMk cId="2407324546" sldId="271"/>
        </pc:sldMkLst>
        <pc:spChg chg="mod">
          <ac:chgData name="Perrault, Simon" userId="S::sperraul@tbs-sct.gc.ca::f135fb84-885a-42fd-8678-c2d639c9c283" providerId="AD" clId="Web-{B722EFDB-28C1-E8E1-2143-BF3FF2788FE3}" dt="2024-10-30T14:26:20.710" v="355" actId="20577"/>
          <ac:spMkLst>
            <pc:docMk/>
            <pc:sldMk cId="2407324546" sldId="271"/>
            <ac:spMk id="12" creationId="{B036B99E-20E9-AE63-A0B6-2FC8FD574CE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C4B2F2-52BA-44F9-B2CF-3197E8E487C4}" type="doc">
      <dgm:prSet loTypeId="urn:microsoft.com/office/officeart/2008/layout/BendingPictureCaptionList" loCatId="picture" qsTypeId="urn:microsoft.com/office/officeart/2005/8/quickstyle/simple4" qsCatId="simple" csTypeId="urn:microsoft.com/office/officeart/2005/8/colors/accent1_2" csCatId="accent1" phldr="1"/>
      <dgm:spPr/>
      <dgm:t>
        <a:bodyPr/>
        <a:lstStyle/>
        <a:p>
          <a:endParaRPr lang="en-US"/>
        </a:p>
      </dgm:t>
    </dgm:pt>
    <dgm:pt modelId="{8860B79C-F60A-4B18-A551-23D38B5EBD95}">
      <dgm:prSet phldrT="[Text]" custT="1"/>
      <dgm:spPr/>
      <dgm:t>
        <a:bodyPr/>
        <a:lstStyle/>
        <a:p>
          <a:r>
            <a:rPr lang="en-US" sz="1800"/>
            <a:t>What is it?</a:t>
          </a:r>
        </a:p>
      </dgm:t>
    </dgm:pt>
    <dgm:pt modelId="{8FC5A2A0-110E-4DD0-A255-056A9113E328}" type="parTrans" cxnId="{DD1FE65F-06FE-4EB4-94B1-256B897564B2}">
      <dgm:prSet/>
      <dgm:spPr/>
      <dgm:t>
        <a:bodyPr/>
        <a:lstStyle/>
        <a:p>
          <a:endParaRPr lang="en-US"/>
        </a:p>
      </dgm:t>
    </dgm:pt>
    <dgm:pt modelId="{EEC2E6C7-10CC-4E87-A838-E36F2E1B5C3C}" type="sibTrans" cxnId="{DD1FE65F-06FE-4EB4-94B1-256B897564B2}">
      <dgm:prSet/>
      <dgm:spPr/>
      <dgm:t>
        <a:bodyPr/>
        <a:lstStyle/>
        <a:p>
          <a:endParaRPr lang="en-US"/>
        </a:p>
      </dgm:t>
    </dgm:pt>
    <dgm:pt modelId="{20DCD0F6-BF03-4D4C-A721-DB7089DBE8C2}">
      <dgm:prSet phldrT="[Text]" custT="1"/>
      <dgm:spPr/>
      <dgm:t>
        <a:bodyPr/>
        <a:lstStyle/>
        <a:p>
          <a:r>
            <a:rPr lang="en-US" sz="1800"/>
            <a:t>Why was it developed?</a:t>
          </a:r>
        </a:p>
      </dgm:t>
    </dgm:pt>
    <dgm:pt modelId="{B471798E-D045-4BA7-8F57-7167F0F9BE75}" type="parTrans" cxnId="{45B18FC6-1753-4120-ADA5-4EF91C114E94}">
      <dgm:prSet/>
      <dgm:spPr/>
      <dgm:t>
        <a:bodyPr/>
        <a:lstStyle/>
        <a:p>
          <a:endParaRPr lang="en-US"/>
        </a:p>
      </dgm:t>
    </dgm:pt>
    <dgm:pt modelId="{76ED0D70-7EC7-44BC-B5EF-18F5CC1801E1}" type="sibTrans" cxnId="{45B18FC6-1753-4120-ADA5-4EF91C114E94}">
      <dgm:prSet/>
      <dgm:spPr/>
      <dgm:t>
        <a:bodyPr/>
        <a:lstStyle/>
        <a:p>
          <a:endParaRPr lang="en-US"/>
        </a:p>
      </dgm:t>
    </dgm:pt>
    <dgm:pt modelId="{A4CCBB6E-9736-4AC0-A86B-2FA5BBCE3743}">
      <dgm:prSet phldrT="[Text]" custT="1"/>
      <dgm:spPr/>
      <dgm:t>
        <a:bodyPr/>
        <a:lstStyle/>
        <a:p>
          <a:r>
            <a:rPr lang="en-US" sz="1800"/>
            <a:t>How was it developed?</a:t>
          </a:r>
        </a:p>
      </dgm:t>
    </dgm:pt>
    <dgm:pt modelId="{6D8DB92F-D9BD-4ED1-A93C-B0363F4C70C6}" type="parTrans" cxnId="{528B82F9-2F69-471E-8A1B-418E45FCCEBD}">
      <dgm:prSet/>
      <dgm:spPr/>
      <dgm:t>
        <a:bodyPr/>
        <a:lstStyle/>
        <a:p>
          <a:endParaRPr lang="en-US"/>
        </a:p>
      </dgm:t>
    </dgm:pt>
    <dgm:pt modelId="{9D48433B-6E6D-45D8-82F2-E3BD7149542C}" type="sibTrans" cxnId="{528B82F9-2F69-471E-8A1B-418E45FCCEBD}">
      <dgm:prSet/>
      <dgm:spPr/>
      <dgm:t>
        <a:bodyPr/>
        <a:lstStyle/>
        <a:p>
          <a:endParaRPr lang="en-US"/>
        </a:p>
      </dgm:t>
    </dgm:pt>
    <dgm:pt modelId="{1838EC1E-898F-4493-A632-3A791E202A61}">
      <dgm:prSet phldrT="[Text]" custT="1"/>
      <dgm:spPr/>
      <dgm:t>
        <a:bodyPr/>
        <a:lstStyle/>
        <a:p>
          <a:r>
            <a:rPr lang="en-US" sz="1800"/>
            <a:t>Contact</a:t>
          </a:r>
        </a:p>
      </dgm:t>
    </dgm:pt>
    <dgm:pt modelId="{472E3BD6-49E1-4BED-A2FA-DB3847D3F83C}" type="parTrans" cxnId="{D227A991-DDDA-4783-937F-B9FA8E803D2F}">
      <dgm:prSet/>
      <dgm:spPr/>
      <dgm:t>
        <a:bodyPr/>
        <a:lstStyle/>
        <a:p>
          <a:endParaRPr lang="en-US"/>
        </a:p>
      </dgm:t>
    </dgm:pt>
    <dgm:pt modelId="{118F35F7-AEF0-4329-A4A6-E61206A46335}" type="sibTrans" cxnId="{D227A991-DDDA-4783-937F-B9FA8E803D2F}">
      <dgm:prSet/>
      <dgm:spPr/>
      <dgm:t>
        <a:bodyPr/>
        <a:lstStyle/>
        <a:p>
          <a:endParaRPr lang="en-US"/>
        </a:p>
      </dgm:t>
    </dgm:pt>
    <dgm:pt modelId="{8B84D78D-8702-45B0-B9EF-D5CBB5871A07}">
      <dgm:prSet phldrT="[Text]" custT="1"/>
      <dgm:spPr/>
      <dgm:t>
        <a:bodyPr/>
        <a:lstStyle/>
        <a:p>
          <a:r>
            <a:rPr lang="en-US" sz="1800"/>
            <a:t>What does it tell us?</a:t>
          </a:r>
        </a:p>
      </dgm:t>
    </dgm:pt>
    <dgm:pt modelId="{4933311C-49ED-432F-ABDF-C6544CCA6C7B}" type="parTrans" cxnId="{6DD1D1A9-8252-46C2-8C97-AAE988EF5105}">
      <dgm:prSet/>
      <dgm:spPr/>
      <dgm:t>
        <a:bodyPr/>
        <a:lstStyle/>
        <a:p>
          <a:endParaRPr lang="en-US"/>
        </a:p>
      </dgm:t>
    </dgm:pt>
    <dgm:pt modelId="{DD847E4A-A5F5-4120-AA5E-378073CD22CA}" type="sibTrans" cxnId="{6DD1D1A9-8252-46C2-8C97-AAE988EF5105}">
      <dgm:prSet/>
      <dgm:spPr/>
      <dgm:t>
        <a:bodyPr/>
        <a:lstStyle/>
        <a:p>
          <a:endParaRPr lang="en-US"/>
        </a:p>
      </dgm:t>
    </dgm:pt>
    <dgm:pt modelId="{315071E8-197A-4F39-A7EE-01B8C1983CAE}">
      <dgm:prSet phldrT="[Text]" custT="1"/>
      <dgm:spPr/>
      <dgm:t>
        <a:bodyPr/>
        <a:lstStyle/>
        <a:p>
          <a:r>
            <a:rPr lang="en-US" sz="1800"/>
            <a:t>What do the tabs produce?</a:t>
          </a:r>
        </a:p>
      </dgm:t>
    </dgm:pt>
    <dgm:pt modelId="{F71BCD05-84BF-4C50-85A2-192FE8A07FD3}" type="parTrans" cxnId="{4CD0E3F9-7B21-454A-87EC-76870D6B3AAA}">
      <dgm:prSet/>
      <dgm:spPr/>
      <dgm:t>
        <a:bodyPr/>
        <a:lstStyle/>
        <a:p>
          <a:endParaRPr lang="en-US"/>
        </a:p>
      </dgm:t>
    </dgm:pt>
    <dgm:pt modelId="{823FF504-C46D-4A26-ACEE-3930E132A2EA}" type="sibTrans" cxnId="{4CD0E3F9-7B21-454A-87EC-76870D6B3AAA}">
      <dgm:prSet/>
      <dgm:spPr/>
      <dgm:t>
        <a:bodyPr/>
        <a:lstStyle/>
        <a:p>
          <a:endParaRPr lang="en-US"/>
        </a:p>
      </dgm:t>
    </dgm:pt>
    <dgm:pt modelId="{6E8718D9-35FC-4E2A-86D2-D37268DC2872}">
      <dgm:prSet phldrT="[Text]" custT="1"/>
      <dgm:spPr/>
      <dgm:t>
        <a:bodyPr/>
        <a:lstStyle/>
        <a:p>
          <a:r>
            <a:rPr lang="en-US" sz="1800"/>
            <a:t>Demonstration (some key results)</a:t>
          </a:r>
        </a:p>
      </dgm:t>
    </dgm:pt>
    <dgm:pt modelId="{FA6BB496-5B2D-4720-A08F-7E263970CAD9}" type="parTrans" cxnId="{60C1F7B0-E2F7-41A9-9458-9346760B7D03}">
      <dgm:prSet/>
      <dgm:spPr/>
      <dgm:t>
        <a:bodyPr/>
        <a:lstStyle/>
        <a:p>
          <a:endParaRPr lang="en-US"/>
        </a:p>
      </dgm:t>
    </dgm:pt>
    <dgm:pt modelId="{1BB7D872-A627-4EB2-8799-C798066C8850}" type="sibTrans" cxnId="{60C1F7B0-E2F7-41A9-9458-9346760B7D03}">
      <dgm:prSet/>
      <dgm:spPr/>
      <dgm:t>
        <a:bodyPr/>
        <a:lstStyle/>
        <a:p>
          <a:endParaRPr lang="en-US"/>
        </a:p>
      </dgm:t>
    </dgm:pt>
    <dgm:pt modelId="{0D080F38-A52A-4E36-9743-A0047171D010}" type="pres">
      <dgm:prSet presAssocID="{70C4B2F2-52BA-44F9-B2CF-3197E8E487C4}" presName="Name0" presStyleCnt="0">
        <dgm:presLayoutVars>
          <dgm:dir/>
          <dgm:resizeHandles val="exact"/>
        </dgm:presLayoutVars>
      </dgm:prSet>
      <dgm:spPr/>
    </dgm:pt>
    <dgm:pt modelId="{162644D8-2518-4AAE-A180-BAB0E8A80998}" type="pres">
      <dgm:prSet presAssocID="{8860B79C-F60A-4B18-A551-23D38B5EBD95}" presName="composite" presStyleCnt="0"/>
      <dgm:spPr/>
    </dgm:pt>
    <dgm:pt modelId="{50226701-480D-4787-B24D-80FCBD201D21}" type="pres">
      <dgm:prSet presAssocID="{8860B79C-F60A-4B18-A551-23D38B5EBD95}" presName="rect1" presStyleLbl="bgImgPlac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uestions with solid fill"/>
        </a:ext>
      </dgm:extLst>
    </dgm:pt>
    <dgm:pt modelId="{29049C73-B66E-4323-B990-D0C5261E1F8F}" type="pres">
      <dgm:prSet presAssocID="{8860B79C-F60A-4B18-A551-23D38B5EBD95}" presName="wedgeRectCallout1" presStyleLbl="node1" presStyleIdx="0" presStyleCnt="7">
        <dgm:presLayoutVars>
          <dgm:bulletEnabled val="1"/>
        </dgm:presLayoutVars>
      </dgm:prSet>
      <dgm:spPr/>
    </dgm:pt>
    <dgm:pt modelId="{04FA40A9-2F58-4720-9F98-2BB0676C28D3}" type="pres">
      <dgm:prSet presAssocID="{EEC2E6C7-10CC-4E87-A838-E36F2E1B5C3C}" presName="sibTrans" presStyleCnt="0"/>
      <dgm:spPr/>
    </dgm:pt>
    <dgm:pt modelId="{DACFFAC9-B139-4978-859A-B105BDC88829}" type="pres">
      <dgm:prSet presAssocID="{20DCD0F6-BF03-4D4C-A721-DB7089DBE8C2}" presName="composite" presStyleCnt="0"/>
      <dgm:spPr/>
    </dgm:pt>
    <dgm:pt modelId="{41BC8E90-F4CE-407D-BE95-ABDBE893B491}" type="pres">
      <dgm:prSet presAssocID="{20DCD0F6-BF03-4D4C-A721-DB7089DBE8C2}" presName="rect1" presStyleLbl="b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rget with solid fill"/>
        </a:ext>
      </dgm:extLst>
    </dgm:pt>
    <dgm:pt modelId="{182034B6-F61C-4159-A4E3-3EF2F4B16170}" type="pres">
      <dgm:prSet presAssocID="{20DCD0F6-BF03-4D4C-A721-DB7089DBE8C2}" presName="wedgeRectCallout1" presStyleLbl="node1" presStyleIdx="1" presStyleCnt="7">
        <dgm:presLayoutVars>
          <dgm:bulletEnabled val="1"/>
        </dgm:presLayoutVars>
      </dgm:prSet>
      <dgm:spPr/>
    </dgm:pt>
    <dgm:pt modelId="{9D3618C7-25DF-4327-AF20-A49B70E1BEBA}" type="pres">
      <dgm:prSet presAssocID="{76ED0D70-7EC7-44BC-B5EF-18F5CC1801E1}" presName="sibTrans" presStyleCnt="0"/>
      <dgm:spPr/>
    </dgm:pt>
    <dgm:pt modelId="{04391502-415F-4DC6-883B-1039AAC6C202}" type="pres">
      <dgm:prSet presAssocID="{A4CCBB6E-9736-4AC0-A86B-2FA5BBCE3743}" presName="composite" presStyleCnt="0"/>
      <dgm:spPr/>
    </dgm:pt>
    <dgm:pt modelId="{844A21B2-5842-4C43-A3A6-AC67EFE3F21A}" type="pres">
      <dgm:prSet presAssocID="{A4CCBB6E-9736-4AC0-A86B-2FA5BBCE3743}" presName="rect1" presStyleLbl="b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ask with solid fill"/>
        </a:ext>
      </dgm:extLst>
    </dgm:pt>
    <dgm:pt modelId="{AEC3B36C-0C37-4A73-A8E0-42622C2DE79F}" type="pres">
      <dgm:prSet presAssocID="{A4CCBB6E-9736-4AC0-A86B-2FA5BBCE3743}" presName="wedgeRectCallout1" presStyleLbl="node1" presStyleIdx="2" presStyleCnt="7">
        <dgm:presLayoutVars>
          <dgm:bulletEnabled val="1"/>
        </dgm:presLayoutVars>
      </dgm:prSet>
      <dgm:spPr/>
    </dgm:pt>
    <dgm:pt modelId="{789F6618-31AF-4BE3-AAEB-6EB771A576A2}" type="pres">
      <dgm:prSet presAssocID="{9D48433B-6E6D-45D8-82F2-E3BD7149542C}" presName="sibTrans" presStyleCnt="0"/>
      <dgm:spPr/>
    </dgm:pt>
    <dgm:pt modelId="{E359C091-1A2F-4FD0-B440-5AEE728AE151}" type="pres">
      <dgm:prSet presAssocID="{8B84D78D-8702-45B0-B9EF-D5CBB5871A07}" presName="composite" presStyleCnt="0"/>
      <dgm:spPr/>
    </dgm:pt>
    <dgm:pt modelId="{278058D8-FF19-4F64-A431-14567AF9873C}" type="pres">
      <dgm:prSet presAssocID="{8B84D78D-8702-45B0-B9EF-D5CBB5871A07}" presName="rect1" presStyleLbl="bgImgPlac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pward trend with solid fill"/>
        </a:ext>
      </dgm:extLst>
    </dgm:pt>
    <dgm:pt modelId="{1743AE13-184B-4248-9C6A-B046C16E55C7}" type="pres">
      <dgm:prSet presAssocID="{8B84D78D-8702-45B0-B9EF-D5CBB5871A07}" presName="wedgeRectCallout1" presStyleLbl="node1" presStyleIdx="3" presStyleCnt="7">
        <dgm:presLayoutVars>
          <dgm:bulletEnabled val="1"/>
        </dgm:presLayoutVars>
      </dgm:prSet>
      <dgm:spPr/>
    </dgm:pt>
    <dgm:pt modelId="{01FDC5FF-B1F8-492A-85ED-F31CC27D6A4C}" type="pres">
      <dgm:prSet presAssocID="{DD847E4A-A5F5-4120-AA5E-378073CD22CA}" presName="sibTrans" presStyleCnt="0"/>
      <dgm:spPr/>
    </dgm:pt>
    <dgm:pt modelId="{6E5C216D-2CDD-4802-BF34-F76B2476F502}" type="pres">
      <dgm:prSet presAssocID="{315071E8-197A-4F39-A7EE-01B8C1983CAE}" presName="composite" presStyleCnt="0"/>
      <dgm:spPr/>
    </dgm:pt>
    <dgm:pt modelId="{0AC3C423-AD45-40B1-9281-FFAA611D6B6D}" type="pres">
      <dgm:prSet presAssocID="{315071E8-197A-4F39-A7EE-01B8C1983CAE}" presName="rect1" presStyleLbl="b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r chart with solid fill"/>
        </a:ext>
      </dgm:extLst>
    </dgm:pt>
    <dgm:pt modelId="{5BE63F0A-D6F3-4E7D-8755-4D4A67520FB9}" type="pres">
      <dgm:prSet presAssocID="{315071E8-197A-4F39-A7EE-01B8C1983CAE}" presName="wedgeRectCallout1" presStyleLbl="node1" presStyleIdx="4" presStyleCnt="7">
        <dgm:presLayoutVars>
          <dgm:bulletEnabled val="1"/>
        </dgm:presLayoutVars>
      </dgm:prSet>
      <dgm:spPr/>
    </dgm:pt>
    <dgm:pt modelId="{3D1A064E-CDDA-48F5-ADC0-36A661ADFDF7}" type="pres">
      <dgm:prSet presAssocID="{823FF504-C46D-4A26-ACEE-3930E132A2EA}" presName="sibTrans" presStyleCnt="0"/>
      <dgm:spPr/>
    </dgm:pt>
    <dgm:pt modelId="{E88E6E83-403F-433D-B09E-24B431A9D922}" type="pres">
      <dgm:prSet presAssocID="{6E8718D9-35FC-4E2A-86D2-D37268DC2872}" presName="composite" presStyleCnt="0"/>
      <dgm:spPr/>
    </dgm:pt>
    <dgm:pt modelId="{C6522B6F-5591-430A-989E-E7DD24404C34}" type="pres">
      <dgm:prSet presAssocID="{6E8718D9-35FC-4E2A-86D2-D37268DC2872}" presName="rect1" presStyleLbl="bgImgPlac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ight pointing backhand index with solid fill"/>
        </a:ext>
      </dgm:extLst>
    </dgm:pt>
    <dgm:pt modelId="{73DE0D70-AF4F-4E31-AE89-EE3C57170C43}" type="pres">
      <dgm:prSet presAssocID="{6E8718D9-35FC-4E2A-86D2-D37268DC2872}" presName="wedgeRectCallout1" presStyleLbl="node1" presStyleIdx="5" presStyleCnt="7">
        <dgm:presLayoutVars>
          <dgm:bulletEnabled val="1"/>
        </dgm:presLayoutVars>
      </dgm:prSet>
      <dgm:spPr/>
    </dgm:pt>
    <dgm:pt modelId="{39840A59-447F-436B-AB0E-C9A384E5FB11}" type="pres">
      <dgm:prSet presAssocID="{1BB7D872-A627-4EB2-8799-C798066C8850}" presName="sibTrans" presStyleCnt="0"/>
      <dgm:spPr/>
    </dgm:pt>
    <dgm:pt modelId="{D01C36CC-8714-4300-8B4B-63C85DAF4AD9}" type="pres">
      <dgm:prSet presAssocID="{1838EC1E-898F-4493-A632-3A791E202A61}" presName="composite" presStyleCnt="0"/>
      <dgm:spPr/>
    </dgm:pt>
    <dgm:pt modelId="{D3D52DB0-56EF-4FAC-9919-3A9DE689C665}" type="pres">
      <dgm:prSet presAssocID="{1838EC1E-898F-4493-A632-3A791E202A61}" presName="rect1" presStyleLbl="bgImgPlac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Mailbox with solid fill"/>
        </a:ext>
      </dgm:extLst>
    </dgm:pt>
    <dgm:pt modelId="{49171D38-9C7F-404E-894E-FE13E1120414}" type="pres">
      <dgm:prSet presAssocID="{1838EC1E-898F-4493-A632-3A791E202A61}" presName="wedgeRectCallout1" presStyleLbl="node1" presStyleIdx="6" presStyleCnt="7">
        <dgm:presLayoutVars>
          <dgm:bulletEnabled val="1"/>
        </dgm:presLayoutVars>
      </dgm:prSet>
      <dgm:spPr/>
    </dgm:pt>
  </dgm:ptLst>
  <dgm:cxnLst>
    <dgm:cxn modelId="{92BBF824-DF8B-4A47-A805-8D9D2C3BE061}" type="presOf" srcId="{6E8718D9-35FC-4E2A-86D2-D37268DC2872}" destId="{73DE0D70-AF4F-4E31-AE89-EE3C57170C43}" srcOrd="0" destOrd="0" presId="urn:microsoft.com/office/officeart/2008/layout/BendingPictureCaptionList"/>
    <dgm:cxn modelId="{DD1FE65F-06FE-4EB4-94B1-256B897564B2}" srcId="{70C4B2F2-52BA-44F9-B2CF-3197E8E487C4}" destId="{8860B79C-F60A-4B18-A551-23D38B5EBD95}" srcOrd="0" destOrd="0" parTransId="{8FC5A2A0-110E-4DD0-A255-056A9113E328}" sibTransId="{EEC2E6C7-10CC-4E87-A838-E36F2E1B5C3C}"/>
    <dgm:cxn modelId="{4FD9B47A-E20B-471A-9038-41AE789DBE55}" type="presOf" srcId="{70C4B2F2-52BA-44F9-B2CF-3197E8E487C4}" destId="{0D080F38-A52A-4E36-9743-A0047171D010}" srcOrd="0" destOrd="0" presId="urn:microsoft.com/office/officeart/2008/layout/BendingPictureCaptionList"/>
    <dgm:cxn modelId="{D227A991-DDDA-4783-937F-B9FA8E803D2F}" srcId="{70C4B2F2-52BA-44F9-B2CF-3197E8E487C4}" destId="{1838EC1E-898F-4493-A632-3A791E202A61}" srcOrd="6" destOrd="0" parTransId="{472E3BD6-49E1-4BED-A2FA-DB3847D3F83C}" sibTransId="{118F35F7-AEF0-4329-A4A6-E61206A46335}"/>
    <dgm:cxn modelId="{5D37E19C-499B-4F96-86FA-08433D801521}" type="presOf" srcId="{20DCD0F6-BF03-4D4C-A721-DB7089DBE8C2}" destId="{182034B6-F61C-4159-A4E3-3EF2F4B16170}" srcOrd="0" destOrd="0" presId="urn:microsoft.com/office/officeart/2008/layout/BendingPictureCaptionList"/>
    <dgm:cxn modelId="{8D761C9D-08F8-4937-9021-8E16CD79E8F2}" type="presOf" srcId="{8860B79C-F60A-4B18-A551-23D38B5EBD95}" destId="{29049C73-B66E-4323-B990-D0C5261E1F8F}" srcOrd="0" destOrd="0" presId="urn:microsoft.com/office/officeart/2008/layout/BendingPictureCaptionList"/>
    <dgm:cxn modelId="{6DF5A4A3-C53C-45E1-B0BE-BEB902F3A28F}" type="presOf" srcId="{1838EC1E-898F-4493-A632-3A791E202A61}" destId="{49171D38-9C7F-404E-894E-FE13E1120414}" srcOrd="0" destOrd="0" presId="urn:microsoft.com/office/officeart/2008/layout/BendingPictureCaptionList"/>
    <dgm:cxn modelId="{6DD1D1A9-8252-46C2-8C97-AAE988EF5105}" srcId="{70C4B2F2-52BA-44F9-B2CF-3197E8E487C4}" destId="{8B84D78D-8702-45B0-B9EF-D5CBB5871A07}" srcOrd="3" destOrd="0" parTransId="{4933311C-49ED-432F-ABDF-C6544CCA6C7B}" sibTransId="{DD847E4A-A5F5-4120-AA5E-378073CD22CA}"/>
    <dgm:cxn modelId="{60C1F7B0-E2F7-41A9-9458-9346760B7D03}" srcId="{70C4B2F2-52BA-44F9-B2CF-3197E8E487C4}" destId="{6E8718D9-35FC-4E2A-86D2-D37268DC2872}" srcOrd="5" destOrd="0" parTransId="{FA6BB496-5B2D-4720-A08F-7E263970CAD9}" sibTransId="{1BB7D872-A627-4EB2-8799-C798066C8850}"/>
    <dgm:cxn modelId="{45B18FC6-1753-4120-ADA5-4EF91C114E94}" srcId="{70C4B2F2-52BA-44F9-B2CF-3197E8E487C4}" destId="{20DCD0F6-BF03-4D4C-A721-DB7089DBE8C2}" srcOrd="1" destOrd="0" parTransId="{B471798E-D045-4BA7-8F57-7167F0F9BE75}" sibTransId="{76ED0D70-7EC7-44BC-B5EF-18F5CC1801E1}"/>
    <dgm:cxn modelId="{C37BFBDA-3294-47CD-86F3-E6D8CF043EF7}" type="presOf" srcId="{315071E8-197A-4F39-A7EE-01B8C1983CAE}" destId="{5BE63F0A-D6F3-4E7D-8755-4D4A67520FB9}" srcOrd="0" destOrd="0" presId="urn:microsoft.com/office/officeart/2008/layout/BendingPictureCaptionList"/>
    <dgm:cxn modelId="{869166EF-3150-40A4-A2D2-12E3B66C52D6}" type="presOf" srcId="{8B84D78D-8702-45B0-B9EF-D5CBB5871A07}" destId="{1743AE13-184B-4248-9C6A-B046C16E55C7}" srcOrd="0" destOrd="0" presId="urn:microsoft.com/office/officeart/2008/layout/BendingPictureCaptionList"/>
    <dgm:cxn modelId="{593028F0-4C55-4C66-862E-5D512C7EFEDA}" type="presOf" srcId="{A4CCBB6E-9736-4AC0-A86B-2FA5BBCE3743}" destId="{AEC3B36C-0C37-4A73-A8E0-42622C2DE79F}" srcOrd="0" destOrd="0" presId="urn:microsoft.com/office/officeart/2008/layout/BendingPictureCaptionList"/>
    <dgm:cxn modelId="{528B82F9-2F69-471E-8A1B-418E45FCCEBD}" srcId="{70C4B2F2-52BA-44F9-B2CF-3197E8E487C4}" destId="{A4CCBB6E-9736-4AC0-A86B-2FA5BBCE3743}" srcOrd="2" destOrd="0" parTransId="{6D8DB92F-D9BD-4ED1-A93C-B0363F4C70C6}" sibTransId="{9D48433B-6E6D-45D8-82F2-E3BD7149542C}"/>
    <dgm:cxn modelId="{4CD0E3F9-7B21-454A-87EC-76870D6B3AAA}" srcId="{70C4B2F2-52BA-44F9-B2CF-3197E8E487C4}" destId="{315071E8-197A-4F39-A7EE-01B8C1983CAE}" srcOrd="4" destOrd="0" parTransId="{F71BCD05-84BF-4C50-85A2-192FE8A07FD3}" sibTransId="{823FF504-C46D-4A26-ACEE-3930E132A2EA}"/>
    <dgm:cxn modelId="{3885B41B-5723-445F-BE75-8BE61C3C3E9A}" type="presParOf" srcId="{0D080F38-A52A-4E36-9743-A0047171D010}" destId="{162644D8-2518-4AAE-A180-BAB0E8A80998}" srcOrd="0" destOrd="0" presId="urn:microsoft.com/office/officeart/2008/layout/BendingPictureCaptionList"/>
    <dgm:cxn modelId="{9A759721-E180-4D0C-92F5-5CB9312D1B05}" type="presParOf" srcId="{162644D8-2518-4AAE-A180-BAB0E8A80998}" destId="{50226701-480D-4787-B24D-80FCBD201D21}" srcOrd="0" destOrd="0" presId="urn:microsoft.com/office/officeart/2008/layout/BendingPictureCaptionList"/>
    <dgm:cxn modelId="{5F711864-D36D-48FD-AC7D-53D7FFD1F25D}" type="presParOf" srcId="{162644D8-2518-4AAE-A180-BAB0E8A80998}" destId="{29049C73-B66E-4323-B990-D0C5261E1F8F}" srcOrd="1" destOrd="0" presId="urn:microsoft.com/office/officeart/2008/layout/BendingPictureCaptionList"/>
    <dgm:cxn modelId="{80DBE1AC-4BE0-4CBE-9F7B-A2AEA7ACCC73}" type="presParOf" srcId="{0D080F38-A52A-4E36-9743-A0047171D010}" destId="{04FA40A9-2F58-4720-9F98-2BB0676C28D3}" srcOrd="1" destOrd="0" presId="urn:microsoft.com/office/officeart/2008/layout/BendingPictureCaptionList"/>
    <dgm:cxn modelId="{D0F8BAAF-DB1E-4E64-B6C6-72218007E717}" type="presParOf" srcId="{0D080F38-A52A-4E36-9743-A0047171D010}" destId="{DACFFAC9-B139-4978-859A-B105BDC88829}" srcOrd="2" destOrd="0" presId="urn:microsoft.com/office/officeart/2008/layout/BendingPictureCaptionList"/>
    <dgm:cxn modelId="{0B6FC621-503D-436E-8BBB-B8F92F6449DB}" type="presParOf" srcId="{DACFFAC9-B139-4978-859A-B105BDC88829}" destId="{41BC8E90-F4CE-407D-BE95-ABDBE893B491}" srcOrd="0" destOrd="0" presId="urn:microsoft.com/office/officeart/2008/layout/BendingPictureCaptionList"/>
    <dgm:cxn modelId="{BE385746-CA75-4869-9592-3B6210A1A6C2}" type="presParOf" srcId="{DACFFAC9-B139-4978-859A-B105BDC88829}" destId="{182034B6-F61C-4159-A4E3-3EF2F4B16170}" srcOrd="1" destOrd="0" presId="urn:microsoft.com/office/officeart/2008/layout/BendingPictureCaptionList"/>
    <dgm:cxn modelId="{673F8D1E-024E-4552-9102-ED472C3DCF83}" type="presParOf" srcId="{0D080F38-A52A-4E36-9743-A0047171D010}" destId="{9D3618C7-25DF-4327-AF20-A49B70E1BEBA}" srcOrd="3" destOrd="0" presId="urn:microsoft.com/office/officeart/2008/layout/BendingPictureCaptionList"/>
    <dgm:cxn modelId="{82F965C2-5B70-40DA-8374-807499DBFBC2}" type="presParOf" srcId="{0D080F38-A52A-4E36-9743-A0047171D010}" destId="{04391502-415F-4DC6-883B-1039AAC6C202}" srcOrd="4" destOrd="0" presId="urn:microsoft.com/office/officeart/2008/layout/BendingPictureCaptionList"/>
    <dgm:cxn modelId="{4A979889-159B-4513-8041-EA93ACA2A051}" type="presParOf" srcId="{04391502-415F-4DC6-883B-1039AAC6C202}" destId="{844A21B2-5842-4C43-A3A6-AC67EFE3F21A}" srcOrd="0" destOrd="0" presId="urn:microsoft.com/office/officeart/2008/layout/BendingPictureCaptionList"/>
    <dgm:cxn modelId="{D9540E50-96FF-4401-AA47-14700344D62E}" type="presParOf" srcId="{04391502-415F-4DC6-883B-1039AAC6C202}" destId="{AEC3B36C-0C37-4A73-A8E0-42622C2DE79F}" srcOrd="1" destOrd="0" presId="urn:microsoft.com/office/officeart/2008/layout/BendingPictureCaptionList"/>
    <dgm:cxn modelId="{EC5A2072-0654-4AD8-BBC7-095FBA6E44B9}" type="presParOf" srcId="{0D080F38-A52A-4E36-9743-A0047171D010}" destId="{789F6618-31AF-4BE3-AAEB-6EB771A576A2}" srcOrd="5" destOrd="0" presId="urn:microsoft.com/office/officeart/2008/layout/BendingPictureCaptionList"/>
    <dgm:cxn modelId="{3E415477-D5F8-4D68-BB40-DDB22B2FE5A3}" type="presParOf" srcId="{0D080F38-A52A-4E36-9743-A0047171D010}" destId="{E359C091-1A2F-4FD0-B440-5AEE728AE151}" srcOrd="6" destOrd="0" presId="urn:microsoft.com/office/officeart/2008/layout/BendingPictureCaptionList"/>
    <dgm:cxn modelId="{2921E56A-CE4F-4D58-9825-29E4F4AB4F39}" type="presParOf" srcId="{E359C091-1A2F-4FD0-B440-5AEE728AE151}" destId="{278058D8-FF19-4F64-A431-14567AF9873C}" srcOrd="0" destOrd="0" presId="urn:microsoft.com/office/officeart/2008/layout/BendingPictureCaptionList"/>
    <dgm:cxn modelId="{B498252E-3EDE-4267-8CB5-388EAA9E4EC5}" type="presParOf" srcId="{E359C091-1A2F-4FD0-B440-5AEE728AE151}" destId="{1743AE13-184B-4248-9C6A-B046C16E55C7}" srcOrd="1" destOrd="0" presId="urn:microsoft.com/office/officeart/2008/layout/BendingPictureCaptionList"/>
    <dgm:cxn modelId="{125D9E8F-7D94-4B52-9DFC-5B9105D549F5}" type="presParOf" srcId="{0D080F38-A52A-4E36-9743-A0047171D010}" destId="{01FDC5FF-B1F8-492A-85ED-F31CC27D6A4C}" srcOrd="7" destOrd="0" presId="urn:microsoft.com/office/officeart/2008/layout/BendingPictureCaptionList"/>
    <dgm:cxn modelId="{8FF37383-E20D-406E-B521-000AFB27DCE9}" type="presParOf" srcId="{0D080F38-A52A-4E36-9743-A0047171D010}" destId="{6E5C216D-2CDD-4802-BF34-F76B2476F502}" srcOrd="8" destOrd="0" presId="urn:microsoft.com/office/officeart/2008/layout/BendingPictureCaptionList"/>
    <dgm:cxn modelId="{91A47B94-DE49-4F0E-AF6E-61E2B361311E}" type="presParOf" srcId="{6E5C216D-2CDD-4802-BF34-F76B2476F502}" destId="{0AC3C423-AD45-40B1-9281-FFAA611D6B6D}" srcOrd="0" destOrd="0" presId="urn:microsoft.com/office/officeart/2008/layout/BendingPictureCaptionList"/>
    <dgm:cxn modelId="{288A2543-AC00-470E-87C4-F1459F0C043A}" type="presParOf" srcId="{6E5C216D-2CDD-4802-BF34-F76B2476F502}" destId="{5BE63F0A-D6F3-4E7D-8755-4D4A67520FB9}" srcOrd="1" destOrd="0" presId="urn:microsoft.com/office/officeart/2008/layout/BendingPictureCaptionList"/>
    <dgm:cxn modelId="{59B153BD-8C0B-4FB9-8CEF-C0B659B00DB3}" type="presParOf" srcId="{0D080F38-A52A-4E36-9743-A0047171D010}" destId="{3D1A064E-CDDA-48F5-ADC0-36A661ADFDF7}" srcOrd="9" destOrd="0" presId="urn:microsoft.com/office/officeart/2008/layout/BendingPictureCaptionList"/>
    <dgm:cxn modelId="{F5894255-717C-4C39-89DC-DAE64838F07D}" type="presParOf" srcId="{0D080F38-A52A-4E36-9743-A0047171D010}" destId="{E88E6E83-403F-433D-B09E-24B431A9D922}" srcOrd="10" destOrd="0" presId="urn:microsoft.com/office/officeart/2008/layout/BendingPictureCaptionList"/>
    <dgm:cxn modelId="{9B2A6593-B56B-4DE6-B34E-C1D8983EF43F}" type="presParOf" srcId="{E88E6E83-403F-433D-B09E-24B431A9D922}" destId="{C6522B6F-5591-430A-989E-E7DD24404C34}" srcOrd="0" destOrd="0" presId="urn:microsoft.com/office/officeart/2008/layout/BendingPictureCaptionList"/>
    <dgm:cxn modelId="{9EA24DBC-96B4-4E4D-9DED-95EB45EDC371}" type="presParOf" srcId="{E88E6E83-403F-433D-B09E-24B431A9D922}" destId="{73DE0D70-AF4F-4E31-AE89-EE3C57170C43}" srcOrd="1" destOrd="0" presId="urn:microsoft.com/office/officeart/2008/layout/BendingPictureCaptionList"/>
    <dgm:cxn modelId="{97EF66F3-5B1E-4CB3-8E93-60C4CBE06CED}" type="presParOf" srcId="{0D080F38-A52A-4E36-9743-A0047171D010}" destId="{39840A59-447F-436B-AB0E-C9A384E5FB11}" srcOrd="11" destOrd="0" presId="urn:microsoft.com/office/officeart/2008/layout/BendingPictureCaptionList"/>
    <dgm:cxn modelId="{6917A7DE-85FD-4D59-B2B1-2D5517BA62D8}" type="presParOf" srcId="{0D080F38-A52A-4E36-9743-A0047171D010}" destId="{D01C36CC-8714-4300-8B4B-63C85DAF4AD9}" srcOrd="12" destOrd="0" presId="urn:microsoft.com/office/officeart/2008/layout/BendingPictureCaptionList"/>
    <dgm:cxn modelId="{84411993-0432-44AA-9FC1-ECD2896809EE}" type="presParOf" srcId="{D01C36CC-8714-4300-8B4B-63C85DAF4AD9}" destId="{D3D52DB0-56EF-4FAC-9919-3A9DE689C665}" srcOrd="0" destOrd="0" presId="urn:microsoft.com/office/officeart/2008/layout/BendingPictureCaptionList"/>
    <dgm:cxn modelId="{1B00F6F8-6386-47C8-A0E3-45626B5B04B3}" type="presParOf" srcId="{D01C36CC-8714-4300-8B4B-63C85DAF4AD9}" destId="{49171D38-9C7F-404E-894E-FE13E1120414}" srcOrd="1" destOrd="0" presId="urn:microsoft.com/office/officeart/2008/layout/BendingPictureCaption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26701-480D-4787-B24D-80FCBD201D21}">
      <dsp:nvSpPr>
        <dsp:cNvPr id="0" name=""/>
        <dsp:cNvSpPr/>
      </dsp:nvSpPr>
      <dsp:spPr>
        <a:xfrm>
          <a:off x="2611" y="242967"/>
          <a:ext cx="2072133" cy="16577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9049C73-B66E-4323-B990-D0C5261E1F8F}">
      <dsp:nvSpPr>
        <dsp:cNvPr id="0" name=""/>
        <dsp:cNvSpPr/>
      </dsp:nvSpPr>
      <dsp:spPr>
        <a:xfrm>
          <a:off x="189103" y="1734903"/>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What is it?</a:t>
          </a:r>
        </a:p>
      </dsp:txBody>
      <dsp:txXfrm>
        <a:off x="189103" y="1734903"/>
        <a:ext cx="1844199" cy="580197"/>
      </dsp:txXfrm>
    </dsp:sp>
    <dsp:sp modelId="{41BC8E90-F4CE-407D-BE95-ABDBE893B491}">
      <dsp:nvSpPr>
        <dsp:cNvPr id="0" name=""/>
        <dsp:cNvSpPr/>
      </dsp:nvSpPr>
      <dsp:spPr>
        <a:xfrm>
          <a:off x="2281959" y="242967"/>
          <a:ext cx="2072133" cy="165770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2034B6-F61C-4159-A4E3-3EF2F4B16170}">
      <dsp:nvSpPr>
        <dsp:cNvPr id="0" name=""/>
        <dsp:cNvSpPr/>
      </dsp:nvSpPr>
      <dsp:spPr>
        <a:xfrm>
          <a:off x="2468451" y="1734903"/>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Why was it developed?</a:t>
          </a:r>
        </a:p>
      </dsp:txBody>
      <dsp:txXfrm>
        <a:off x="2468451" y="1734903"/>
        <a:ext cx="1844199" cy="580197"/>
      </dsp:txXfrm>
    </dsp:sp>
    <dsp:sp modelId="{844A21B2-5842-4C43-A3A6-AC67EFE3F21A}">
      <dsp:nvSpPr>
        <dsp:cNvPr id="0" name=""/>
        <dsp:cNvSpPr/>
      </dsp:nvSpPr>
      <dsp:spPr>
        <a:xfrm>
          <a:off x="4561306" y="242967"/>
          <a:ext cx="2072133" cy="165770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EC3B36C-0C37-4A73-A8E0-42622C2DE79F}">
      <dsp:nvSpPr>
        <dsp:cNvPr id="0" name=""/>
        <dsp:cNvSpPr/>
      </dsp:nvSpPr>
      <dsp:spPr>
        <a:xfrm>
          <a:off x="4747798" y="1734903"/>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How was it developed?</a:t>
          </a:r>
        </a:p>
      </dsp:txBody>
      <dsp:txXfrm>
        <a:off x="4747798" y="1734903"/>
        <a:ext cx="1844199" cy="580197"/>
      </dsp:txXfrm>
    </dsp:sp>
    <dsp:sp modelId="{278058D8-FF19-4F64-A431-14567AF9873C}">
      <dsp:nvSpPr>
        <dsp:cNvPr id="0" name=""/>
        <dsp:cNvSpPr/>
      </dsp:nvSpPr>
      <dsp:spPr>
        <a:xfrm>
          <a:off x="6840654" y="242967"/>
          <a:ext cx="2072133" cy="16577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743AE13-184B-4248-9C6A-B046C16E55C7}">
      <dsp:nvSpPr>
        <dsp:cNvPr id="0" name=""/>
        <dsp:cNvSpPr/>
      </dsp:nvSpPr>
      <dsp:spPr>
        <a:xfrm>
          <a:off x="7027146" y="1734903"/>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What does it tell us?</a:t>
          </a:r>
        </a:p>
      </dsp:txBody>
      <dsp:txXfrm>
        <a:off x="7027146" y="1734903"/>
        <a:ext cx="1844199" cy="580197"/>
      </dsp:txXfrm>
    </dsp:sp>
    <dsp:sp modelId="{0AC3C423-AD45-40B1-9281-FFAA611D6B6D}">
      <dsp:nvSpPr>
        <dsp:cNvPr id="0" name=""/>
        <dsp:cNvSpPr/>
      </dsp:nvSpPr>
      <dsp:spPr>
        <a:xfrm>
          <a:off x="1142285" y="2522314"/>
          <a:ext cx="2072133" cy="165770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BE63F0A-D6F3-4E7D-8755-4D4A67520FB9}">
      <dsp:nvSpPr>
        <dsp:cNvPr id="0" name=""/>
        <dsp:cNvSpPr/>
      </dsp:nvSpPr>
      <dsp:spPr>
        <a:xfrm>
          <a:off x="1328777" y="4014251"/>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What do the tabs produce?</a:t>
          </a:r>
        </a:p>
      </dsp:txBody>
      <dsp:txXfrm>
        <a:off x="1328777" y="4014251"/>
        <a:ext cx="1844199" cy="580197"/>
      </dsp:txXfrm>
    </dsp:sp>
    <dsp:sp modelId="{C6522B6F-5591-430A-989E-E7DD24404C34}">
      <dsp:nvSpPr>
        <dsp:cNvPr id="0" name=""/>
        <dsp:cNvSpPr/>
      </dsp:nvSpPr>
      <dsp:spPr>
        <a:xfrm>
          <a:off x="3421633" y="2522314"/>
          <a:ext cx="2072133" cy="165770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3DE0D70-AF4F-4E31-AE89-EE3C57170C43}">
      <dsp:nvSpPr>
        <dsp:cNvPr id="0" name=""/>
        <dsp:cNvSpPr/>
      </dsp:nvSpPr>
      <dsp:spPr>
        <a:xfrm>
          <a:off x="3608125" y="4014251"/>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Demonstration (some key results)</a:t>
          </a:r>
        </a:p>
      </dsp:txBody>
      <dsp:txXfrm>
        <a:off x="3608125" y="4014251"/>
        <a:ext cx="1844199" cy="580197"/>
      </dsp:txXfrm>
    </dsp:sp>
    <dsp:sp modelId="{D3D52DB0-56EF-4FAC-9919-3A9DE689C665}">
      <dsp:nvSpPr>
        <dsp:cNvPr id="0" name=""/>
        <dsp:cNvSpPr/>
      </dsp:nvSpPr>
      <dsp:spPr>
        <a:xfrm>
          <a:off x="5700980" y="2522314"/>
          <a:ext cx="2072133" cy="165770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171D38-9C7F-404E-894E-FE13E1120414}">
      <dsp:nvSpPr>
        <dsp:cNvPr id="0" name=""/>
        <dsp:cNvSpPr/>
      </dsp:nvSpPr>
      <dsp:spPr>
        <a:xfrm>
          <a:off x="5887472" y="4014251"/>
          <a:ext cx="1844199" cy="580197"/>
        </a:xfrm>
        <a:prstGeom prst="wedgeRectCallout">
          <a:avLst>
            <a:gd name="adj1" fmla="val 20250"/>
            <a:gd name="adj2" fmla="val -607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Contact</a:t>
          </a:r>
        </a:p>
      </dsp:txBody>
      <dsp:txXfrm>
        <a:off x="5887472" y="4014251"/>
        <a:ext cx="1844199" cy="58019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2024-10-30</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2024-10-30</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a:t>
            </a:fld>
            <a:endParaRPr lang="en-CA"/>
          </a:p>
        </p:txBody>
      </p:sp>
    </p:spTree>
    <p:extLst>
      <p:ext uri="{BB962C8B-B14F-4D97-AF65-F5344CB8AC3E}">
        <p14:creationId xmlns:p14="http://schemas.microsoft.com/office/powerpoint/2010/main" val="2958867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12</a:t>
            </a:fld>
            <a:endParaRPr lang="en-CA"/>
          </a:p>
        </p:txBody>
      </p:sp>
    </p:spTree>
    <p:extLst>
      <p:ext uri="{BB962C8B-B14F-4D97-AF65-F5344CB8AC3E}">
        <p14:creationId xmlns:p14="http://schemas.microsoft.com/office/powerpoint/2010/main" val="2811521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13</a:t>
            </a:fld>
            <a:endParaRPr lang="en-CA"/>
          </a:p>
        </p:txBody>
      </p:sp>
    </p:spTree>
    <p:extLst>
      <p:ext uri="{BB962C8B-B14F-4D97-AF65-F5344CB8AC3E}">
        <p14:creationId xmlns:p14="http://schemas.microsoft.com/office/powerpoint/2010/main" val="1711547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14</a:t>
            </a:fld>
            <a:endParaRPr lang="en-CA"/>
          </a:p>
        </p:txBody>
      </p:sp>
    </p:spTree>
    <p:extLst>
      <p:ext uri="{BB962C8B-B14F-4D97-AF65-F5344CB8AC3E}">
        <p14:creationId xmlns:p14="http://schemas.microsoft.com/office/powerpoint/2010/main" val="3047898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15</a:t>
            </a:fld>
            <a:endParaRPr lang="en-CA"/>
          </a:p>
        </p:txBody>
      </p:sp>
    </p:spTree>
    <p:extLst>
      <p:ext uri="{BB962C8B-B14F-4D97-AF65-F5344CB8AC3E}">
        <p14:creationId xmlns:p14="http://schemas.microsoft.com/office/powerpoint/2010/main" val="242378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16</a:t>
            </a:fld>
            <a:endParaRPr lang="en-CA"/>
          </a:p>
        </p:txBody>
      </p:sp>
    </p:spTree>
    <p:extLst>
      <p:ext uri="{BB962C8B-B14F-4D97-AF65-F5344CB8AC3E}">
        <p14:creationId xmlns:p14="http://schemas.microsoft.com/office/powerpoint/2010/main" val="1279912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17</a:t>
            </a:fld>
            <a:endParaRPr lang="en-CA"/>
          </a:p>
        </p:txBody>
      </p:sp>
    </p:spTree>
    <p:extLst>
      <p:ext uri="{BB962C8B-B14F-4D97-AF65-F5344CB8AC3E}">
        <p14:creationId xmlns:p14="http://schemas.microsoft.com/office/powerpoint/2010/main" val="1412272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20</a:t>
            </a:fld>
            <a:endParaRPr lang="en-CA"/>
          </a:p>
        </p:txBody>
      </p:sp>
    </p:spTree>
    <p:extLst>
      <p:ext uri="{BB962C8B-B14F-4D97-AF65-F5344CB8AC3E}">
        <p14:creationId xmlns:p14="http://schemas.microsoft.com/office/powerpoint/2010/main" val="281329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cs typeface="Calibri"/>
            </a:endParaRPr>
          </a:p>
          <a:p>
            <a:endParaRPr lang="en-US" i="1">
              <a:cs typeface="Calibri"/>
            </a:endParaRPr>
          </a:p>
          <a:p>
            <a:endParaRPr lang="en-CA">
              <a:cs typeface="Calibri"/>
            </a:endParaRPr>
          </a:p>
          <a:p>
            <a:endParaRPr lang="en-CA"/>
          </a:p>
          <a:p>
            <a:endParaRPr lang="en-CA">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3</a:t>
            </a:fld>
            <a:endParaRPr lang="en-CA"/>
          </a:p>
        </p:txBody>
      </p:sp>
    </p:spTree>
    <p:extLst>
      <p:ext uri="{BB962C8B-B14F-4D97-AF65-F5344CB8AC3E}">
        <p14:creationId xmlns:p14="http://schemas.microsoft.com/office/powerpoint/2010/main" val="806569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4</a:t>
            </a:fld>
            <a:endParaRPr lang="en-CA"/>
          </a:p>
        </p:txBody>
      </p:sp>
    </p:spTree>
    <p:extLst>
      <p:ext uri="{BB962C8B-B14F-4D97-AF65-F5344CB8AC3E}">
        <p14:creationId xmlns:p14="http://schemas.microsoft.com/office/powerpoint/2010/main" val="328482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3A5D88-BC26-4EFA-A680-927F6A4ACCF4}" type="slidenum">
              <a:rPr lang="en-CA" smtClean="0"/>
              <a:t>5</a:t>
            </a:fld>
            <a:endParaRPr lang="en-CA"/>
          </a:p>
        </p:txBody>
      </p:sp>
    </p:spTree>
    <p:extLst>
      <p:ext uri="{BB962C8B-B14F-4D97-AF65-F5344CB8AC3E}">
        <p14:creationId xmlns:p14="http://schemas.microsoft.com/office/powerpoint/2010/main" val="358213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a:pPr>
            <a:endParaRPr lang="en-CA" sz="1800">
              <a:latin typeface="Calibri" panose="020F0502020204030204" pitchFamily="34" charset="0"/>
              <a:ea typeface="Calibri" panose="020F0502020204030204" pitchFamily="34" charset="0"/>
              <a:cs typeface="Calibri" panose="020F0502020204030204" pitchFamily="34" charset="0"/>
            </a:endParaRPr>
          </a:p>
          <a:p>
            <a:pPr>
              <a:defRPr/>
            </a:pPr>
            <a:endParaRPr lang="en-CA" sz="1800">
              <a:effectLst/>
              <a:latin typeface="Calibri"/>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EB3A5D88-BC26-4EFA-A680-927F6A4ACCF4}" type="slidenum">
              <a:rPr lang="en-CA" smtClean="0"/>
              <a:t>6</a:t>
            </a:fld>
            <a:endParaRPr lang="en-CA"/>
          </a:p>
        </p:txBody>
      </p:sp>
    </p:spTree>
    <p:extLst>
      <p:ext uri="{BB962C8B-B14F-4D97-AF65-F5344CB8AC3E}">
        <p14:creationId xmlns:p14="http://schemas.microsoft.com/office/powerpoint/2010/main" val="411305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8</a:t>
            </a:fld>
            <a:endParaRPr lang="en-CA"/>
          </a:p>
        </p:txBody>
      </p:sp>
    </p:spTree>
    <p:extLst>
      <p:ext uri="{BB962C8B-B14F-4D97-AF65-F5344CB8AC3E}">
        <p14:creationId xmlns:p14="http://schemas.microsoft.com/office/powerpoint/2010/main" val="348771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9</a:t>
            </a:fld>
            <a:endParaRPr lang="en-CA"/>
          </a:p>
        </p:txBody>
      </p:sp>
    </p:spTree>
    <p:extLst>
      <p:ext uri="{BB962C8B-B14F-4D97-AF65-F5344CB8AC3E}">
        <p14:creationId xmlns:p14="http://schemas.microsoft.com/office/powerpoint/2010/main" val="42736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10</a:t>
            </a:fld>
            <a:endParaRPr lang="en-CA"/>
          </a:p>
        </p:txBody>
      </p:sp>
    </p:spTree>
    <p:extLst>
      <p:ext uri="{BB962C8B-B14F-4D97-AF65-F5344CB8AC3E}">
        <p14:creationId xmlns:p14="http://schemas.microsoft.com/office/powerpoint/2010/main" val="429342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EB3A5D88-BC26-4EFA-A680-927F6A4ACCF4}" type="slidenum">
              <a:rPr lang="en-CA" smtClean="0"/>
              <a:t>11</a:t>
            </a:fld>
            <a:endParaRPr lang="en-CA"/>
          </a:p>
        </p:txBody>
      </p:sp>
    </p:spTree>
    <p:extLst>
      <p:ext uri="{BB962C8B-B14F-4D97-AF65-F5344CB8AC3E}">
        <p14:creationId xmlns:p14="http://schemas.microsoft.com/office/powerpoint/2010/main" val="814993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a:t>Section title</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13"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9283025" y="563605"/>
            <a:ext cx="29083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 name="Freeform 14"/>
          <p:cNvSpPr>
            <a:spLocks/>
          </p:cNvSpPr>
          <p:nvPr userDrawn="1"/>
        </p:nvSpPr>
        <p:spPr bwMode="auto">
          <a:xfrm>
            <a:off x="9105225" y="563605"/>
            <a:ext cx="368300"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 name="Freeform 13"/>
          <p:cNvSpPr>
            <a:spLocks/>
          </p:cNvSpPr>
          <p:nvPr userDrawn="1"/>
        </p:nvSpPr>
        <p:spPr bwMode="auto">
          <a:xfrm>
            <a:off x="-677" y="563605"/>
            <a:ext cx="9309101"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 name="Title 1"/>
          <p:cNvSpPr>
            <a:spLocks noGrp="1"/>
          </p:cNvSpPr>
          <p:nvPr>
            <p:ph type="ctrTitle" hasCustomPrompt="1"/>
          </p:nvPr>
        </p:nvSpPr>
        <p:spPr>
          <a:xfrm>
            <a:off x="1103445" y="2060849"/>
            <a:ext cx="10270067" cy="613891"/>
          </a:xfrm>
          <a:prstGeom prst="rect">
            <a:avLst/>
          </a:prstGeom>
        </p:spPr>
        <p:txBody>
          <a:bodyPr/>
          <a:lstStyle>
            <a:lvl1pPr algn="l">
              <a:defRPr sz="3600">
                <a:solidFill>
                  <a:schemeClr val="tx2"/>
                </a:solidFill>
              </a:defRPr>
            </a:lvl1pPr>
          </a:lstStyle>
          <a:p>
            <a:r>
              <a:rPr lang="en-US"/>
              <a:t>Title</a:t>
            </a:r>
            <a:endParaRPr lang="en-CA"/>
          </a:p>
        </p:txBody>
      </p:sp>
      <p:sp>
        <p:nvSpPr>
          <p:cNvPr id="18" name="Text Placeholder 14"/>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accent3"/>
                </a:solidFill>
              </a:defRPr>
            </a:lvl1pPr>
          </a:lstStyle>
          <a:p>
            <a:pPr lvl="0"/>
            <a:r>
              <a:rPr lang="en-US"/>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
        <p:nvSpPr>
          <p:cNvPr id="21"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a:t>Click to add text</a:t>
            </a:r>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a:t>Photo Caption</a:t>
            </a:r>
            <a:endParaRPr lang="en-CA"/>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8419844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Tree>
    <p:extLst>
      <p:ext uri="{BB962C8B-B14F-4D97-AF65-F5344CB8AC3E}">
        <p14:creationId xmlns:p14="http://schemas.microsoft.com/office/powerpoint/2010/main" val="13137406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to insert a picture</a:t>
            </a:r>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add text</a:t>
            </a:r>
            <a:endParaRPr lang="en-CA"/>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a:t>Click to insert a picture</a:t>
            </a:r>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a:t>Click to insert a picture</a:t>
            </a:r>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p:cNvSpPr>
            <a:spLocks noGrp="1"/>
          </p:cNvSpPr>
          <p:nvPr>
            <p:ph type="sldNum" sz="quarter" idx="15"/>
          </p:nvPr>
        </p:nvSpPr>
        <p:spPr>
          <a:xfrm>
            <a:off x="8737600" y="6356351"/>
            <a:ext cx="2844800" cy="365125"/>
          </a:xfrm>
        </p:spPr>
        <p:txBody>
          <a:bodyPr/>
          <a:lstStyle/>
          <a:p>
            <a:fld id="{32D4B517-E49B-41B6-9DBC-23634E0F1CDC}" type="slidenum">
              <a:rPr lang="en-CA" smtClean="0"/>
              <a:t>‹#›</a:t>
            </a:fld>
            <a:endParaRPr lang="en-CA"/>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7395827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198347379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a:t>This is</a:t>
            </a:r>
            <a:r>
              <a:rPr lang="en-CA" sz="1200" baseline="0"/>
              <a:t> the sample</a:t>
            </a:r>
            <a:br>
              <a:rPr lang="en-CA" sz="1200" baseline="0"/>
            </a:br>
            <a:r>
              <a:rPr lang="en-CA" sz="1200" baseline="0"/>
              <a:t>icon page.</a:t>
            </a:r>
          </a:p>
          <a:p>
            <a:endParaRPr lang="en-CA" sz="1200"/>
          </a:p>
          <a:p>
            <a:r>
              <a:rPr lang="en-CA" sz="1200"/>
              <a:t>It features a </a:t>
            </a:r>
            <a:br>
              <a:rPr lang="en-CA" sz="1200" baseline="0"/>
            </a:br>
            <a:r>
              <a:rPr lang="en-CA" sz="1200" baseline="0"/>
              <a:t>selection of symbols</a:t>
            </a:r>
            <a:br>
              <a:rPr lang="en-CA" sz="1200" baseline="0"/>
            </a:br>
            <a:r>
              <a:rPr lang="en-CA" sz="1200" baseline="0"/>
              <a:t>for use in your presentation.</a:t>
            </a:r>
          </a:p>
          <a:p>
            <a:endParaRPr lang="en-CA" sz="1200" baseline="0"/>
          </a:p>
          <a:p>
            <a:r>
              <a:rPr lang="en-CA" sz="1200" baseline="0"/>
              <a:t>To use a particular symbol, simply go to the </a:t>
            </a:r>
            <a:r>
              <a:rPr lang="en-CA" sz="1200" b="1" baseline="0"/>
              <a:t>(1) View </a:t>
            </a:r>
            <a:r>
              <a:rPr lang="en-CA" sz="1200" baseline="0"/>
              <a:t>Tab and select </a:t>
            </a:r>
            <a:r>
              <a:rPr lang="en-CA" sz="1200" b="1" baseline="0"/>
              <a:t>Slide Master (2)</a:t>
            </a:r>
            <a:r>
              <a:rPr lang="en-CA" sz="1200" baseline="0"/>
              <a:t>. Navigate to the last layout and select the icon(s) you would like to use. Copy them, return to </a:t>
            </a:r>
            <a:r>
              <a:rPr lang="en-CA" sz="1200" b="1" baseline="0"/>
              <a:t>(3) Normal</a:t>
            </a:r>
            <a:r>
              <a:rPr lang="en-CA" sz="1200" baseline="0"/>
              <a:t> view and paste them on the correct slide. Change the colour by choosing a new shape fill if you wish.</a:t>
            </a:r>
            <a:endParaRPr lang="en-CA" sz="120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a:solidFill>
                    <a:schemeClr val="bg2"/>
                  </a:solidFill>
                </a:rPr>
                <a:t>1</a:t>
              </a: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a:solidFill>
                    <a:schemeClr val="bg2"/>
                  </a:solidFill>
                </a:rPr>
                <a:t>2</a:t>
              </a: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a:solidFill>
                    <a:schemeClr val="bg2"/>
                  </a:solidFill>
                </a:rPr>
                <a:t>3</a:t>
              </a:r>
            </a:p>
          </p:txBody>
        </p:sp>
      </p:grpSp>
      <p:sp>
        <p:nvSpPr>
          <p:cNvPr id="14" name="Freeform 5"/>
          <p:cNvSpPr>
            <a:spLocks/>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8" name="Freeform 8"/>
          <p:cNvSpPr>
            <a:spLocks/>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 name="Freeform 9"/>
          <p:cNvSpPr>
            <a:spLocks/>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 name="Freeform 10"/>
          <p:cNvSpPr>
            <a:spLocks/>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 name="Freeform 12"/>
          <p:cNvSpPr>
            <a:spLocks/>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34" name="Group 33"/>
          <p:cNvGrpSpPr/>
          <p:nvPr userDrawn="1"/>
        </p:nvGrpSpPr>
        <p:grpSpPr>
          <a:xfrm>
            <a:off x="8085667" y="1249364"/>
            <a:ext cx="514351"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38" name="Freeform 26"/>
          <p:cNvSpPr>
            <a:spLocks/>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39" name="Group 38"/>
          <p:cNvGrpSpPr/>
          <p:nvPr userDrawn="1"/>
        </p:nvGrpSpPr>
        <p:grpSpPr>
          <a:xfrm>
            <a:off x="8151285" y="3044825"/>
            <a:ext cx="613833"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7" name="Freeform 62"/>
          <p:cNvSpPr>
            <a:spLocks/>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98" name="Freeform 80"/>
          <p:cNvSpPr>
            <a:spLocks/>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9" name="Freeform 92"/>
          <p:cNvSpPr>
            <a:spLocks/>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0" name="Freeform 93"/>
          <p:cNvSpPr>
            <a:spLocks/>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12" name="Group 111"/>
          <p:cNvGrpSpPr/>
          <p:nvPr userDrawn="1"/>
        </p:nvGrpSpPr>
        <p:grpSpPr>
          <a:xfrm>
            <a:off x="7909984" y="708026"/>
            <a:ext cx="48471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24" name="Freeform 104"/>
          <p:cNvSpPr>
            <a:spLocks/>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5" name="Freeform 105"/>
          <p:cNvSpPr>
            <a:spLocks/>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8" name="Freeform 108"/>
          <p:cNvSpPr>
            <a:spLocks/>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30" name="Group 129"/>
          <p:cNvGrpSpPr/>
          <p:nvPr userDrawn="1"/>
        </p:nvGrpSpPr>
        <p:grpSpPr>
          <a:xfrm>
            <a:off x="4491567" y="2287589"/>
            <a:ext cx="493184"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34" name="Freeform 113"/>
          <p:cNvSpPr>
            <a:spLocks/>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5" name="Freeform 114"/>
          <p:cNvSpPr>
            <a:spLocks/>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6" name="Freeform 115"/>
          <p:cNvSpPr>
            <a:spLocks/>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7" name="Freeform 116"/>
          <p:cNvSpPr>
            <a:spLocks/>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44" name="Group 143"/>
          <p:cNvGrpSpPr/>
          <p:nvPr userDrawn="1"/>
        </p:nvGrpSpPr>
        <p:grpSpPr>
          <a:xfrm>
            <a:off x="9829801" y="2392363"/>
            <a:ext cx="207433"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50" name="Group 149"/>
          <p:cNvGrpSpPr/>
          <p:nvPr userDrawn="1"/>
        </p:nvGrpSpPr>
        <p:grpSpPr>
          <a:xfrm>
            <a:off x="9628718" y="2921000"/>
            <a:ext cx="474133"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2" name="Freeform 136"/>
          <p:cNvSpPr>
            <a:spLocks/>
          </p:cNvSpPr>
          <p:nvPr userDrawn="1"/>
        </p:nvSpPr>
        <p:spPr bwMode="auto">
          <a:xfrm>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3" name="Freeform 137"/>
          <p:cNvSpPr>
            <a:spLocks/>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65" name="Group 164"/>
          <p:cNvGrpSpPr/>
          <p:nvPr userDrawn="1"/>
        </p:nvGrpSpPr>
        <p:grpSpPr>
          <a:xfrm>
            <a:off x="3441700" y="4216400"/>
            <a:ext cx="719667"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2" name="Freeform 153"/>
          <p:cNvSpPr>
            <a:spLocks/>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88" name="Group 187"/>
          <p:cNvGrpSpPr/>
          <p:nvPr userDrawn="1"/>
        </p:nvGrpSpPr>
        <p:grpSpPr>
          <a:xfrm>
            <a:off x="10490200" y="673101"/>
            <a:ext cx="891117"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93" name="Group 192"/>
          <p:cNvGrpSpPr/>
          <p:nvPr userDrawn="1"/>
        </p:nvGrpSpPr>
        <p:grpSpPr>
          <a:xfrm>
            <a:off x="11374967" y="4313238"/>
            <a:ext cx="550333"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01" name="Group 200"/>
          <p:cNvGrpSpPr/>
          <p:nvPr userDrawn="1"/>
        </p:nvGrpSpPr>
        <p:grpSpPr>
          <a:xfrm>
            <a:off x="10947400" y="3883026"/>
            <a:ext cx="433917"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24" name="Freeform 191"/>
          <p:cNvSpPr>
            <a:spLocks/>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5" name="Freeform 192"/>
          <p:cNvSpPr>
            <a:spLocks/>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26" name="Group 225"/>
          <p:cNvGrpSpPr/>
          <p:nvPr userDrawn="1"/>
        </p:nvGrpSpPr>
        <p:grpSpPr>
          <a:xfrm>
            <a:off x="10310284" y="3551239"/>
            <a:ext cx="4572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1" name="Freeform 197"/>
          <p:cNvSpPr>
            <a:spLocks/>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2" name="Freeform 198"/>
          <p:cNvSpPr>
            <a:spLocks/>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33" name="Group 232"/>
          <p:cNvGrpSpPr/>
          <p:nvPr userDrawn="1"/>
        </p:nvGrpSpPr>
        <p:grpSpPr>
          <a:xfrm>
            <a:off x="5782734" y="3381376"/>
            <a:ext cx="649817"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24967809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5500" y="731838"/>
            <a:ext cx="8763000" cy="792162"/>
          </a:xfrm>
        </p:spPr>
        <p:txBody>
          <a:bodyPr/>
          <a:lstStyle>
            <a:lvl1pPr>
              <a:defRPr>
                <a:solidFill>
                  <a:schemeClr val="tx1">
                    <a:lumMod val="85000"/>
                    <a:lumOff val="15000"/>
                  </a:schemeClr>
                </a:solidFill>
                <a:latin typeface="+mj-lt"/>
              </a:defRPr>
            </a:lvl1pPr>
          </a:lstStyle>
          <a:p>
            <a:r>
              <a:rPr lang="en-US"/>
              <a:t>Click to edit Master title style</a:t>
            </a:r>
            <a:endParaRPr lang="en-CA"/>
          </a:p>
        </p:txBody>
      </p:sp>
    </p:spTree>
    <p:extLst>
      <p:ext uri="{BB962C8B-B14F-4D97-AF65-F5344CB8AC3E}">
        <p14:creationId xmlns:p14="http://schemas.microsoft.com/office/powerpoint/2010/main" val="2050180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3" name="hl"/>
          <p:cNvSpPr txBox="1"/>
          <p:nvPr userDrawn="1"/>
        </p:nvSpPr>
        <p:spPr>
          <a:xfrm>
            <a:off x="0" y="0"/>
            <a:ext cx="12192000" cy="369332"/>
          </a:xfrm>
          <a:prstGeom prst="rect">
            <a:avLst/>
          </a:prstGeom>
          <a:noFill/>
        </p:spPr>
        <p:txBody>
          <a:bodyPr vert="horz" rtlCol="0">
            <a:spAutoFit/>
          </a:bodyPr>
          <a:lstStyle/>
          <a:p>
            <a:endParaRPr lang="en-CA" sz="1800">
              <a:solidFill>
                <a:schemeClr val="tx1"/>
              </a:solidFill>
            </a:endParaRPr>
          </a:p>
        </p:txBody>
      </p:sp>
      <p:sp>
        <p:nvSpPr>
          <p:cNvPr id="2" name="MSIPCMContentMarking" descr="{&quot;HashCode&quot;:-1880398799,&quot;Placement&quot;:&quot;Header&quot;,&quot;Top&quot;:0.0,&quot;Left&quot;:502.4445,&quot;SlideWidth&quot;:720,&quot;SlideHeight&quot;:540}">
            <a:extLst>
              <a:ext uri="{FF2B5EF4-FFF2-40B4-BE49-F238E27FC236}">
                <a16:creationId xmlns:a16="http://schemas.microsoft.com/office/drawing/2014/main" id="{1D40141A-444B-49E9-B2CA-E6BD9961A9B0}"/>
              </a:ext>
            </a:extLst>
          </p:cNvPr>
          <p:cNvSpPr txBox="1"/>
          <p:nvPr userDrawn="1"/>
        </p:nvSpPr>
        <p:spPr>
          <a:xfrm>
            <a:off x="8508060" y="48041"/>
            <a:ext cx="3683939" cy="184666"/>
          </a:xfrm>
          <a:prstGeom prst="rect">
            <a:avLst/>
          </a:prstGeom>
          <a:noFill/>
        </p:spPr>
        <p:txBody>
          <a:bodyPr vert="horz" wrap="square" lIns="0" tIns="0" rIns="0" bIns="0" rtlCol="0" anchor="ctr" anchorCtr="1">
            <a:spAutoFit/>
          </a:bodyPr>
          <a:lstStyle/>
          <a:p>
            <a:pPr algn="r">
              <a:spcBef>
                <a:spcPts val="0"/>
              </a:spcBef>
              <a:spcAft>
                <a:spcPts val="0"/>
              </a:spcAft>
            </a:pPr>
            <a:r>
              <a:rPr lang="en-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 id="2147483668"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gcxgce.sharepoint.com/teams/10001267/SitePages/Home.aspx" TargetMode="External"/><Relationship Id="rId3" Type="http://schemas.openxmlformats.org/officeDocument/2006/relationships/tags" Target="../tags/tag18.xml"/><Relationship Id="rId7" Type="http://schemas.openxmlformats.org/officeDocument/2006/relationships/hyperlink" Target="https://www.canada.ca/en/government/publicservice/wellness-inclusion-diversity-public-service/health-wellness-public-servants/mental-health-workplace.html?utm_campaign=not-applicable&amp;utm_medium=vanity-url&amp;utm_source=canada-ca_gcmentalhealth" TargetMode="Externa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hyperlink" Target="https://intranet.canada.ca/hr-rh/hw-ms/ww-mmt/mhw-smt/index-eng.asp" TargetMode="External"/><Relationship Id="rId5" Type="http://schemas.openxmlformats.org/officeDocument/2006/relationships/hyperlink" Target="mailto:GCMentalHealth@tbs-sct.gc.ca" TargetMode="External"/><Relationship Id="rId10" Type="http://schemas.openxmlformats.org/officeDocument/2006/relationships/image" Target="../media/image41.svg"/><Relationship Id="rId4" Type="http://schemas.openxmlformats.org/officeDocument/2006/relationships/slideLayout" Target="../slideLayouts/slideLayout3.xml"/><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mentalhealthcommission.ca/national-standar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19.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hyperlink" Target="https://www.canada.ca/en/government/publicservice/wellness-inclusion-diversity-public-service/health-wellness-public-servants/mental-health-workplace/federal-public-service-workplace-mental-health-strategy.html" TargetMode="Externa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4.xml"/><Relationship Id="rId7" Type="http://schemas.openxmlformats.org/officeDocument/2006/relationships/hyperlink" Target="https://www150.statcan.gc.ca/n1/pub/82-003-x/2021012/article/00001-eng.htm" TargetMode="Externa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5.xml"/><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2060849"/>
            <a:ext cx="7702550" cy="613891"/>
          </a:xfrm>
        </p:spPr>
        <p:txBody>
          <a:bodyPr lIns="91440" tIns="45720" rIns="91440" bIns="45720" anchor="t"/>
          <a:lstStyle/>
          <a:p>
            <a:r>
              <a:rPr lang="en-US"/>
              <a:t>Federal Public Service Workplace Mental Health Dashboard </a:t>
            </a:r>
            <a:br>
              <a:rPr lang="en-US"/>
            </a:br>
            <a:br>
              <a:rPr lang="en-US"/>
            </a:br>
            <a:endParaRPr lang="en-US"/>
          </a:p>
        </p:txBody>
      </p:sp>
      <p:sp>
        <p:nvSpPr>
          <p:cNvPr id="6" name="Text Placeholder 5">
            <a:extLst>
              <a:ext uri="{FF2B5EF4-FFF2-40B4-BE49-F238E27FC236}">
                <a16:creationId xmlns:a16="http://schemas.microsoft.com/office/drawing/2014/main" id="{F4606081-0AEA-405C-A5A9-98D7954983BE}"/>
              </a:ext>
            </a:extLst>
          </p:cNvPr>
          <p:cNvSpPr>
            <a:spLocks noGrp="1"/>
          </p:cNvSpPr>
          <p:nvPr>
            <p:ph type="body" sz="quarter" idx="13"/>
          </p:nvPr>
        </p:nvSpPr>
        <p:spPr>
          <a:xfrm>
            <a:off x="2348781" y="3207683"/>
            <a:ext cx="8986157" cy="720080"/>
          </a:xfrm>
        </p:spPr>
        <p:txBody>
          <a:bodyPr/>
          <a:lstStyle/>
          <a:p>
            <a:endParaRPr lang="en-US"/>
          </a:p>
          <a:p>
            <a:endParaRPr lang="en-US"/>
          </a:p>
          <a:p>
            <a:endParaRPr lang="en-US"/>
          </a:p>
          <a:p>
            <a:pPr>
              <a:spcBef>
                <a:spcPts val="0"/>
              </a:spcBef>
            </a:pPr>
            <a:r>
              <a:rPr lang="en-US"/>
              <a:t>Presentation to: Union of Tax Employees </a:t>
            </a:r>
          </a:p>
          <a:p>
            <a:pPr>
              <a:spcBef>
                <a:spcPts val="0"/>
              </a:spcBef>
            </a:pPr>
            <a:r>
              <a:rPr lang="en-US"/>
              <a:t>National Health and Safety Conference</a:t>
            </a:r>
            <a:br>
              <a:rPr lang="en-US"/>
            </a:br>
            <a:r>
              <a:rPr lang="en-US"/>
              <a:t>Date: November 1, 2024</a:t>
            </a:r>
            <a:endParaRPr lang="en-CA"/>
          </a:p>
        </p:txBody>
      </p:sp>
      <p:sp>
        <p:nvSpPr>
          <p:cNvPr id="4" name="Slide Number Placeholder 3"/>
          <p:cNvSpPr>
            <a:spLocks noGrp="1"/>
          </p:cNvSpPr>
          <p:nvPr>
            <p:ph type="sldNum" sz="quarter" idx="12"/>
          </p:nvPr>
        </p:nvSpPr>
        <p:spPr>
          <a:xfrm>
            <a:off x="8077200" y="6356351"/>
            <a:ext cx="2133600" cy="365125"/>
          </a:xfrm>
        </p:spPr>
        <p:txBody>
          <a:bodyPr/>
          <a:lstStyle/>
          <a:p>
            <a:fld id="{32D4B517-E49B-41B6-9DBC-23634E0F1CDC}" type="slidenum">
              <a:rPr lang="en-CA" smtClean="0"/>
              <a:pPr/>
              <a:t>1</a:t>
            </a:fld>
            <a:endParaRPr lang="en-CA"/>
          </a:p>
        </p:txBody>
      </p:sp>
    </p:spTree>
    <p:extLst>
      <p:ext uri="{BB962C8B-B14F-4D97-AF65-F5344CB8AC3E}">
        <p14:creationId xmlns:p14="http://schemas.microsoft.com/office/powerpoint/2010/main" val="113058719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smtClean="0"/>
              <a:pPr/>
              <a:t>10</a:t>
            </a:fld>
            <a:endParaRPr lang="en-CA"/>
          </a:p>
        </p:txBody>
      </p:sp>
      <p:sp>
        <p:nvSpPr>
          <p:cNvPr id="3" name="Text Placeholder 2"/>
          <p:cNvSpPr>
            <a:spLocks noGrp="1"/>
          </p:cNvSpPr>
          <p:nvPr>
            <p:ph type="body" sz="quarter" idx="11"/>
          </p:nvPr>
        </p:nvSpPr>
        <p:spPr>
          <a:xfrm>
            <a:off x="85460" y="106333"/>
            <a:ext cx="12185886" cy="593198"/>
          </a:xfrm>
        </p:spPr>
        <p:txBody>
          <a:bodyPr lIns="0" tIns="0" rIns="0" bIns="0" anchor="t">
            <a:noAutofit/>
          </a:bodyPr>
          <a:lstStyle/>
          <a:p>
            <a:pPr>
              <a:spcBef>
                <a:spcPts val="0"/>
              </a:spcBef>
            </a:pPr>
            <a:r>
              <a:rPr lang="en-US" sz="2500">
                <a:latin typeface="Calibri"/>
                <a:cs typeface="Calibri"/>
              </a:rPr>
              <a:t>Key Results – Select Demographics (comparing shift workers and </a:t>
            </a:r>
            <a:endParaRPr lang="en-US" sz="2500">
              <a:cs typeface="Calibri"/>
            </a:endParaRPr>
          </a:p>
          <a:p>
            <a:pPr>
              <a:spcBef>
                <a:spcPts val="0"/>
              </a:spcBef>
            </a:pPr>
            <a:r>
              <a:rPr lang="en-US" sz="2500">
                <a:latin typeface="Calibri"/>
                <a:cs typeface="Calibri"/>
              </a:rPr>
              <a:t>non-shift workers within CRA)</a:t>
            </a:r>
            <a:endParaRPr lang="en-US" sz="2500">
              <a:ea typeface="Calibri"/>
              <a:cs typeface="Calibri"/>
            </a:endParaRPr>
          </a:p>
        </p:txBody>
      </p:sp>
      <p:sp>
        <p:nvSpPr>
          <p:cNvPr id="9" name="TextBox 8">
            <a:extLst>
              <a:ext uri="{FF2B5EF4-FFF2-40B4-BE49-F238E27FC236}">
                <a16:creationId xmlns:a16="http://schemas.microsoft.com/office/drawing/2014/main" id="{FCE920EC-E67E-01CB-8DBF-C2DA21727169}"/>
              </a:ext>
            </a:extLst>
          </p:cNvPr>
          <p:cNvSpPr txBox="1"/>
          <p:nvPr/>
        </p:nvSpPr>
        <p:spPr>
          <a:xfrm>
            <a:off x="7685314" y="1041534"/>
            <a:ext cx="4449021" cy="41319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50" u="sng">
                <a:cs typeface="Calibri"/>
              </a:rPr>
              <a:t>Graph Explanation</a:t>
            </a:r>
            <a:endParaRPr lang="en-US" sz="1750">
              <a:cs typeface="Calibri"/>
            </a:endParaRPr>
          </a:p>
          <a:p>
            <a:r>
              <a:rPr lang="en-US" sz="1750">
                <a:cs typeface="Calibri"/>
              </a:rPr>
              <a:t>The graph displays a comparison between CRA employees that are shift workers and non-shift workers for the 11 psychosocial factors in 2022. Shift worker scores are reflected in dark blue and non-shift worker scores in light blue.</a:t>
            </a:r>
          </a:p>
          <a:p>
            <a:endParaRPr lang="en-US" sz="1750" u="sng">
              <a:cs typeface="Calibri"/>
            </a:endParaRPr>
          </a:p>
          <a:p>
            <a:r>
              <a:rPr lang="en-US" sz="1750" u="sng">
                <a:cs typeface="Calibri"/>
              </a:rPr>
              <a:t>Analysis</a:t>
            </a:r>
          </a:p>
          <a:p>
            <a:r>
              <a:rPr lang="en-US" sz="1750">
                <a:cs typeface="Calibri"/>
              </a:rPr>
              <a:t>Shift workers score higher than non-shift workers on all the factors, though mostly by a relatively small margin (i.e., 3 percentage points or less). The difference in scores is more pronounced for Organizational Culture, Workload Management, Psychological Protection and Growth and Development.</a:t>
            </a:r>
          </a:p>
        </p:txBody>
      </p:sp>
      <p:pic>
        <p:nvPicPr>
          <p:cNvPr id="4" name="Picture 3" descr="A screenshot of a computer screen&#10;&#10;Description automatically generated">
            <a:extLst>
              <a:ext uri="{FF2B5EF4-FFF2-40B4-BE49-F238E27FC236}">
                <a16:creationId xmlns:a16="http://schemas.microsoft.com/office/drawing/2014/main" id="{C452113F-357D-DFB8-8AF1-A67AAEAA135D}"/>
              </a:ext>
            </a:extLst>
          </p:cNvPr>
          <p:cNvPicPr>
            <a:picLocks noChangeAspect="1"/>
          </p:cNvPicPr>
          <p:nvPr/>
        </p:nvPicPr>
        <p:blipFill>
          <a:blip r:embed="rId3"/>
          <a:stretch>
            <a:fillRect/>
          </a:stretch>
        </p:blipFill>
        <p:spPr>
          <a:xfrm>
            <a:off x="-3103" y="1045307"/>
            <a:ext cx="7772745" cy="5128847"/>
          </a:xfrm>
          <a:prstGeom prst="rect">
            <a:avLst/>
          </a:prstGeom>
        </p:spPr>
      </p:pic>
    </p:spTree>
    <p:extLst>
      <p:ext uri="{BB962C8B-B14F-4D97-AF65-F5344CB8AC3E}">
        <p14:creationId xmlns:p14="http://schemas.microsoft.com/office/powerpoint/2010/main" val="34905393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11</a:t>
            </a:fld>
            <a:endParaRPr lang="en-CA"/>
          </a:p>
        </p:txBody>
      </p:sp>
      <p:sp>
        <p:nvSpPr>
          <p:cNvPr id="3" name="Text Placeholder 2"/>
          <p:cNvSpPr>
            <a:spLocks noGrp="1"/>
          </p:cNvSpPr>
          <p:nvPr>
            <p:ph type="body" sz="quarter" idx="11"/>
          </p:nvPr>
        </p:nvSpPr>
        <p:spPr>
          <a:xfrm>
            <a:off x="39757" y="327467"/>
            <a:ext cx="12152244" cy="729787"/>
          </a:xfrm>
        </p:spPr>
        <p:txBody>
          <a:bodyPr lIns="0" tIns="0" rIns="0" bIns="0" anchor="t">
            <a:noAutofit/>
          </a:bodyPr>
          <a:lstStyle/>
          <a:p>
            <a:r>
              <a:rPr lang="en-US" sz="2750">
                <a:latin typeface="Calibri"/>
                <a:cs typeface="Calibri"/>
              </a:rPr>
              <a:t>Key Results – Multi-level Comparison (New Brunswick TSO compared to levels above)</a:t>
            </a:r>
            <a:endParaRPr lang="en-US" sz="2750">
              <a:latin typeface="Calibri"/>
              <a:ea typeface="Calibri"/>
              <a:cs typeface="Calibri"/>
            </a:endParaRPr>
          </a:p>
        </p:txBody>
      </p:sp>
      <p:sp>
        <p:nvSpPr>
          <p:cNvPr id="4" name="Content Placeholder 3"/>
          <p:cNvSpPr>
            <a:spLocks noGrp="1"/>
          </p:cNvSpPr>
          <p:nvPr>
            <p:ph idx="10"/>
          </p:nvPr>
        </p:nvSpPr>
        <p:spPr>
          <a:xfrm>
            <a:off x="2310210" y="1124744"/>
            <a:ext cx="7571580" cy="5293146"/>
          </a:xfrm>
        </p:spPr>
        <p:txBody>
          <a:bodyPr lIns="0" tIns="0" rIns="0" bIns="0" anchor="t"/>
          <a:lstStyle/>
          <a:p>
            <a:endParaRPr lang="en-US"/>
          </a:p>
          <a:p>
            <a:endParaRPr lang="en-US"/>
          </a:p>
        </p:txBody>
      </p:sp>
      <p:sp>
        <p:nvSpPr>
          <p:cNvPr id="8" name="TextBox 7">
            <a:extLst>
              <a:ext uri="{FF2B5EF4-FFF2-40B4-BE49-F238E27FC236}">
                <a16:creationId xmlns:a16="http://schemas.microsoft.com/office/drawing/2014/main" id="{07576A27-D291-023F-6610-5CE945B702DD}"/>
              </a:ext>
            </a:extLst>
          </p:cNvPr>
          <p:cNvSpPr txBox="1"/>
          <p:nvPr/>
        </p:nvSpPr>
        <p:spPr>
          <a:xfrm>
            <a:off x="7815773" y="1035870"/>
            <a:ext cx="4383496" cy="62632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cs typeface="Calibri"/>
              </a:rPr>
              <a:t>Graph Explanation</a:t>
            </a:r>
            <a:endParaRPr lang="en-US">
              <a:cs typeface="Calibri"/>
            </a:endParaRPr>
          </a:p>
          <a:p>
            <a:pPr>
              <a:spcAft>
                <a:spcPts val="600"/>
              </a:spcAft>
            </a:pPr>
            <a:r>
              <a:rPr lang="en-US">
                <a:cs typeface="Calibri"/>
              </a:rPr>
              <a:t>The graph displays a comparison across a range of levels, from the public service to the New Brunswick TSO, for the 11 psychosocial factors in 2022. The bars correspond with headings at the top of the graphic (i.e., public service in grey, CRA in navy, Atlantic Region in brown, and New Brunswick TSO in green).</a:t>
            </a:r>
            <a:endParaRPr lang="en-US"/>
          </a:p>
          <a:p>
            <a:endParaRPr lang="en-US" u="sng">
              <a:cs typeface="Calibri"/>
            </a:endParaRPr>
          </a:p>
          <a:p>
            <a:r>
              <a:rPr lang="en-US" u="sng">
                <a:cs typeface="Calibri"/>
              </a:rPr>
              <a:t>Analysis</a:t>
            </a:r>
            <a:endParaRPr lang="en-US">
              <a:cs typeface="Calibri"/>
            </a:endParaRPr>
          </a:p>
          <a:p>
            <a:r>
              <a:rPr lang="en-US">
                <a:cs typeface="Calibri"/>
              </a:rPr>
              <a:t>New Brunswick TSO and the Atlantic Region have similar scores, which are higher on all 11 factors than the other three levels. CRA and the Regions also have similar scores, which in turn are higher than the public service average on all 11 factors. The gaps between the Atlantic Region and the rest of CRA is most pronounced for Organizational Culture. </a:t>
            </a:r>
            <a:endParaRPr lang="en-US" u="sng">
              <a:cs typeface="Calibri"/>
            </a:endParaRPr>
          </a:p>
          <a:p>
            <a:endParaRPr lang="en-US">
              <a:cs typeface="Calibri"/>
            </a:endParaRPr>
          </a:p>
          <a:p>
            <a:endParaRPr lang="en-US">
              <a:cs typeface="Calibri"/>
            </a:endParaRPr>
          </a:p>
        </p:txBody>
      </p:sp>
      <p:pic>
        <p:nvPicPr>
          <p:cNvPr id="7" name="Picture 6">
            <a:extLst>
              <a:ext uri="{FF2B5EF4-FFF2-40B4-BE49-F238E27FC236}">
                <a16:creationId xmlns:a16="http://schemas.microsoft.com/office/drawing/2014/main" id="{9AAC9B81-3623-1BFA-BC05-4667A613563B}"/>
              </a:ext>
            </a:extLst>
          </p:cNvPr>
          <p:cNvPicPr>
            <a:picLocks noChangeAspect="1"/>
          </p:cNvPicPr>
          <p:nvPr/>
        </p:nvPicPr>
        <p:blipFill>
          <a:blip r:embed="rId3"/>
          <a:stretch>
            <a:fillRect/>
          </a:stretch>
        </p:blipFill>
        <p:spPr>
          <a:xfrm>
            <a:off x="-7269" y="1035870"/>
            <a:ext cx="7815244" cy="5204991"/>
          </a:xfrm>
          <a:prstGeom prst="rect">
            <a:avLst/>
          </a:prstGeom>
        </p:spPr>
      </p:pic>
    </p:spTree>
    <p:extLst>
      <p:ext uri="{BB962C8B-B14F-4D97-AF65-F5344CB8AC3E}">
        <p14:creationId xmlns:p14="http://schemas.microsoft.com/office/powerpoint/2010/main" val="75341239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smtClean="0"/>
              <a:pPr/>
              <a:t>12</a:t>
            </a:fld>
            <a:endParaRPr lang="en-CA"/>
          </a:p>
        </p:txBody>
      </p:sp>
      <p:sp>
        <p:nvSpPr>
          <p:cNvPr id="3" name="Text Placeholder 2"/>
          <p:cNvSpPr>
            <a:spLocks noGrp="1"/>
          </p:cNvSpPr>
          <p:nvPr>
            <p:ph type="body" sz="quarter" idx="11"/>
          </p:nvPr>
        </p:nvSpPr>
        <p:spPr>
          <a:xfrm>
            <a:off x="46383" y="331025"/>
            <a:ext cx="12264040" cy="593198"/>
          </a:xfrm>
        </p:spPr>
        <p:txBody>
          <a:bodyPr lIns="0" tIns="0" rIns="0" bIns="0" anchor="t">
            <a:normAutofit/>
          </a:bodyPr>
          <a:lstStyle/>
          <a:p>
            <a:pPr>
              <a:spcBef>
                <a:spcPts val="0"/>
              </a:spcBef>
            </a:pPr>
            <a:r>
              <a:rPr lang="en-US">
                <a:latin typeface="Calibri"/>
                <a:cs typeface="Calibri"/>
              </a:rPr>
              <a:t>Key Results – Select Demographics (comparing Employment types within CRA)</a:t>
            </a:r>
            <a:endParaRPr lang="en-US">
              <a:ea typeface="Calibri"/>
              <a:cs typeface="Calibri"/>
            </a:endParaRPr>
          </a:p>
        </p:txBody>
      </p:sp>
      <p:sp>
        <p:nvSpPr>
          <p:cNvPr id="9" name="TextBox 8">
            <a:extLst>
              <a:ext uri="{FF2B5EF4-FFF2-40B4-BE49-F238E27FC236}">
                <a16:creationId xmlns:a16="http://schemas.microsoft.com/office/drawing/2014/main" id="{FCE920EC-E67E-01CB-8DBF-C2DA21727169}"/>
              </a:ext>
            </a:extLst>
          </p:cNvPr>
          <p:cNvSpPr txBox="1"/>
          <p:nvPr/>
        </p:nvSpPr>
        <p:spPr>
          <a:xfrm>
            <a:off x="7685314" y="1041534"/>
            <a:ext cx="4498992" cy="5132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50" u="sng">
                <a:cs typeface="Calibri"/>
              </a:rPr>
              <a:t>Graph Explanation</a:t>
            </a:r>
            <a:endParaRPr lang="en-US" sz="1750">
              <a:cs typeface="Calibri"/>
            </a:endParaRPr>
          </a:p>
          <a:p>
            <a:r>
              <a:rPr lang="en-US" sz="1750">
                <a:cs typeface="Calibri"/>
              </a:rPr>
              <a:t>The graph displays a comparison based on employment type of CRA employees for the 11 psychosocial factors in 2022. Indeterminate scores are reflected in brown, seasonal scores are in light blue, term scores are in green, casual scores are in grey, and student scores are in dark blue.</a:t>
            </a:r>
          </a:p>
          <a:p>
            <a:endParaRPr lang="en-US" sz="1750" u="sng">
              <a:cs typeface="Calibri"/>
            </a:endParaRPr>
          </a:p>
          <a:p>
            <a:r>
              <a:rPr lang="en-US" sz="1700" u="sng">
                <a:cs typeface="Calibri"/>
              </a:rPr>
              <a:t>Analysis</a:t>
            </a:r>
          </a:p>
          <a:p>
            <a:r>
              <a:rPr lang="en-US" sz="1700">
                <a:cs typeface="Calibri"/>
              </a:rPr>
              <a:t>Indeterminate employees score lowest on all factors and students score highest on most factors (9 out of 11). Seasonal employees score highest on Growth and Development and Balance. While seasonal employees generally score higher than term employees, the latter have slightly higher scores on Psychological Support, Civility and Respect, Workload Management and Protection of Physical Safety.</a:t>
            </a:r>
          </a:p>
        </p:txBody>
      </p:sp>
      <p:pic>
        <p:nvPicPr>
          <p:cNvPr id="5" name="Picture 4">
            <a:extLst>
              <a:ext uri="{FF2B5EF4-FFF2-40B4-BE49-F238E27FC236}">
                <a16:creationId xmlns:a16="http://schemas.microsoft.com/office/drawing/2014/main" id="{5C47AD8F-EE6A-85F4-A6E3-3A6292F32D5C}"/>
              </a:ext>
            </a:extLst>
          </p:cNvPr>
          <p:cNvPicPr>
            <a:picLocks noChangeAspect="1"/>
          </p:cNvPicPr>
          <p:nvPr/>
        </p:nvPicPr>
        <p:blipFill>
          <a:blip r:embed="rId3"/>
          <a:stretch>
            <a:fillRect/>
          </a:stretch>
        </p:blipFill>
        <p:spPr>
          <a:xfrm>
            <a:off x="0" y="1041534"/>
            <a:ext cx="7753972" cy="5138545"/>
          </a:xfrm>
          <a:prstGeom prst="rect">
            <a:avLst/>
          </a:prstGeom>
        </p:spPr>
      </p:pic>
    </p:spTree>
    <p:extLst>
      <p:ext uri="{BB962C8B-B14F-4D97-AF65-F5344CB8AC3E}">
        <p14:creationId xmlns:p14="http://schemas.microsoft.com/office/powerpoint/2010/main" val="347864901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13</a:t>
            </a:fld>
            <a:endParaRPr lang="en-CA"/>
          </a:p>
        </p:txBody>
      </p:sp>
      <p:sp>
        <p:nvSpPr>
          <p:cNvPr id="3" name="Text Placeholder 2"/>
          <p:cNvSpPr>
            <a:spLocks noGrp="1"/>
          </p:cNvSpPr>
          <p:nvPr>
            <p:ph type="body" sz="quarter" idx="11"/>
          </p:nvPr>
        </p:nvSpPr>
        <p:spPr>
          <a:xfrm>
            <a:off x="39756" y="330288"/>
            <a:ext cx="12215592" cy="658891"/>
          </a:xfrm>
        </p:spPr>
        <p:txBody>
          <a:bodyPr lIns="0" tIns="0" rIns="0" bIns="0" anchor="t">
            <a:normAutofit/>
          </a:bodyPr>
          <a:lstStyle/>
          <a:p>
            <a:r>
              <a:rPr lang="en-US">
                <a:latin typeface="Calibri"/>
                <a:cs typeface="Calibri"/>
              </a:rPr>
              <a:t>Key Results – All Demographics (comparing Racial groups within CRA)</a:t>
            </a:r>
            <a:endParaRPr lang="en-US">
              <a:cs typeface="Calibri" panose="020F0502020204030204" pitchFamily="34" charset="0"/>
            </a:endParaRPr>
          </a:p>
          <a:p>
            <a:endParaRPr lang="en-US">
              <a:latin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sp>
        <p:nvSpPr>
          <p:cNvPr id="12" name="TextBox 11">
            <a:extLst>
              <a:ext uri="{FF2B5EF4-FFF2-40B4-BE49-F238E27FC236}">
                <a16:creationId xmlns:a16="http://schemas.microsoft.com/office/drawing/2014/main" id="{B036B99E-20E9-AE63-A0B6-2FC8FD574CE2}"/>
              </a:ext>
            </a:extLst>
          </p:cNvPr>
          <p:cNvSpPr txBox="1"/>
          <p:nvPr/>
        </p:nvSpPr>
        <p:spPr>
          <a:xfrm>
            <a:off x="7696200" y="977449"/>
            <a:ext cx="4439479" cy="58580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u="sng">
                <a:cs typeface="Calibri"/>
              </a:rPr>
              <a:t>Table explanation</a:t>
            </a:r>
            <a:endParaRPr lang="en-US" sz="1700">
              <a:ea typeface="Calibri"/>
              <a:cs typeface="Calibri"/>
            </a:endParaRPr>
          </a:p>
          <a:p>
            <a:pPr>
              <a:spcAft>
                <a:spcPts val="800"/>
              </a:spcAft>
            </a:pPr>
            <a:r>
              <a:rPr lang="en-US" sz="1700">
                <a:ea typeface="Calibri"/>
                <a:cs typeface="Calibri"/>
              </a:rPr>
              <a:t>The table displays a comparison of CRA scores for racial groups across 11 psychosocial factors in 2022. Results are shown in a heat map format with green highlighting strengths and orange indicating areas for improvement.</a:t>
            </a:r>
          </a:p>
          <a:p>
            <a:pPr>
              <a:spcAft>
                <a:spcPts val="800"/>
              </a:spcAft>
            </a:pPr>
            <a:r>
              <a:rPr lang="en-US" sz="1700" u="sng">
                <a:ea typeface="Calibri"/>
                <a:cs typeface="Calibri"/>
              </a:rPr>
              <a:t>Analysis</a:t>
            </a:r>
            <a:br>
              <a:rPr lang="en-US" sz="1700">
                <a:ea typeface="Calibri"/>
                <a:cs typeface="Calibri"/>
              </a:rPr>
            </a:br>
            <a:r>
              <a:rPr lang="en-US" sz="1700">
                <a:ea typeface="Calibri"/>
                <a:cs typeface="Calibri"/>
              </a:rPr>
              <a:t>All racial groups score high for Clear Leadership and Expectations, Civility and Respect and Protection of Physical Safety. Racialized, non-Indigenous employees score higher than non-racialized, non-Indigenous employees on all psychosocial factors, except Psychological Support and Protection of Physical Safety, where they score the same. The largest gap between the two groups is in Organizational Culture. Among racial groups, overall, Black and South Asian employees have the highest scores. Employees from multiple racialized groups and from a racialized group </a:t>
            </a:r>
            <a:r>
              <a:rPr lang="en-US" sz="1700" err="1">
                <a:ea typeface="Calibri"/>
                <a:cs typeface="Calibri"/>
              </a:rPr>
              <a:t>n.i.e</a:t>
            </a:r>
            <a:r>
              <a:rPr lang="en-US" sz="1700">
                <a:ea typeface="Calibri"/>
                <a:cs typeface="Calibri"/>
              </a:rPr>
              <a:t>. have the lowest scores.</a:t>
            </a:r>
          </a:p>
        </p:txBody>
      </p:sp>
      <p:pic>
        <p:nvPicPr>
          <p:cNvPr id="7" name="Picture 6">
            <a:extLst>
              <a:ext uri="{FF2B5EF4-FFF2-40B4-BE49-F238E27FC236}">
                <a16:creationId xmlns:a16="http://schemas.microsoft.com/office/drawing/2014/main" id="{1202CDBF-AE80-7AA1-EAEE-72DCEA11793E}"/>
              </a:ext>
            </a:extLst>
          </p:cNvPr>
          <p:cNvPicPr>
            <a:picLocks noChangeAspect="1"/>
          </p:cNvPicPr>
          <p:nvPr/>
        </p:nvPicPr>
        <p:blipFill>
          <a:blip r:embed="rId3"/>
          <a:stretch>
            <a:fillRect/>
          </a:stretch>
        </p:blipFill>
        <p:spPr>
          <a:xfrm>
            <a:off x="56986" y="989179"/>
            <a:ext cx="7638550" cy="5054645"/>
          </a:xfrm>
          <a:prstGeom prst="rect">
            <a:avLst/>
          </a:prstGeom>
        </p:spPr>
      </p:pic>
    </p:spTree>
    <p:extLst>
      <p:ext uri="{BB962C8B-B14F-4D97-AF65-F5344CB8AC3E}">
        <p14:creationId xmlns:p14="http://schemas.microsoft.com/office/powerpoint/2010/main" val="384571562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2"/>
            <a:ext cx="2133600" cy="365125"/>
          </a:xfrm>
        </p:spPr>
        <p:txBody>
          <a:bodyPr/>
          <a:lstStyle/>
          <a:p>
            <a:fld id="{32D4B517-E49B-41B6-9DBC-23634E0F1CDC}" type="slidenum">
              <a:rPr lang="en-CA" dirty="0" smtClean="0"/>
              <a:pPr/>
              <a:t>14</a:t>
            </a:fld>
            <a:endParaRPr lang="en-CA"/>
          </a:p>
        </p:txBody>
      </p:sp>
      <p:sp>
        <p:nvSpPr>
          <p:cNvPr id="3" name="Text Placeholder 2"/>
          <p:cNvSpPr>
            <a:spLocks noGrp="1"/>
          </p:cNvSpPr>
          <p:nvPr>
            <p:ph type="body" sz="quarter" idx="11"/>
          </p:nvPr>
        </p:nvSpPr>
        <p:spPr>
          <a:xfrm>
            <a:off x="39758" y="327400"/>
            <a:ext cx="9399717" cy="658891"/>
          </a:xfrm>
        </p:spPr>
        <p:txBody>
          <a:bodyPr lIns="0" tIns="0" rIns="0" bIns="0" anchor="t">
            <a:normAutofit/>
          </a:bodyPr>
          <a:lstStyle/>
          <a:p>
            <a:r>
              <a:rPr lang="en-US">
                <a:latin typeface="Calibri"/>
                <a:cs typeface="Calibri"/>
              </a:rPr>
              <a:t>Key Results – Trend over Time (Executives in Public Service)</a:t>
            </a:r>
          </a:p>
        </p:txBody>
      </p:sp>
      <p:sp>
        <p:nvSpPr>
          <p:cNvPr id="4" name="Content Placeholder 3"/>
          <p:cNvSpPr>
            <a:spLocks noGrp="1"/>
          </p:cNvSpPr>
          <p:nvPr>
            <p:ph idx="10"/>
          </p:nvPr>
        </p:nvSpPr>
        <p:spPr>
          <a:xfrm>
            <a:off x="8303237" y="1279203"/>
            <a:ext cx="3648311" cy="5293147"/>
          </a:xfrm>
        </p:spPr>
        <p:txBody>
          <a:bodyPr lIns="0" tIns="0" rIns="0" bIns="0" anchor="t"/>
          <a:lstStyle/>
          <a:p>
            <a:endParaRPr lang="en-US"/>
          </a:p>
          <a:p>
            <a:endParaRPr lang="en-US"/>
          </a:p>
        </p:txBody>
      </p:sp>
      <p:sp>
        <p:nvSpPr>
          <p:cNvPr id="12" name="TextBox 11">
            <a:extLst>
              <a:ext uri="{FF2B5EF4-FFF2-40B4-BE49-F238E27FC236}">
                <a16:creationId xmlns:a16="http://schemas.microsoft.com/office/drawing/2014/main" id="{B036B99E-20E9-AE63-A0B6-2FC8FD574CE2}"/>
              </a:ext>
            </a:extLst>
          </p:cNvPr>
          <p:cNvSpPr txBox="1"/>
          <p:nvPr/>
        </p:nvSpPr>
        <p:spPr>
          <a:xfrm>
            <a:off x="7843545" y="1175619"/>
            <a:ext cx="4296273" cy="4903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cs typeface="Calibri"/>
              </a:rPr>
              <a:t>Graph explanation</a:t>
            </a:r>
            <a:endParaRPr lang="en-US">
              <a:ea typeface="Calibri"/>
              <a:cs typeface="Calibri"/>
            </a:endParaRPr>
          </a:p>
          <a:p>
            <a:pPr>
              <a:spcAft>
                <a:spcPts val="800"/>
              </a:spcAft>
            </a:pPr>
            <a:r>
              <a:rPr lang="en-US">
                <a:ea typeface="Calibri"/>
                <a:cs typeface="Calibri"/>
              </a:rPr>
              <a:t>The graph displays a comparison over time of scores for executives across the public service for 11 psychosocial factors. Graph results correspond with the </a:t>
            </a:r>
            <a:r>
              <a:rPr lang="en-US" err="1">
                <a:ea typeface="Calibri"/>
                <a:cs typeface="Calibri"/>
              </a:rPr>
              <a:t>colours</a:t>
            </a:r>
            <a:r>
              <a:rPr lang="en-US">
                <a:ea typeface="Calibri"/>
                <a:cs typeface="Calibri"/>
              </a:rPr>
              <a:t> indicated by the year above it (2019 in light blue, 2020 in grey and 2022 in dark blue). </a:t>
            </a:r>
          </a:p>
          <a:p>
            <a:pPr>
              <a:spcAft>
                <a:spcPts val="800"/>
              </a:spcAft>
            </a:pPr>
            <a:r>
              <a:rPr lang="en-US" u="sng">
                <a:ea typeface="Calibri"/>
                <a:cs typeface="Calibri"/>
              </a:rPr>
              <a:t>Analysis</a:t>
            </a:r>
            <a:br>
              <a:rPr lang="en-US">
                <a:ea typeface="Calibri"/>
                <a:cs typeface="Calibri"/>
              </a:rPr>
            </a:br>
            <a:r>
              <a:rPr lang="en-US">
                <a:ea typeface="Calibri"/>
                <a:cs typeface="Calibri"/>
              </a:rPr>
              <a:t>Scores indicate a downward trend for most psychosocial factors, with the sharpest declines in Workload Management, Balance and Protection of Physical Safety, respectively 9, 7 and 6 percentage points lower in 2022 than in 2019. The decline in Workload Management is particularly noteworthy given how low the score was already in 2019. </a:t>
            </a:r>
          </a:p>
        </p:txBody>
      </p:sp>
      <p:pic>
        <p:nvPicPr>
          <p:cNvPr id="5" name="Picture 4">
            <a:extLst>
              <a:ext uri="{FF2B5EF4-FFF2-40B4-BE49-F238E27FC236}">
                <a16:creationId xmlns:a16="http://schemas.microsoft.com/office/drawing/2014/main" id="{47B89CF3-9729-BC79-622A-B8F25DE324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099" y="983434"/>
            <a:ext cx="7641636" cy="5454471"/>
          </a:xfrm>
          <a:prstGeom prst="rect">
            <a:avLst/>
          </a:prstGeom>
        </p:spPr>
      </p:pic>
      <p:sp>
        <p:nvSpPr>
          <p:cNvPr id="7" name="TextBox 6">
            <a:extLst>
              <a:ext uri="{FF2B5EF4-FFF2-40B4-BE49-F238E27FC236}">
                <a16:creationId xmlns:a16="http://schemas.microsoft.com/office/drawing/2014/main" id="{A765CACD-B63F-E680-AD1F-BC6E652BC068}"/>
              </a:ext>
            </a:extLst>
          </p:cNvPr>
          <p:cNvSpPr txBox="1"/>
          <p:nvPr/>
        </p:nvSpPr>
        <p:spPr>
          <a:xfrm>
            <a:off x="38281" y="6160009"/>
            <a:ext cx="6686619" cy="1128514"/>
          </a:xfrm>
          <a:prstGeom prst="rect">
            <a:avLst/>
          </a:prstGeom>
          <a:noFill/>
        </p:spPr>
        <p:txBody>
          <a:bodyPr wrap="square" lIns="91440" tIns="45720" rIns="91440" bIns="45720" rtlCol="0" anchor="t">
            <a:spAutoFit/>
          </a:bodyPr>
          <a:lstStyle/>
          <a:p>
            <a:pPr>
              <a:spcAft>
                <a:spcPts val="800"/>
              </a:spcAft>
            </a:pPr>
            <a:endParaRPr lang="en-US" sz="1200">
              <a:highlight>
                <a:srgbClr val="FFFF00"/>
              </a:highlight>
              <a:ea typeface="Calibri"/>
              <a:cs typeface="Calibri"/>
            </a:endParaRPr>
          </a:p>
          <a:p>
            <a:pPr>
              <a:spcAft>
                <a:spcPts val="800"/>
              </a:spcAft>
            </a:pPr>
            <a:r>
              <a:rPr lang="en-US" sz="1200" i="1" u="sng">
                <a:cs typeface="Calibri"/>
              </a:rPr>
              <a:t>Note</a:t>
            </a:r>
            <a:r>
              <a:rPr lang="en-US" sz="1200">
                <a:cs typeface="Calibri"/>
              </a:rPr>
              <a:t>: </a:t>
            </a:r>
            <a:r>
              <a:rPr lang="en-US" sz="1200" i="1">
                <a:cs typeface="Calibri"/>
              </a:rPr>
              <a:t>results for Psychological Support are only available for 2020 and 2022, as the questions on which they are based were introduced in the 2020 PSES. </a:t>
            </a:r>
            <a:endParaRPr lang="en-US" sz="1200" i="1">
              <a:ea typeface="Calibri"/>
              <a:cs typeface="Calibri"/>
            </a:endParaRPr>
          </a:p>
          <a:p>
            <a:endParaRPr lang="en-CA"/>
          </a:p>
        </p:txBody>
      </p:sp>
    </p:spTree>
    <p:extLst>
      <p:ext uri="{BB962C8B-B14F-4D97-AF65-F5344CB8AC3E}">
        <p14:creationId xmlns:p14="http://schemas.microsoft.com/office/powerpoint/2010/main" val="8748562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2"/>
            <a:ext cx="2133600" cy="365125"/>
          </a:xfrm>
        </p:spPr>
        <p:txBody>
          <a:bodyPr/>
          <a:lstStyle/>
          <a:p>
            <a:fld id="{32D4B517-E49B-41B6-9DBC-23634E0F1CDC}" type="slidenum">
              <a:rPr lang="en-CA" dirty="0" smtClean="0"/>
              <a:pPr/>
              <a:t>15</a:t>
            </a:fld>
            <a:endParaRPr lang="en-CA"/>
          </a:p>
        </p:txBody>
      </p:sp>
      <p:sp>
        <p:nvSpPr>
          <p:cNvPr id="3" name="Text Placeholder 2"/>
          <p:cNvSpPr>
            <a:spLocks noGrp="1"/>
          </p:cNvSpPr>
          <p:nvPr>
            <p:ph type="body" sz="quarter" idx="11"/>
          </p:nvPr>
        </p:nvSpPr>
        <p:spPr>
          <a:xfrm>
            <a:off x="39758" y="327400"/>
            <a:ext cx="11911790" cy="658891"/>
          </a:xfrm>
        </p:spPr>
        <p:txBody>
          <a:bodyPr lIns="0" tIns="0" rIns="0" bIns="0" anchor="t">
            <a:normAutofit/>
          </a:bodyPr>
          <a:lstStyle/>
          <a:p>
            <a:r>
              <a:rPr lang="en-US">
                <a:latin typeface="Calibri"/>
                <a:cs typeface="Calibri"/>
              </a:rPr>
              <a:t>Key Results – Trend over Time (Client contact </a:t>
            </a:r>
            <a:r>
              <a:rPr lang="en-US" err="1">
                <a:latin typeface="Calibri"/>
                <a:cs typeface="Calibri"/>
              </a:rPr>
              <a:t>centre</a:t>
            </a:r>
            <a:r>
              <a:rPr lang="en-US">
                <a:latin typeface="Calibri"/>
                <a:cs typeface="Calibri"/>
              </a:rPr>
              <a:t> employees in CRA)</a:t>
            </a:r>
          </a:p>
        </p:txBody>
      </p:sp>
      <p:sp>
        <p:nvSpPr>
          <p:cNvPr id="4" name="Content Placeholder 3"/>
          <p:cNvSpPr>
            <a:spLocks noGrp="1"/>
          </p:cNvSpPr>
          <p:nvPr>
            <p:ph idx="10"/>
          </p:nvPr>
        </p:nvSpPr>
        <p:spPr>
          <a:xfrm>
            <a:off x="8303237" y="1279203"/>
            <a:ext cx="3648311" cy="5293147"/>
          </a:xfrm>
        </p:spPr>
        <p:txBody>
          <a:bodyPr lIns="0" tIns="0" rIns="0" bIns="0" anchor="t"/>
          <a:lstStyle/>
          <a:p>
            <a:endParaRPr lang="en-US"/>
          </a:p>
          <a:p>
            <a:endParaRPr lang="en-US"/>
          </a:p>
        </p:txBody>
      </p:sp>
      <p:sp>
        <p:nvSpPr>
          <p:cNvPr id="12" name="TextBox 11">
            <a:extLst>
              <a:ext uri="{FF2B5EF4-FFF2-40B4-BE49-F238E27FC236}">
                <a16:creationId xmlns:a16="http://schemas.microsoft.com/office/drawing/2014/main" id="{B036B99E-20E9-AE63-A0B6-2FC8FD574CE2}"/>
              </a:ext>
            </a:extLst>
          </p:cNvPr>
          <p:cNvSpPr txBox="1"/>
          <p:nvPr/>
        </p:nvSpPr>
        <p:spPr>
          <a:xfrm>
            <a:off x="7843545" y="1175619"/>
            <a:ext cx="4296273" cy="4349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cs typeface="Calibri"/>
              </a:rPr>
              <a:t>Graph explanation</a:t>
            </a:r>
            <a:endParaRPr lang="en-US">
              <a:ea typeface="Calibri"/>
              <a:cs typeface="Calibri"/>
            </a:endParaRPr>
          </a:p>
          <a:p>
            <a:pPr>
              <a:spcAft>
                <a:spcPts val="800"/>
              </a:spcAft>
            </a:pPr>
            <a:r>
              <a:rPr lang="en-US">
                <a:ea typeface="Calibri"/>
                <a:cs typeface="Calibri"/>
              </a:rPr>
              <a:t>The graph displays a comparison over time of scores for Client contact </a:t>
            </a:r>
            <a:r>
              <a:rPr lang="en-US" err="1">
                <a:ea typeface="Calibri"/>
                <a:cs typeface="Calibri"/>
              </a:rPr>
              <a:t>centre</a:t>
            </a:r>
            <a:r>
              <a:rPr lang="en-US">
                <a:ea typeface="Calibri"/>
                <a:cs typeface="Calibri"/>
              </a:rPr>
              <a:t> employees across CRA for 11 psychosocial factors. Graph results correspond with the </a:t>
            </a:r>
            <a:r>
              <a:rPr lang="en-US" err="1">
                <a:ea typeface="Calibri"/>
                <a:cs typeface="Calibri"/>
              </a:rPr>
              <a:t>colours</a:t>
            </a:r>
            <a:r>
              <a:rPr lang="en-US">
                <a:ea typeface="Calibri"/>
                <a:cs typeface="Calibri"/>
              </a:rPr>
              <a:t> indicated by the year above it (2019 in light blue, 2020 in grey and 2022 in dark blue). </a:t>
            </a:r>
          </a:p>
          <a:p>
            <a:pPr>
              <a:spcAft>
                <a:spcPts val="800"/>
              </a:spcAft>
            </a:pPr>
            <a:r>
              <a:rPr lang="en-US" u="sng">
                <a:ea typeface="Calibri"/>
                <a:cs typeface="Calibri"/>
              </a:rPr>
              <a:t>Analysis</a:t>
            </a:r>
            <a:br>
              <a:rPr lang="en-US">
                <a:ea typeface="Calibri"/>
                <a:cs typeface="Calibri"/>
              </a:rPr>
            </a:br>
            <a:r>
              <a:rPr lang="en-US">
                <a:ea typeface="Calibri"/>
                <a:cs typeface="Calibri"/>
              </a:rPr>
              <a:t>Scores indicate an upward trend for all psychosocial factors, with the sharpest increases in Growth and Development, Recognition and Reward and Protection of Physical Safety, all 10 percentage points higher in 2022 than in 2019. </a:t>
            </a:r>
          </a:p>
        </p:txBody>
      </p:sp>
      <p:sp>
        <p:nvSpPr>
          <p:cNvPr id="7" name="TextBox 6">
            <a:extLst>
              <a:ext uri="{FF2B5EF4-FFF2-40B4-BE49-F238E27FC236}">
                <a16:creationId xmlns:a16="http://schemas.microsoft.com/office/drawing/2014/main" id="{A765CACD-B63F-E680-AD1F-BC6E652BC068}"/>
              </a:ext>
            </a:extLst>
          </p:cNvPr>
          <p:cNvSpPr txBox="1"/>
          <p:nvPr/>
        </p:nvSpPr>
        <p:spPr>
          <a:xfrm>
            <a:off x="38281" y="6160009"/>
            <a:ext cx="6686619" cy="1128514"/>
          </a:xfrm>
          <a:prstGeom prst="rect">
            <a:avLst/>
          </a:prstGeom>
          <a:noFill/>
        </p:spPr>
        <p:txBody>
          <a:bodyPr wrap="square" lIns="91440" tIns="45720" rIns="91440" bIns="45720" rtlCol="0" anchor="t">
            <a:spAutoFit/>
          </a:bodyPr>
          <a:lstStyle/>
          <a:p>
            <a:pPr>
              <a:spcAft>
                <a:spcPts val="800"/>
              </a:spcAft>
            </a:pPr>
            <a:endParaRPr lang="en-US" sz="1200">
              <a:highlight>
                <a:srgbClr val="FFFF00"/>
              </a:highlight>
              <a:ea typeface="Calibri"/>
              <a:cs typeface="Calibri"/>
            </a:endParaRPr>
          </a:p>
          <a:p>
            <a:pPr>
              <a:spcAft>
                <a:spcPts val="800"/>
              </a:spcAft>
            </a:pPr>
            <a:r>
              <a:rPr lang="en-US" sz="1200" i="1" u="sng">
                <a:cs typeface="Calibri"/>
              </a:rPr>
              <a:t>Note</a:t>
            </a:r>
            <a:r>
              <a:rPr lang="en-US" sz="1200">
                <a:cs typeface="Calibri"/>
              </a:rPr>
              <a:t>: </a:t>
            </a:r>
            <a:r>
              <a:rPr lang="en-US" sz="1200" i="1">
                <a:cs typeface="Calibri"/>
              </a:rPr>
              <a:t>results for Psychological Support are only available for 2020 and 2022, as the questions on which they are based were introduced in the 2020 PSES. </a:t>
            </a:r>
            <a:endParaRPr lang="en-US" sz="1200" i="1">
              <a:ea typeface="Calibri"/>
              <a:cs typeface="Calibri"/>
            </a:endParaRPr>
          </a:p>
          <a:p>
            <a:endParaRPr lang="en-CA"/>
          </a:p>
        </p:txBody>
      </p:sp>
      <p:pic>
        <p:nvPicPr>
          <p:cNvPr id="8" name="Picture 7">
            <a:extLst>
              <a:ext uri="{FF2B5EF4-FFF2-40B4-BE49-F238E27FC236}">
                <a16:creationId xmlns:a16="http://schemas.microsoft.com/office/drawing/2014/main" id="{949DC26E-3EA4-2C01-2D22-D46EAC2D2962}"/>
              </a:ext>
            </a:extLst>
          </p:cNvPr>
          <p:cNvPicPr>
            <a:picLocks noChangeAspect="1"/>
          </p:cNvPicPr>
          <p:nvPr/>
        </p:nvPicPr>
        <p:blipFill>
          <a:blip r:embed="rId3"/>
          <a:stretch>
            <a:fillRect/>
          </a:stretch>
        </p:blipFill>
        <p:spPr>
          <a:xfrm>
            <a:off x="52182" y="1043076"/>
            <a:ext cx="7834675" cy="5168991"/>
          </a:xfrm>
          <a:prstGeom prst="rect">
            <a:avLst/>
          </a:prstGeom>
        </p:spPr>
      </p:pic>
    </p:spTree>
    <p:extLst>
      <p:ext uri="{BB962C8B-B14F-4D97-AF65-F5344CB8AC3E}">
        <p14:creationId xmlns:p14="http://schemas.microsoft.com/office/powerpoint/2010/main" val="363256491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16</a:t>
            </a:fld>
            <a:endParaRPr lang="en-CA"/>
          </a:p>
        </p:txBody>
      </p:sp>
      <p:sp>
        <p:nvSpPr>
          <p:cNvPr id="3" name="Text Placeholder 2"/>
          <p:cNvSpPr>
            <a:spLocks noGrp="1"/>
          </p:cNvSpPr>
          <p:nvPr>
            <p:ph type="body" sz="quarter" idx="11"/>
          </p:nvPr>
        </p:nvSpPr>
        <p:spPr>
          <a:xfrm>
            <a:off x="39756" y="338663"/>
            <a:ext cx="11996931" cy="658891"/>
          </a:xfrm>
        </p:spPr>
        <p:txBody>
          <a:bodyPr lIns="0" tIns="0" rIns="0" bIns="0" anchor="t">
            <a:normAutofit fontScale="92500"/>
          </a:bodyPr>
          <a:lstStyle/>
          <a:p>
            <a:r>
              <a:rPr lang="en-US" sz="3000">
                <a:latin typeface="Calibri"/>
                <a:cs typeface="Calibri"/>
              </a:rPr>
              <a:t>Key Results – Interdepartmental Comparison (results for Persons with a disability)</a:t>
            </a:r>
            <a:endParaRPr lang="en-US" sz="3000">
              <a:cs typeface="Calibri" panose="020F0502020204030204" pitchFamily="34" charset="0"/>
            </a:endParaRPr>
          </a:p>
          <a:p>
            <a:endParaRPr lang="en-US">
              <a:latin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sp>
        <p:nvSpPr>
          <p:cNvPr id="12" name="TextBox 11">
            <a:extLst>
              <a:ext uri="{FF2B5EF4-FFF2-40B4-BE49-F238E27FC236}">
                <a16:creationId xmlns:a16="http://schemas.microsoft.com/office/drawing/2014/main" id="{B036B99E-20E9-AE63-A0B6-2FC8FD574CE2}"/>
              </a:ext>
            </a:extLst>
          </p:cNvPr>
          <p:cNvSpPr txBox="1"/>
          <p:nvPr/>
        </p:nvSpPr>
        <p:spPr>
          <a:xfrm>
            <a:off x="7684942" y="986573"/>
            <a:ext cx="4475855" cy="56887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50" u="sng">
                <a:cs typeface="Calibri"/>
              </a:rPr>
              <a:t>Table explanation</a:t>
            </a:r>
            <a:endParaRPr lang="en-US" sz="1650">
              <a:ea typeface="Calibri"/>
              <a:cs typeface="Calibri"/>
            </a:endParaRPr>
          </a:p>
          <a:p>
            <a:pPr>
              <a:spcAft>
                <a:spcPts val="800"/>
              </a:spcAft>
            </a:pPr>
            <a:r>
              <a:rPr lang="en-US" sz="1650">
                <a:ea typeface="Calibri"/>
                <a:cs typeface="Calibri"/>
              </a:rPr>
              <a:t>The table displays a comparison of scores for persons with a disability (PWD) in separate agencies under the Enforcement and Regulatory mandate, large and very large organizations only, across 11 psychosocial factors in 2022. Results are shown in a heat map format with green highlighting strengths and red indicating weaknesses.</a:t>
            </a:r>
          </a:p>
          <a:p>
            <a:pPr>
              <a:spcAft>
                <a:spcPts val="800"/>
              </a:spcAft>
            </a:pPr>
            <a:r>
              <a:rPr lang="en-US" sz="1650" u="sng">
                <a:ea typeface="Calibri"/>
                <a:cs typeface="Calibri"/>
              </a:rPr>
              <a:t>Analysis</a:t>
            </a:r>
            <a:br>
              <a:rPr lang="en-US" sz="1650">
                <a:ea typeface="Calibri"/>
                <a:cs typeface="Calibri"/>
              </a:rPr>
            </a:br>
            <a:r>
              <a:rPr lang="en-US" sz="1650">
                <a:ea typeface="Calibri"/>
                <a:cs typeface="Calibri"/>
              </a:rPr>
              <a:t>In 2022, scores for PWD were much lower than for non-PWD in both organizations across all factors. The largest gaps in scores between PWD and non-PWD employees at CRA were in Psychological Protection and Growth and Development. However, PWD in CRA had much higher scores than PWD in the Canadian Food Inspection Agency (CFIA) across all factors, except for Involvement and Influence, where the score for CRA PWD was only 3 percentage points higher than for CFIA PWD. </a:t>
            </a:r>
          </a:p>
        </p:txBody>
      </p:sp>
      <p:pic>
        <p:nvPicPr>
          <p:cNvPr id="7" name="Picture 6">
            <a:extLst>
              <a:ext uri="{FF2B5EF4-FFF2-40B4-BE49-F238E27FC236}">
                <a16:creationId xmlns:a16="http://schemas.microsoft.com/office/drawing/2014/main" id="{CE0A35CA-B421-37F0-27E2-92B085BE6635}"/>
              </a:ext>
            </a:extLst>
          </p:cNvPr>
          <p:cNvPicPr>
            <a:picLocks noChangeAspect="1"/>
          </p:cNvPicPr>
          <p:nvPr/>
        </p:nvPicPr>
        <p:blipFill>
          <a:blip r:embed="rId3"/>
          <a:stretch>
            <a:fillRect/>
          </a:stretch>
        </p:blipFill>
        <p:spPr>
          <a:xfrm>
            <a:off x="31203" y="997554"/>
            <a:ext cx="7715123" cy="5138954"/>
          </a:xfrm>
          <a:prstGeom prst="rect">
            <a:avLst/>
          </a:prstGeom>
        </p:spPr>
      </p:pic>
    </p:spTree>
    <p:extLst>
      <p:ext uri="{BB962C8B-B14F-4D97-AF65-F5344CB8AC3E}">
        <p14:creationId xmlns:p14="http://schemas.microsoft.com/office/powerpoint/2010/main" val="363058887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17</a:t>
            </a:fld>
            <a:endParaRPr lang="en-CA"/>
          </a:p>
        </p:txBody>
      </p:sp>
      <p:sp>
        <p:nvSpPr>
          <p:cNvPr id="3" name="Text Placeholder 2"/>
          <p:cNvSpPr>
            <a:spLocks noGrp="1"/>
          </p:cNvSpPr>
          <p:nvPr>
            <p:ph type="body" sz="quarter" idx="11"/>
          </p:nvPr>
        </p:nvSpPr>
        <p:spPr>
          <a:xfrm>
            <a:off x="39756" y="331319"/>
            <a:ext cx="13090236" cy="658891"/>
          </a:xfrm>
        </p:spPr>
        <p:txBody>
          <a:bodyPr lIns="0" tIns="0" rIns="0" bIns="0" anchor="t">
            <a:normAutofit/>
          </a:bodyPr>
          <a:lstStyle/>
          <a:p>
            <a:r>
              <a:rPr lang="en-US">
                <a:latin typeface="Calibri"/>
                <a:cs typeface="Calibri"/>
              </a:rPr>
              <a:t>Key Results – Intradepartmental Comparison (Official Language results)</a:t>
            </a:r>
            <a:endParaRPr lang="en-US">
              <a:cs typeface="Calibri" panose="020F0502020204030204" pitchFamily="34" charset="0"/>
            </a:endParaRPr>
          </a:p>
          <a:p>
            <a:endParaRPr lang="en-US">
              <a:latin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sp>
        <p:nvSpPr>
          <p:cNvPr id="12" name="TextBox 11">
            <a:extLst>
              <a:ext uri="{FF2B5EF4-FFF2-40B4-BE49-F238E27FC236}">
                <a16:creationId xmlns:a16="http://schemas.microsoft.com/office/drawing/2014/main" id="{B036B99E-20E9-AE63-A0B6-2FC8FD574CE2}"/>
              </a:ext>
            </a:extLst>
          </p:cNvPr>
          <p:cNvSpPr txBox="1"/>
          <p:nvPr/>
        </p:nvSpPr>
        <p:spPr>
          <a:xfrm>
            <a:off x="7741091" y="990089"/>
            <a:ext cx="4475629" cy="5365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u="sng">
                <a:cs typeface="Calibri"/>
              </a:rPr>
              <a:t>Table explanation</a:t>
            </a:r>
            <a:endParaRPr lang="en-US" sz="1600">
              <a:ea typeface="Calibri"/>
              <a:cs typeface="Calibri"/>
            </a:endParaRPr>
          </a:p>
          <a:p>
            <a:pPr>
              <a:spcAft>
                <a:spcPts val="800"/>
              </a:spcAft>
            </a:pPr>
            <a:r>
              <a:rPr lang="en-US" sz="1600">
                <a:ea typeface="Calibri"/>
                <a:cs typeface="Calibri"/>
              </a:rPr>
              <a:t>The table displays official language scores for two directorates in the Collections and Verifications Branch across 11 psychosocial factors in 2022. The organization structure is shown in a dropdown of each level selected (CRA, Branches, Collections and Verifications Branch, Directorates). Results are shown in a heat map format with green highlighting strengths and red indicating areas for improvement.</a:t>
            </a:r>
          </a:p>
          <a:p>
            <a:pPr>
              <a:spcAft>
                <a:spcPts val="800"/>
              </a:spcAft>
            </a:pPr>
            <a:r>
              <a:rPr lang="en-US" sz="1600" u="sng">
                <a:ea typeface="Calibri"/>
                <a:cs typeface="Calibri"/>
              </a:rPr>
              <a:t>Analysis</a:t>
            </a:r>
            <a:br>
              <a:rPr lang="en-US" sz="1600">
                <a:ea typeface="Calibri"/>
                <a:cs typeface="Calibri"/>
              </a:rPr>
            </a:br>
            <a:r>
              <a:rPr lang="en-US" sz="1600">
                <a:ea typeface="Calibri"/>
                <a:cs typeface="Calibri"/>
              </a:rPr>
              <a:t>At CRA, in its Branches, and in the Collections &amp; Verification Branch in particular, scores by OL are generally slightly higher for anglophones. The picture is more varied in the directorates. In the Business Compliance Directorate, francophones score markedly lower than anglophones on Workload Management and Civility and Respect, but score higher, though only slightly, on several factors. In the Individual Compliance Directorate, anglophones score higher across the board, with sizable gaps on numerous factors.</a:t>
            </a:r>
          </a:p>
        </p:txBody>
      </p:sp>
      <p:pic>
        <p:nvPicPr>
          <p:cNvPr id="7" name="Picture 6">
            <a:extLst>
              <a:ext uri="{FF2B5EF4-FFF2-40B4-BE49-F238E27FC236}">
                <a16:creationId xmlns:a16="http://schemas.microsoft.com/office/drawing/2014/main" id="{A3D2FEA5-C7F5-2685-33CB-88B72406ABAA}"/>
              </a:ext>
            </a:extLst>
          </p:cNvPr>
          <p:cNvPicPr>
            <a:picLocks noChangeAspect="1"/>
          </p:cNvPicPr>
          <p:nvPr/>
        </p:nvPicPr>
        <p:blipFill>
          <a:blip r:embed="rId3"/>
          <a:stretch>
            <a:fillRect/>
          </a:stretch>
        </p:blipFill>
        <p:spPr>
          <a:xfrm>
            <a:off x="17467" y="990089"/>
            <a:ext cx="7713058" cy="5092574"/>
          </a:xfrm>
          <a:prstGeom prst="rect">
            <a:avLst/>
          </a:prstGeom>
        </p:spPr>
      </p:pic>
    </p:spTree>
    <p:extLst>
      <p:ext uri="{BB962C8B-B14F-4D97-AF65-F5344CB8AC3E}">
        <p14:creationId xmlns:p14="http://schemas.microsoft.com/office/powerpoint/2010/main" val="24073245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A99A62-3515-4220-A5AC-1737AEDF9BA9}"/>
              </a:ext>
            </a:extLst>
          </p:cNvPr>
          <p:cNvSpPr>
            <a:spLocks noGrp="1"/>
          </p:cNvSpPr>
          <p:nvPr>
            <p:ph type="body" sz="quarter" idx="11"/>
          </p:nvPr>
        </p:nvSpPr>
        <p:spPr>
          <a:xfrm>
            <a:off x="266007" y="271356"/>
            <a:ext cx="7990234" cy="762001"/>
          </a:xfrm>
        </p:spPr>
        <p:txBody>
          <a:bodyPr/>
          <a:lstStyle/>
          <a:p>
            <a:r>
              <a:rPr lang="en-US"/>
              <a:t>Contact</a:t>
            </a:r>
            <a:endParaRPr lang="en-CA"/>
          </a:p>
        </p:txBody>
      </p:sp>
      <p:sp>
        <p:nvSpPr>
          <p:cNvPr id="22" name="Content Placeholder 2"/>
          <p:cNvSpPr txBox="1">
            <a:spLocks/>
          </p:cNvSpPr>
          <p:nvPr/>
        </p:nvSpPr>
        <p:spPr>
          <a:xfrm>
            <a:off x="2971800" y="1674562"/>
            <a:ext cx="7077074" cy="312460"/>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a:solidFill>
                  <a:srgbClr val="262626"/>
                </a:solidFill>
                <a:latin typeface="+mn-lt"/>
                <a:cs typeface="Arial"/>
                <a:hlinkClick r:id="rId5"/>
              </a:rPr>
              <a:t>GCMentalHealth@tbs-sct.gc.ca</a:t>
            </a:r>
            <a:endParaRPr lang="en-US" sz="2400">
              <a:solidFill>
                <a:srgbClr val="262626"/>
              </a:solidFill>
              <a:latin typeface="+mn-lt"/>
            </a:endParaRPr>
          </a:p>
        </p:txBody>
      </p:sp>
      <p:sp>
        <p:nvSpPr>
          <p:cNvPr id="23" name="Content Placeholder 2"/>
          <p:cNvSpPr txBox="1">
            <a:spLocks/>
          </p:cNvSpPr>
          <p:nvPr/>
        </p:nvSpPr>
        <p:spPr>
          <a:xfrm>
            <a:off x="2971801" y="2768148"/>
            <a:ext cx="7596707" cy="935692"/>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a:solidFill>
                  <a:srgbClr val="262626"/>
                </a:solidFill>
                <a:latin typeface="+mn-lt"/>
                <a:cs typeface="Arial"/>
                <a:hlinkClick r:id="rId6"/>
              </a:rPr>
              <a:t>Intranet.Canada.ca/GCMentalHealth</a:t>
            </a:r>
            <a:endParaRPr lang="en-US" sz="2400">
              <a:solidFill>
                <a:srgbClr val="262626"/>
              </a:solidFill>
              <a:latin typeface="+mn-lt"/>
            </a:endParaRPr>
          </a:p>
          <a:p>
            <a:pPr marL="0" indent="0">
              <a:buNone/>
            </a:pPr>
            <a:r>
              <a:rPr lang="en-US" sz="2400">
                <a:solidFill>
                  <a:srgbClr val="262626"/>
                </a:solidFill>
                <a:latin typeface="+mn-lt"/>
                <a:cs typeface="Arial"/>
                <a:hlinkClick r:id="rId7"/>
              </a:rPr>
              <a:t>Canada.ca/GCMentalHealth</a:t>
            </a:r>
            <a:endParaRPr lang="en-US" sz="2400">
              <a:solidFill>
                <a:srgbClr val="262626"/>
              </a:solidFill>
              <a:latin typeface="+mn-lt"/>
            </a:endParaRPr>
          </a:p>
          <a:p>
            <a:pPr marL="0" indent="0">
              <a:buNone/>
            </a:pPr>
            <a:endParaRPr lang="en-US" sz="2400">
              <a:solidFill>
                <a:srgbClr val="262626"/>
              </a:solidFill>
              <a:latin typeface="+mn-lt"/>
            </a:endParaRPr>
          </a:p>
          <a:p>
            <a:pPr marL="0" indent="0">
              <a:buNone/>
            </a:pPr>
            <a:endParaRPr lang="en-US" sz="2400">
              <a:solidFill>
                <a:srgbClr val="262626"/>
              </a:solidFill>
              <a:latin typeface="+mn-lt"/>
            </a:endParaRPr>
          </a:p>
        </p:txBody>
      </p:sp>
      <p:sp>
        <p:nvSpPr>
          <p:cNvPr id="24" name="Content Placeholder 2"/>
          <p:cNvSpPr txBox="1">
            <a:spLocks/>
          </p:cNvSpPr>
          <p:nvPr/>
        </p:nvSpPr>
        <p:spPr>
          <a:xfrm>
            <a:off x="2971801" y="4328736"/>
            <a:ext cx="6973695" cy="312460"/>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a:solidFill>
                  <a:srgbClr val="262626"/>
                </a:solidFill>
                <a:latin typeface="Calibri"/>
                <a:cs typeface="Calibri"/>
                <a:hlinkClick r:id="rId8"/>
              </a:rPr>
              <a:t>GCExchange</a:t>
            </a:r>
          </a:p>
        </p:txBody>
      </p:sp>
      <p:grpSp>
        <p:nvGrpSpPr>
          <p:cNvPr id="8" name="Group 7">
            <a:extLst>
              <a:ext uri="{FF2B5EF4-FFF2-40B4-BE49-F238E27FC236}">
                <a16:creationId xmlns:a16="http://schemas.microsoft.com/office/drawing/2014/main" id="{E101FC48-D765-4CC8-BF15-0ADDD2F28A82}"/>
              </a:ext>
            </a:extLst>
          </p:cNvPr>
          <p:cNvGrpSpPr/>
          <p:nvPr/>
        </p:nvGrpSpPr>
        <p:grpSpPr>
          <a:xfrm>
            <a:off x="2143125" y="1524001"/>
            <a:ext cx="762000" cy="762000"/>
            <a:chOff x="619125" y="1524001"/>
            <a:chExt cx="762000" cy="762000"/>
          </a:xfrm>
        </p:grpSpPr>
        <p:sp>
          <p:nvSpPr>
            <p:cNvPr id="5" name="Oval 4"/>
            <p:cNvSpPr/>
            <p:nvPr>
              <p:custDataLst>
                <p:tags r:id="rId3"/>
              </p:custDataLst>
            </p:nvPr>
          </p:nvSpPr>
          <p:spPr>
            <a:xfrm>
              <a:off x="619125" y="1524001"/>
              <a:ext cx="762000" cy="762000"/>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1" descr="Envelope Icon">
              <a:extLst>
                <a:ext uri="{FF2B5EF4-FFF2-40B4-BE49-F238E27FC236}">
                  <a16:creationId xmlns:a16="http://schemas.microsoft.com/office/drawing/2014/main" id="{FF2A025F-9C49-417B-9C03-2DECB749AC50}"/>
                </a:ext>
              </a:extLst>
            </p:cNvPr>
            <p:cNvSpPr>
              <a:spLocks noEditPoints="1"/>
            </p:cNvSpPr>
            <p:nvPr/>
          </p:nvSpPr>
          <p:spPr bwMode="auto">
            <a:xfrm>
              <a:off x="805631" y="1767115"/>
              <a:ext cx="407265" cy="289657"/>
            </a:xfrm>
            <a:custGeom>
              <a:avLst/>
              <a:gdLst>
                <a:gd name="T0" fmla="*/ 139 w 143"/>
                <a:gd name="T1" fmla="*/ 4 h 112"/>
                <a:gd name="T2" fmla="*/ 130 w 143"/>
                <a:gd name="T3" fmla="*/ 0 h 112"/>
                <a:gd name="T4" fmla="*/ 13 w 143"/>
                <a:gd name="T5" fmla="*/ 0 h 112"/>
                <a:gd name="T6" fmla="*/ 3 w 143"/>
                <a:gd name="T7" fmla="*/ 4 h 112"/>
                <a:gd name="T8" fmla="*/ 0 w 143"/>
                <a:gd name="T9" fmla="*/ 14 h 112"/>
                <a:gd name="T10" fmla="*/ 4 w 143"/>
                <a:gd name="T11" fmla="*/ 25 h 112"/>
                <a:gd name="T12" fmla="*/ 14 w 143"/>
                <a:gd name="T13" fmla="*/ 34 h 112"/>
                <a:gd name="T14" fmla="*/ 30 w 143"/>
                <a:gd name="T15" fmla="*/ 46 h 112"/>
                <a:gd name="T16" fmla="*/ 51 w 143"/>
                <a:gd name="T17" fmla="*/ 60 h 112"/>
                <a:gd name="T18" fmla="*/ 54 w 143"/>
                <a:gd name="T19" fmla="*/ 63 h 112"/>
                <a:gd name="T20" fmla="*/ 59 w 143"/>
                <a:gd name="T21" fmla="*/ 66 h 112"/>
                <a:gd name="T22" fmla="*/ 63 w 143"/>
                <a:gd name="T23" fmla="*/ 68 h 112"/>
                <a:gd name="T24" fmla="*/ 67 w 143"/>
                <a:gd name="T25" fmla="*/ 70 h 112"/>
                <a:gd name="T26" fmla="*/ 71 w 143"/>
                <a:gd name="T27" fmla="*/ 71 h 112"/>
                <a:gd name="T28" fmla="*/ 71 w 143"/>
                <a:gd name="T29" fmla="*/ 71 h 112"/>
                <a:gd name="T30" fmla="*/ 71 w 143"/>
                <a:gd name="T31" fmla="*/ 71 h 112"/>
                <a:gd name="T32" fmla="*/ 75 w 143"/>
                <a:gd name="T33" fmla="*/ 70 h 112"/>
                <a:gd name="T34" fmla="*/ 80 w 143"/>
                <a:gd name="T35" fmla="*/ 68 h 112"/>
                <a:gd name="T36" fmla="*/ 84 w 143"/>
                <a:gd name="T37" fmla="*/ 66 h 112"/>
                <a:gd name="T38" fmla="*/ 88 w 143"/>
                <a:gd name="T39" fmla="*/ 63 h 112"/>
                <a:gd name="T40" fmla="*/ 92 w 143"/>
                <a:gd name="T41" fmla="*/ 60 h 112"/>
                <a:gd name="T42" fmla="*/ 129 w 143"/>
                <a:gd name="T43" fmla="*/ 34 h 112"/>
                <a:gd name="T44" fmla="*/ 139 w 143"/>
                <a:gd name="T45" fmla="*/ 25 h 112"/>
                <a:gd name="T46" fmla="*/ 143 w 143"/>
                <a:gd name="T47" fmla="*/ 13 h 112"/>
                <a:gd name="T48" fmla="*/ 139 w 143"/>
                <a:gd name="T49" fmla="*/ 4 h 112"/>
                <a:gd name="T50" fmla="*/ 135 w 143"/>
                <a:gd name="T51" fmla="*/ 43 h 112"/>
                <a:gd name="T52" fmla="*/ 95 w 143"/>
                <a:gd name="T53" fmla="*/ 70 h 112"/>
                <a:gd name="T54" fmla="*/ 88 w 143"/>
                <a:gd name="T55" fmla="*/ 76 h 112"/>
                <a:gd name="T56" fmla="*/ 80 w 143"/>
                <a:gd name="T57" fmla="*/ 79 h 112"/>
                <a:gd name="T58" fmla="*/ 71 w 143"/>
                <a:gd name="T59" fmla="*/ 81 h 112"/>
                <a:gd name="T60" fmla="*/ 71 w 143"/>
                <a:gd name="T61" fmla="*/ 81 h 112"/>
                <a:gd name="T62" fmla="*/ 71 w 143"/>
                <a:gd name="T63" fmla="*/ 81 h 112"/>
                <a:gd name="T64" fmla="*/ 63 w 143"/>
                <a:gd name="T65" fmla="*/ 79 h 112"/>
                <a:gd name="T66" fmla="*/ 55 w 143"/>
                <a:gd name="T67" fmla="*/ 76 h 112"/>
                <a:gd name="T68" fmla="*/ 48 w 143"/>
                <a:gd name="T69" fmla="*/ 70 h 112"/>
                <a:gd name="T70" fmla="*/ 8 w 143"/>
                <a:gd name="T71" fmla="*/ 43 h 112"/>
                <a:gd name="T72" fmla="*/ 0 w 143"/>
                <a:gd name="T73" fmla="*/ 36 h 112"/>
                <a:gd name="T74" fmla="*/ 0 w 143"/>
                <a:gd name="T75" fmla="*/ 99 h 112"/>
                <a:gd name="T76" fmla="*/ 4 w 143"/>
                <a:gd name="T77" fmla="*/ 108 h 112"/>
                <a:gd name="T78" fmla="*/ 13 w 143"/>
                <a:gd name="T79" fmla="*/ 112 h 112"/>
                <a:gd name="T80" fmla="*/ 130 w 143"/>
                <a:gd name="T81" fmla="*/ 112 h 112"/>
                <a:gd name="T82" fmla="*/ 139 w 143"/>
                <a:gd name="T83" fmla="*/ 108 h 112"/>
                <a:gd name="T84" fmla="*/ 143 w 143"/>
                <a:gd name="T85" fmla="*/ 99 h 112"/>
                <a:gd name="T86" fmla="*/ 143 w 143"/>
                <a:gd name="T87" fmla="*/ 36 h 112"/>
                <a:gd name="T88" fmla="*/ 135 w 143"/>
                <a:gd name="T89" fmla="*/ 4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12">
                  <a:moveTo>
                    <a:pt x="139" y="4"/>
                  </a:moveTo>
                  <a:cubicBezTo>
                    <a:pt x="136" y="1"/>
                    <a:pt x="133" y="0"/>
                    <a:pt x="130" y="0"/>
                  </a:cubicBezTo>
                  <a:cubicBezTo>
                    <a:pt x="13" y="0"/>
                    <a:pt x="13" y="0"/>
                    <a:pt x="13" y="0"/>
                  </a:cubicBezTo>
                  <a:cubicBezTo>
                    <a:pt x="9" y="0"/>
                    <a:pt x="6" y="1"/>
                    <a:pt x="3" y="4"/>
                  </a:cubicBezTo>
                  <a:cubicBezTo>
                    <a:pt x="1" y="7"/>
                    <a:pt x="0" y="10"/>
                    <a:pt x="0" y="14"/>
                  </a:cubicBezTo>
                  <a:cubicBezTo>
                    <a:pt x="0" y="18"/>
                    <a:pt x="2" y="21"/>
                    <a:pt x="4" y="25"/>
                  </a:cubicBezTo>
                  <a:cubicBezTo>
                    <a:pt x="7" y="29"/>
                    <a:pt x="10" y="32"/>
                    <a:pt x="14" y="34"/>
                  </a:cubicBezTo>
                  <a:cubicBezTo>
                    <a:pt x="16" y="36"/>
                    <a:pt x="21" y="39"/>
                    <a:pt x="30" y="46"/>
                  </a:cubicBezTo>
                  <a:cubicBezTo>
                    <a:pt x="39" y="52"/>
                    <a:pt x="46" y="57"/>
                    <a:pt x="51" y="60"/>
                  </a:cubicBezTo>
                  <a:cubicBezTo>
                    <a:pt x="51" y="61"/>
                    <a:pt x="53" y="61"/>
                    <a:pt x="54" y="63"/>
                  </a:cubicBezTo>
                  <a:cubicBezTo>
                    <a:pt x="56" y="64"/>
                    <a:pt x="57" y="65"/>
                    <a:pt x="59" y="66"/>
                  </a:cubicBezTo>
                  <a:cubicBezTo>
                    <a:pt x="60" y="66"/>
                    <a:pt x="61" y="67"/>
                    <a:pt x="63" y="68"/>
                  </a:cubicBezTo>
                  <a:cubicBezTo>
                    <a:pt x="64" y="69"/>
                    <a:pt x="66" y="70"/>
                    <a:pt x="67" y="70"/>
                  </a:cubicBezTo>
                  <a:cubicBezTo>
                    <a:pt x="69" y="71"/>
                    <a:pt x="70" y="71"/>
                    <a:pt x="71" y="71"/>
                  </a:cubicBezTo>
                  <a:cubicBezTo>
                    <a:pt x="71" y="71"/>
                    <a:pt x="71" y="71"/>
                    <a:pt x="71" y="71"/>
                  </a:cubicBezTo>
                  <a:cubicBezTo>
                    <a:pt x="71" y="71"/>
                    <a:pt x="71" y="71"/>
                    <a:pt x="71" y="71"/>
                  </a:cubicBezTo>
                  <a:cubicBezTo>
                    <a:pt x="73" y="71"/>
                    <a:pt x="74" y="71"/>
                    <a:pt x="75" y="70"/>
                  </a:cubicBezTo>
                  <a:cubicBezTo>
                    <a:pt x="77" y="70"/>
                    <a:pt x="78" y="69"/>
                    <a:pt x="80" y="68"/>
                  </a:cubicBezTo>
                  <a:cubicBezTo>
                    <a:pt x="82" y="67"/>
                    <a:pt x="83" y="66"/>
                    <a:pt x="84" y="66"/>
                  </a:cubicBezTo>
                  <a:cubicBezTo>
                    <a:pt x="85" y="65"/>
                    <a:pt x="87" y="64"/>
                    <a:pt x="88" y="63"/>
                  </a:cubicBezTo>
                  <a:cubicBezTo>
                    <a:pt x="90" y="61"/>
                    <a:pt x="91" y="61"/>
                    <a:pt x="92" y="60"/>
                  </a:cubicBezTo>
                  <a:cubicBezTo>
                    <a:pt x="97" y="57"/>
                    <a:pt x="109" y="48"/>
                    <a:pt x="129" y="34"/>
                  </a:cubicBezTo>
                  <a:cubicBezTo>
                    <a:pt x="133" y="32"/>
                    <a:pt x="136" y="28"/>
                    <a:pt x="139" y="25"/>
                  </a:cubicBezTo>
                  <a:cubicBezTo>
                    <a:pt x="141" y="21"/>
                    <a:pt x="143" y="17"/>
                    <a:pt x="143" y="13"/>
                  </a:cubicBezTo>
                  <a:cubicBezTo>
                    <a:pt x="143" y="9"/>
                    <a:pt x="141" y="6"/>
                    <a:pt x="139" y="4"/>
                  </a:cubicBezTo>
                  <a:close/>
                  <a:moveTo>
                    <a:pt x="135" y="43"/>
                  </a:moveTo>
                  <a:cubicBezTo>
                    <a:pt x="117" y="55"/>
                    <a:pt x="104" y="64"/>
                    <a:pt x="95" y="70"/>
                  </a:cubicBezTo>
                  <a:cubicBezTo>
                    <a:pt x="92" y="73"/>
                    <a:pt x="90" y="74"/>
                    <a:pt x="88" y="76"/>
                  </a:cubicBezTo>
                  <a:cubicBezTo>
                    <a:pt x="86" y="77"/>
                    <a:pt x="83" y="78"/>
                    <a:pt x="80" y="79"/>
                  </a:cubicBezTo>
                  <a:cubicBezTo>
                    <a:pt x="77" y="81"/>
                    <a:pt x="74" y="81"/>
                    <a:pt x="71" y="81"/>
                  </a:cubicBezTo>
                  <a:cubicBezTo>
                    <a:pt x="71" y="81"/>
                    <a:pt x="71" y="81"/>
                    <a:pt x="71" y="81"/>
                  </a:cubicBezTo>
                  <a:cubicBezTo>
                    <a:pt x="71" y="81"/>
                    <a:pt x="71" y="81"/>
                    <a:pt x="71" y="81"/>
                  </a:cubicBezTo>
                  <a:cubicBezTo>
                    <a:pt x="69" y="81"/>
                    <a:pt x="66" y="81"/>
                    <a:pt x="63" y="79"/>
                  </a:cubicBezTo>
                  <a:cubicBezTo>
                    <a:pt x="59" y="78"/>
                    <a:pt x="57" y="77"/>
                    <a:pt x="55" y="76"/>
                  </a:cubicBezTo>
                  <a:cubicBezTo>
                    <a:pt x="53" y="74"/>
                    <a:pt x="51" y="73"/>
                    <a:pt x="48" y="70"/>
                  </a:cubicBezTo>
                  <a:cubicBezTo>
                    <a:pt x="40" y="65"/>
                    <a:pt x="27" y="56"/>
                    <a:pt x="8" y="43"/>
                  </a:cubicBezTo>
                  <a:cubicBezTo>
                    <a:pt x="5" y="41"/>
                    <a:pt x="2" y="39"/>
                    <a:pt x="0" y="36"/>
                  </a:cubicBezTo>
                  <a:cubicBezTo>
                    <a:pt x="0" y="99"/>
                    <a:pt x="0" y="99"/>
                    <a:pt x="0" y="99"/>
                  </a:cubicBezTo>
                  <a:cubicBezTo>
                    <a:pt x="0" y="103"/>
                    <a:pt x="1" y="106"/>
                    <a:pt x="4" y="108"/>
                  </a:cubicBezTo>
                  <a:cubicBezTo>
                    <a:pt x="6" y="111"/>
                    <a:pt x="9" y="112"/>
                    <a:pt x="13" y="112"/>
                  </a:cubicBezTo>
                  <a:cubicBezTo>
                    <a:pt x="130" y="112"/>
                    <a:pt x="130" y="112"/>
                    <a:pt x="130" y="112"/>
                  </a:cubicBezTo>
                  <a:cubicBezTo>
                    <a:pt x="133" y="112"/>
                    <a:pt x="136" y="111"/>
                    <a:pt x="139" y="108"/>
                  </a:cubicBezTo>
                  <a:cubicBezTo>
                    <a:pt x="141" y="106"/>
                    <a:pt x="143" y="103"/>
                    <a:pt x="143" y="99"/>
                  </a:cubicBezTo>
                  <a:cubicBezTo>
                    <a:pt x="143" y="36"/>
                    <a:pt x="143" y="36"/>
                    <a:pt x="143" y="36"/>
                  </a:cubicBezTo>
                  <a:cubicBezTo>
                    <a:pt x="140" y="38"/>
                    <a:pt x="138" y="41"/>
                    <a:pt x="135" y="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nvGrpSpPr>
          <p:cNvPr id="9" name="Group 8">
            <a:extLst>
              <a:ext uri="{FF2B5EF4-FFF2-40B4-BE49-F238E27FC236}">
                <a16:creationId xmlns:a16="http://schemas.microsoft.com/office/drawing/2014/main" id="{849E8930-A832-4593-A79A-1B6F4847CCFE}"/>
              </a:ext>
            </a:extLst>
          </p:cNvPr>
          <p:cNvGrpSpPr/>
          <p:nvPr/>
        </p:nvGrpSpPr>
        <p:grpSpPr>
          <a:xfrm>
            <a:off x="2143125" y="2857501"/>
            <a:ext cx="762000" cy="762000"/>
            <a:chOff x="619125" y="2857501"/>
            <a:chExt cx="762000" cy="762000"/>
          </a:xfrm>
        </p:grpSpPr>
        <p:sp>
          <p:nvSpPr>
            <p:cNvPr id="17" name="Oval 16"/>
            <p:cNvSpPr/>
            <p:nvPr>
              <p:custDataLst>
                <p:tags r:id="rId2"/>
              </p:custDataLst>
            </p:nvPr>
          </p:nvSpPr>
          <p:spPr>
            <a:xfrm>
              <a:off x="619125" y="2857501"/>
              <a:ext cx="762000" cy="762000"/>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46" descr="Browser Icon">
              <a:extLst>
                <a:ext uri="{FF2B5EF4-FFF2-40B4-BE49-F238E27FC236}">
                  <a16:creationId xmlns:a16="http://schemas.microsoft.com/office/drawing/2014/main" id="{A3D505FC-9F11-4C71-9B1F-C8528A0E0E16}"/>
                </a:ext>
              </a:extLst>
            </p:cNvPr>
            <p:cNvSpPr>
              <a:spLocks noEditPoints="1"/>
            </p:cNvSpPr>
            <p:nvPr/>
          </p:nvSpPr>
          <p:spPr bwMode="auto">
            <a:xfrm>
              <a:off x="795902" y="3068960"/>
              <a:ext cx="409607" cy="351154"/>
            </a:xfrm>
            <a:custGeom>
              <a:avLst/>
              <a:gdLst>
                <a:gd name="T0" fmla="*/ 9031 w 25287"/>
                <a:gd name="T1" fmla="*/ 1806 h 21675"/>
                <a:gd name="T2" fmla="*/ 10837 w 25287"/>
                <a:gd name="T3" fmla="*/ 1806 h 21675"/>
                <a:gd name="T4" fmla="*/ 10837 w 25287"/>
                <a:gd name="T5" fmla="*/ 3612 h 21675"/>
                <a:gd name="T6" fmla="*/ 9031 w 25287"/>
                <a:gd name="T7" fmla="*/ 3612 h 21675"/>
                <a:gd name="T8" fmla="*/ 9031 w 25287"/>
                <a:gd name="T9" fmla="*/ 1806 h 21675"/>
                <a:gd name="T10" fmla="*/ 5419 w 25287"/>
                <a:gd name="T11" fmla="*/ 1806 h 21675"/>
                <a:gd name="T12" fmla="*/ 7225 w 25287"/>
                <a:gd name="T13" fmla="*/ 1806 h 21675"/>
                <a:gd name="T14" fmla="*/ 7225 w 25287"/>
                <a:gd name="T15" fmla="*/ 3612 h 21675"/>
                <a:gd name="T16" fmla="*/ 5419 w 25287"/>
                <a:gd name="T17" fmla="*/ 3612 h 21675"/>
                <a:gd name="T18" fmla="*/ 5419 w 25287"/>
                <a:gd name="T19" fmla="*/ 1806 h 21675"/>
                <a:gd name="T20" fmla="*/ 1806 w 25287"/>
                <a:gd name="T21" fmla="*/ 1806 h 21675"/>
                <a:gd name="T22" fmla="*/ 3612 w 25287"/>
                <a:gd name="T23" fmla="*/ 1806 h 21675"/>
                <a:gd name="T24" fmla="*/ 3612 w 25287"/>
                <a:gd name="T25" fmla="*/ 3612 h 21675"/>
                <a:gd name="T26" fmla="*/ 1806 w 25287"/>
                <a:gd name="T27" fmla="*/ 3612 h 21675"/>
                <a:gd name="T28" fmla="*/ 1806 w 25287"/>
                <a:gd name="T29" fmla="*/ 1806 h 21675"/>
                <a:gd name="T30" fmla="*/ 23481 w 25287"/>
                <a:gd name="T31" fmla="*/ 19868 h 21675"/>
                <a:gd name="T32" fmla="*/ 1806 w 25287"/>
                <a:gd name="T33" fmla="*/ 19868 h 21675"/>
                <a:gd name="T34" fmla="*/ 1806 w 25287"/>
                <a:gd name="T35" fmla="*/ 5419 h 21675"/>
                <a:gd name="T36" fmla="*/ 23481 w 25287"/>
                <a:gd name="T37" fmla="*/ 5419 h 21675"/>
                <a:gd name="T38" fmla="*/ 23481 w 25287"/>
                <a:gd name="T39" fmla="*/ 19868 h 21675"/>
                <a:gd name="T40" fmla="*/ 23481 w 25287"/>
                <a:gd name="T41" fmla="*/ 3612 h 21675"/>
                <a:gd name="T42" fmla="*/ 12644 w 25287"/>
                <a:gd name="T43" fmla="*/ 3612 h 21675"/>
                <a:gd name="T44" fmla="*/ 12644 w 25287"/>
                <a:gd name="T45" fmla="*/ 1806 h 21675"/>
                <a:gd name="T46" fmla="*/ 23481 w 25287"/>
                <a:gd name="T47" fmla="*/ 1806 h 21675"/>
                <a:gd name="T48" fmla="*/ 23481 w 25287"/>
                <a:gd name="T49" fmla="*/ 3612 h 21675"/>
                <a:gd name="T50" fmla="*/ 25287 w 25287"/>
                <a:gd name="T51" fmla="*/ 1806 h 21675"/>
                <a:gd name="T52" fmla="*/ 23481 w 25287"/>
                <a:gd name="T53" fmla="*/ 0 h 21675"/>
                <a:gd name="T54" fmla="*/ 1806 w 25287"/>
                <a:gd name="T55" fmla="*/ 0 h 21675"/>
                <a:gd name="T56" fmla="*/ 0 w 25287"/>
                <a:gd name="T57" fmla="*/ 1806 h 21675"/>
                <a:gd name="T58" fmla="*/ 0 w 25287"/>
                <a:gd name="T59" fmla="*/ 19868 h 21675"/>
                <a:gd name="T60" fmla="*/ 1806 w 25287"/>
                <a:gd name="T61" fmla="*/ 21675 h 21675"/>
                <a:gd name="T62" fmla="*/ 23481 w 25287"/>
                <a:gd name="T63" fmla="*/ 21675 h 21675"/>
                <a:gd name="T64" fmla="*/ 25287 w 25287"/>
                <a:gd name="T65" fmla="*/ 19868 h 21675"/>
                <a:gd name="T66" fmla="*/ 25287 w 25287"/>
                <a:gd name="T67" fmla="*/ 1806 h 2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287" h="21675">
                  <a:moveTo>
                    <a:pt x="9031" y="1806"/>
                  </a:moveTo>
                  <a:lnTo>
                    <a:pt x="10837" y="1806"/>
                  </a:lnTo>
                  <a:lnTo>
                    <a:pt x="10837" y="3612"/>
                  </a:lnTo>
                  <a:lnTo>
                    <a:pt x="9031" y="3612"/>
                  </a:lnTo>
                  <a:lnTo>
                    <a:pt x="9031" y="1806"/>
                  </a:lnTo>
                  <a:close/>
                  <a:moveTo>
                    <a:pt x="5419" y="1806"/>
                  </a:moveTo>
                  <a:lnTo>
                    <a:pt x="7225" y="1806"/>
                  </a:lnTo>
                  <a:lnTo>
                    <a:pt x="7225" y="3612"/>
                  </a:lnTo>
                  <a:lnTo>
                    <a:pt x="5419" y="3612"/>
                  </a:lnTo>
                  <a:lnTo>
                    <a:pt x="5419" y="1806"/>
                  </a:lnTo>
                  <a:close/>
                  <a:moveTo>
                    <a:pt x="1806" y="1806"/>
                  </a:moveTo>
                  <a:lnTo>
                    <a:pt x="3612" y="1806"/>
                  </a:lnTo>
                  <a:lnTo>
                    <a:pt x="3612" y="3612"/>
                  </a:lnTo>
                  <a:lnTo>
                    <a:pt x="1806" y="3612"/>
                  </a:lnTo>
                  <a:lnTo>
                    <a:pt x="1806" y="1806"/>
                  </a:lnTo>
                  <a:close/>
                  <a:moveTo>
                    <a:pt x="23481" y="19868"/>
                  </a:moveTo>
                  <a:lnTo>
                    <a:pt x="1806" y="19868"/>
                  </a:lnTo>
                  <a:lnTo>
                    <a:pt x="1806" y="5419"/>
                  </a:lnTo>
                  <a:lnTo>
                    <a:pt x="23481" y="5419"/>
                  </a:lnTo>
                  <a:lnTo>
                    <a:pt x="23481" y="19868"/>
                  </a:lnTo>
                  <a:close/>
                  <a:moveTo>
                    <a:pt x="23481" y="3612"/>
                  </a:moveTo>
                  <a:lnTo>
                    <a:pt x="12644" y="3612"/>
                  </a:lnTo>
                  <a:lnTo>
                    <a:pt x="12644" y="1806"/>
                  </a:lnTo>
                  <a:lnTo>
                    <a:pt x="23481" y="1806"/>
                  </a:lnTo>
                  <a:lnTo>
                    <a:pt x="23481" y="3612"/>
                  </a:lnTo>
                  <a:close/>
                  <a:moveTo>
                    <a:pt x="25287" y="1806"/>
                  </a:moveTo>
                  <a:cubicBezTo>
                    <a:pt x="25287" y="808"/>
                    <a:pt x="24479" y="0"/>
                    <a:pt x="23481" y="0"/>
                  </a:cubicBezTo>
                  <a:lnTo>
                    <a:pt x="1806" y="0"/>
                  </a:lnTo>
                  <a:cubicBezTo>
                    <a:pt x="809" y="0"/>
                    <a:pt x="0" y="808"/>
                    <a:pt x="0" y="1806"/>
                  </a:cubicBezTo>
                  <a:lnTo>
                    <a:pt x="0" y="19868"/>
                  </a:lnTo>
                  <a:cubicBezTo>
                    <a:pt x="0" y="20866"/>
                    <a:pt x="809" y="21675"/>
                    <a:pt x="1806" y="21675"/>
                  </a:cubicBezTo>
                  <a:lnTo>
                    <a:pt x="23481" y="21675"/>
                  </a:lnTo>
                  <a:cubicBezTo>
                    <a:pt x="24479" y="21675"/>
                    <a:pt x="25287" y="20866"/>
                    <a:pt x="25287" y="19868"/>
                  </a:cubicBezTo>
                  <a:lnTo>
                    <a:pt x="25287" y="180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18" name="Oval 17"/>
          <p:cNvSpPr/>
          <p:nvPr>
            <p:custDataLst>
              <p:tags r:id="rId1"/>
            </p:custDataLst>
          </p:nvPr>
        </p:nvSpPr>
        <p:spPr>
          <a:xfrm>
            <a:off x="2143125" y="4191000"/>
            <a:ext cx="762000" cy="762000"/>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328B322-3817-408D-BBD0-3A6558612DCF}"/>
              </a:ext>
            </a:extLst>
          </p:cNvPr>
          <p:cNvSpPr>
            <a:spLocks noGrp="1"/>
          </p:cNvSpPr>
          <p:nvPr>
            <p:ph type="sldNum" sz="quarter" idx="12"/>
          </p:nvPr>
        </p:nvSpPr>
        <p:spPr/>
        <p:txBody>
          <a:bodyPr/>
          <a:lstStyle/>
          <a:p>
            <a:fld id="{32D4B517-E49B-41B6-9DBC-23634E0F1CDC}" type="slidenum">
              <a:rPr lang="en-CA" smtClean="0"/>
              <a:t>18</a:t>
            </a:fld>
            <a:endParaRPr lang="en-CA"/>
          </a:p>
        </p:txBody>
      </p:sp>
      <p:pic>
        <p:nvPicPr>
          <p:cNvPr id="2" name="Graphic 1" descr="Online meeting outline">
            <a:extLst>
              <a:ext uri="{FF2B5EF4-FFF2-40B4-BE49-F238E27FC236}">
                <a16:creationId xmlns:a16="http://schemas.microsoft.com/office/drawing/2014/main" id="{0F5975B8-7978-05A2-251B-5EEB51353B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42193" y="4286018"/>
            <a:ext cx="562709" cy="562709"/>
          </a:xfrm>
          <a:prstGeom prst="rect">
            <a:avLst/>
          </a:prstGeom>
        </p:spPr>
      </p:pic>
    </p:spTree>
    <p:extLst>
      <p:ext uri="{BB962C8B-B14F-4D97-AF65-F5344CB8AC3E}">
        <p14:creationId xmlns:p14="http://schemas.microsoft.com/office/powerpoint/2010/main" val="412184810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3DD2CB-5073-4840-9131-650BA5E31C6B}"/>
              </a:ext>
            </a:extLst>
          </p:cNvPr>
          <p:cNvSpPr>
            <a:spLocks noGrp="1"/>
          </p:cNvSpPr>
          <p:nvPr>
            <p:ph type="sldNum" sz="quarter" idx="12"/>
          </p:nvPr>
        </p:nvSpPr>
        <p:spPr/>
        <p:txBody>
          <a:bodyPr/>
          <a:lstStyle/>
          <a:p>
            <a:fld id="{32D4B517-E49B-41B6-9DBC-23634E0F1CDC}" type="slidenum">
              <a:rPr lang="en-CA" smtClean="0"/>
              <a:t>19</a:t>
            </a:fld>
            <a:endParaRPr lang="en-CA"/>
          </a:p>
        </p:txBody>
      </p:sp>
      <p:sp>
        <p:nvSpPr>
          <p:cNvPr id="3" name="Text Placeholder 2">
            <a:extLst>
              <a:ext uri="{FF2B5EF4-FFF2-40B4-BE49-F238E27FC236}">
                <a16:creationId xmlns:a16="http://schemas.microsoft.com/office/drawing/2014/main" id="{FA2D81A4-1D47-4720-9A2B-F162641EB577}"/>
              </a:ext>
            </a:extLst>
          </p:cNvPr>
          <p:cNvSpPr>
            <a:spLocks noGrp="1"/>
          </p:cNvSpPr>
          <p:nvPr>
            <p:ph type="body" sz="quarter" idx="11"/>
          </p:nvPr>
        </p:nvSpPr>
        <p:spPr>
          <a:xfrm>
            <a:off x="271548" y="10158"/>
            <a:ext cx="8877993" cy="878670"/>
          </a:xfrm>
        </p:spPr>
        <p:txBody>
          <a:bodyPr/>
          <a:lstStyle/>
          <a:p>
            <a:pPr>
              <a:spcBef>
                <a:spcPts val="0"/>
              </a:spcBef>
            </a:pPr>
            <a:r>
              <a:rPr lang="en-US"/>
              <a:t>Annex A – National Standard of Canada for </a:t>
            </a:r>
          </a:p>
          <a:p>
            <a:pPr>
              <a:spcBef>
                <a:spcPts val="0"/>
              </a:spcBef>
            </a:pPr>
            <a:r>
              <a:rPr lang="en-US"/>
              <a:t>Psychological Health and Safety in the Workplace </a:t>
            </a:r>
          </a:p>
          <a:p>
            <a:pPr>
              <a:spcBef>
                <a:spcPts val="0"/>
              </a:spcBef>
            </a:pPr>
            <a:endParaRPr lang="en-CA" sz="2400"/>
          </a:p>
        </p:txBody>
      </p:sp>
      <p:sp>
        <p:nvSpPr>
          <p:cNvPr id="4" name="Content Placeholder 3">
            <a:extLst>
              <a:ext uri="{FF2B5EF4-FFF2-40B4-BE49-F238E27FC236}">
                <a16:creationId xmlns:a16="http://schemas.microsoft.com/office/drawing/2014/main" id="{52D2EC23-F554-49AB-BDFF-DD64D0394770}"/>
              </a:ext>
            </a:extLst>
          </p:cNvPr>
          <p:cNvSpPr>
            <a:spLocks noGrp="1"/>
          </p:cNvSpPr>
          <p:nvPr>
            <p:ph idx="10"/>
          </p:nvPr>
        </p:nvSpPr>
        <p:spPr>
          <a:xfrm>
            <a:off x="2549076" y="1409552"/>
            <a:ext cx="4103842" cy="1738199"/>
          </a:xfrm>
        </p:spPr>
        <p:txBody>
          <a:bodyPr/>
          <a:lstStyle/>
          <a:p>
            <a:pPr marL="342900" indent="-342900">
              <a:buFont typeface="Arial" panose="020B0604020202020204" pitchFamily="34" charset="0"/>
              <a:buChar char="•"/>
            </a:pPr>
            <a:r>
              <a:rPr lang="en-US">
                <a:solidFill>
                  <a:schemeClr val="tx2"/>
                </a:solidFill>
                <a:latin typeface="Calibri"/>
                <a:cs typeface="Calibri"/>
              </a:rPr>
              <a:t>A voluntary set of guidelines, tools and resources for organizations to systemically promote mental health and prevent psychological harm</a:t>
            </a:r>
          </a:p>
        </p:txBody>
      </p:sp>
      <p:sp>
        <p:nvSpPr>
          <p:cNvPr id="6" name="TextBox 5">
            <a:extLst>
              <a:ext uri="{FF2B5EF4-FFF2-40B4-BE49-F238E27FC236}">
                <a16:creationId xmlns:a16="http://schemas.microsoft.com/office/drawing/2014/main" id="{1A789397-2F19-4C29-A397-F83206736575}"/>
              </a:ext>
            </a:extLst>
          </p:cNvPr>
          <p:cNvSpPr txBox="1"/>
          <p:nvPr/>
        </p:nvSpPr>
        <p:spPr>
          <a:xfrm>
            <a:off x="2797555" y="3710251"/>
            <a:ext cx="3159298" cy="461665"/>
          </a:xfrm>
          <a:prstGeom prst="rect">
            <a:avLst/>
          </a:prstGeom>
          <a:noFill/>
        </p:spPr>
        <p:txBody>
          <a:bodyPr wrap="square">
            <a:spAutoFit/>
          </a:bodyPr>
          <a:lstStyle/>
          <a:p>
            <a:pPr>
              <a:spcAft>
                <a:spcPts val="1200"/>
              </a:spcAft>
            </a:pPr>
            <a:r>
              <a:rPr lang="en-US" sz="2400" b="1">
                <a:solidFill>
                  <a:schemeClr val="tx2"/>
                </a:solidFill>
                <a:latin typeface="Calibri"/>
                <a:cs typeface="Calibri"/>
              </a:rPr>
              <a:t>13 psychosocial factors</a:t>
            </a:r>
          </a:p>
        </p:txBody>
      </p:sp>
      <p:graphicFrame>
        <p:nvGraphicFramePr>
          <p:cNvPr id="5" name="Table 4">
            <a:extLst>
              <a:ext uri="{FF2B5EF4-FFF2-40B4-BE49-F238E27FC236}">
                <a16:creationId xmlns:a16="http://schemas.microsoft.com/office/drawing/2014/main" id="{6B289246-4401-709F-7BB2-603FF04D69C3}"/>
              </a:ext>
            </a:extLst>
          </p:cNvPr>
          <p:cNvGraphicFramePr>
            <a:graphicFrameLocks noGrp="1"/>
          </p:cNvGraphicFramePr>
          <p:nvPr/>
        </p:nvGraphicFramePr>
        <p:xfrm>
          <a:off x="1981200" y="4205819"/>
          <a:ext cx="8135944" cy="2295536"/>
        </p:xfrm>
        <a:graphic>
          <a:graphicData uri="http://schemas.openxmlformats.org/drawingml/2006/table">
            <a:tbl>
              <a:tblPr>
                <a:tableStyleId>{2D5ABB26-0587-4C30-8999-92F81FD0307C}</a:tableStyleId>
              </a:tblPr>
              <a:tblGrid>
                <a:gridCol w="4478344">
                  <a:extLst>
                    <a:ext uri="{9D8B030D-6E8A-4147-A177-3AD203B41FA5}">
                      <a16:colId xmlns:a16="http://schemas.microsoft.com/office/drawing/2014/main" val="1916664283"/>
                    </a:ext>
                  </a:extLst>
                </a:gridCol>
                <a:gridCol w="3657600">
                  <a:extLst>
                    <a:ext uri="{9D8B030D-6E8A-4147-A177-3AD203B41FA5}">
                      <a16:colId xmlns:a16="http://schemas.microsoft.com/office/drawing/2014/main" val="3887454021"/>
                    </a:ext>
                  </a:extLst>
                </a:gridCol>
              </a:tblGrid>
              <a:tr h="318565">
                <a:tc>
                  <a:txBody>
                    <a:bodyPr/>
                    <a:lstStyle/>
                    <a:p>
                      <a:r>
                        <a:rPr lang="en-US" sz="1800" b="0" kern="1200">
                          <a:solidFill>
                            <a:schemeClr val="tx2"/>
                          </a:solidFill>
                          <a:effectLst/>
                        </a:rPr>
                        <a:t>1. Psychological support</a:t>
                      </a:r>
                      <a:endParaRPr lang="en-US" sz="1800" b="0" kern="1200">
                        <a:solidFill>
                          <a:schemeClr val="tx2"/>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kern="1200">
                          <a:solidFill>
                            <a:schemeClr val="tx2"/>
                          </a:solidFill>
                          <a:effectLst/>
                        </a:rPr>
                        <a:t>​8. Involvement and influence</a:t>
                      </a:r>
                      <a:endParaRPr lang="en-US" b="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7100880"/>
                  </a:ext>
                </a:extLst>
              </a:tr>
              <a:tr h="318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2. Organizational culture</a:t>
                      </a:r>
                      <a:endParaRPr lang="en-US" sz="1800" b="0" kern="1200">
                        <a:solidFill>
                          <a:schemeClr val="tx2"/>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0" kern="1200">
                          <a:solidFill>
                            <a:schemeClr val="tx2"/>
                          </a:solidFill>
                          <a:effectLst/>
                        </a:rPr>
                        <a:t>9. Workload management</a:t>
                      </a:r>
                      <a:endParaRPr lang="en-US" b="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4014214"/>
                  </a:ext>
                </a:extLst>
              </a:tr>
              <a:tr h="318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chemeClr val="tx2"/>
                          </a:solidFill>
                          <a:effectLst/>
                          <a:uLnTx/>
                          <a:uFillTx/>
                        </a:rPr>
                        <a:t>3. Clear leadership &amp; expectations</a:t>
                      </a:r>
                      <a:endParaRPr kumimoji="0" lang="en-US" sz="1800" b="0" i="0" u="none" strike="noStrike" kern="1200" cap="none" spc="0" normalizeH="0" baseline="0" noProof="0">
                        <a:ln>
                          <a:noFill/>
                        </a:ln>
                        <a:solidFill>
                          <a:schemeClr val="tx2"/>
                        </a:solidFill>
                        <a:effectLst/>
                        <a:uLnTx/>
                        <a:uFillTx/>
                        <a:latin typeface="Calibri"/>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10. Engagement​</a:t>
                      </a:r>
                      <a:endParaRPr lang="en-US" sz="1800" b="0" kern="1200">
                        <a:solidFill>
                          <a:schemeClr val="tx2"/>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75020"/>
                  </a:ext>
                </a:extLst>
              </a:tr>
              <a:tr h="318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a:ln>
                            <a:noFill/>
                          </a:ln>
                          <a:solidFill>
                            <a:schemeClr val="tx2"/>
                          </a:solidFill>
                          <a:effectLst/>
                          <a:uLnTx/>
                          <a:uFillTx/>
                        </a:rPr>
                        <a:t>4. Civility and respect</a:t>
                      </a:r>
                      <a:endParaRPr kumimoji="0" lang="en-US" sz="1800" b="0" i="0" u="none" strike="noStrike" kern="1200" cap="none" spc="0" normalizeH="0" baseline="0" noProof="0">
                        <a:ln>
                          <a:noFill/>
                        </a:ln>
                        <a:solidFill>
                          <a:schemeClr val="tx2"/>
                        </a:solidFill>
                        <a:effectLst/>
                        <a:uLnTx/>
                        <a:uFillTx/>
                        <a:latin typeface="Calibri"/>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latin typeface="+mn-lt"/>
                          <a:ea typeface="+mn-ea"/>
                          <a:cs typeface="+mn-cs"/>
                        </a:rPr>
                        <a:t>11. Balance​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8296575"/>
                  </a:ext>
                </a:extLst>
              </a:tr>
              <a:tr h="351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latin typeface="+mn-lt"/>
                          <a:ea typeface="+mn-ea"/>
                          <a:cs typeface="+mn-cs"/>
                        </a:rPr>
                        <a:t>5. Psychological competencies &amp; requirements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12. Psychological protection​</a:t>
                      </a:r>
                      <a:endParaRPr lang="en-US" sz="1800" b="0" kern="1200">
                        <a:solidFill>
                          <a:schemeClr val="tx2"/>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3301493"/>
                  </a:ext>
                </a:extLst>
              </a:tr>
              <a:tr h="350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6. </a:t>
                      </a:r>
                      <a:r>
                        <a:rPr lang="en-US" sz="1800" b="0" kern="1200">
                          <a:solidFill>
                            <a:schemeClr val="tx2"/>
                          </a:solidFill>
                          <a:effectLst/>
                          <a:latin typeface="+mn-lt"/>
                          <a:ea typeface="+mn-ea"/>
                          <a:cs typeface="+mn-cs"/>
                        </a:rPr>
                        <a:t>Growth and development</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13. Protection of physical safety</a:t>
                      </a:r>
                      <a:endParaRPr lang="en-US" sz="1800" b="0" kern="1200">
                        <a:solidFill>
                          <a:schemeClr val="tx2"/>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1731532"/>
                  </a:ext>
                </a:extLst>
              </a:tr>
              <a:tr h="318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2"/>
                          </a:solidFill>
                          <a:effectLst/>
                        </a:rPr>
                        <a:t>7. Recognition and reward</a:t>
                      </a:r>
                      <a:endParaRPr lang="en-US" sz="1800" b="0" kern="1200">
                        <a:solidFill>
                          <a:schemeClr val="tx2"/>
                        </a:solidFill>
                        <a:effectLst/>
                        <a:latin typeface="+mn-lt"/>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0">
                        <a:solidFill>
                          <a:schemeClr val="tx2"/>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0248210"/>
                  </a:ext>
                </a:extLst>
              </a:tr>
            </a:tbl>
          </a:graphicData>
        </a:graphic>
      </p:graphicFrame>
      <p:pic>
        <p:nvPicPr>
          <p:cNvPr id="7" name="Picture 6" descr="Title page of the National Standard Canada for &#10;Psychological Health and Safety in the Workplace &#10;">
            <a:extLst>
              <a:ext uri="{FF2B5EF4-FFF2-40B4-BE49-F238E27FC236}">
                <a16:creationId xmlns:a16="http://schemas.microsoft.com/office/drawing/2014/main" id="{F8F24A16-9D40-BC0F-2B56-78E16F2663B3}"/>
              </a:ext>
            </a:extLst>
          </p:cNvPr>
          <p:cNvPicPr>
            <a:picLocks noChangeAspect="1"/>
          </p:cNvPicPr>
          <p:nvPr/>
        </p:nvPicPr>
        <p:blipFill>
          <a:blip r:embed="rId2"/>
          <a:stretch>
            <a:fillRect/>
          </a:stretch>
        </p:blipFill>
        <p:spPr>
          <a:xfrm>
            <a:off x="7174774" y="960521"/>
            <a:ext cx="2350227" cy="3025179"/>
          </a:xfrm>
          <a:prstGeom prst="rect">
            <a:avLst/>
          </a:prstGeom>
        </p:spPr>
      </p:pic>
      <p:sp>
        <p:nvSpPr>
          <p:cNvPr id="8" name="TextBox 8">
            <a:extLst>
              <a:ext uri="{FF2B5EF4-FFF2-40B4-BE49-F238E27FC236}">
                <a16:creationId xmlns:a16="http://schemas.microsoft.com/office/drawing/2014/main" id="{16603B29-68D2-E37C-253F-B0A2CD292961}"/>
              </a:ext>
            </a:extLst>
          </p:cNvPr>
          <p:cNvSpPr txBox="1"/>
          <p:nvPr/>
        </p:nvSpPr>
        <p:spPr>
          <a:xfrm>
            <a:off x="9498755" y="918637"/>
            <a:ext cx="1169246" cy="8556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a:solidFill>
                  <a:srgbClr val="002060"/>
                </a:solidFill>
                <a:cs typeface="Calibri"/>
              </a:rPr>
              <a:t>Image description: Title page of the National Standard Canada for </a:t>
            </a:r>
          </a:p>
          <a:p>
            <a:r>
              <a:rPr lang="en-US" sz="800" i="1">
                <a:solidFill>
                  <a:srgbClr val="002060"/>
                </a:solidFill>
                <a:cs typeface="Calibri"/>
              </a:rPr>
              <a:t>Psychological Health and Safety in the Workplace </a:t>
            </a:r>
            <a:endParaRPr lang="en-US" sz="800">
              <a:solidFill>
                <a:srgbClr val="000000"/>
              </a:solidFill>
              <a:cs typeface="Calibri"/>
            </a:endParaRPr>
          </a:p>
        </p:txBody>
      </p:sp>
    </p:spTree>
    <p:extLst>
      <p:ext uri="{BB962C8B-B14F-4D97-AF65-F5344CB8AC3E}">
        <p14:creationId xmlns:p14="http://schemas.microsoft.com/office/powerpoint/2010/main" val="340479195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75CB8E-D407-CEEA-3B3C-B6589A85D5FA}"/>
              </a:ext>
            </a:extLst>
          </p:cNvPr>
          <p:cNvSpPr>
            <a:spLocks noGrp="1"/>
          </p:cNvSpPr>
          <p:nvPr>
            <p:ph type="sldNum" sz="quarter" idx="12"/>
          </p:nvPr>
        </p:nvSpPr>
        <p:spPr/>
        <p:txBody>
          <a:bodyPr/>
          <a:lstStyle/>
          <a:p>
            <a:fld id="{32D4B517-E49B-41B6-9DBC-23634E0F1CDC}" type="slidenum">
              <a:rPr lang="en-CA" smtClean="0"/>
              <a:t>2</a:t>
            </a:fld>
            <a:endParaRPr lang="en-CA"/>
          </a:p>
        </p:txBody>
      </p:sp>
      <p:sp>
        <p:nvSpPr>
          <p:cNvPr id="3" name="Text Placeholder 2">
            <a:extLst>
              <a:ext uri="{FF2B5EF4-FFF2-40B4-BE49-F238E27FC236}">
                <a16:creationId xmlns:a16="http://schemas.microsoft.com/office/drawing/2014/main" id="{F326A906-EB96-6753-2968-630A071DFF3D}"/>
              </a:ext>
            </a:extLst>
          </p:cNvPr>
          <p:cNvSpPr>
            <a:spLocks noGrp="1"/>
          </p:cNvSpPr>
          <p:nvPr>
            <p:ph type="body" sz="quarter" idx="11"/>
          </p:nvPr>
        </p:nvSpPr>
        <p:spPr>
          <a:xfrm>
            <a:off x="271549" y="270386"/>
            <a:ext cx="7158678" cy="878670"/>
          </a:xfrm>
        </p:spPr>
        <p:txBody>
          <a:bodyPr/>
          <a:lstStyle/>
          <a:p>
            <a:r>
              <a:rPr lang="en-US"/>
              <a:t>Outline</a:t>
            </a:r>
          </a:p>
        </p:txBody>
      </p:sp>
      <p:graphicFrame>
        <p:nvGraphicFramePr>
          <p:cNvPr id="5" name="Content Placeholder 4">
            <a:extLst>
              <a:ext uri="{FF2B5EF4-FFF2-40B4-BE49-F238E27FC236}">
                <a16:creationId xmlns:a16="http://schemas.microsoft.com/office/drawing/2014/main" id="{0DE085B1-F7F1-E7D7-6E89-1FE8A0005C2A}"/>
              </a:ext>
            </a:extLst>
          </p:cNvPr>
          <p:cNvGraphicFramePr>
            <a:graphicFrameLocks noGrp="1"/>
          </p:cNvGraphicFramePr>
          <p:nvPr>
            <p:ph idx="10"/>
            <p:extLst>
              <p:ext uri="{D42A27DB-BD31-4B8C-83A1-F6EECF244321}">
                <p14:modId xmlns:p14="http://schemas.microsoft.com/office/powerpoint/2010/main" val="3990395833"/>
              </p:ext>
            </p:extLst>
          </p:nvPr>
        </p:nvGraphicFramePr>
        <p:xfrm>
          <a:off x="1638300" y="1016732"/>
          <a:ext cx="8915400" cy="4837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21183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smtClean="0"/>
              <a:pPr/>
              <a:t>20</a:t>
            </a:fld>
            <a:endParaRPr lang="en-CA"/>
          </a:p>
        </p:txBody>
      </p:sp>
      <p:sp>
        <p:nvSpPr>
          <p:cNvPr id="4" name="Text Placeholder 2">
            <a:extLst>
              <a:ext uri="{FF2B5EF4-FFF2-40B4-BE49-F238E27FC236}">
                <a16:creationId xmlns:a16="http://schemas.microsoft.com/office/drawing/2014/main" id="{29C32AEF-54FB-45AB-BDE9-26438E49B1DD}"/>
              </a:ext>
            </a:extLst>
          </p:cNvPr>
          <p:cNvSpPr>
            <a:spLocks noGrp="1"/>
          </p:cNvSpPr>
          <p:nvPr>
            <p:ph type="body" sz="quarter" idx="11"/>
          </p:nvPr>
        </p:nvSpPr>
        <p:spPr>
          <a:xfrm>
            <a:off x="271549" y="8408"/>
            <a:ext cx="8861368" cy="789999"/>
          </a:xfrm>
        </p:spPr>
        <p:txBody>
          <a:bodyPr lIns="0" tIns="0" rIns="0" bIns="0" anchor="t"/>
          <a:lstStyle/>
          <a:p>
            <a:pPr>
              <a:spcBef>
                <a:spcPts val="600"/>
              </a:spcBef>
            </a:pPr>
            <a:r>
              <a:rPr lang="en-US">
                <a:latin typeface="Calibri"/>
                <a:cs typeface="Calibri"/>
              </a:rPr>
              <a:t>Annex B</a:t>
            </a:r>
            <a:r>
              <a:rPr lang="en-US"/>
              <a:t> –</a:t>
            </a:r>
            <a:r>
              <a:rPr lang="en-US">
                <a:latin typeface="Calibri"/>
                <a:cs typeface="Calibri"/>
              </a:rPr>
              <a:t> Disaggregation: Demographic and Employment Categories </a:t>
            </a:r>
          </a:p>
        </p:txBody>
      </p:sp>
      <p:sp>
        <p:nvSpPr>
          <p:cNvPr id="8" name="Content Placeholder 7">
            <a:extLst>
              <a:ext uri="{FF2B5EF4-FFF2-40B4-BE49-F238E27FC236}">
                <a16:creationId xmlns:a16="http://schemas.microsoft.com/office/drawing/2014/main" id="{AF04A0F4-E0A3-4F12-B922-C1BF93E00EB9}"/>
              </a:ext>
            </a:extLst>
          </p:cNvPr>
          <p:cNvSpPr>
            <a:spLocks noGrp="1"/>
          </p:cNvSpPr>
          <p:nvPr>
            <p:ph idx="10"/>
          </p:nvPr>
        </p:nvSpPr>
        <p:spPr/>
        <p:txBody>
          <a:bodyPr lIns="0" tIns="0" rIns="0" bIns="0" anchor="t"/>
          <a:lstStyle/>
          <a:p>
            <a:endParaRPr lang="en-US">
              <a:cs typeface="Calibri"/>
            </a:endParaRPr>
          </a:p>
          <a:p>
            <a:endParaRPr lang="en-US">
              <a:solidFill>
                <a:schemeClr val="tx2"/>
              </a:solidFill>
              <a:cs typeface="Calibri"/>
            </a:endParaRPr>
          </a:p>
        </p:txBody>
      </p:sp>
      <p:graphicFrame>
        <p:nvGraphicFramePr>
          <p:cNvPr id="3" name="Table 2">
            <a:extLst>
              <a:ext uri="{FF2B5EF4-FFF2-40B4-BE49-F238E27FC236}">
                <a16:creationId xmlns:a16="http://schemas.microsoft.com/office/drawing/2014/main" id="{587E080F-8BA1-0E63-269C-ACC2786F9D54}"/>
              </a:ext>
            </a:extLst>
          </p:cNvPr>
          <p:cNvGraphicFramePr>
            <a:graphicFrameLocks noGrp="1"/>
          </p:cNvGraphicFramePr>
          <p:nvPr>
            <p:extLst>
              <p:ext uri="{D42A27DB-BD31-4B8C-83A1-F6EECF244321}">
                <p14:modId xmlns:p14="http://schemas.microsoft.com/office/powerpoint/2010/main" val="2872550907"/>
              </p:ext>
            </p:extLst>
          </p:nvPr>
        </p:nvGraphicFramePr>
        <p:xfrm>
          <a:off x="2574996" y="1611158"/>
          <a:ext cx="7256382" cy="3964929"/>
        </p:xfrm>
        <a:graphic>
          <a:graphicData uri="http://schemas.openxmlformats.org/drawingml/2006/table">
            <a:tbl>
              <a:tblPr firstRow="1" bandRow="1">
                <a:tableStyleId>{5C22544A-7EE6-4342-B048-85BDC9FD1C3A}</a:tableStyleId>
              </a:tblPr>
              <a:tblGrid>
                <a:gridCol w="7256382">
                  <a:extLst>
                    <a:ext uri="{9D8B030D-6E8A-4147-A177-3AD203B41FA5}">
                      <a16:colId xmlns:a16="http://schemas.microsoft.com/office/drawing/2014/main" val="1879919370"/>
                    </a:ext>
                  </a:extLst>
                </a:gridCol>
              </a:tblGrid>
              <a:tr h="589491">
                <a:tc>
                  <a:txBody>
                    <a:bodyPr/>
                    <a:lstStyle/>
                    <a:p>
                      <a:pPr lvl="0" algn="ctr">
                        <a:buNone/>
                      </a:pPr>
                      <a:r>
                        <a:rPr lang="en-US" sz="2600" b="1" i="0" u="none" strike="noStrike" baseline="0" noProof="0">
                          <a:solidFill>
                            <a:srgbClr val="002060"/>
                          </a:solidFill>
                          <a:latin typeface="+mn-lt"/>
                        </a:rPr>
                        <a:t>Gender, 2SLGBTQIA+ and Age</a:t>
                      </a:r>
                    </a:p>
                  </a:txBody>
                  <a:tcPr>
                    <a:solidFill>
                      <a:schemeClr val="bg2">
                        <a:lumMod val="85000"/>
                      </a:schemeClr>
                    </a:solidFill>
                  </a:tcPr>
                </a:tc>
                <a:extLst>
                  <a:ext uri="{0D108BD9-81ED-4DB2-BD59-A6C34878D82A}">
                    <a16:rowId xmlns:a16="http://schemas.microsoft.com/office/drawing/2014/main" val="791611478"/>
                  </a:ext>
                </a:extLst>
              </a:tr>
              <a:tr h="589490">
                <a:tc>
                  <a:txBody>
                    <a:bodyPr/>
                    <a:lstStyle/>
                    <a:p>
                      <a:pPr lvl="0" algn="ctr">
                        <a:buNone/>
                      </a:pPr>
                      <a:r>
                        <a:rPr lang="en-US" sz="2600" b="1">
                          <a:solidFill>
                            <a:srgbClr val="002060"/>
                          </a:solidFill>
                          <a:latin typeface="+mn-lt"/>
                        </a:rPr>
                        <a:t>Official Language and Province or Territory of Work</a:t>
                      </a:r>
                    </a:p>
                  </a:txBody>
                  <a:tcPr>
                    <a:solidFill>
                      <a:schemeClr val="bg2">
                        <a:lumMod val="85000"/>
                      </a:schemeClr>
                    </a:solidFill>
                  </a:tcPr>
                </a:tc>
                <a:extLst>
                  <a:ext uri="{0D108BD9-81ED-4DB2-BD59-A6C34878D82A}">
                    <a16:rowId xmlns:a16="http://schemas.microsoft.com/office/drawing/2014/main" val="2353215704"/>
                  </a:ext>
                </a:extLst>
              </a:tr>
              <a:tr h="1017478">
                <a:tc>
                  <a:txBody>
                    <a:bodyPr/>
                    <a:lstStyle/>
                    <a:p>
                      <a:pPr lvl="0" algn="ctr">
                        <a:buNone/>
                      </a:pPr>
                      <a:r>
                        <a:rPr lang="en-US" sz="2600" b="1">
                          <a:solidFill>
                            <a:srgbClr val="002060"/>
                          </a:solidFill>
                          <a:latin typeface="+mn-lt"/>
                        </a:rPr>
                        <a:t>Indigenous Peoples, Persons with Disabilities and Racial Groups</a:t>
                      </a:r>
                    </a:p>
                  </a:txBody>
                  <a:tcPr>
                    <a:solidFill>
                      <a:schemeClr val="bg2">
                        <a:lumMod val="85000"/>
                      </a:schemeClr>
                    </a:solidFill>
                  </a:tcPr>
                </a:tc>
                <a:extLst>
                  <a:ext uri="{0D108BD9-81ED-4DB2-BD59-A6C34878D82A}">
                    <a16:rowId xmlns:a16="http://schemas.microsoft.com/office/drawing/2014/main" val="804046523"/>
                  </a:ext>
                </a:extLst>
              </a:tr>
              <a:tr h="589490">
                <a:tc>
                  <a:txBody>
                    <a:bodyPr/>
                    <a:lstStyle/>
                    <a:p>
                      <a:pPr lvl="0" algn="ctr">
                        <a:buNone/>
                      </a:pPr>
                      <a:r>
                        <a:rPr lang="en-US" sz="2600" b="1">
                          <a:solidFill>
                            <a:srgbClr val="002060"/>
                          </a:solidFill>
                          <a:latin typeface="+mn-lt"/>
                        </a:rPr>
                        <a:t>Employment Type, Location, Tenure and Schedule</a:t>
                      </a:r>
                    </a:p>
                  </a:txBody>
                  <a:tcPr>
                    <a:solidFill>
                      <a:schemeClr val="bg2">
                        <a:lumMod val="85000"/>
                      </a:schemeClr>
                    </a:solidFill>
                  </a:tcPr>
                </a:tc>
                <a:extLst>
                  <a:ext uri="{0D108BD9-81ED-4DB2-BD59-A6C34878D82A}">
                    <a16:rowId xmlns:a16="http://schemas.microsoft.com/office/drawing/2014/main" val="2272292889"/>
                  </a:ext>
                </a:extLst>
              </a:tr>
              <a:tr h="589490">
                <a:tc>
                  <a:txBody>
                    <a:bodyPr/>
                    <a:lstStyle/>
                    <a:p>
                      <a:pPr lvl="0" algn="ctr">
                        <a:buNone/>
                      </a:pPr>
                      <a:r>
                        <a:rPr lang="en-US" sz="2600" b="1">
                          <a:solidFill>
                            <a:srgbClr val="002060"/>
                          </a:solidFill>
                          <a:latin typeface="+mn-lt"/>
                        </a:rPr>
                        <a:t>Employment Role and Characteristics</a:t>
                      </a:r>
                    </a:p>
                  </a:txBody>
                  <a:tcPr>
                    <a:solidFill>
                      <a:schemeClr val="bg2">
                        <a:lumMod val="85000"/>
                      </a:schemeClr>
                    </a:solidFill>
                  </a:tcPr>
                </a:tc>
                <a:extLst>
                  <a:ext uri="{0D108BD9-81ED-4DB2-BD59-A6C34878D82A}">
                    <a16:rowId xmlns:a16="http://schemas.microsoft.com/office/drawing/2014/main" val="838160555"/>
                  </a:ext>
                </a:extLst>
              </a:tr>
              <a:tr h="589490">
                <a:tc>
                  <a:txBody>
                    <a:bodyPr/>
                    <a:lstStyle/>
                    <a:p>
                      <a:pPr lvl="0" algn="ctr">
                        <a:buNone/>
                      </a:pPr>
                      <a:r>
                        <a:rPr lang="en-US" sz="2600" b="1">
                          <a:solidFill>
                            <a:srgbClr val="002060"/>
                          </a:solidFill>
                          <a:latin typeface="+mn-lt"/>
                        </a:rPr>
                        <a:t>Organization Characteristics</a:t>
                      </a:r>
                    </a:p>
                  </a:txBody>
                  <a:tcPr>
                    <a:solidFill>
                      <a:schemeClr val="bg2">
                        <a:lumMod val="85000"/>
                      </a:schemeClr>
                    </a:solidFill>
                  </a:tcPr>
                </a:tc>
                <a:extLst>
                  <a:ext uri="{0D108BD9-81ED-4DB2-BD59-A6C34878D82A}">
                    <a16:rowId xmlns:a16="http://schemas.microsoft.com/office/drawing/2014/main" val="3429448062"/>
                  </a:ext>
                </a:extLst>
              </a:tr>
            </a:tbl>
          </a:graphicData>
        </a:graphic>
      </p:graphicFrame>
    </p:spTree>
    <p:extLst>
      <p:ext uri="{BB962C8B-B14F-4D97-AF65-F5344CB8AC3E}">
        <p14:creationId xmlns:p14="http://schemas.microsoft.com/office/powerpoint/2010/main" val="4105187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1507F-AF1E-4C0C-BBA4-99D0B9740A99}"/>
              </a:ext>
            </a:extLst>
          </p:cNvPr>
          <p:cNvSpPr>
            <a:spLocks noGrp="1"/>
          </p:cNvSpPr>
          <p:nvPr>
            <p:ph type="sldNum" sz="quarter" idx="12"/>
          </p:nvPr>
        </p:nvSpPr>
        <p:spPr>
          <a:xfrm>
            <a:off x="8077200" y="6356351"/>
            <a:ext cx="2133600" cy="365125"/>
          </a:xfrm>
        </p:spPr>
        <p:txBody>
          <a:bodyPr/>
          <a:lstStyle/>
          <a:p>
            <a:fld id="{32D4B517-E49B-41B6-9DBC-23634E0F1CDC}" type="slidenum">
              <a:rPr lang="en-CA" smtClean="0"/>
              <a:pPr/>
              <a:t>3</a:t>
            </a:fld>
            <a:endParaRPr lang="en-CA"/>
          </a:p>
        </p:txBody>
      </p:sp>
      <p:sp>
        <p:nvSpPr>
          <p:cNvPr id="3" name="Text Placeholder 2">
            <a:extLst>
              <a:ext uri="{FF2B5EF4-FFF2-40B4-BE49-F238E27FC236}">
                <a16:creationId xmlns:a16="http://schemas.microsoft.com/office/drawing/2014/main" id="{AE2E2FC3-DCF5-4D4F-A599-D2D4E6BEEA5F}"/>
              </a:ext>
            </a:extLst>
          </p:cNvPr>
          <p:cNvSpPr>
            <a:spLocks noGrp="1"/>
          </p:cNvSpPr>
          <p:nvPr>
            <p:ph type="body" sz="quarter" idx="11"/>
          </p:nvPr>
        </p:nvSpPr>
        <p:spPr>
          <a:xfrm>
            <a:off x="271549" y="271550"/>
            <a:ext cx="5242608" cy="1024819"/>
          </a:xfrm>
        </p:spPr>
        <p:txBody>
          <a:bodyPr lIns="0" tIns="0" rIns="0" bIns="0" anchor="t"/>
          <a:lstStyle/>
          <a:p>
            <a:r>
              <a:rPr lang="en-US"/>
              <a:t>Introduction – What is it?</a:t>
            </a:r>
          </a:p>
        </p:txBody>
      </p:sp>
      <p:sp>
        <p:nvSpPr>
          <p:cNvPr id="11" name="Content Placeholder 10">
            <a:extLst>
              <a:ext uri="{FF2B5EF4-FFF2-40B4-BE49-F238E27FC236}">
                <a16:creationId xmlns:a16="http://schemas.microsoft.com/office/drawing/2014/main" id="{3FA156B5-5FD0-469B-B539-5647A21A46D4}"/>
              </a:ext>
            </a:extLst>
          </p:cNvPr>
          <p:cNvSpPr>
            <a:spLocks noGrp="1"/>
          </p:cNvSpPr>
          <p:nvPr>
            <p:ph idx="10"/>
          </p:nvPr>
        </p:nvSpPr>
        <p:spPr>
          <a:xfrm>
            <a:off x="2201240" y="1426792"/>
            <a:ext cx="7571580" cy="5293146"/>
          </a:xfrm>
        </p:spPr>
        <p:txBody>
          <a:bodyPr lIns="0" tIns="0" rIns="0" bIns="0" anchor="t"/>
          <a:lstStyle/>
          <a:p>
            <a:pPr algn="ctr"/>
            <a:r>
              <a:rPr lang="en-US" sz="2150">
                <a:latin typeface="Calibri"/>
                <a:cs typeface="Calibri"/>
              </a:rPr>
              <a:t>The Federal Public Service Workplace Mental Health Dashboard is:</a:t>
            </a:r>
            <a:r>
              <a:rPr lang="en-US">
                <a:latin typeface="Calibri"/>
                <a:cs typeface="Calibri"/>
              </a:rPr>
              <a:t> </a:t>
            </a:r>
            <a:endParaRPr lang="en-US"/>
          </a:p>
          <a:p>
            <a:pPr algn="ctr"/>
            <a:endParaRPr lang="en-US"/>
          </a:p>
          <a:p>
            <a:pPr algn="ctr"/>
            <a:endParaRPr lang="en-US"/>
          </a:p>
          <a:p>
            <a:pPr algn="ctr"/>
            <a:endParaRPr lang="en-US"/>
          </a:p>
          <a:p>
            <a:pPr algn="ctr"/>
            <a:endParaRPr lang="en-US"/>
          </a:p>
          <a:p>
            <a:pPr algn="ctr"/>
            <a:endParaRPr lang="en-US"/>
          </a:p>
          <a:p>
            <a:pPr algn="ctr"/>
            <a:r>
              <a:rPr lang="en-US">
                <a:latin typeface="Calibri"/>
                <a:cs typeface="Calibri"/>
              </a:rPr>
              <a:t>a Power BI </a:t>
            </a:r>
            <a:r>
              <a:rPr lang="en-CA">
                <a:latin typeface="Calibri"/>
                <a:cs typeface="Calibri"/>
              </a:rPr>
              <a:t>tool </a:t>
            </a:r>
            <a:r>
              <a:rPr lang="en-US">
                <a:latin typeface="Calibri"/>
                <a:cs typeface="Calibri"/>
              </a:rPr>
              <a:t>that provides scores for psychosocial factors outlined in the </a:t>
            </a:r>
            <a:r>
              <a:rPr lang="en-US">
                <a:latin typeface="Calibri"/>
                <a:cs typeface="Calibri"/>
                <a:hlinkClick r:id="rId3"/>
              </a:rPr>
              <a:t>National Standard of Canada for Psychological Health and Safety in the Workplace</a:t>
            </a:r>
            <a:r>
              <a:rPr lang="en-US">
                <a:latin typeface="Calibri"/>
                <a:cs typeface="Calibri"/>
              </a:rPr>
              <a:t> (</a:t>
            </a:r>
            <a:r>
              <a:rPr lang="en-US">
                <a:latin typeface="Calibri"/>
                <a:cs typeface="Calibri"/>
                <a:hlinkClick r:id="rId4" action="ppaction://hlinksldjump"/>
              </a:rPr>
              <a:t>Annex A</a:t>
            </a:r>
            <a:r>
              <a:rPr lang="en-US">
                <a:latin typeface="Calibri"/>
                <a:cs typeface="Calibri"/>
              </a:rPr>
              <a:t>)</a:t>
            </a:r>
            <a:endParaRPr lang="en-US">
              <a:latin typeface="Calibri"/>
              <a:ea typeface="Calibri"/>
              <a:cs typeface="Calibri"/>
            </a:endParaRPr>
          </a:p>
          <a:p>
            <a:endParaRPr lang="en-US" sz="2800">
              <a:solidFill>
                <a:schemeClr val="tx2"/>
              </a:solidFill>
              <a:cs typeface="Calibri"/>
            </a:endParaRPr>
          </a:p>
          <a:p>
            <a:pPr marL="342900" indent="-342900">
              <a:buFont typeface="Arial"/>
              <a:buChar char="•"/>
            </a:pPr>
            <a:endParaRPr lang="en-CA" sz="2800">
              <a:solidFill>
                <a:schemeClr val="accent1"/>
              </a:solidFill>
              <a:cs typeface="Calibri"/>
            </a:endParaRPr>
          </a:p>
          <a:p>
            <a:endParaRPr lang="en-US" sz="2800">
              <a:solidFill>
                <a:schemeClr val="accent1"/>
              </a:solidFill>
              <a:highlight>
                <a:srgbClr val="FFFF00"/>
              </a:highlight>
              <a:ea typeface="+mn-lt"/>
              <a:cs typeface="+mn-lt"/>
            </a:endParaRPr>
          </a:p>
          <a:p>
            <a:endParaRPr lang="en-US" sz="2800">
              <a:solidFill>
                <a:schemeClr val="accent1"/>
              </a:solidFill>
              <a:cs typeface="Calibri"/>
            </a:endParaRPr>
          </a:p>
          <a:p>
            <a:endParaRPr lang="en-US" sz="2800" i="1">
              <a:solidFill>
                <a:schemeClr val="accent1"/>
              </a:solidFill>
              <a:ea typeface="+mn-lt"/>
              <a:cs typeface="+mn-lt"/>
            </a:endParaRPr>
          </a:p>
          <a:p>
            <a:endParaRPr lang="en-CA" sz="2800">
              <a:solidFill>
                <a:schemeClr val="accent1"/>
              </a:solidFill>
              <a:cs typeface="Calibri"/>
            </a:endParaRPr>
          </a:p>
          <a:p>
            <a:endParaRPr lang="en-CA" sz="2800" i="1">
              <a:solidFill>
                <a:schemeClr val="accent1"/>
              </a:solidFill>
              <a:ea typeface="+mn-lt"/>
              <a:cs typeface="+mn-lt"/>
            </a:endParaRPr>
          </a:p>
          <a:p>
            <a:endParaRPr lang="en-CA" sz="2800">
              <a:solidFill>
                <a:schemeClr val="accent1"/>
              </a:solidFill>
              <a:cs typeface="Calibri"/>
            </a:endParaRPr>
          </a:p>
          <a:p>
            <a:endParaRPr lang="en-CA" sz="2800">
              <a:ea typeface="+mn-lt"/>
              <a:cs typeface="+mn-lt"/>
            </a:endParaRPr>
          </a:p>
          <a:p>
            <a:endParaRPr lang="en-US">
              <a:solidFill>
                <a:srgbClr val="000000"/>
              </a:solidFill>
              <a:ea typeface="+mn-lt"/>
              <a:cs typeface="+mn-lt"/>
            </a:endParaRPr>
          </a:p>
          <a:p>
            <a:endParaRPr lang="en-US">
              <a:ea typeface="+mn-lt"/>
              <a:cs typeface="+mn-lt"/>
            </a:endParaRPr>
          </a:p>
          <a:p>
            <a:endParaRPr lang="en-US"/>
          </a:p>
          <a:p>
            <a:endParaRPr lang="en-US"/>
          </a:p>
        </p:txBody>
      </p:sp>
      <p:sp>
        <p:nvSpPr>
          <p:cNvPr id="13" name="Freeform 21">
            <a:extLst>
              <a:ext uri="{FF2B5EF4-FFF2-40B4-BE49-F238E27FC236}">
                <a16:creationId xmlns:a16="http://schemas.microsoft.com/office/drawing/2014/main" id="{53269872-184B-44AB-A664-85BF2845F469}"/>
              </a:ext>
            </a:extLst>
          </p:cNvPr>
          <p:cNvSpPr>
            <a:spLocks noEditPoints="1"/>
          </p:cNvSpPr>
          <p:nvPr/>
        </p:nvSpPr>
        <p:spPr bwMode="auto">
          <a:xfrm>
            <a:off x="5260082" y="2124948"/>
            <a:ext cx="1453896" cy="1408176"/>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50198709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2E2FC3-DCF5-4D4F-A599-D2D4E6BEEA5F}"/>
              </a:ext>
            </a:extLst>
          </p:cNvPr>
          <p:cNvSpPr>
            <a:spLocks noGrp="1"/>
          </p:cNvSpPr>
          <p:nvPr>
            <p:ph type="body" sz="quarter" idx="11"/>
          </p:nvPr>
        </p:nvSpPr>
        <p:spPr>
          <a:xfrm>
            <a:off x="266006" y="271550"/>
            <a:ext cx="5829993" cy="1055489"/>
          </a:xfrm>
        </p:spPr>
        <p:txBody>
          <a:bodyPr lIns="0" tIns="0" rIns="0" bIns="0" anchor="t"/>
          <a:lstStyle/>
          <a:p>
            <a:r>
              <a:rPr lang="en-US"/>
              <a:t>Objectives – Why was it developed?</a:t>
            </a:r>
          </a:p>
        </p:txBody>
      </p:sp>
      <p:sp>
        <p:nvSpPr>
          <p:cNvPr id="36" name="Content Placeholder 1">
            <a:extLst>
              <a:ext uri="{FF2B5EF4-FFF2-40B4-BE49-F238E27FC236}">
                <a16:creationId xmlns:a16="http://schemas.microsoft.com/office/drawing/2014/main" id="{7D728D31-D121-4536-B2A5-2755E165064E}"/>
              </a:ext>
            </a:extLst>
          </p:cNvPr>
          <p:cNvSpPr>
            <a:spLocks noGrp="1"/>
          </p:cNvSpPr>
          <p:nvPr>
            <p:ph idx="10"/>
          </p:nvPr>
        </p:nvSpPr>
        <p:spPr>
          <a:xfrm>
            <a:off x="2182288" y="1294929"/>
            <a:ext cx="7571580" cy="459362"/>
          </a:xfrm>
        </p:spPr>
        <p:txBody>
          <a:bodyPr/>
          <a:lstStyle/>
          <a:p>
            <a:r>
              <a:rPr lang="en-US"/>
              <a:t>Developed to…</a:t>
            </a:r>
            <a:endParaRPr lang="en-CA"/>
          </a:p>
        </p:txBody>
      </p:sp>
      <p:sp>
        <p:nvSpPr>
          <p:cNvPr id="66" name="Rectangle 65">
            <a:extLst>
              <a:ext uri="{FF2B5EF4-FFF2-40B4-BE49-F238E27FC236}">
                <a16:creationId xmlns:a16="http://schemas.microsoft.com/office/drawing/2014/main" id="{931090C3-8B55-4A4F-BDBD-F2A30D9DB811}"/>
              </a:ext>
            </a:extLst>
          </p:cNvPr>
          <p:cNvSpPr/>
          <p:nvPr/>
        </p:nvSpPr>
        <p:spPr>
          <a:xfrm>
            <a:off x="2116932" y="2024844"/>
            <a:ext cx="810996"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endParaRPr lang="en-CA" sz="1350">
              <a:solidFill>
                <a:schemeClr val="tx1"/>
              </a:solidFill>
            </a:endParaRPr>
          </a:p>
        </p:txBody>
      </p:sp>
      <p:sp>
        <p:nvSpPr>
          <p:cNvPr id="67" name="Rectangle 66">
            <a:extLst>
              <a:ext uri="{FF2B5EF4-FFF2-40B4-BE49-F238E27FC236}">
                <a16:creationId xmlns:a16="http://schemas.microsoft.com/office/drawing/2014/main" id="{790B4BC7-932D-4620-9E86-BFA6F6259149}"/>
              </a:ext>
            </a:extLst>
          </p:cNvPr>
          <p:cNvSpPr/>
          <p:nvPr/>
        </p:nvSpPr>
        <p:spPr>
          <a:xfrm>
            <a:off x="2927929" y="2024844"/>
            <a:ext cx="7147141"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13995" indent="-213995">
              <a:buClr>
                <a:srgbClr val="006EB7"/>
              </a:buClr>
              <a:buFont typeface="Wingdings" panose="05000000000000000000" pitchFamily="2" charset="2"/>
              <a:buChar char="§"/>
            </a:pPr>
            <a:r>
              <a:rPr lang="en-US" b="1">
                <a:solidFill>
                  <a:schemeClr val="tx2">
                    <a:lumMod val="50000"/>
                  </a:schemeClr>
                </a:solidFill>
                <a:cs typeface="Arial"/>
              </a:rPr>
              <a:t>Allow deputy heads to track their organization’s progress in addressing risk factors and support their implementation of the </a:t>
            </a:r>
            <a:r>
              <a:rPr lang="en-US" b="1">
                <a:solidFill>
                  <a:srgbClr val="0070C0"/>
                </a:solidFill>
                <a:cs typeface="Arial"/>
                <a:hlinkClick r:id="rId13">
                  <a:extLst>
                    <a:ext uri="{A12FA001-AC4F-418D-AE19-62706E023703}">
                      <ahyp:hlinkClr xmlns:ahyp="http://schemas.microsoft.com/office/drawing/2018/hyperlinkcolor" val="tx"/>
                    </a:ext>
                  </a:extLst>
                </a:hlinkClick>
              </a:rPr>
              <a:t>Federal Public Service Workplace Mental Health Strategy</a:t>
            </a:r>
            <a:r>
              <a:rPr lang="en-US" b="1">
                <a:solidFill>
                  <a:schemeClr val="tx2">
                    <a:lumMod val="50000"/>
                  </a:schemeClr>
                </a:solidFill>
                <a:cs typeface="Arial"/>
              </a:rPr>
              <a:t> (the Strategy)</a:t>
            </a:r>
            <a:endParaRPr lang="en-US">
              <a:solidFill>
                <a:schemeClr val="tx2">
                  <a:lumMod val="50000"/>
                </a:schemeClr>
              </a:solidFill>
              <a:cs typeface="Arial"/>
            </a:endParaRPr>
          </a:p>
        </p:txBody>
      </p:sp>
      <p:sp>
        <p:nvSpPr>
          <p:cNvPr id="68" name="Oval 67" descr="Decorative">
            <a:extLst>
              <a:ext uri="{FF2B5EF4-FFF2-40B4-BE49-F238E27FC236}">
                <a16:creationId xmlns:a16="http://schemas.microsoft.com/office/drawing/2014/main" id="{7BF721A9-A449-4900-88E5-C9E24135AFF9}"/>
              </a:ext>
            </a:extLst>
          </p:cNvPr>
          <p:cNvSpPr/>
          <p:nvPr>
            <p:custDataLst>
              <p:tags r:id="rId1"/>
            </p:custDataLst>
          </p:nvPr>
        </p:nvSpPr>
        <p:spPr>
          <a:xfrm>
            <a:off x="2254808" y="2236958"/>
            <a:ext cx="537391" cy="554963"/>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0" name="Rectangle 69">
            <a:extLst>
              <a:ext uri="{FF2B5EF4-FFF2-40B4-BE49-F238E27FC236}">
                <a16:creationId xmlns:a16="http://schemas.microsoft.com/office/drawing/2014/main" id="{FA047F47-3883-41AA-9B31-A88CD2DD859C}"/>
              </a:ext>
            </a:extLst>
          </p:cNvPr>
          <p:cNvSpPr/>
          <p:nvPr/>
        </p:nvSpPr>
        <p:spPr>
          <a:xfrm>
            <a:off x="2116932" y="3165557"/>
            <a:ext cx="810996"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endParaRPr lang="en-CA" sz="1350">
              <a:solidFill>
                <a:schemeClr val="tx1"/>
              </a:solidFill>
            </a:endParaRPr>
          </a:p>
        </p:txBody>
      </p:sp>
      <p:sp>
        <p:nvSpPr>
          <p:cNvPr id="71" name="Rectangle 70">
            <a:extLst>
              <a:ext uri="{FF2B5EF4-FFF2-40B4-BE49-F238E27FC236}">
                <a16:creationId xmlns:a16="http://schemas.microsoft.com/office/drawing/2014/main" id="{4FF5D47C-9095-44BD-BE00-C7369792E5A6}"/>
              </a:ext>
            </a:extLst>
          </p:cNvPr>
          <p:cNvSpPr/>
          <p:nvPr/>
        </p:nvSpPr>
        <p:spPr>
          <a:xfrm>
            <a:off x="2926837" y="3165557"/>
            <a:ext cx="7148233"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rgbClr val="006EB7"/>
              </a:buClr>
              <a:buFont typeface="Wingdings" panose="05000000000000000000" pitchFamily="2" charset="2"/>
              <a:buChar char="§"/>
            </a:pPr>
            <a:r>
              <a:rPr lang="en-US" sz="2000" b="1">
                <a:solidFill>
                  <a:schemeClr val="tx2">
                    <a:lumMod val="50000"/>
                  </a:schemeClr>
                </a:solidFill>
                <a:cs typeface="Arial" pitchFamily="34" charset="0"/>
              </a:rPr>
              <a:t>Support organizations in measuring strengths and gaps regarding psychological health and safety</a:t>
            </a:r>
          </a:p>
        </p:txBody>
      </p:sp>
      <p:grpSp>
        <p:nvGrpSpPr>
          <p:cNvPr id="73" name="Group 72" descr="Wearable Icon">
            <a:extLst>
              <a:ext uri="{FF2B5EF4-FFF2-40B4-BE49-F238E27FC236}">
                <a16:creationId xmlns:a16="http://schemas.microsoft.com/office/drawing/2014/main" id="{9DF3E809-D4F5-4295-AD83-AE4548606418}"/>
              </a:ext>
            </a:extLst>
          </p:cNvPr>
          <p:cNvGrpSpPr/>
          <p:nvPr/>
        </p:nvGrpSpPr>
        <p:grpSpPr>
          <a:xfrm>
            <a:off x="2386777" y="3506280"/>
            <a:ext cx="369434" cy="262086"/>
            <a:chOff x="5581650" y="3062288"/>
            <a:chExt cx="1027113" cy="728663"/>
          </a:xfrm>
          <a:solidFill>
            <a:schemeClr val="bg1"/>
          </a:solidFill>
        </p:grpSpPr>
        <p:sp>
          <p:nvSpPr>
            <p:cNvPr id="74" name="Freeform 5">
              <a:extLst>
                <a:ext uri="{FF2B5EF4-FFF2-40B4-BE49-F238E27FC236}">
                  <a16:creationId xmlns:a16="http://schemas.microsoft.com/office/drawing/2014/main" id="{77CD36F8-276F-4798-85B5-85C26E1C55B5}"/>
                </a:ext>
              </a:extLst>
            </p:cNvPr>
            <p:cNvSpPr>
              <a:spLocks/>
            </p:cNvSpPr>
            <p:nvPr>
              <p:custDataLst>
                <p:tags r:id="rId6"/>
              </p:custDataLst>
            </p:nvPr>
          </p:nvSpPr>
          <p:spPr bwMode="auto">
            <a:xfrm>
              <a:off x="5581650" y="3303588"/>
              <a:ext cx="1027113" cy="487363"/>
            </a:xfrm>
            <a:custGeom>
              <a:avLst/>
              <a:gdLst>
                <a:gd name="T0" fmla="*/ 2706 w 2835"/>
                <a:gd name="T1" fmla="*/ 420 h 1338"/>
                <a:gd name="T2" fmla="*/ 2467 w 2835"/>
                <a:gd name="T3" fmla="*/ 222 h 1338"/>
                <a:gd name="T4" fmla="*/ 2174 w 2835"/>
                <a:gd name="T5" fmla="*/ 46 h 1338"/>
                <a:gd name="T6" fmla="*/ 1447 w 2835"/>
                <a:gd name="T7" fmla="*/ 50 h 1338"/>
                <a:gd name="T8" fmla="*/ 822 w 2835"/>
                <a:gd name="T9" fmla="*/ 281 h 1338"/>
                <a:gd name="T10" fmla="*/ 0 w 2835"/>
                <a:gd name="T11" fmla="*/ 398 h 1338"/>
                <a:gd name="T12" fmla="*/ 1368 w 2835"/>
                <a:gd name="T13" fmla="*/ 222 h 1338"/>
                <a:gd name="T14" fmla="*/ 2084 w 2835"/>
                <a:gd name="T15" fmla="*/ 156 h 1338"/>
                <a:gd name="T16" fmla="*/ 2276 w 2835"/>
                <a:gd name="T17" fmla="*/ 222 h 1338"/>
                <a:gd name="T18" fmla="*/ 1762 w 2835"/>
                <a:gd name="T19" fmla="*/ 281 h 1338"/>
                <a:gd name="T20" fmla="*/ 2467 w 2835"/>
                <a:gd name="T21" fmla="*/ 339 h 1338"/>
                <a:gd name="T22" fmla="*/ 2582 w 2835"/>
                <a:gd name="T23" fmla="*/ 398 h 1338"/>
                <a:gd name="T24" fmla="*/ 1821 w 2835"/>
                <a:gd name="T25" fmla="*/ 457 h 1338"/>
                <a:gd name="T26" fmla="*/ 2585 w 2835"/>
                <a:gd name="T27" fmla="*/ 516 h 1338"/>
                <a:gd name="T28" fmla="*/ 2697 w 2835"/>
                <a:gd name="T29" fmla="*/ 605 h 1338"/>
                <a:gd name="T30" fmla="*/ 1939 w 2835"/>
                <a:gd name="T31" fmla="*/ 574 h 1338"/>
                <a:gd name="T32" fmla="*/ 1939 w 2835"/>
                <a:gd name="T33" fmla="*/ 692 h 1338"/>
                <a:gd name="T34" fmla="*/ 2658 w 2835"/>
                <a:gd name="T35" fmla="*/ 751 h 1338"/>
                <a:gd name="T36" fmla="*/ 2585 w 2835"/>
                <a:gd name="T37" fmla="*/ 809 h 1338"/>
                <a:gd name="T38" fmla="*/ 1577 w 2835"/>
                <a:gd name="T39" fmla="*/ 1021 h 1338"/>
                <a:gd name="T40" fmla="*/ 1875 w 2835"/>
                <a:gd name="T41" fmla="*/ 1103 h 1338"/>
                <a:gd name="T42" fmla="*/ 2152 w 2835"/>
                <a:gd name="T43" fmla="*/ 1099 h 1338"/>
                <a:gd name="T44" fmla="*/ 1821 w 2835"/>
                <a:gd name="T45" fmla="*/ 1220 h 1338"/>
                <a:gd name="T46" fmla="*/ 839 w 2835"/>
                <a:gd name="T47" fmla="*/ 988 h 1338"/>
                <a:gd name="T48" fmla="*/ 822 w 2835"/>
                <a:gd name="T49" fmla="*/ 986 h 1338"/>
                <a:gd name="T50" fmla="*/ 0 w 2835"/>
                <a:gd name="T51" fmla="*/ 1103 h 1338"/>
                <a:gd name="T52" fmla="*/ 1326 w 2835"/>
                <a:gd name="T53" fmla="*/ 1273 h 1338"/>
                <a:gd name="T54" fmla="*/ 2291 w 2835"/>
                <a:gd name="T55" fmla="*/ 1162 h 1338"/>
                <a:gd name="T56" fmla="*/ 1917 w 2835"/>
                <a:gd name="T57" fmla="*/ 980 h 1338"/>
                <a:gd name="T58" fmla="*/ 1796 w 2835"/>
                <a:gd name="T59" fmla="*/ 983 h 1338"/>
                <a:gd name="T60" fmla="*/ 1939 w 2835"/>
                <a:gd name="T61" fmla="*/ 927 h 1338"/>
                <a:gd name="T62" fmla="*/ 2776 w 2835"/>
                <a:gd name="T63" fmla="*/ 751 h 1338"/>
                <a:gd name="T64" fmla="*/ 2812 w 2835"/>
                <a:gd name="T65" fmla="*/ 52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5" h="1338">
                  <a:moveTo>
                    <a:pt x="2812" y="520"/>
                  </a:moveTo>
                  <a:cubicBezTo>
                    <a:pt x="2794" y="475"/>
                    <a:pt x="2757" y="441"/>
                    <a:pt x="2706" y="420"/>
                  </a:cubicBezTo>
                  <a:cubicBezTo>
                    <a:pt x="2705" y="386"/>
                    <a:pt x="2694" y="352"/>
                    <a:pt x="2672" y="322"/>
                  </a:cubicBezTo>
                  <a:cubicBezTo>
                    <a:pt x="2628" y="260"/>
                    <a:pt x="2549" y="222"/>
                    <a:pt x="2467" y="222"/>
                  </a:cubicBezTo>
                  <a:lnTo>
                    <a:pt x="2401" y="222"/>
                  </a:lnTo>
                  <a:cubicBezTo>
                    <a:pt x="2377" y="129"/>
                    <a:pt x="2300" y="46"/>
                    <a:pt x="2174" y="46"/>
                  </a:cubicBezTo>
                  <a:cubicBezTo>
                    <a:pt x="2162" y="46"/>
                    <a:pt x="2134" y="43"/>
                    <a:pt x="2095" y="39"/>
                  </a:cubicBezTo>
                  <a:cubicBezTo>
                    <a:pt x="1833" y="15"/>
                    <a:pt x="1572" y="0"/>
                    <a:pt x="1447" y="50"/>
                  </a:cubicBezTo>
                  <a:cubicBezTo>
                    <a:pt x="1406" y="66"/>
                    <a:pt x="1362" y="91"/>
                    <a:pt x="1311" y="119"/>
                  </a:cubicBezTo>
                  <a:cubicBezTo>
                    <a:pt x="1182" y="191"/>
                    <a:pt x="1022" y="281"/>
                    <a:pt x="822" y="281"/>
                  </a:cubicBezTo>
                  <a:lnTo>
                    <a:pt x="0" y="281"/>
                  </a:lnTo>
                  <a:lnTo>
                    <a:pt x="0" y="398"/>
                  </a:lnTo>
                  <a:lnTo>
                    <a:pt x="822" y="398"/>
                  </a:lnTo>
                  <a:cubicBezTo>
                    <a:pt x="1053" y="398"/>
                    <a:pt x="1235" y="296"/>
                    <a:pt x="1368" y="222"/>
                  </a:cubicBezTo>
                  <a:cubicBezTo>
                    <a:pt x="1416" y="195"/>
                    <a:pt x="1456" y="173"/>
                    <a:pt x="1490" y="159"/>
                  </a:cubicBezTo>
                  <a:cubicBezTo>
                    <a:pt x="1607" y="112"/>
                    <a:pt x="1942" y="143"/>
                    <a:pt x="2084" y="156"/>
                  </a:cubicBezTo>
                  <a:cubicBezTo>
                    <a:pt x="2135" y="161"/>
                    <a:pt x="2160" y="163"/>
                    <a:pt x="2174" y="163"/>
                  </a:cubicBezTo>
                  <a:cubicBezTo>
                    <a:pt x="2229" y="163"/>
                    <a:pt x="2260" y="191"/>
                    <a:pt x="2276" y="222"/>
                  </a:cubicBezTo>
                  <a:lnTo>
                    <a:pt x="1821" y="222"/>
                  </a:lnTo>
                  <a:cubicBezTo>
                    <a:pt x="1789" y="222"/>
                    <a:pt x="1762" y="248"/>
                    <a:pt x="1762" y="281"/>
                  </a:cubicBezTo>
                  <a:cubicBezTo>
                    <a:pt x="1762" y="313"/>
                    <a:pt x="1789" y="339"/>
                    <a:pt x="1821" y="339"/>
                  </a:cubicBezTo>
                  <a:lnTo>
                    <a:pt x="2467" y="339"/>
                  </a:lnTo>
                  <a:cubicBezTo>
                    <a:pt x="2511" y="339"/>
                    <a:pt x="2555" y="360"/>
                    <a:pt x="2577" y="391"/>
                  </a:cubicBezTo>
                  <a:cubicBezTo>
                    <a:pt x="2579" y="393"/>
                    <a:pt x="2580" y="396"/>
                    <a:pt x="2582" y="398"/>
                  </a:cubicBezTo>
                  <a:lnTo>
                    <a:pt x="1880" y="398"/>
                  </a:lnTo>
                  <a:cubicBezTo>
                    <a:pt x="1847" y="398"/>
                    <a:pt x="1821" y="424"/>
                    <a:pt x="1821" y="457"/>
                  </a:cubicBezTo>
                  <a:cubicBezTo>
                    <a:pt x="1821" y="489"/>
                    <a:pt x="1847" y="516"/>
                    <a:pt x="1880" y="516"/>
                  </a:cubicBezTo>
                  <a:lnTo>
                    <a:pt x="2585" y="516"/>
                  </a:lnTo>
                  <a:cubicBezTo>
                    <a:pt x="2658" y="516"/>
                    <a:pt x="2694" y="541"/>
                    <a:pt x="2702" y="562"/>
                  </a:cubicBezTo>
                  <a:cubicBezTo>
                    <a:pt x="2707" y="575"/>
                    <a:pt x="2705" y="589"/>
                    <a:pt x="2697" y="605"/>
                  </a:cubicBezTo>
                  <a:cubicBezTo>
                    <a:pt x="2668" y="586"/>
                    <a:pt x="2630" y="574"/>
                    <a:pt x="2585" y="574"/>
                  </a:cubicBezTo>
                  <a:lnTo>
                    <a:pt x="1939" y="574"/>
                  </a:lnTo>
                  <a:cubicBezTo>
                    <a:pt x="1906" y="574"/>
                    <a:pt x="1880" y="601"/>
                    <a:pt x="1880" y="633"/>
                  </a:cubicBezTo>
                  <a:cubicBezTo>
                    <a:pt x="1880" y="666"/>
                    <a:pt x="1906" y="692"/>
                    <a:pt x="1939" y="692"/>
                  </a:cubicBezTo>
                  <a:lnTo>
                    <a:pt x="2585" y="692"/>
                  </a:lnTo>
                  <a:cubicBezTo>
                    <a:pt x="2639" y="692"/>
                    <a:pt x="2658" y="722"/>
                    <a:pt x="2658" y="751"/>
                  </a:cubicBezTo>
                  <a:cubicBezTo>
                    <a:pt x="2658" y="766"/>
                    <a:pt x="2653" y="780"/>
                    <a:pt x="2643" y="790"/>
                  </a:cubicBezTo>
                  <a:cubicBezTo>
                    <a:pt x="2630" y="803"/>
                    <a:pt x="2610" y="809"/>
                    <a:pt x="2585" y="809"/>
                  </a:cubicBezTo>
                  <a:lnTo>
                    <a:pt x="1939" y="809"/>
                  </a:lnTo>
                  <a:cubicBezTo>
                    <a:pt x="1870" y="809"/>
                    <a:pt x="1577" y="880"/>
                    <a:pt x="1577" y="1021"/>
                  </a:cubicBezTo>
                  <a:cubicBezTo>
                    <a:pt x="1577" y="1099"/>
                    <a:pt x="1664" y="1100"/>
                    <a:pt x="1795" y="1101"/>
                  </a:cubicBezTo>
                  <a:cubicBezTo>
                    <a:pt x="1826" y="1101"/>
                    <a:pt x="1855" y="1101"/>
                    <a:pt x="1875" y="1103"/>
                  </a:cubicBezTo>
                  <a:cubicBezTo>
                    <a:pt x="1891" y="1104"/>
                    <a:pt x="1909" y="1101"/>
                    <a:pt x="1939" y="1095"/>
                  </a:cubicBezTo>
                  <a:cubicBezTo>
                    <a:pt x="1994" y="1085"/>
                    <a:pt x="2108" y="1063"/>
                    <a:pt x="2152" y="1099"/>
                  </a:cubicBezTo>
                  <a:cubicBezTo>
                    <a:pt x="2156" y="1102"/>
                    <a:pt x="2166" y="1110"/>
                    <a:pt x="2171" y="1132"/>
                  </a:cubicBezTo>
                  <a:cubicBezTo>
                    <a:pt x="2092" y="1163"/>
                    <a:pt x="1864" y="1220"/>
                    <a:pt x="1821" y="1220"/>
                  </a:cubicBezTo>
                  <a:cubicBezTo>
                    <a:pt x="1611" y="1220"/>
                    <a:pt x="1445" y="1201"/>
                    <a:pt x="1377" y="1168"/>
                  </a:cubicBezTo>
                  <a:cubicBezTo>
                    <a:pt x="1258" y="1110"/>
                    <a:pt x="856" y="993"/>
                    <a:pt x="839" y="988"/>
                  </a:cubicBezTo>
                  <a:cubicBezTo>
                    <a:pt x="833" y="986"/>
                    <a:pt x="828" y="986"/>
                    <a:pt x="822" y="986"/>
                  </a:cubicBezTo>
                  <a:lnTo>
                    <a:pt x="822" y="986"/>
                  </a:lnTo>
                  <a:lnTo>
                    <a:pt x="0" y="986"/>
                  </a:lnTo>
                  <a:lnTo>
                    <a:pt x="0" y="1103"/>
                  </a:lnTo>
                  <a:lnTo>
                    <a:pt x="814" y="1103"/>
                  </a:lnTo>
                  <a:cubicBezTo>
                    <a:pt x="870" y="1119"/>
                    <a:pt x="1224" y="1224"/>
                    <a:pt x="1326" y="1273"/>
                  </a:cubicBezTo>
                  <a:cubicBezTo>
                    <a:pt x="1441" y="1330"/>
                    <a:pt x="1686" y="1338"/>
                    <a:pt x="1821" y="1338"/>
                  </a:cubicBezTo>
                  <a:cubicBezTo>
                    <a:pt x="1826" y="1338"/>
                    <a:pt x="2291" y="1272"/>
                    <a:pt x="2291" y="1162"/>
                  </a:cubicBezTo>
                  <a:cubicBezTo>
                    <a:pt x="2291" y="1095"/>
                    <a:pt x="2270" y="1044"/>
                    <a:pt x="2227" y="1009"/>
                  </a:cubicBezTo>
                  <a:cubicBezTo>
                    <a:pt x="2140" y="937"/>
                    <a:pt x="2001" y="964"/>
                    <a:pt x="1917" y="980"/>
                  </a:cubicBezTo>
                  <a:cubicBezTo>
                    <a:pt x="1902" y="983"/>
                    <a:pt x="1889" y="985"/>
                    <a:pt x="1885" y="986"/>
                  </a:cubicBezTo>
                  <a:cubicBezTo>
                    <a:pt x="1864" y="984"/>
                    <a:pt x="1831" y="983"/>
                    <a:pt x="1796" y="983"/>
                  </a:cubicBezTo>
                  <a:cubicBezTo>
                    <a:pt x="1783" y="983"/>
                    <a:pt x="1768" y="983"/>
                    <a:pt x="1752" y="983"/>
                  </a:cubicBezTo>
                  <a:cubicBezTo>
                    <a:pt x="1809" y="954"/>
                    <a:pt x="1892" y="927"/>
                    <a:pt x="1939" y="927"/>
                  </a:cubicBezTo>
                  <a:lnTo>
                    <a:pt x="2585" y="927"/>
                  </a:lnTo>
                  <a:cubicBezTo>
                    <a:pt x="2710" y="927"/>
                    <a:pt x="2776" y="838"/>
                    <a:pt x="2776" y="751"/>
                  </a:cubicBezTo>
                  <a:cubicBezTo>
                    <a:pt x="2776" y="736"/>
                    <a:pt x="2773" y="721"/>
                    <a:pt x="2769" y="706"/>
                  </a:cubicBezTo>
                  <a:cubicBezTo>
                    <a:pt x="2819" y="647"/>
                    <a:pt x="2835" y="580"/>
                    <a:pt x="2812" y="52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75" name="Freeform 6">
              <a:extLst>
                <a:ext uri="{FF2B5EF4-FFF2-40B4-BE49-F238E27FC236}">
                  <a16:creationId xmlns:a16="http://schemas.microsoft.com/office/drawing/2014/main" id="{D991F7A5-3C0A-4E23-A8F3-4AD1F54A640F}"/>
                </a:ext>
              </a:extLst>
            </p:cNvPr>
            <p:cNvSpPr>
              <a:spLocks/>
            </p:cNvSpPr>
            <p:nvPr>
              <p:custDataLst>
                <p:tags r:id="rId7"/>
              </p:custDataLst>
            </p:nvPr>
          </p:nvSpPr>
          <p:spPr bwMode="auto">
            <a:xfrm>
              <a:off x="5770563" y="3276601"/>
              <a:ext cx="219075" cy="88900"/>
            </a:xfrm>
            <a:custGeom>
              <a:avLst/>
              <a:gdLst>
                <a:gd name="T0" fmla="*/ 66 w 603"/>
                <a:gd name="T1" fmla="*/ 235 h 243"/>
                <a:gd name="T2" fmla="*/ 31 w 603"/>
                <a:gd name="T3" fmla="*/ 223 h 243"/>
                <a:gd name="T4" fmla="*/ 19 w 603"/>
                <a:gd name="T5" fmla="*/ 141 h 243"/>
                <a:gd name="T6" fmla="*/ 301 w 603"/>
                <a:gd name="T7" fmla="*/ 0 h 243"/>
                <a:gd name="T8" fmla="*/ 583 w 603"/>
                <a:gd name="T9" fmla="*/ 141 h 243"/>
                <a:gd name="T10" fmla="*/ 572 w 603"/>
                <a:gd name="T11" fmla="*/ 223 h 243"/>
                <a:gd name="T12" fmla="*/ 489 w 603"/>
                <a:gd name="T13" fmla="*/ 211 h 243"/>
                <a:gd name="T14" fmla="*/ 301 w 603"/>
                <a:gd name="T15" fmla="*/ 118 h 243"/>
                <a:gd name="T16" fmla="*/ 113 w 603"/>
                <a:gd name="T17" fmla="*/ 212 h 243"/>
                <a:gd name="T18" fmla="*/ 66 w 603"/>
                <a:gd name="T19" fmla="*/ 23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3" h="243">
                  <a:moveTo>
                    <a:pt x="66" y="235"/>
                  </a:moveTo>
                  <a:cubicBezTo>
                    <a:pt x="54" y="235"/>
                    <a:pt x="42" y="231"/>
                    <a:pt x="31" y="223"/>
                  </a:cubicBezTo>
                  <a:cubicBezTo>
                    <a:pt x="5" y="204"/>
                    <a:pt x="0" y="167"/>
                    <a:pt x="19" y="141"/>
                  </a:cubicBezTo>
                  <a:cubicBezTo>
                    <a:pt x="87" y="51"/>
                    <a:pt x="189" y="0"/>
                    <a:pt x="301" y="0"/>
                  </a:cubicBezTo>
                  <a:cubicBezTo>
                    <a:pt x="413" y="0"/>
                    <a:pt x="516" y="51"/>
                    <a:pt x="583" y="141"/>
                  </a:cubicBezTo>
                  <a:cubicBezTo>
                    <a:pt x="603" y="167"/>
                    <a:pt x="598" y="204"/>
                    <a:pt x="572" y="223"/>
                  </a:cubicBezTo>
                  <a:cubicBezTo>
                    <a:pt x="546" y="243"/>
                    <a:pt x="509" y="237"/>
                    <a:pt x="489" y="211"/>
                  </a:cubicBezTo>
                  <a:cubicBezTo>
                    <a:pt x="444" y="152"/>
                    <a:pt x="376" y="118"/>
                    <a:pt x="301" y="118"/>
                  </a:cubicBezTo>
                  <a:cubicBezTo>
                    <a:pt x="227" y="118"/>
                    <a:pt x="158" y="152"/>
                    <a:pt x="113" y="212"/>
                  </a:cubicBezTo>
                  <a:cubicBezTo>
                    <a:pt x="102" y="227"/>
                    <a:pt x="84" y="235"/>
                    <a:pt x="66" y="235"/>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76" name="Freeform 7">
              <a:extLst>
                <a:ext uri="{FF2B5EF4-FFF2-40B4-BE49-F238E27FC236}">
                  <a16:creationId xmlns:a16="http://schemas.microsoft.com/office/drawing/2014/main" id="{57658201-D06C-46A6-9245-B7DD5D483E75}"/>
                </a:ext>
              </a:extLst>
            </p:cNvPr>
            <p:cNvSpPr>
              <a:spLocks/>
            </p:cNvSpPr>
            <p:nvPr>
              <p:custDataLst>
                <p:tags r:id="rId8"/>
              </p:custDataLst>
            </p:nvPr>
          </p:nvSpPr>
          <p:spPr bwMode="auto">
            <a:xfrm>
              <a:off x="5684838" y="3170238"/>
              <a:ext cx="388938" cy="130175"/>
            </a:xfrm>
            <a:custGeom>
              <a:avLst/>
              <a:gdLst>
                <a:gd name="T0" fmla="*/ 1007 w 1073"/>
                <a:gd name="T1" fmla="*/ 353 h 360"/>
                <a:gd name="T2" fmla="*/ 959 w 1073"/>
                <a:gd name="T3" fmla="*/ 329 h 360"/>
                <a:gd name="T4" fmla="*/ 536 w 1073"/>
                <a:gd name="T5" fmla="*/ 118 h 360"/>
                <a:gd name="T6" fmla="*/ 113 w 1073"/>
                <a:gd name="T7" fmla="*/ 329 h 360"/>
                <a:gd name="T8" fmla="*/ 31 w 1073"/>
                <a:gd name="T9" fmla="*/ 341 h 360"/>
                <a:gd name="T10" fmla="*/ 19 w 1073"/>
                <a:gd name="T11" fmla="*/ 259 h 360"/>
                <a:gd name="T12" fmla="*/ 536 w 1073"/>
                <a:gd name="T13" fmla="*/ 0 h 360"/>
                <a:gd name="T14" fmla="*/ 1053 w 1073"/>
                <a:gd name="T15" fmla="*/ 259 h 360"/>
                <a:gd name="T16" fmla="*/ 1042 w 1073"/>
                <a:gd name="T17" fmla="*/ 341 h 360"/>
                <a:gd name="T18" fmla="*/ 1007 w 1073"/>
                <a:gd name="T19" fmla="*/ 35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3" h="360">
                  <a:moveTo>
                    <a:pt x="1007" y="353"/>
                  </a:moveTo>
                  <a:cubicBezTo>
                    <a:pt x="989" y="353"/>
                    <a:pt x="971" y="345"/>
                    <a:pt x="959" y="329"/>
                  </a:cubicBezTo>
                  <a:cubicBezTo>
                    <a:pt x="858" y="195"/>
                    <a:pt x="704" y="118"/>
                    <a:pt x="536" y="118"/>
                  </a:cubicBezTo>
                  <a:cubicBezTo>
                    <a:pt x="369" y="118"/>
                    <a:pt x="214" y="195"/>
                    <a:pt x="113" y="329"/>
                  </a:cubicBezTo>
                  <a:cubicBezTo>
                    <a:pt x="94" y="355"/>
                    <a:pt x="57" y="360"/>
                    <a:pt x="31" y="341"/>
                  </a:cubicBezTo>
                  <a:cubicBezTo>
                    <a:pt x="5" y="322"/>
                    <a:pt x="0" y="285"/>
                    <a:pt x="19" y="259"/>
                  </a:cubicBezTo>
                  <a:cubicBezTo>
                    <a:pt x="143" y="94"/>
                    <a:pt x="331" y="0"/>
                    <a:pt x="536" y="0"/>
                  </a:cubicBezTo>
                  <a:cubicBezTo>
                    <a:pt x="742" y="0"/>
                    <a:pt x="930" y="94"/>
                    <a:pt x="1053" y="259"/>
                  </a:cubicBezTo>
                  <a:cubicBezTo>
                    <a:pt x="1073" y="285"/>
                    <a:pt x="1068" y="322"/>
                    <a:pt x="1042" y="341"/>
                  </a:cubicBezTo>
                  <a:cubicBezTo>
                    <a:pt x="1031" y="349"/>
                    <a:pt x="1019" y="353"/>
                    <a:pt x="1007" y="353"/>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77" name="Freeform 8">
              <a:extLst>
                <a:ext uri="{FF2B5EF4-FFF2-40B4-BE49-F238E27FC236}">
                  <a16:creationId xmlns:a16="http://schemas.microsoft.com/office/drawing/2014/main" id="{16D895E0-DC3D-44CF-BE6C-7D114916DC3F}"/>
                </a:ext>
              </a:extLst>
            </p:cNvPr>
            <p:cNvSpPr>
              <a:spLocks/>
            </p:cNvSpPr>
            <p:nvPr>
              <p:custDataLst>
                <p:tags r:id="rId9"/>
              </p:custDataLst>
            </p:nvPr>
          </p:nvSpPr>
          <p:spPr bwMode="auto">
            <a:xfrm>
              <a:off x="5600700" y="3062288"/>
              <a:ext cx="558800" cy="174625"/>
            </a:xfrm>
            <a:custGeom>
              <a:avLst/>
              <a:gdLst>
                <a:gd name="T0" fmla="*/ 1476 w 1543"/>
                <a:gd name="T1" fmla="*/ 470 h 477"/>
                <a:gd name="T2" fmla="*/ 1429 w 1543"/>
                <a:gd name="T3" fmla="*/ 446 h 477"/>
                <a:gd name="T4" fmla="*/ 771 w 1543"/>
                <a:gd name="T5" fmla="*/ 117 h 477"/>
                <a:gd name="T6" fmla="*/ 113 w 1543"/>
                <a:gd name="T7" fmla="*/ 446 h 477"/>
                <a:gd name="T8" fmla="*/ 31 w 1543"/>
                <a:gd name="T9" fmla="*/ 458 h 477"/>
                <a:gd name="T10" fmla="*/ 19 w 1543"/>
                <a:gd name="T11" fmla="*/ 375 h 477"/>
                <a:gd name="T12" fmla="*/ 771 w 1543"/>
                <a:gd name="T13" fmla="*/ 0 h 477"/>
                <a:gd name="T14" fmla="*/ 1523 w 1543"/>
                <a:gd name="T15" fmla="*/ 375 h 477"/>
                <a:gd name="T16" fmla="*/ 1512 w 1543"/>
                <a:gd name="T17" fmla="*/ 458 h 477"/>
                <a:gd name="T18" fmla="*/ 1476 w 1543"/>
                <a:gd name="T19" fmla="*/ 47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3" h="477">
                  <a:moveTo>
                    <a:pt x="1476" y="470"/>
                  </a:moveTo>
                  <a:cubicBezTo>
                    <a:pt x="1459" y="470"/>
                    <a:pt x="1441" y="461"/>
                    <a:pt x="1429" y="446"/>
                  </a:cubicBezTo>
                  <a:cubicBezTo>
                    <a:pt x="1272" y="237"/>
                    <a:pt x="1033" y="117"/>
                    <a:pt x="771" y="117"/>
                  </a:cubicBezTo>
                  <a:cubicBezTo>
                    <a:pt x="510" y="117"/>
                    <a:pt x="270" y="237"/>
                    <a:pt x="113" y="446"/>
                  </a:cubicBezTo>
                  <a:cubicBezTo>
                    <a:pt x="94" y="472"/>
                    <a:pt x="57" y="477"/>
                    <a:pt x="31" y="458"/>
                  </a:cubicBezTo>
                  <a:cubicBezTo>
                    <a:pt x="5" y="438"/>
                    <a:pt x="0" y="401"/>
                    <a:pt x="19" y="375"/>
                  </a:cubicBezTo>
                  <a:cubicBezTo>
                    <a:pt x="199" y="137"/>
                    <a:pt x="473" y="0"/>
                    <a:pt x="771" y="0"/>
                  </a:cubicBezTo>
                  <a:cubicBezTo>
                    <a:pt x="1070" y="0"/>
                    <a:pt x="1344" y="137"/>
                    <a:pt x="1523" y="375"/>
                  </a:cubicBezTo>
                  <a:cubicBezTo>
                    <a:pt x="1543" y="401"/>
                    <a:pt x="1538" y="438"/>
                    <a:pt x="1512" y="458"/>
                  </a:cubicBezTo>
                  <a:cubicBezTo>
                    <a:pt x="1501" y="466"/>
                    <a:pt x="1489" y="470"/>
                    <a:pt x="1476" y="47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78" name="Freeform 9">
              <a:extLst>
                <a:ext uri="{FF2B5EF4-FFF2-40B4-BE49-F238E27FC236}">
                  <a16:creationId xmlns:a16="http://schemas.microsoft.com/office/drawing/2014/main" id="{E4C159EF-6EC0-4FB2-BF9B-B46B5F11311F}"/>
                </a:ext>
              </a:extLst>
            </p:cNvPr>
            <p:cNvSpPr>
              <a:spLocks/>
            </p:cNvSpPr>
            <p:nvPr>
              <p:custDataLst>
                <p:tags r:id="rId10"/>
              </p:custDataLst>
            </p:nvPr>
          </p:nvSpPr>
          <p:spPr bwMode="auto">
            <a:xfrm>
              <a:off x="5837238" y="3362326"/>
              <a:ext cx="85725" cy="385763"/>
            </a:xfrm>
            <a:custGeom>
              <a:avLst/>
              <a:gdLst>
                <a:gd name="T0" fmla="*/ 117 w 235"/>
                <a:gd name="T1" fmla="*/ 1057 h 1057"/>
                <a:gd name="T2" fmla="*/ 0 w 235"/>
                <a:gd name="T3" fmla="*/ 940 h 1057"/>
                <a:gd name="T4" fmla="*/ 0 w 235"/>
                <a:gd name="T5" fmla="*/ 118 h 1057"/>
                <a:gd name="T6" fmla="*/ 117 w 235"/>
                <a:gd name="T7" fmla="*/ 0 h 1057"/>
                <a:gd name="T8" fmla="*/ 235 w 235"/>
                <a:gd name="T9" fmla="*/ 118 h 1057"/>
                <a:gd name="T10" fmla="*/ 235 w 235"/>
                <a:gd name="T11" fmla="*/ 940 h 1057"/>
                <a:gd name="T12" fmla="*/ 117 w 235"/>
                <a:gd name="T13" fmla="*/ 1057 h 1057"/>
              </a:gdLst>
              <a:ahLst/>
              <a:cxnLst>
                <a:cxn ang="0">
                  <a:pos x="T0" y="T1"/>
                </a:cxn>
                <a:cxn ang="0">
                  <a:pos x="T2" y="T3"/>
                </a:cxn>
                <a:cxn ang="0">
                  <a:pos x="T4" y="T5"/>
                </a:cxn>
                <a:cxn ang="0">
                  <a:pos x="T6" y="T7"/>
                </a:cxn>
                <a:cxn ang="0">
                  <a:pos x="T8" y="T9"/>
                </a:cxn>
                <a:cxn ang="0">
                  <a:pos x="T10" y="T11"/>
                </a:cxn>
                <a:cxn ang="0">
                  <a:pos x="T12" y="T13"/>
                </a:cxn>
              </a:cxnLst>
              <a:rect l="0" t="0" r="r" b="b"/>
              <a:pathLst>
                <a:path w="235" h="1057">
                  <a:moveTo>
                    <a:pt x="117" y="1057"/>
                  </a:moveTo>
                  <a:cubicBezTo>
                    <a:pt x="53" y="1057"/>
                    <a:pt x="0" y="1005"/>
                    <a:pt x="0" y="940"/>
                  </a:cubicBezTo>
                  <a:lnTo>
                    <a:pt x="0" y="118"/>
                  </a:lnTo>
                  <a:cubicBezTo>
                    <a:pt x="0" y="53"/>
                    <a:pt x="53" y="0"/>
                    <a:pt x="117" y="0"/>
                  </a:cubicBezTo>
                  <a:cubicBezTo>
                    <a:pt x="182" y="0"/>
                    <a:pt x="235" y="53"/>
                    <a:pt x="235" y="118"/>
                  </a:cubicBezTo>
                  <a:lnTo>
                    <a:pt x="235" y="940"/>
                  </a:lnTo>
                  <a:cubicBezTo>
                    <a:pt x="235" y="1005"/>
                    <a:pt x="182" y="1057"/>
                    <a:pt x="117" y="1057"/>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grpSp>
      <p:sp>
        <p:nvSpPr>
          <p:cNvPr id="79" name="Rectangle 78">
            <a:extLst>
              <a:ext uri="{FF2B5EF4-FFF2-40B4-BE49-F238E27FC236}">
                <a16:creationId xmlns:a16="http://schemas.microsoft.com/office/drawing/2014/main" id="{AE6DB952-3992-4A2D-B3B0-48663FE5D46E}"/>
              </a:ext>
            </a:extLst>
          </p:cNvPr>
          <p:cNvSpPr/>
          <p:nvPr/>
        </p:nvSpPr>
        <p:spPr>
          <a:xfrm>
            <a:off x="2116932" y="4301786"/>
            <a:ext cx="810997"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endParaRPr lang="en-CA" sz="1350">
              <a:solidFill>
                <a:schemeClr val="tx1"/>
              </a:solidFill>
            </a:endParaRPr>
          </a:p>
        </p:txBody>
      </p:sp>
      <p:sp>
        <p:nvSpPr>
          <p:cNvPr id="80" name="Rectangle 79">
            <a:extLst>
              <a:ext uri="{FF2B5EF4-FFF2-40B4-BE49-F238E27FC236}">
                <a16:creationId xmlns:a16="http://schemas.microsoft.com/office/drawing/2014/main" id="{8DD87E68-F137-44AB-B07F-D2BA0357DFF7}"/>
              </a:ext>
            </a:extLst>
          </p:cNvPr>
          <p:cNvSpPr/>
          <p:nvPr/>
        </p:nvSpPr>
        <p:spPr>
          <a:xfrm>
            <a:off x="2927929" y="4301786"/>
            <a:ext cx="7147141"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rgbClr val="006EB7"/>
              </a:buClr>
              <a:buFont typeface="Wingdings" panose="05000000000000000000" pitchFamily="2" charset="2"/>
              <a:buChar char="§"/>
            </a:pPr>
            <a:r>
              <a:rPr lang="en-US" sz="2000" b="1">
                <a:solidFill>
                  <a:schemeClr val="tx2">
                    <a:lumMod val="50000"/>
                  </a:schemeClr>
                </a:solidFill>
                <a:cs typeface="Arial" pitchFamily="34" charset="0"/>
              </a:rPr>
              <a:t>Ensure consistency across departments </a:t>
            </a:r>
          </a:p>
        </p:txBody>
      </p:sp>
      <p:sp>
        <p:nvSpPr>
          <p:cNvPr id="82" name="Freeform 18" descr="Hospital Icon">
            <a:extLst>
              <a:ext uri="{FF2B5EF4-FFF2-40B4-BE49-F238E27FC236}">
                <a16:creationId xmlns:a16="http://schemas.microsoft.com/office/drawing/2014/main" id="{267ABA24-4EAF-4D8E-8583-4D0E2D791AA1}"/>
              </a:ext>
            </a:extLst>
          </p:cNvPr>
          <p:cNvSpPr>
            <a:spLocks noEditPoints="1"/>
          </p:cNvSpPr>
          <p:nvPr>
            <p:custDataLst>
              <p:tags r:id="rId2"/>
            </p:custDataLst>
          </p:nvPr>
        </p:nvSpPr>
        <p:spPr bwMode="auto">
          <a:xfrm>
            <a:off x="2400637" y="4618642"/>
            <a:ext cx="265772" cy="338396"/>
          </a:xfrm>
          <a:custGeom>
            <a:avLst/>
            <a:gdLst>
              <a:gd name="T0" fmla="*/ 53 w 73"/>
              <a:gd name="T1" fmla="*/ 5 h 93"/>
              <a:gd name="T2" fmla="*/ 21 w 73"/>
              <a:gd name="T3" fmla="*/ 1 h 93"/>
              <a:gd name="T4" fmla="*/ 1 w 73"/>
              <a:gd name="T5" fmla="*/ 21 h 93"/>
              <a:gd name="T6" fmla="*/ 3 w 73"/>
              <a:gd name="T7" fmla="*/ 93 h 93"/>
              <a:gd name="T8" fmla="*/ 73 w 73"/>
              <a:gd name="T9" fmla="*/ 23 h 93"/>
              <a:gd name="T10" fmla="*/ 41 w 73"/>
              <a:gd name="T11" fmla="*/ 27 h 93"/>
              <a:gd name="T12" fmla="*/ 33 w 73"/>
              <a:gd name="T13" fmla="*/ 20 h 93"/>
              <a:gd name="T14" fmla="*/ 28 w 73"/>
              <a:gd name="T15" fmla="*/ 27 h 93"/>
              <a:gd name="T16" fmla="*/ 27 w 73"/>
              <a:gd name="T17" fmla="*/ 7 h 93"/>
              <a:gd name="T18" fmla="*/ 33 w 73"/>
              <a:gd name="T19" fmla="*/ 8 h 93"/>
              <a:gd name="T20" fmla="*/ 40 w 73"/>
              <a:gd name="T21" fmla="*/ 7 h 93"/>
              <a:gd name="T22" fmla="*/ 46 w 73"/>
              <a:gd name="T23" fmla="*/ 8 h 93"/>
              <a:gd name="T24" fmla="*/ 46 w 73"/>
              <a:gd name="T25" fmla="*/ 74 h 93"/>
              <a:gd name="T26" fmla="*/ 26 w 73"/>
              <a:gd name="T27" fmla="*/ 75 h 93"/>
              <a:gd name="T28" fmla="*/ 20 w 73"/>
              <a:gd name="T29" fmla="*/ 27 h 93"/>
              <a:gd name="T30" fmla="*/ 48 w 73"/>
              <a:gd name="T31" fmla="*/ 33 h 93"/>
              <a:gd name="T32" fmla="*/ 66 w 73"/>
              <a:gd name="T33" fmla="*/ 27 h 93"/>
              <a:gd name="T34" fmla="*/ 59 w 73"/>
              <a:gd name="T35" fmla="*/ 40 h 93"/>
              <a:gd name="T36" fmla="*/ 53 w 73"/>
              <a:gd name="T37" fmla="*/ 41 h 93"/>
              <a:gd name="T38" fmla="*/ 58 w 73"/>
              <a:gd name="T39" fmla="*/ 46 h 93"/>
              <a:gd name="T40" fmla="*/ 59 w 73"/>
              <a:gd name="T41" fmla="*/ 40 h 93"/>
              <a:gd name="T42" fmla="*/ 40 w 73"/>
              <a:gd name="T43" fmla="*/ 40 h 93"/>
              <a:gd name="T44" fmla="*/ 41 w 73"/>
              <a:gd name="T45" fmla="*/ 46 h 93"/>
              <a:gd name="T46" fmla="*/ 46 w 73"/>
              <a:gd name="T47" fmla="*/ 41 h 93"/>
              <a:gd name="T48" fmla="*/ 55 w 73"/>
              <a:gd name="T49" fmla="*/ 53 h 93"/>
              <a:gd name="T50" fmla="*/ 54 w 73"/>
              <a:gd name="T51" fmla="*/ 59 h 93"/>
              <a:gd name="T52" fmla="*/ 60 w 73"/>
              <a:gd name="T53" fmla="*/ 58 h 93"/>
              <a:gd name="T54" fmla="*/ 31 w 73"/>
              <a:gd name="T55" fmla="*/ 40 h 93"/>
              <a:gd name="T56" fmla="*/ 26 w 73"/>
              <a:gd name="T57" fmla="*/ 45 h 93"/>
              <a:gd name="T58" fmla="*/ 33 w 73"/>
              <a:gd name="T59" fmla="*/ 46 h 93"/>
              <a:gd name="T60" fmla="*/ 46 w 73"/>
              <a:gd name="T61" fmla="*/ 54 h 93"/>
              <a:gd name="T62" fmla="*/ 40 w 73"/>
              <a:gd name="T63" fmla="*/ 55 h 93"/>
              <a:gd name="T64" fmla="*/ 45 w 73"/>
              <a:gd name="T65" fmla="*/ 60 h 93"/>
              <a:gd name="T66" fmla="*/ 46 w 73"/>
              <a:gd name="T67" fmla="*/ 54 h 93"/>
              <a:gd name="T68" fmla="*/ 54 w 73"/>
              <a:gd name="T69" fmla="*/ 67 h 93"/>
              <a:gd name="T70" fmla="*/ 55 w 73"/>
              <a:gd name="T71" fmla="*/ 73 h 93"/>
              <a:gd name="T72" fmla="*/ 60 w 73"/>
              <a:gd name="T73" fmla="*/ 68 h 93"/>
              <a:gd name="T74" fmla="*/ 15 w 73"/>
              <a:gd name="T75" fmla="*/ 40 h 93"/>
              <a:gd name="T76" fmla="*/ 14 w 73"/>
              <a:gd name="T77" fmla="*/ 46 h 93"/>
              <a:gd name="T78" fmla="*/ 20 w 73"/>
              <a:gd name="T79" fmla="*/ 45 h 93"/>
              <a:gd name="T80" fmla="*/ 31 w 73"/>
              <a:gd name="T81" fmla="*/ 53 h 93"/>
              <a:gd name="T82" fmla="*/ 26 w 73"/>
              <a:gd name="T83" fmla="*/ 58 h 93"/>
              <a:gd name="T84" fmla="*/ 33 w 73"/>
              <a:gd name="T85" fmla="*/ 59 h 93"/>
              <a:gd name="T86" fmla="*/ 19 w 73"/>
              <a:gd name="T87" fmla="*/ 54 h 93"/>
              <a:gd name="T88" fmla="*/ 13 w 73"/>
              <a:gd name="T89" fmla="*/ 55 h 93"/>
              <a:gd name="T90" fmla="*/ 18 w 73"/>
              <a:gd name="T91" fmla="*/ 60 h 93"/>
              <a:gd name="T92" fmla="*/ 19 w 73"/>
              <a:gd name="T93" fmla="*/ 54 h 93"/>
              <a:gd name="T94" fmla="*/ 14 w 73"/>
              <a:gd name="T95" fmla="*/ 67 h 93"/>
              <a:gd name="T96" fmla="*/ 15 w 73"/>
              <a:gd name="T97" fmla="*/ 73 h 93"/>
              <a:gd name="T98" fmla="*/ 20 w 73"/>
              <a:gd name="T99" fmla="*/ 6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 h="93">
                <a:moveTo>
                  <a:pt x="72" y="21"/>
                </a:moveTo>
                <a:cubicBezTo>
                  <a:pt x="71" y="20"/>
                  <a:pt x="71" y="20"/>
                  <a:pt x="70" y="20"/>
                </a:cubicBezTo>
                <a:cubicBezTo>
                  <a:pt x="53" y="20"/>
                  <a:pt x="53" y="20"/>
                  <a:pt x="53" y="20"/>
                </a:cubicBezTo>
                <a:cubicBezTo>
                  <a:pt x="53" y="5"/>
                  <a:pt x="53" y="5"/>
                  <a:pt x="53" y="5"/>
                </a:cubicBezTo>
                <a:cubicBezTo>
                  <a:pt x="53" y="4"/>
                  <a:pt x="53" y="2"/>
                  <a:pt x="52" y="1"/>
                </a:cubicBezTo>
                <a:cubicBezTo>
                  <a:pt x="51" y="0"/>
                  <a:pt x="49" y="0"/>
                  <a:pt x="48" y="0"/>
                </a:cubicBezTo>
                <a:cubicBezTo>
                  <a:pt x="25" y="0"/>
                  <a:pt x="25" y="0"/>
                  <a:pt x="25" y="0"/>
                </a:cubicBezTo>
                <a:cubicBezTo>
                  <a:pt x="23" y="0"/>
                  <a:pt x="22" y="0"/>
                  <a:pt x="21" y="1"/>
                </a:cubicBezTo>
                <a:cubicBezTo>
                  <a:pt x="20" y="2"/>
                  <a:pt x="20" y="4"/>
                  <a:pt x="20" y="5"/>
                </a:cubicBezTo>
                <a:cubicBezTo>
                  <a:pt x="20" y="20"/>
                  <a:pt x="20" y="20"/>
                  <a:pt x="20" y="20"/>
                </a:cubicBezTo>
                <a:cubicBezTo>
                  <a:pt x="3" y="20"/>
                  <a:pt x="3" y="20"/>
                  <a:pt x="3" y="20"/>
                </a:cubicBezTo>
                <a:cubicBezTo>
                  <a:pt x="2" y="20"/>
                  <a:pt x="2" y="20"/>
                  <a:pt x="1" y="21"/>
                </a:cubicBezTo>
                <a:cubicBezTo>
                  <a:pt x="0" y="22"/>
                  <a:pt x="0" y="22"/>
                  <a:pt x="0" y="23"/>
                </a:cubicBezTo>
                <a:cubicBezTo>
                  <a:pt x="0" y="90"/>
                  <a:pt x="0" y="90"/>
                  <a:pt x="0" y="90"/>
                </a:cubicBezTo>
                <a:cubicBezTo>
                  <a:pt x="0" y="91"/>
                  <a:pt x="0" y="91"/>
                  <a:pt x="1" y="92"/>
                </a:cubicBezTo>
                <a:cubicBezTo>
                  <a:pt x="2" y="93"/>
                  <a:pt x="2" y="93"/>
                  <a:pt x="3" y="93"/>
                </a:cubicBezTo>
                <a:cubicBezTo>
                  <a:pt x="70" y="93"/>
                  <a:pt x="70" y="93"/>
                  <a:pt x="70" y="93"/>
                </a:cubicBezTo>
                <a:cubicBezTo>
                  <a:pt x="71" y="93"/>
                  <a:pt x="71" y="93"/>
                  <a:pt x="72" y="92"/>
                </a:cubicBezTo>
                <a:cubicBezTo>
                  <a:pt x="73" y="91"/>
                  <a:pt x="73" y="91"/>
                  <a:pt x="73" y="90"/>
                </a:cubicBezTo>
                <a:cubicBezTo>
                  <a:pt x="73" y="23"/>
                  <a:pt x="73" y="23"/>
                  <a:pt x="73" y="23"/>
                </a:cubicBezTo>
                <a:cubicBezTo>
                  <a:pt x="73" y="22"/>
                  <a:pt x="73" y="22"/>
                  <a:pt x="72" y="21"/>
                </a:cubicBezTo>
                <a:close/>
                <a:moveTo>
                  <a:pt x="46" y="26"/>
                </a:moveTo>
                <a:cubicBezTo>
                  <a:pt x="45" y="27"/>
                  <a:pt x="45" y="27"/>
                  <a:pt x="45" y="27"/>
                </a:cubicBezTo>
                <a:cubicBezTo>
                  <a:pt x="41" y="27"/>
                  <a:pt x="41" y="27"/>
                  <a:pt x="41" y="27"/>
                </a:cubicBezTo>
                <a:cubicBezTo>
                  <a:pt x="40" y="26"/>
                  <a:pt x="40" y="26"/>
                  <a:pt x="40" y="26"/>
                </a:cubicBezTo>
                <a:cubicBezTo>
                  <a:pt x="40" y="25"/>
                  <a:pt x="40" y="25"/>
                  <a:pt x="40" y="25"/>
                </a:cubicBezTo>
                <a:cubicBezTo>
                  <a:pt x="40" y="20"/>
                  <a:pt x="40" y="20"/>
                  <a:pt x="40" y="20"/>
                </a:cubicBezTo>
                <a:cubicBezTo>
                  <a:pt x="33" y="20"/>
                  <a:pt x="33" y="20"/>
                  <a:pt x="33" y="20"/>
                </a:cubicBezTo>
                <a:cubicBezTo>
                  <a:pt x="33" y="25"/>
                  <a:pt x="33" y="25"/>
                  <a:pt x="33" y="25"/>
                </a:cubicBezTo>
                <a:cubicBezTo>
                  <a:pt x="33" y="26"/>
                  <a:pt x="33" y="26"/>
                  <a:pt x="33" y="26"/>
                </a:cubicBezTo>
                <a:cubicBezTo>
                  <a:pt x="31" y="27"/>
                  <a:pt x="31" y="27"/>
                  <a:pt x="31" y="27"/>
                </a:cubicBezTo>
                <a:cubicBezTo>
                  <a:pt x="28" y="27"/>
                  <a:pt x="28" y="27"/>
                  <a:pt x="28" y="27"/>
                </a:cubicBezTo>
                <a:cubicBezTo>
                  <a:pt x="27" y="26"/>
                  <a:pt x="27" y="26"/>
                  <a:pt x="27" y="26"/>
                </a:cubicBezTo>
                <a:cubicBezTo>
                  <a:pt x="26" y="25"/>
                  <a:pt x="26" y="25"/>
                  <a:pt x="26" y="25"/>
                </a:cubicBezTo>
                <a:cubicBezTo>
                  <a:pt x="26" y="8"/>
                  <a:pt x="26" y="8"/>
                  <a:pt x="26" y="8"/>
                </a:cubicBezTo>
                <a:cubicBezTo>
                  <a:pt x="27" y="7"/>
                  <a:pt x="27" y="7"/>
                  <a:pt x="27" y="7"/>
                </a:cubicBezTo>
                <a:cubicBezTo>
                  <a:pt x="28" y="7"/>
                  <a:pt x="28" y="7"/>
                  <a:pt x="28" y="7"/>
                </a:cubicBezTo>
                <a:cubicBezTo>
                  <a:pt x="31" y="7"/>
                  <a:pt x="31" y="7"/>
                  <a:pt x="31" y="7"/>
                </a:cubicBezTo>
                <a:cubicBezTo>
                  <a:pt x="33" y="7"/>
                  <a:pt x="33" y="7"/>
                  <a:pt x="33" y="7"/>
                </a:cubicBezTo>
                <a:cubicBezTo>
                  <a:pt x="33" y="8"/>
                  <a:pt x="33" y="8"/>
                  <a:pt x="33" y="8"/>
                </a:cubicBezTo>
                <a:cubicBezTo>
                  <a:pt x="33" y="13"/>
                  <a:pt x="33" y="13"/>
                  <a:pt x="33" y="13"/>
                </a:cubicBezTo>
                <a:cubicBezTo>
                  <a:pt x="40" y="13"/>
                  <a:pt x="40" y="13"/>
                  <a:pt x="40" y="13"/>
                </a:cubicBezTo>
                <a:cubicBezTo>
                  <a:pt x="40" y="8"/>
                  <a:pt x="40" y="8"/>
                  <a:pt x="40" y="8"/>
                </a:cubicBezTo>
                <a:cubicBezTo>
                  <a:pt x="40" y="7"/>
                  <a:pt x="40" y="7"/>
                  <a:pt x="40" y="7"/>
                </a:cubicBezTo>
                <a:cubicBezTo>
                  <a:pt x="41" y="7"/>
                  <a:pt x="41" y="7"/>
                  <a:pt x="41" y="7"/>
                </a:cubicBezTo>
                <a:cubicBezTo>
                  <a:pt x="45" y="7"/>
                  <a:pt x="45" y="7"/>
                  <a:pt x="45" y="7"/>
                </a:cubicBezTo>
                <a:cubicBezTo>
                  <a:pt x="46" y="7"/>
                  <a:pt x="46" y="7"/>
                  <a:pt x="46" y="7"/>
                </a:cubicBezTo>
                <a:cubicBezTo>
                  <a:pt x="46" y="8"/>
                  <a:pt x="46" y="8"/>
                  <a:pt x="46" y="8"/>
                </a:cubicBezTo>
                <a:cubicBezTo>
                  <a:pt x="46" y="25"/>
                  <a:pt x="46" y="25"/>
                  <a:pt x="46" y="25"/>
                </a:cubicBezTo>
                <a:lnTo>
                  <a:pt x="46" y="26"/>
                </a:lnTo>
                <a:close/>
                <a:moveTo>
                  <a:pt x="46" y="75"/>
                </a:moveTo>
                <a:cubicBezTo>
                  <a:pt x="46" y="74"/>
                  <a:pt x="46" y="74"/>
                  <a:pt x="46" y="74"/>
                </a:cubicBezTo>
                <a:cubicBezTo>
                  <a:pt x="45" y="73"/>
                  <a:pt x="45" y="73"/>
                  <a:pt x="45" y="73"/>
                </a:cubicBezTo>
                <a:cubicBezTo>
                  <a:pt x="28" y="73"/>
                  <a:pt x="28" y="73"/>
                  <a:pt x="28" y="73"/>
                </a:cubicBezTo>
                <a:cubicBezTo>
                  <a:pt x="27" y="74"/>
                  <a:pt x="27" y="74"/>
                  <a:pt x="27" y="74"/>
                </a:cubicBezTo>
                <a:cubicBezTo>
                  <a:pt x="26" y="75"/>
                  <a:pt x="26" y="75"/>
                  <a:pt x="26" y="75"/>
                </a:cubicBezTo>
                <a:cubicBezTo>
                  <a:pt x="26" y="86"/>
                  <a:pt x="26" y="86"/>
                  <a:pt x="26" y="86"/>
                </a:cubicBezTo>
                <a:cubicBezTo>
                  <a:pt x="7" y="86"/>
                  <a:pt x="7" y="86"/>
                  <a:pt x="7" y="86"/>
                </a:cubicBezTo>
                <a:cubicBezTo>
                  <a:pt x="7" y="27"/>
                  <a:pt x="7" y="27"/>
                  <a:pt x="7" y="27"/>
                </a:cubicBezTo>
                <a:cubicBezTo>
                  <a:pt x="20" y="27"/>
                  <a:pt x="20" y="27"/>
                  <a:pt x="20" y="27"/>
                </a:cubicBezTo>
                <a:cubicBezTo>
                  <a:pt x="20" y="28"/>
                  <a:pt x="20" y="28"/>
                  <a:pt x="20" y="28"/>
                </a:cubicBezTo>
                <a:cubicBezTo>
                  <a:pt x="20" y="30"/>
                  <a:pt x="20" y="31"/>
                  <a:pt x="21" y="32"/>
                </a:cubicBezTo>
                <a:cubicBezTo>
                  <a:pt x="22" y="33"/>
                  <a:pt x="23" y="33"/>
                  <a:pt x="25" y="33"/>
                </a:cubicBezTo>
                <a:cubicBezTo>
                  <a:pt x="48" y="33"/>
                  <a:pt x="48" y="33"/>
                  <a:pt x="48" y="33"/>
                </a:cubicBezTo>
                <a:cubicBezTo>
                  <a:pt x="49" y="33"/>
                  <a:pt x="51" y="33"/>
                  <a:pt x="52" y="32"/>
                </a:cubicBezTo>
                <a:cubicBezTo>
                  <a:pt x="53" y="31"/>
                  <a:pt x="53" y="30"/>
                  <a:pt x="53" y="28"/>
                </a:cubicBezTo>
                <a:cubicBezTo>
                  <a:pt x="53" y="27"/>
                  <a:pt x="53" y="27"/>
                  <a:pt x="53" y="27"/>
                </a:cubicBezTo>
                <a:cubicBezTo>
                  <a:pt x="66" y="27"/>
                  <a:pt x="66" y="27"/>
                  <a:pt x="66" y="27"/>
                </a:cubicBezTo>
                <a:cubicBezTo>
                  <a:pt x="66" y="86"/>
                  <a:pt x="66" y="86"/>
                  <a:pt x="66" y="86"/>
                </a:cubicBezTo>
                <a:cubicBezTo>
                  <a:pt x="46" y="86"/>
                  <a:pt x="46" y="86"/>
                  <a:pt x="46" y="86"/>
                </a:cubicBezTo>
                <a:lnTo>
                  <a:pt x="46" y="75"/>
                </a:lnTo>
                <a:close/>
                <a:moveTo>
                  <a:pt x="59" y="40"/>
                </a:moveTo>
                <a:cubicBezTo>
                  <a:pt x="58" y="40"/>
                  <a:pt x="58" y="40"/>
                  <a:pt x="58" y="40"/>
                </a:cubicBezTo>
                <a:cubicBezTo>
                  <a:pt x="55" y="40"/>
                  <a:pt x="55" y="40"/>
                  <a:pt x="55" y="40"/>
                </a:cubicBezTo>
                <a:cubicBezTo>
                  <a:pt x="54" y="40"/>
                  <a:pt x="54" y="40"/>
                  <a:pt x="54" y="40"/>
                </a:cubicBezTo>
                <a:cubicBezTo>
                  <a:pt x="53" y="41"/>
                  <a:pt x="53" y="41"/>
                  <a:pt x="53" y="41"/>
                </a:cubicBezTo>
                <a:cubicBezTo>
                  <a:pt x="53" y="45"/>
                  <a:pt x="53" y="45"/>
                  <a:pt x="53" y="45"/>
                </a:cubicBezTo>
                <a:cubicBezTo>
                  <a:pt x="54" y="46"/>
                  <a:pt x="54" y="46"/>
                  <a:pt x="54" y="46"/>
                </a:cubicBezTo>
                <a:cubicBezTo>
                  <a:pt x="55" y="46"/>
                  <a:pt x="55" y="46"/>
                  <a:pt x="55" y="46"/>
                </a:cubicBezTo>
                <a:cubicBezTo>
                  <a:pt x="58" y="46"/>
                  <a:pt x="58" y="46"/>
                  <a:pt x="58" y="46"/>
                </a:cubicBezTo>
                <a:cubicBezTo>
                  <a:pt x="59" y="46"/>
                  <a:pt x="59" y="46"/>
                  <a:pt x="59" y="46"/>
                </a:cubicBezTo>
                <a:cubicBezTo>
                  <a:pt x="60" y="45"/>
                  <a:pt x="60" y="45"/>
                  <a:pt x="60" y="45"/>
                </a:cubicBezTo>
                <a:cubicBezTo>
                  <a:pt x="60" y="41"/>
                  <a:pt x="60" y="41"/>
                  <a:pt x="60" y="41"/>
                </a:cubicBezTo>
                <a:lnTo>
                  <a:pt x="59" y="40"/>
                </a:lnTo>
                <a:close/>
                <a:moveTo>
                  <a:pt x="46" y="40"/>
                </a:moveTo>
                <a:cubicBezTo>
                  <a:pt x="45" y="40"/>
                  <a:pt x="45" y="40"/>
                  <a:pt x="45" y="40"/>
                </a:cubicBezTo>
                <a:cubicBezTo>
                  <a:pt x="41" y="40"/>
                  <a:pt x="41" y="40"/>
                  <a:pt x="41" y="40"/>
                </a:cubicBezTo>
                <a:cubicBezTo>
                  <a:pt x="40" y="40"/>
                  <a:pt x="40" y="40"/>
                  <a:pt x="40" y="40"/>
                </a:cubicBezTo>
                <a:cubicBezTo>
                  <a:pt x="40" y="41"/>
                  <a:pt x="40" y="41"/>
                  <a:pt x="40" y="41"/>
                </a:cubicBezTo>
                <a:cubicBezTo>
                  <a:pt x="40" y="45"/>
                  <a:pt x="40" y="45"/>
                  <a:pt x="40" y="45"/>
                </a:cubicBezTo>
                <a:cubicBezTo>
                  <a:pt x="40" y="46"/>
                  <a:pt x="40" y="46"/>
                  <a:pt x="40" y="46"/>
                </a:cubicBezTo>
                <a:cubicBezTo>
                  <a:pt x="41" y="46"/>
                  <a:pt x="41" y="46"/>
                  <a:pt x="41" y="46"/>
                </a:cubicBezTo>
                <a:cubicBezTo>
                  <a:pt x="45" y="46"/>
                  <a:pt x="45" y="46"/>
                  <a:pt x="45" y="46"/>
                </a:cubicBezTo>
                <a:cubicBezTo>
                  <a:pt x="46" y="46"/>
                  <a:pt x="46" y="46"/>
                  <a:pt x="46" y="46"/>
                </a:cubicBezTo>
                <a:cubicBezTo>
                  <a:pt x="46" y="45"/>
                  <a:pt x="46" y="45"/>
                  <a:pt x="46" y="45"/>
                </a:cubicBezTo>
                <a:cubicBezTo>
                  <a:pt x="46" y="41"/>
                  <a:pt x="46" y="41"/>
                  <a:pt x="46" y="41"/>
                </a:cubicBezTo>
                <a:lnTo>
                  <a:pt x="46" y="40"/>
                </a:lnTo>
                <a:close/>
                <a:moveTo>
                  <a:pt x="59" y="54"/>
                </a:moveTo>
                <a:cubicBezTo>
                  <a:pt x="58" y="53"/>
                  <a:pt x="58" y="53"/>
                  <a:pt x="58" y="53"/>
                </a:cubicBezTo>
                <a:cubicBezTo>
                  <a:pt x="55" y="53"/>
                  <a:pt x="55" y="53"/>
                  <a:pt x="55" y="53"/>
                </a:cubicBezTo>
                <a:cubicBezTo>
                  <a:pt x="54" y="54"/>
                  <a:pt x="54" y="54"/>
                  <a:pt x="54" y="54"/>
                </a:cubicBezTo>
                <a:cubicBezTo>
                  <a:pt x="53" y="55"/>
                  <a:pt x="53" y="55"/>
                  <a:pt x="53" y="55"/>
                </a:cubicBezTo>
                <a:cubicBezTo>
                  <a:pt x="53" y="58"/>
                  <a:pt x="53" y="58"/>
                  <a:pt x="53" y="58"/>
                </a:cubicBezTo>
                <a:cubicBezTo>
                  <a:pt x="54" y="59"/>
                  <a:pt x="54" y="59"/>
                  <a:pt x="54" y="59"/>
                </a:cubicBezTo>
                <a:cubicBezTo>
                  <a:pt x="55" y="60"/>
                  <a:pt x="55" y="60"/>
                  <a:pt x="55" y="60"/>
                </a:cubicBezTo>
                <a:cubicBezTo>
                  <a:pt x="58" y="60"/>
                  <a:pt x="58" y="60"/>
                  <a:pt x="58" y="60"/>
                </a:cubicBezTo>
                <a:cubicBezTo>
                  <a:pt x="59" y="59"/>
                  <a:pt x="59" y="59"/>
                  <a:pt x="59" y="59"/>
                </a:cubicBezTo>
                <a:cubicBezTo>
                  <a:pt x="60" y="58"/>
                  <a:pt x="60" y="58"/>
                  <a:pt x="60" y="58"/>
                </a:cubicBezTo>
                <a:cubicBezTo>
                  <a:pt x="60" y="55"/>
                  <a:pt x="60" y="55"/>
                  <a:pt x="60" y="55"/>
                </a:cubicBezTo>
                <a:lnTo>
                  <a:pt x="59" y="54"/>
                </a:lnTo>
                <a:close/>
                <a:moveTo>
                  <a:pt x="33" y="40"/>
                </a:moveTo>
                <a:cubicBezTo>
                  <a:pt x="31" y="40"/>
                  <a:pt x="31" y="40"/>
                  <a:pt x="31" y="40"/>
                </a:cubicBezTo>
                <a:cubicBezTo>
                  <a:pt x="28" y="40"/>
                  <a:pt x="28" y="40"/>
                  <a:pt x="28" y="40"/>
                </a:cubicBezTo>
                <a:cubicBezTo>
                  <a:pt x="27" y="40"/>
                  <a:pt x="27" y="40"/>
                  <a:pt x="27" y="40"/>
                </a:cubicBezTo>
                <a:cubicBezTo>
                  <a:pt x="26" y="41"/>
                  <a:pt x="26" y="41"/>
                  <a:pt x="26" y="41"/>
                </a:cubicBezTo>
                <a:cubicBezTo>
                  <a:pt x="26" y="45"/>
                  <a:pt x="26" y="45"/>
                  <a:pt x="26" y="45"/>
                </a:cubicBezTo>
                <a:cubicBezTo>
                  <a:pt x="27" y="46"/>
                  <a:pt x="27" y="46"/>
                  <a:pt x="27" y="46"/>
                </a:cubicBezTo>
                <a:cubicBezTo>
                  <a:pt x="28" y="46"/>
                  <a:pt x="28" y="46"/>
                  <a:pt x="28" y="46"/>
                </a:cubicBezTo>
                <a:cubicBezTo>
                  <a:pt x="31" y="46"/>
                  <a:pt x="31" y="46"/>
                  <a:pt x="31" y="46"/>
                </a:cubicBezTo>
                <a:cubicBezTo>
                  <a:pt x="33" y="46"/>
                  <a:pt x="33" y="46"/>
                  <a:pt x="33" y="46"/>
                </a:cubicBezTo>
                <a:cubicBezTo>
                  <a:pt x="33" y="45"/>
                  <a:pt x="33" y="45"/>
                  <a:pt x="33" y="45"/>
                </a:cubicBezTo>
                <a:cubicBezTo>
                  <a:pt x="33" y="41"/>
                  <a:pt x="33" y="41"/>
                  <a:pt x="33" y="41"/>
                </a:cubicBezTo>
                <a:lnTo>
                  <a:pt x="33" y="40"/>
                </a:lnTo>
                <a:close/>
                <a:moveTo>
                  <a:pt x="46" y="54"/>
                </a:moveTo>
                <a:cubicBezTo>
                  <a:pt x="45" y="53"/>
                  <a:pt x="45" y="53"/>
                  <a:pt x="45" y="53"/>
                </a:cubicBezTo>
                <a:cubicBezTo>
                  <a:pt x="41" y="53"/>
                  <a:pt x="41" y="53"/>
                  <a:pt x="41" y="53"/>
                </a:cubicBezTo>
                <a:cubicBezTo>
                  <a:pt x="40" y="54"/>
                  <a:pt x="40" y="54"/>
                  <a:pt x="40" y="54"/>
                </a:cubicBezTo>
                <a:cubicBezTo>
                  <a:pt x="40" y="55"/>
                  <a:pt x="40" y="55"/>
                  <a:pt x="40" y="55"/>
                </a:cubicBezTo>
                <a:cubicBezTo>
                  <a:pt x="40" y="58"/>
                  <a:pt x="40" y="58"/>
                  <a:pt x="40" y="58"/>
                </a:cubicBezTo>
                <a:cubicBezTo>
                  <a:pt x="40" y="59"/>
                  <a:pt x="40" y="59"/>
                  <a:pt x="40" y="59"/>
                </a:cubicBezTo>
                <a:cubicBezTo>
                  <a:pt x="41" y="60"/>
                  <a:pt x="41" y="60"/>
                  <a:pt x="41" y="60"/>
                </a:cubicBezTo>
                <a:cubicBezTo>
                  <a:pt x="45" y="60"/>
                  <a:pt x="45" y="60"/>
                  <a:pt x="45" y="60"/>
                </a:cubicBezTo>
                <a:cubicBezTo>
                  <a:pt x="46" y="59"/>
                  <a:pt x="46" y="59"/>
                  <a:pt x="46" y="59"/>
                </a:cubicBezTo>
                <a:cubicBezTo>
                  <a:pt x="46" y="58"/>
                  <a:pt x="46" y="58"/>
                  <a:pt x="46" y="58"/>
                </a:cubicBezTo>
                <a:cubicBezTo>
                  <a:pt x="46" y="55"/>
                  <a:pt x="46" y="55"/>
                  <a:pt x="46" y="55"/>
                </a:cubicBezTo>
                <a:lnTo>
                  <a:pt x="46" y="54"/>
                </a:lnTo>
                <a:close/>
                <a:moveTo>
                  <a:pt x="59" y="67"/>
                </a:moveTo>
                <a:cubicBezTo>
                  <a:pt x="58" y="66"/>
                  <a:pt x="58" y="66"/>
                  <a:pt x="58" y="66"/>
                </a:cubicBezTo>
                <a:cubicBezTo>
                  <a:pt x="55" y="66"/>
                  <a:pt x="55" y="66"/>
                  <a:pt x="55" y="66"/>
                </a:cubicBezTo>
                <a:cubicBezTo>
                  <a:pt x="54" y="67"/>
                  <a:pt x="54" y="67"/>
                  <a:pt x="54" y="67"/>
                </a:cubicBezTo>
                <a:cubicBezTo>
                  <a:pt x="53" y="68"/>
                  <a:pt x="53" y="68"/>
                  <a:pt x="53" y="68"/>
                </a:cubicBezTo>
                <a:cubicBezTo>
                  <a:pt x="53" y="71"/>
                  <a:pt x="53" y="71"/>
                  <a:pt x="53" y="71"/>
                </a:cubicBezTo>
                <a:cubicBezTo>
                  <a:pt x="54" y="73"/>
                  <a:pt x="54" y="73"/>
                  <a:pt x="54" y="73"/>
                </a:cubicBezTo>
                <a:cubicBezTo>
                  <a:pt x="55" y="73"/>
                  <a:pt x="55" y="73"/>
                  <a:pt x="55" y="73"/>
                </a:cubicBezTo>
                <a:cubicBezTo>
                  <a:pt x="58" y="73"/>
                  <a:pt x="58" y="73"/>
                  <a:pt x="58" y="73"/>
                </a:cubicBezTo>
                <a:cubicBezTo>
                  <a:pt x="59" y="73"/>
                  <a:pt x="59" y="73"/>
                  <a:pt x="59" y="73"/>
                </a:cubicBezTo>
                <a:cubicBezTo>
                  <a:pt x="60" y="71"/>
                  <a:pt x="60" y="71"/>
                  <a:pt x="60" y="71"/>
                </a:cubicBezTo>
                <a:cubicBezTo>
                  <a:pt x="60" y="68"/>
                  <a:pt x="60" y="68"/>
                  <a:pt x="60" y="68"/>
                </a:cubicBezTo>
                <a:lnTo>
                  <a:pt x="59" y="67"/>
                </a:lnTo>
                <a:close/>
                <a:moveTo>
                  <a:pt x="19" y="40"/>
                </a:moveTo>
                <a:cubicBezTo>
                  <a:pt x="18" y="40"/>
                  <a:pt x="18" y="40"/>
                  <a:pt x="18" y="40"/>
                </a:cubicBezTo>
                <a:cubicBezTo>
                  <a:pt x="15" y="40"/>
                  <a:pt x="15" y="40"/>
                  <a:pt x="15" y="40"/>
                </a:cubicBezTo>
                <a:cubicBezTo>
                  <a:pt x="14" y="40"/>
                  <a:pt x="14" y="40"/>
                  <a:pt x="14" y="40"/>
                </a:cubicBezTo>
                <a:cubicBezTo>
                  <a:pt x="13" y="41"/>
                  <a:pt x="13" y="41"/>
                  <a:pt x="13" y="41"/>
                </a:cubicBezTo>
                <a:cubicBezTo>
                  <a:pt x="13" y="45"/>
                  <a:pt x="13" y="45"/>
                  <a:pt x="13" y="45"/>
                </a:cubicBezTo>
                <a:cubicBezTo>
                  <a:pt x="14" y="46"/>
                  <a:pt x="14" y="46"/>
                  <a:pt x="14" y="46"/>
                </a:cubicBezTo>
                <a:cubicBezTo>
                  <a:pt x="15" y="46"/>
                  <a:pt x="15" y="46"/>
                  <a:pt x="15" y="46"/>
                </a:cubicBezTo>
                <a:cubicBezTo>
                  <a:pt x="18" y="46"/>
                  <a:pt x="18" y="46"/>
                  <a:pt x="18" y="46"/>
                </a:cubicBezTo>
                <a:cubicBezTo>
                  <a:pt x="19" y="46"/>
                  <a:pt x="19" y="46"/>
                  <a:pt x="19" y="46"/>
                </a:cubicBezTo>
                <a:cubicBezTo>
                  <a:pt x="20" y="45"/>
                  <a:pt x="20" y="45"/>
                  <a:pt x="20" y="45"/>
                </a:cubicBezTo>
                <a:cubicBezTo>
                  <a:pt x="20" y="41"/>
                  <a:pt x="20" y="41"/>
                  <a:pt x="20" y="41"/>
                </a:cubicBezTo>
                <a:lnTo>
                  <a:pt x="19" y="40"/>
                </a:lnTo>
                <a:close/>
                <a:moveTo>
                  <a:pt x="33" y="54"/>
                </a:moveTo>
                <a:cubicBezTo>
                  <a:pt x="31" y="53"/>
                  <a:pt x="31" y="53"/>
                  <a:pt x="31" y="53"/>
                </a:cubicBezTo>
                <a:cubicBezTo>
                  <a:pt x="28" y="53"/>
                  <a:pt x="28" y="53"/>
                  <a:pt x="28" y="53"/>
                </a:cubicBezTo>
                <a:cubicBezTo>
                  <a:pt x="27" y="54"/>
                  <a:pt x="27" y="54"/>
                  <a:pt x="27" y="54"/>
                </a:cubicBezTo>
                <a:cubicBezTo>
                  <a:pt x="26" y="55"/>
                  <a:pt x="26" y="55"/>
                  <a:pt x="26" y="55"/>
                </a:cubicBezTo>
                <a:cubicBezTo>
                  <a:pt x="26" y="58"/>
                  <a:pt x="26" y="58"/>
                  <a:pt x="26" y="58"/>
                </a:cubicBezTo>
                <a:cubicBezTo>
                  <a:pt x="27" y="59"/>
                  <a:pt x="27" y="59"/>
                  <a:pt x="27" y="59"/>
                </a:cubicBezTo>
                <a:cubicBezTo>
                  <a:pt x="28" y="60"/>
                  <a:pt x="28" y="60"/>
                  <a:pt x="28" y="60"/>
                </a:cubicBezTo>
                <a:cubicBezTo>
                  <a:pt x="31" y="60"/>
                  <a:pt x="31" y="60"/>
                  <a:pt x="31" y="60"/>
                </a:cubicBezTo>
                <a:cubicBezTo>
                  <a:pt x="33" y="59"/>
                  <a:pt x="33" y="59"/>
                  <a:pt x="33" y="59"/>
                </a:cubicBezTo>
                <a:cubicBezTo>
                  <a:pt x="33" y="58"/>
                  <a:pt x="33" y="58"/>
                  <a:pt x="33" y="58"/>
                </a:cubicBezTo>
                <a:cubicBezTo>
                  <a:pt x="33" y="55"/>
                  <a:pt x="33" y="55"/>
                  <a:pt x="33" y="55"/>
                </a:cubicBezTo>
                <a:lnTo>
                  <a:pt x="33" y="54"/>
                </a:lnTo>
                <a:close/>
                <a:moveTo>
                  <a:pt x="19" y="54"/>
                </a:moveTo>
                <a:cubicBezTo>
                  <a:pt x="18" y="53"/>
                  <a:pt x="18" y="53"/>
                  <a:pt x="18" y="53"/>
                </a:cubicBezTo>
                <a:cubicBezTo>
                  <a:pt x="15" y="53"/>
                  <a:pt x="15" y="53"/>
                  <a:pt x="15" y="53"/>
                </a:cubicBezTo>
                <a:cubicBezTo>
                  <a:pt x="14" y="54"/>
                  <a:pt x="14" y="54"/>
                  <a:pt x="14" y="54"/>
                </a:cubicBezTo>
                <a:cubicBezTo>
                  <a:pt x="13" y="55"/>
                  <a:pt x="13" y="55"/>
                  <a:pt x="13" y="55"/>
                </a:cubicBezTo>
                <a:cubicBezTo>
                  <a:pt x="13" y="58"/>
                  <a:pt x="13" y="58"/>
                  <a:pt x="13" y="58"/>
                </a:cubicBezTo>
                <a:cubicBezTo>
                  <a:pt x="14" y="59"/>
                  <a:pt x="14" y="59"/>
                  <a:pt x="14" y="59"/>
                </a:cubicBezTo>
                <a:cubicBezTo>
                  <a:pt x="15" y="60"/>
                  <a:pt x="15" y="60"/>
                  <a:pt x="15" y="60"/>
                </a:cubicBezTo>
                <a:cubicBezTo>
                  <a:pt x="18" y="60"/>
                  <a:pt x="18" y="60"/>
                  <a:pt x="18" y="60"/>
                </a:cubicBezTo>
                <a:cubicBezTo>
                  <a:pt x="19" y="59"/>
                  <a:pt x="19" y="59"/>
                  <a:pt x="19" y="59"/>
                </a:cubicBezTo>
                <a:cubicBezTo>
                  <a:pt x="20" y="58"/>
                  <a:pt x="20" y="58"/>
                  <a:pt x="20" y="58"/>
                </a:cubicBezTo>
                <a:cubicBezTo>
                  <a:pt x="20" y="55"/>
                  <a:pt x="20" y="55"/>
                  <a:pt x="20" y="55"/>
                </a:cubicBezTo>
                <a:lnTo>
                  <a:pt x="19" y="54"/>
                </a:lnTo>
                <a:close/>
                <a:moveTo>
                  <a:pt x="19" y="67"/>
                </a:moveTo>
                <a:cubicBezTo>
                  <a:pt x="18" y="66"/>
                  <a:pt x="18" y="66"/>
                  <a:pt x="18" y="66"/>
                </a:cubicBezTo>
                <a:cubicBezTo>
                  <a:pt x="15" y="66"/>
                  <a:pt x="15" y="66"/>
                  <a:pt x="15" y="66"/>
                </a:cubicBezTo>
                <a:cubicBezTo>
                  <a:pt x="14" y="67"/>
                  <a:pt x="14" y="67"/>
                  <a:pt x="14" y="67"/>
                </a:cubicBezTo>
                <a:cubicBezTo>
                  <a:pt x="13" y="68"/>
                  <a:pt x="13" y="68"/>
                  <a:pt x="13" y="68"/>
                </a:cubicBezTo>
                <a:cubicBezTo>
                  <a:pt x="13" y="71"/>
                  <a:pt x="13" y="71"/>
                  <a:pt x="13" y="71"/>
                </a:cubicBezTo>
                <a:cubicBezTo>
                  <a:pt x="14" y="73"/>
                  <a:pt x="14" y="73"/>
                  <a:pt x="14" y="73"/>
                </a:cubicBezTo>
                <a:cubicBezTo>
                  <a:pt x="15" y="73"/>
                  <a:pt x="15" y="73"/>
                  <a:pt x="15" y="73"/>
                </a:cubicBezTo>
                <a:cubicBezTo>
                  <a:pt x="18" y="73"/>
                  <a:pt x="18" y="73"/>
                  <a:pt x="18" y="73"/>
                </a:cubicBezTo>
                <a:cubicBezTo>
                  <a:pt x="19" y="73"/>
                  <a:pt x="19" y="73"/>
                  <a:pt x="19" y="73"/>
                </a:cubicBezTo>
                <a:cubicBezTo>
                  <a:pt x="20" y="71"/>
                  <a:pt x="20" y="71"/>
                  <a:pt x="20" y="71"/>
                </a:cubicBezTo>
                <a:cubicBezTo>
                  <a:pt x="20" y="68"/>
                  <a:pt x="20" y="68"/>
                  <a:pt x="20" y="68"/>
                </a:cubicBezTo>
                <a:lnTo>
                  <a:pt x="19" y="6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350"/>
          </a:p>
        </p:txBody>
      </p:sp>
      <p:sp>
        <p:nvSpPr>
          <p:cNvPr id="83" name="Slide Number Placeholder 4">
            <a:extLst>
              <a:ext uri="{FF2B5EF4-FFF2-40B4-BE49-F238E27FC236}">
                <a16:creationId xmlns:a16="http://schemas.microsoft.com/office/drawing/2014/main" id="{7BDC561C-014C-40AC-85C7-A38182472A04}"/>
              </a:ext>
            </a:extLst>
          </p:cNvPr>
          <p:cNvSpPr>
            <a:spLocks noGrp="1"/>
          </p:cNvSpPr>
          <p:nvPr>
            <p:ph type="sldNum" sz="quarter" idx="12"/>
          </p:nvPr>
        </p:nvSpPr>
        <p:spPr>
          <a:xfrm>
            <a:off x="8077200" y="6356351"/>
            <a:ext cx="2133600" cy="365125"/>
          </a:xfrm>
        </p:spPr>
        <p:txBody>
          <a:bodyPr/>
          <a:lstStyle/>
          <a:p>
            <a:fld id="{32D4B517-E49B-41B6-9DBC-23634E0F1CDC}" type="slidenum">
              <a:rPr lang="en-CA" smtClean="0"/>
              <a:t>4</a:t>
            </a:fld>
            <a:endParaRPr lang="en-CA"/>
          </a:p>
        </p:txBody>
      </p:sp>
      <p:sp>
        <p:nvSpPr>
          <p:cNvPr id="84" name="Rectangle 83">
            <a:extLst>
              <a:ext uri="{FF2B5EF4-FFF2-40B4-BE49-F238E27FC236}">
                <a16:creationId xmlns:a16="http://schemas.microsoft.com/office/drawing/2014/main" id="{55FA2819-28F2-4574-A111-491258AF86F4}"/>
              </a:ext>
            </a:extLst>
          </p:cNvPr>
          <p:cNvSpPr/>
          <p:nvPr/>
        </p:nvSpPr>
        <p:spPr>
          <a:xfrm>
            <a:off x="2116932" y="5438015"/>
            <a:ext cx="810997"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endParaRPr lang="en-CA" sz="1350">
              <a:solidFill>
                <a:schemeClr val="tx1"/>
              </a:solidFill>
            </a:endParaRPr>
          </a:p>
        </p:txBody>
      </p:sp>
      <p:sp>
        <p:nvSpPr>
          <p:cNvPr id="85" name="Rectangle 84">
            <a:extLst>
              <a:ext uri="{FF2B5EF4-FFF2-40B4-BE49-F238E27FC236}">
                <a16:creationId xmlns:a16="http://schemas.microsoft.com/office/drawing/2014/main" id="{AA77832B-AC4A-4669-8FD5-2F29B18949E4}"/>
              </a:ext>
            </a:extLst>
          </p:cNvPr>
          <p:cNvSpPr/>
          <p:nvPr/>
        </p:nvSpPr>
        <p:spPr>
          <a:xfrm>
            <a:off x="2927928" y="5438015"/>
            <a:ext cx="7147142" cy="9721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Clr>
                <a:srgbClr val="006EB7"/>
              </a:buClr>
              <a:buFont typeface="Wingdings" panose="05000000000000000000" pitchFamily="2" charset="2"/>
              <a:buChar char="§"/>
            </a:pPr>
            <a:r>
              <a:rPr lang="en-US" sz="2000" b="1">
                <a:solidFill>
                  <a:schemeClr val="tx2">
                    <a:lumMod val="50000"/>
                  </a:schemeClr>
                </a:solidFill>
                <a:cs typeface="Arial" pitchFamily="34" charset="0"/>
              </a:rPr>
              <a:t>Reduce duplication and associated burden and cost</a:t>
            </a:r>
          </a:p>
        </p:txBody>
      </p:sp>
      <p:sp>
        <p:nvSpPr>
          <p:cNvPr id="86" name="Oval 85" descr="Decorative">
            <a:extLst>
              <a:ext uri="{FF2B5EF4-FFF2-40B4-BE49-F238E27FC236}">
                <a16:creationId xmlns:a16="http://schemas.microsoft.com/office/drawing/2014/main" id="{F0B898B9-CEBD-4854-9FE3-833F72E3B484}"/>
              </a:ext>
            </a:extLst>
          </p:cNvPr>
          <p:cNvSpPr/>
          <p:nvPr>
            <p:custDataLst>
              <p:tags r:id="rId3"/>
            </p:custDataLst>
          </p:nvPr>
        </p:nvSpPr>
        <p:spPr>
          <a:xfrm>
            <a:off x="2264104" y="5654039"/>
            <a:ext cx="540060" cy="5400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grpSp>
        <p:nvGrpSpPr>
          <p:cNvPr id="88" name="Group 87">
            <a:extLst>
              <a:ext uri="{FF2B5EF4-FFF2-40B4-BE49-F238E27FC236}">
                <a16:creationId xmlns:a16="http://schemas.microsoft.com/office/drawing/2014/main" id="{A745A5ED-0212-4921-8088-11796CDE46C1}"/>
              </a:ext>
            </a:extLst>
          </p:cNvPr>
          <p:cNvGrpSpPr/>
          <p:nvPr/>
        </p:nvGrpSpPr>
        <p:grpSpPr>
          <a:xfrm>
            <a:off x="2314211" y="5754206"/>
            <a:ext cx="469901" cy="339726"/>
            <a:chOff x="6705600" y="781050"/>
            <a:chExt cx="469901" cy="339726"/>
          </a:xfrm>
          <a:solidFill>
            <a:schemeClr val="bg1"/>
          </a:solidFill>
        </p:grpSpPr>
        <p:sp>
          <p:nvSpPr>
            <p:cNvPr id="89" name="Freeform 231">
              <a:extLst>
                <a:ext uri="{FF2B5EF4-FFF2-40B4-BE49-F238E27FC236}">
                  <a16:creationId xmlns:a16="http://schemas.microsoft.com/office/drawing/2014/main" id="{FF6FA190-4C1B-4221-B6FB-90366DCFE7B6}"/>
                </a:ext>
              </a:extLst>
            </p:cNvPr>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 name="Freeform 232">
              <a:extLst>
                <a:ext uri="{FF2B5EF4-FFF2-40B4-BE49-F238E27FC236}">
                  <a16:creationId xmlns:a16="http://schemas.microsoft.com/office/drawing/2014/main" id="{0EC0ED26-4A1B-41F5-BFEC-1423F57128BF}"/>
                </a:ext>
              </a:extLst>
            </p:cNvPr>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Freeform 233">
              <a:extLst>
                <a:ext uri="{FF2B5EF4-FFF2-40B4-BE49-F238E27FC236}">
                  <a16:creationId xmlns:a16="http://schemas.microsoft.com/office/drawing/2014/main" id="{D840AC6E-6A7B-48C6-94C0-02BA1E0900C6}"/>
                </a:ext>
              </a:extLst>
            </p:cNvPr>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234">
              <a:extLst>
                <a:ext uri="{FF2B5EF4-FFF2-40B4-BE49-F238E27FC236}">
                  <a16:creationId xmlns:a16="http://schemas.microsoft.com/office/drawing/2014/main" id="{B8352E68-22B3-4838-A2E3-EF7E77EA6ADE}"/>
                </a:ext>
              </a:extLst>
            </p:cNvPr>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Freeform 235">
              <a:extLst>
                <a:ext uri="{FF2B5EF4-FFF2-40B4-BE49-F238E27FC236}">
                  <a16:creationId xmlns:a16="http://schemas.microsoft.com/office/drawing/2014/main" id="{AF13B011-0C54-43C6-92B9-1461FDD52068}"/>
                </a:ext>
              </a:extLst>
            </p:cNvPr>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Freeform 236">
              <a:extLst>
                <a:ext uri="{FF2B5EF4-FFF2-40B4-BE49-F238E27FC236}">
                  <a16:creationId xmlns:a16="http://schemas.microsoft.com/office/drawing/2014/main" id="{5ECDDD38-8514-479B-96C2-1AD270776EAC}"/>
                </a:ext>
              </a:extLst>
            </p:cNvPr>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5" name="Freeform 237">
              <a:extLst>
                <a:ext uri="{FF2B5EF4-FFF2-40B4-BE49-F238E27FC236}">
                  <a16:creationId xmlns:a16="http://schemas.microsoft.com/office/drawing/2014/main" id="{9E56CC11-EDFB-4B04-8095-A2E89DE4AB76}"/>
                </a:ext>
              </a:extLst>
            </p:cNvPr>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6" name="Freeform 238">
              <a:extLst>
                <a:ext uri="{FF2B5EF4-FFF2-40B4-BE49-F238E27FC236}">
                  <a16:creationId xmlns:a16="http://schemas.microsoft.com/office/drawing/2014/main" id="{5A06C715-F416-47A2-889D-1EEAE1665F59}"/>
                </a:ext>
              </a:extLst>
            </p:cNvPr>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7" name="Freeform 239">
              <a:extLst>
                <a:ext uri="{FF2B5EF4-FFF2-40B4-BE49-F238E27FC236}">
                  <a16:creationId xmlns:a16="http://schemas.microsoft.com/office/drawing/2014/main" id="{A09351FB-8337-480D-9085-61C91BF9556F}"/>
                </a:ext>
              </a:extLst>
            </p:cNvPr>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8" name="Freeform 240">
              <a:extLst>
                <a:ext uri="{FF2B5EF4-FFF2-40B4-BE49-F238E27FC236}">
                  <a16:creationId xmlns:a16="http://schemas.microsoft.com/office/drawing/2014/main" id="{DF99FAC1-2F1B-422C-8E07-5A5EDACED109}"/>
                </a:ext>
              </a:extLst>
            </p:cNvPr>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 name="Freeform 241">
              <a:extLst>
                <a:ext uri="{FF2B5EF4-FFF2-40B4-BE49-F238E27FC236}">
                  <a16:creationId xmlns:a16="http://schemas.microsoft.com/office/drawing/2014/main" id="{7DAA4303-BB51-4EEE-9520-D80C5BD5E032}"/>
                </a:ext>
              </a:extLst>
            </p:cNvPr>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 name="Freeform 242">
              <a:extLst>
                <a:ext uri="{FF2B5EF4-FFF2-40B4-BE49-F238E27FC236}">
                  <a16:creationId xmlns:a16="http://schemas.microsoft.com/office/drawing/2014/main" id="{76B38C0C-2C78-4CA6-9CA8-DCC8C4FA7DBC}"/>
                </a:ext>
              </a:extLst>
            </p:cNvPr>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Freeform 243">
              <a:extLst>
                <a:ext uri="{FF2B5EF4-FFF2-40B4-BE49-F238E27FC236}">
                  <a16:creationId xmlns:a16="http://schemas.microsoft.com/office/drawing/2014/main" id="{8028614E-81B4-4EFC-9B46-04B6A72998E1}"/>
                </a:ext>
              </a:extLst>
            </p:cNvPr>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Freeform 244">
              <a:extLst>
                <a:ext uri="{FF2B5EF4-FFF2-40B4-BE49-F238E27FC236}">
                  <a16:creationId xmlns:a16="http://schemas.microsoft.com/office/drawing/2014/main" id="{5BC1953E-664D-4477-BDCB-4F9610B149A6}"/>
                </a:ext>
              </a:extLst>
            </p:cNvPr>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Freeform 245">
              <a:extLst>
                <a:ext uri="{FF2B5EF4-FFF2-40B4-BE49-F238E27FC236}">
                  <a16:creationId xmlns:a16="http://schemas.microsoft.com/office/drawing/2014/main" id="{F2833375-F658-44D4-B7F4-DA5960FA1CA0}"/>
                </a:ext>
              </a:extLst>
            </p:cNvPr>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246">
              <a:extLst>
                <a:ext uri="{FF2B5EF4-FFF2-40B4-BE49-F238E27FC236}">
                  <a16:creationId xmlns:a16="http://schemas.microsoft.com/office/drawing/2014/main" id="{E8C36616-EBA2-412B-8326-0473EE347227}"/>
                </a:ext>
              </a:extLst>
            </p:cNvPr>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247">
              <a:extLst>
                <a:ext uri="{FF2B5EF4-FFF2-40B4-BE49-F238E27FC236}">
                  <a16:creationId xmlns:a16="http://schemas.microsoft.com/office/drawing/2014/main" id="{5B7C2D3D-3046-4703-A417-B3938AF40C39}"/>
                </a:ext>
              </a:extLst>
            </p:cNvPr>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6" name="Freeform 248">
              <a:extLst>
                <a:ext uri="{FF2B5EF4-FFF2-40B4-BE49-F238E27FC236}">
                  <a16:creationId xmlns:a16="http://schemas.microsoft.com/office/drawing/2014/main" id="{87256748-0F40-45E8-AFE3-CBC5988B5291}"/>
                </a:ext>
              </a:extLst>
            </p:cNvPr>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7" name="Freeform 249">
              <a:extLst>
                <a:ext uri="{FF2B5EF4-FFF2-40B4-BE49-F238E27FC236}">
                  <a16:creationId xmlns:a16="http://schemas.microsoft.com/office/drawing/2014/main" id="{4F89E766-69B5-4419-A78D-96BB64848458}"/>
                </a:ext>
              </a:extLst>
            </p:cNvPr>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8" name="Freeform 250">
              <a:extLst>
                <a:ext uri="{FF2B5EF4-FFF2-40B4-BE49-F238E27FC236}">
                  <a16:creationId xmlns:a16="http://schemas.microsoft.com/office/drawing/2014/main" id="{5A0F47BB-F111-4278-B5C0-C484A726C73A}"/>
                </a:ext>
              </a:extLst>
            </p:cNvPr>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9" name="Freeform 251">
              <a:extLst>
                <a:ext uri="{FF2B5EF4-FFF2-40B4-BE49-F238E27FC236}">
                  <a16:creationId xmlns:a16="http://schemas.microsoft.com/office/drawing/2014/main" id="{DC5B915E-DB2C-41B6-AF84-456E8442B869}"/>
                </a:ext>
              </a:extLst>
            </p:cNvPr>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252">
              <a:extLst>
                <a:ext uri="{FF2B5EF4-FFF2-40B4-BE49-F238E27FC236}">
                  <a16:creationId xmlns:a16="http://schemas.microsoft.com/office/drawing/2014/main" id="{943487BA-CED0-40CE-A3CC-5025FD0F6D0C}"/>
                </a:ext>
              </a:extLst>
            </p:cNvPr>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 name="Freeform 253">
              <a:extLst>
                <a:ext uri="{FF2B5EF4-FFF2-40B4-BE49-F238E27FC236}">
                  <a16:creationId xmlns:a16="http://schemas.microsoft.com/office/drawing/2014/main" id="{B340BA8B-F500-4340-8772-7F064E57C329}"/>
                </a:ext>
              </a:extLst>
            </p:cNvPr>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 name="Freeform 254">
              <a:extLst>
                <a:ext uri="{FF2B5EF4-FFF2-40B4-BE49-F238E27FC236}">
                  <a16:creationId xmlns:a16="http://schemas.microsoft.com/office/drawing/2014/main" id="{37A6E52A-464C-4FDC-8FC8-8D170D9358FB}"/>
                </a:ext>
              </a:extLst>
            </p:cNvPr>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 name="Freeform 255">
              <a:extLst>
                <a:ext uri="{FF2B5EF4-FFF2-40B4-BE49-F238E27FC236}">
                  <a16:creationId xmlns:a16="http://schemas.microsoft.com/office/drawing/2014/main" id="{000CFFEF-49EE-4EB6-AC64-D03B2A98C076}"/>
                </a:ext>
              </a:extLst>
            </p:cNvPr>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 name="Freeform 256">
              <a:extLst>
                <a:ext uri="{FF2B5EF4-FFF2-40B4-BE49-F238E27FC236}">
                  <a16:creationId xmlns:a16="http://schemas.microsoft.com/office/drawing/2014/main" id="{2746EBA5-8AE6-4D60-A0AB-53FE7DB360C1}"/>
                </a:ext>
              </a:extLst>
            </p:cNvPr>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257">
              <a:extLst>
                <a:ext uri="{FF2B5EF4-FFF2-40B4-BE49-F238E27FC236}">
                  <a16:creationId xmlns:a16="http://schemas.microsoft.com/office/drawing/2014/main" id="{DC3CE1E5-F258-434C-91E5-786EB0EA1375}"/>
                </a:ext>
              </a:extLst>
            </p:cNvPr>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 name="Freeform 258">
              <a:extLst>
                <a:ext uri="{FF2B5EF4-FFF2-40B4-BE49-F238E27FC236}">
                  <a16:creationId xmlns:a16="http://schemas.microsoft.com/office/drawing/2014/main" id="{359DB089-333D-417B-9D96-72B59C65AB22}"/>
                </a:ext>
              </a:extLst>
            </p:cNvPr>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117" name="Oval 116" descr="Decorative">
            <a:extLst>
              <a:ext uri="{FF2B5EF4-FFF2-40B4-BE49-F238E27FC236}">
                <a16:creationId xmlns:a16="http://schemas.microsoft.com/office/drawing/2014/main" id="{756C6C88-8030-4BA0-9A85-4A68DE9E31B1}"/>
              </a:ext>
            </a:extLst>
          </p:cNvPr>
          <p:cNvSpPr/>
          <p:nvPr>
            <p:custDataLst>
              <p:tags r:id="rId4"/>
            </p:custDataLst>
          </p:nvPr>
        </p:nvSpPr>
        <p:spPr>
          <a:xfrm>
            <a:off x="2261435" y="3360675"/>
            <a:ext cx="540060" cy="5400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8" name="Oval 117" descr="Decorative">
            <a:extLst>
              <a:ext uri="{FF2B5EF4-FFF2-40B4-BE49-F238E27FC236}">
                <a16:creationId xmlns:a16="http://schemas.microsoft.com/office/drawing/2014/main" id="{E96BA933-3C85-49C0-80AE-4A6A3F165061}"/>
              </a:ext>
            </a:extLst>
          </p:cNvPr>
          <p:cNvSpPr/>
          <p:nvPr>
            <p:custDataLst>
              <p:tags r:id="rId5"/>
            </p:custDataLst>
          </p:nvPr>
        </p:nvSpPr>
        <p:spPr>
          <a:xfrm>
            <a:off x="2263818" y="4527042"/>
            <a:ext cx="540060" cy="5400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9" name="Freeform 109">
            <a:extLst>
              <a:ext uri="{FF2B5EF4-FFF2-40B4-BE49-F238E27FC236}">
                <a16:creationId xmlns:a16="http://schemas.microsoft.com/office/drawing/2014/main" id="{FE848F63-B6A0-466F-A41E-031EF41099F1}"/>
              </a:ext>
            </a:extLst>
          </p:cNvPr>
          <p:cNvSpPr>
            <a:spLocks noEditPoints="1"/>
          </p:cNvSpPr>
          <p:nvPr/>
        </p:nvSpPr>
        <p:spPr bwMode="auto">
          <a:xfrm>
            <a:off x="2310211" y="4572605"/>
            <a:ext cx="454025" cy="346938"/>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sp>
        <p:nvSpPr>
          <p:cNvPr id="120" name="Freeform 157">
            <a:extLst>
              <a:ext uri="{FF2B5EF4-FFF2-40B4-BE49-F238E27FC236}">
                <a16:creationId xmlns:a16="http://schemas.microsoft.com/office/drawing/2014/main" id="{B317B49B-68EF-4BD0-91A1-48DF7071D306}"/>
              </a:ext>
            </a:extLst>
          </p:cNvPr>
          <p:cNvSpPr>
            <a:spLocks noEditPoints="1"/>
          </p:cNvSpPr>
          <p:nvPr/>
        </p:nvSpPr>
        <p:spPr bwMode="auto">
          <a:xfrm>
            <a:off x="2312464" y="3531836"/>
            <a:ext cx="442502" cy="19917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sp>
        <p:nvSpPr>
          <p:cNvPr id="130" name="Freeform 107">
            <a:extLst>
              <a:ext uri="{FF2B5EF4-FFF2-40B4-BE49-F238E27FC236}">
                <a16:creationId xmlns:a16="http://schemas.microsoft.com/office/drawing/2014/main" id="{005F9305-B5F6-49DD-9534-CE2F63190F39}"/>
              </a:ext>
            </a:extLst>
          </p:cNvPr>
          <p:cNvSpPr>
            <a:spLocks noEditPoints="1"/>
          </p:cNvSpPr>
          <p:nvPr/>
        </p:nvSpPr>
        <p:spPr bwMode="auto">
          <a:xfrm>
            <a:off x="2334855" y="2313765"/>
            <a:ext cx="374721" cy="390779"/>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501675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CFD3349-2AF1-4B5E-B1D8-D0E3B16540BD}"/>
              </a:ext>
            </a:extLst>
          </p:cNvPr>
          <p:cNvSpPr>
            <a:spLocks noGrp="1"/>
          </p:cNvSpPr>
          <p:nvPr>
            <p:ph type="body" sz="quarter" idx="11"/>
          </p:nvPr>
        </p:nvSpPr>
        <p:spPr>
          <a:xfrm>
            <a:off x="266006" y="273608"/>
            <a:ext cx="6328758" cy="1113655"/>
          </a:xfrm>
        </p:spPr>
        <p:txBody>
          <a:bodyPr/>
          <a:lstStyle/>
          <a:p>
            <a:r>
              <a:rPr lang="en-US"/>
              <a:t>Development – How was it developed?</a:t>
            </a:r>
            <a:endParaRPr lang="en-CA"/>
          </a:p>
        </p:txBody>
      </p:sp>
      <p:sp>
        <p:nvSpPr>
          <p:cNvPr id="6" name="Content Placeholder 5">
            <a:extLst>
              <a:ext uri="{FF2B5EF4-FFF2-40B4-BE49-F238E27FC236}">
                <a16:creationId xmlns:a16="http://schemas.microsoft.com/office/drawing/2014/main" id="{8ECCB81F-6887-4CFF-AACF-1BB66DA9E489}"/>
              </a:ext>
            </a:extLst>
          </p:cNvPr>
          <p:cNvSpPr>
            <a:spLocks noGrp="1"/>
          </p:cNvSpPr>
          <p:nvPr>
            <p:ph idx="10"/>
          </p:nvPr>
        </p:nvSpPr>
        <p:spPr>
          <a:xfrm>
            <a:off x="2297036" y="1012750"/>
            <a:ext cx="7584755" cy="5405140"/>
          </a:xfrm>
        </p:spPr>
        <p:txBody>
          <a:bodyPr lIns="0" tIns="0" rIns="0" bIns="0" anchor="t"/>
          <a:lstStyle/>
          <a:p>
            <a:r>
              <a:rPr lang="en-US">
                <a:latin typeface="Calibri"/>
                <a:cs typeface="Calibri"/>
              </a:rPr>
              <a:t>The key players</a:t>
            </a:r>
          </a:p>
          <a:p>
            <a:endParaRPr lang="en-US"/>
          </a:p>
          <a:p>
            <a:endParaRPr lang="en-US"/>
          </a:p>
          <a:p>
            <a:endParaRPr lang="en-US"/>
          </a:p>
          <a:p>
            <a:endParaRPr lang="en-US"/>
          </a:p>
          <a:p>
            <a:endParaRPr lang="en-US" sz="1200">
              <a:latin typeface="Calibri"/>
              <a:cs typeface="Calibri"/>
            </a:endParaRPr>
          </a:p>
          <a:p>
            <a:r>
              <a:rPr lang="en-US">
                <a:latin typeface="Calibri"/>
                <a:cs typeface="Calibri"/>
              </a:rPr>
              <a:t>The process </a:t>
            </a:r>
            <a:r>
              <a:rPr lang="en-US" sz="2000">
                <a:latin typeface="Calibri"/>
                <a:cs typeface="Calibri"/>
              </a:rPr>
              <a:t>(conducted originally in 2020-21 and again in 2023-24) </a:t>
            </a:r>
            <a:endParaRPr lang="en-CA" sz="2000">
              <a:latin typeface="Calibri"/>
              <a:cs typeface="Calibri"/>
            </a:endParaRPr>
          </a:p>
        </p:txBody>
      </p:sp>
      <p:sp>
        <p:nvSpPr>
          <p:cNvPr id="20" name="TextBox 19"/>
          <p:cNvSpPr txBox="1"/>
          <p:nvPr/>
        </p:nvSpPr>
        <p:spPr>
          <a:xfrm>
            <a:off x="2008162" y="4625391"/>
            <a:ext cx="4364014" cy="1200329"/>
          </a:xfrm>
          <a:prstGeom prst="rect">
            <a:avLst/>
          </a:prstGeom>
          <a:noFill/>
        </p:spPr>
        <p:txBody>
          <a:bodyPr wrap="square" lIns="91440" tIns="45720" rIns="91440" bIns="45720" rtlCol="0" anchor="t">
            <a:spAutoFit/>
          </a:bodyPr>
          <a:lstStyle/>
          <a:p>
            <a:pPr lvl="0" algn="ctr"/>
            <a:r>
              <a:rPr lang="en-US">
                <a:solidFill>
                  <a:srgbClr val="000000"/>
                </a:solidFill>
                <a:cs typeface="Arial"/>
              </a:rPr>
              <a:t>Conceptual mapping of the Public Service Employee Survey (PSES) to the 13 factors in the National Standard conducted by expert panel. </a:t>
            </a:r>
          </a:p>
        </p:txBody>
      </p:sp>
      <p:sp>
        <p:nvSpPr>
          <p:cNvPr id="11" name="Slide Number Placeholder 10">
            <a:extLst>
              <a:ext uri="{FF2B5EF4-FFF2-40B4-BE49-F238E27FC236}">
                <a16:creationId xmlns:a16="http://schemas.microsoft.com/office/drawing/2014/main" id="{EF25D1CC-CE5A-46E2-8C39-B8A198DCCD0D}"/>
              </a:ext>
            </a:extLst>
          </p:cNvPr>
          <p:cNvSpPr>
            <a:spLocks noGrp="1"/>
          </p:cNvSpPr>
          <p:nvPr>
            <p:ph type="sldNum" sz="quarter" idx="12"/>
          </p:nvPr>
        </p:nvSpPr>
        <p:spPr/>
        <p:txBody>
          <a:bodyPr/>
          <a:lstStyle/>
          <a:p>
            <a:fld id="{32D4B517-E49B-41B6-9DBC-23634E0F1CDC}" type="slidenum">
              <a:rPr lang="en-CA" smtClean="0"/>
              <a:t>5</a:t>
            </a:fld>
            <a:endParaRPr lang="en-CA"/>
          </a:p>
        </p:txBody>
      </p:sp>
      <p:grpSp>
        <p:nvGrpSpPr>
          <p:cNvPr id="56" name="Group 55">
            <a:extLst>
              <a:ext uri="{FF2B5EF4-FFF2-40B4-BE49-F238E27FC236}">
                <a16:creationId xmlns:a16="http://schemas.microsoft.com/office/drawing/2014/main" id="{1204E3DB-18DF-4C26-B30F-54306A67253E}"/>
              </a:ext>
            </a:extLst>
          </p:cNvPr>
          <p:cNvGrpSpPr/>
          <p:nvPr/>
        </p:nvGrpSpPr>
        <p:grpSpPr>
          <a:xfrm>
            <a:off x="2310212" y="1421920"/>
            <a:ext cx="7571581" cy="1711234"/>
            <a:chOff x="619124" y="1503575"/>
            <a:chExt cx="7905751" cy="1300977"/>
          </a:xfrm>
        </p:grpSpPr>
        <p:sp>
          <p:nvSpPr>
            <p:cNvPr id="57" name="Pentagon 3">
              <a:extLst>
                <a:ext uri="{FF2B5EF4-FFF2-40B4-BE49-F238E27FC236}">
                  <a16:creationId xmlns:a16="http://schemas.microsoft.com/office/drawing/2014/main" id="{B141B211-66AF-4E74-97E9-26D70CC6045A}"/>
                </a:ext>
              </a:extLst>
            </p:cNvPr>
            <p:cNvSpPr/>
            <p:nvPr>
              <p:custDataLst>
                <p:tags r:id="rId3"/>
              </p:custDataLst>
            </p:nvPr>
          </p:nvSpPr>
          <p:spPr>
            <a:xfrm>
              <a:off x="619124" y="1503575"/>
              <a:ext cx="2276476" cy="1295400"/>
            </a:xfrm>
            <a:prstGeom prst="homePlate">
              <a:avLst>
                <a:gd name="adj" fmla="val 29356"/>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a:solidFill>
                    <a:schemeClr val="bg1"/>
                  </a:solidFill>
                </a:rPr>
                <a:t>Interdepartmental Committee on Workplace Mental Health Performance Measurement</a:t>
              </a:r>
            </a:p>
          </p:txBody>
        </p:sp>
        <p:sp>
          <p:nvSpPr>
            <p:cNvPr id="58" name="Rectangle 57">
              <a:extLst>
                <a:ext uri="{FF2B5EF4-FFF2-40B4-BE49-F238E27FC236}">
                  <a16:creationId xmlns:a16="http://schemas.microsoft.com/office/drawing/2014/main" id="{B1EDFA86-0BCA-4C57-9AA6-4479744E6E87}"/>
                </a:ext>
              </a:extLst>
            </p:cNvPr>
            <p:cNvSpPr/>
            <p:nvPr>
              <p:custDataLst>
                <p:tags r:id="rId4"/>
              </p:custDataLst>
            </p:nvPr>
          </p:nvSpPr>
          <p:spPr>
            <a:xfrm>
              <a:off x="619125" y="1509152"/>
              <a:ext cx="7905750" cy="1295400"/>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Content Placeholder 2">
            <a:extLst>
              <a:ext uri="{FF2B5EF4-FFF2-40B4-BE49-F238E27FC236}">
                <a16:creationId xmlns:a16="http://schemas.microsoft.com/office/drawing/2014/main" id="{8C6CCD3B-A850-492C-9FA3-69B8D7251203}"/>
              </a:ext>
            </a:extLst>
          </p:cNvPr>
          <p:cNvSpPr txBox="1">
            <a:spLocks/>
          </p:cNvSpPr>
          <p:nvPr/>
        </p:nvSpPr>
        <p:spPr>
          <a:xfrm>
            <a:off x="4490463" y="1444809"/>
            <a:ext cx="5629275" cy="1668931"/>
          </a:xfrm>
          <a:prstGeom prst="rect">
            <a:avLst/>
          </a:prstGeom>
        </p:spPr>
        <p:txBody>
          <a:bodyPr vert="horz" lIns="91440" tIns="45720" rIns="91440" bIns="45720" rtlCol="0" anchor="ctr">
            <a:normAutofit/>
          </a:bodyPr>
          <a:lstStyle>
            <a:lvl1pPr marL="457200" indent="-457200" algn="l" defTabSz="914400" rtl="0" eaLnBrk="1" latinLnBrk="0" hangingPunct="1">
              <a:spcBef>
                <a:spcPct val="20000"/>
              </a:spcBef>
              <a:buClr>
                <a:schemeClr val="accent1"/>
              </a:buClr>
              <a:buFont typeface="Wingdings" pitchFamily="2" charset="2"/>
              <a:buChar char="§"/>
              <a:defRPr sz="28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solidFill>
                  <a:srgbClr val="000000"/>
                </a:solidFill>
                <a:latin typeface="+mn-lt"/>
              </a:rPr>
              <a:t>Treasury Board of Canada Secretariat (OCHRO)</a:t>
            </a:r>
          </a:p>
          <a:p>
            <a:r>
              <a:rPr lang="en-US" sz="2000">
                <a:solidFill>
                  <a:srgbClr val="000000"/>
                </a:solidFill>
                <a:latin typeface="+mn-lt"/>
              </a:rPr>
              <a:t>Statistics Canada</a:t>
            </a:r>
          </a:p>
          <a:p>
            <a:r>
              <a:rPr lang="en-US" sz="2000">
                <a:solidFill>
                  <a:srgbClr val="000000"/>
                </a:solidFill>
                <a:latin typeface="+mn-lt"/>
              </a:rPr>
              <a:t>Public Services and Procurement Canada</a:t>
            </a:r>
          </a:p>
        </p:txBody>
      </p:sp>
      <p:sp>
        <p:nvSpPr>
          <p:cNvPr id="64" name="TextBox 63">
            <a:extLst>
              <a:ext uri="{FF2B5EF4-FFF2-40B4-BE49-F238E27FC236}">
                <a16:creationId xmlns:a16="http://schemas.microsoft.com/office/drawing/2014/main" id="{16D5C0F1-D6AC-4387-A66B-CA3231377138}"/>
              </a:ext>
            </a:extLst>
          </p:cNvPr>
          <p:cNvSpPr txBox="1"/>
          <p:nvPr/>
        </p:nvSpPr>
        <p:spPr>
          <a:xfrm>
            <a:off x="6416004" y="4625391"/>
            <a:ext cx="3785790" cy="1200329"/>
          </a:xfrm>
          <a:prstGeom prst="rect">
            <a:avLst/>
          </a:prstGeom>
          <a:noFill/>
        </p:spPr>
        <p:txBody>
          <a:bodyPr wrap="square" rtlCol="0">
            <a:spAutoFit/>
          </a:bodyPr>
          <a:lstStyle/>
          <a:p>
            <a:pPr lvl="0" algn="ctr" rtl="0"/>
            <a:r>
              <a:rPr lang="en-US">
                <a:solidFill>
                  <a:srgbClr val="000000"/>
                </a:solidFill>
                <a:cs typeface="Arial" pitchFamily="34" charset="0"/>
              </a:rPr>
              <a:t>Statistical analysis to validate the conceptual mapping using raw scores (1-5). Scores transformed afterward to be out of 100.</a:t>
            </a:r>
          </a:p>
        </p:txBody>
      </p:sp>
      <p:sp>
        <p:nvSpPr>
          <p:cNvPr id="70" name="TextBox 69">
            <a:extLst>
              <a:ext uri="{FF2B5EF4-FFF2-40B4-BE49-F238E27FC236}">
                <a16:creationId xmlns:a16="http://schemas.microsoft.com/office/drawing/2014/main" id="{7C50BB44-3874-4A53-ADE6-F0293B0F8C13}"/>
              </a:ext>
            </a:extLst>
          </p:cNvPr>
          <p:cNvSpPr txBox="1"/>
          <p:nvPr/>
        </p:nvSpPr>
        <p:spPr>
          <a:xfrm>
            <a:off x="2310211" y="5982397"/>
            <a:ext cx="787874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a:ea typeface="+mn-lt"/>
                <a:cs typeface="+mn-lt"/>
              </a:rPr>
              <a:t>Reference: Blais, A-R., Michaud, I., Simard, J-F., Mach, L. and Houle, S. (2021). Measuring Workplace Psychosocial Factors in the Federal Government, Health Reports, 32(12).</a:t>
            </a:r>
            <a:r>
              <a:rPr lang="en-US" sz="1200" i="1">
                <a:solidFill>
                  <a:srgbClr val="FF0000"/>
                </a:solidFill>
                <a:ea typeface="+mn-lt"/>
                <a:cs typeface="+mn-lt"/>
              </a:rPr>
              <a:t> </a:t>
            </a:r>
            <a:r>
              <a:rPr lang="en-US" sz="1200" i="1">
                <a:solidFill>
                  <a:srgbClr val="FF0000"/>
                </a:solidFill>
                <a:ea typeface="+mn-lt"/>
                <a:cs typeface="+mn-lt"/>
                <a:hlinkClick r:id="rId7"/>
              </a:rPr>
              <a:t>https://www150.statcan.gc.ca/n1/pub/82-003-x/2021012/article/00001-eng.htm</a:t>
            </a:r>
            <a:endParaRPr lang="en-US" sz="1200" i="1"/>
          </a:p>
        </p:txBody>
      </p:sp>
      <p:sp>
        <p:nvSpPr>
          <p:cNvPr id="71" name="Freeform 138">
            <a:extLst>
              <a:ext uri="{FF2B5EF4-FFF2-40B4-BE49-F238E27FC236}">
                <a16:creationId xmlns:a16="http://schemas.microsoft.com/office/drawing/2014/main" id="{4F776B3C-0B3D-48FF-BF1E-10239EE677CE}"/>
              </a:ext>
            </a:extLst>
          </p:cNvPr>
          <p:cNvSpPr>
            <a:spLocks noEditPoints="1"/>
          </p:cNvSpPr>
          <p:nvPr/>
        </p:nvSpPr>
        <p:spPr bwMode="auto">
          <a:xfrm>
            <a:off x="4958139" y="3644371"/>
            <a:ext cx="699608" cy="60130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grpSp>
        <p:nvGrpSpPr>
          <p:cNvPr id="2" name="Group 1">
            <a:extLst>
              <a:ext uri="{FF2B5EF4-FFF2-40B4-BE49-F238E27FC236}">
                <a16:creationId xmlns:a16="http://schemas.microsoft.com/office/drawing/2014/main" id="{78FE0DE5-85EC-8A0E-7E7D-73B7143DACE2}"/>
              </a:ext>
            </a:extLst>
          </p:cNvPr>
          <p:cNvGrpSpPr/>
          <p:nvPr/>
        </p:nvGrpSpPr>
        <p:grpSpPr>
          <a:xfrm>
            <a:off x="7842465" y="3619171"/>
            <a:ext cx="914400" cy="914400"/>
            <a:chOff x="6332553" y="3447961"/>
            <a:chExt cx="868680" cy="896112"/>
          </a:xfrm>
        </p:grpSpPr>
        <p:grpSp>
          <p:nvGrpSpPr>
            <p:cNvPr id="65" name="Group 64">
              <a:extLst>
                <a:ext uri="{FF2B5EF4-FFF2-40B4-BE49-F238E27FC236}">
                  <a16:creationId xmlns:a16="http://schemas.microsoft.com/office/drawing/2014/main" id="{77E7F92C-D145-4627-B4DB-07F25C9B1E2D}"/>
                </a:ext>
              </a:extLst>
            </p:cNvPr>
            <p:cNvGrpSpPr/>
            <p:nvPr/>
          </p:nvGrpSpPr>
          <p:grpSpPr>
            <a:xfrm>
              <a:off x="6332553" y="3447961"/>
              <a:ext cx="868680" cy="896112"/>
              <a:chOff x="1285875" y="2296384"/>
              <a:chExt cx="1280160" cy="1280160"/>
            </a:xfrm>
            <a:solidFill>
              <a:schemeClr val="accent3"/>
            </a:solidFill>
          </p:grpSpPr>
          <p:sp>
            <p:nvSpPr>
              <p:cNvPr id="66" name="Oval 65">
                <a:extLst>
                  <a:ext uri="{FF2B5EF4-FFF2-40B4-BE49-F238E27FC236}">
                    <a16:creationId xmlns:a16="http://schemas.microsoft.com/office/drawing/2014/main" id="{01044C40-A19D-4750-BA60-DD25DE2450C4}"/>
                  </a:ext>
                </a:extLst>
              </p:cNvPr>
              <p:cNvSpPr/>
              <p:nvPr>
                <p:custDataLst>
                  <p:tags r:id="rId2"/>
                </p:custDataLst>
              </p:nvPr>
            </p:nvSpPr>
            <p:spPr>
              <a:xfrm>
                <a:off x="1285875" y="2296384"/>
                <a:ext cx="1280160" cy="1280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utoShape 16">
                <a:extLst>
                  <a:ext uri="{FF2B5EF4-FFF2-40B4-BE49-F238E27FC236}">
                    <a16:creationId xmlns:a16="http://schemas.microsoft.com/office/drawing/2014/main" id="{37E38C41-C9E6-4622-B142-86FD1E1D824C}"/>
                  </a:ext>
                </a:extLst>
              </p:cNvPr>
              <p:cNvSpPr>
                <a:spLocks noChangeAspect="1" noChangeArrowheads="1" noTextEdit="1"/>
              </p:cNvSpPr>
              <p:nvPr/>
            </p:nvSpPr>
            <p:spPr bwMode="auto">
              <a:xfrm>
                <a:off x="1647908" y="2586155"/>
                <a:ext cx="581950" cy="6734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
          <p:nvSpPr>
            <p:cNvPr id="72" name="Freeform 80">
              <a:extLst>
                <a:ext uri="{FF2B5EF4-FFF2-40B4-BE49-F238E27FC236}">
                  <a16:creationId xmlns:a16="http://schemas.microsoft.com/office/drawing/2014/main" id="{782332F6-E0E8-470E-9F2A-D012581F3E81}"/>
                </a:ext>
              </a:extLst>
            </p:cNvPr>
            <p:cNvSpPr>
              <a:spLocks/>
            </p:cNvSpPr>
            <p:nvPr/>
          </p:nvSpPr>
          <p:spPr bwMode="auto">
            <a:xfrm>
              <a:off x="6578218" y="3710327"/>
              <a:ext cx="488298" cy="350107"/>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grpSp>
      <p:grpSp>
        <p:nvGrpSpPr>
          <p:cNvPr id="5" name="Group 4">
            <a:extLst>
              <a:ext uri="{FF2B5EF4-FFF2-40B4-BE49-F238E27FC236}">
                <a16:creationId xmlns:a16="http://schemas.microsoft.com/office/drawing/2014/main" id="{6B5B71D8-5321-4D82-B349-552FE8468BAC}"/>
              </a:ext>
            </a:extLst>
          </p:cNvPr>
          <p:cNvGrpSpPr/>
          <p:nvPr/>
        </p:nvGrpSpPr>
        <p:grpSpPr>
          <a:xfrm>
            <a:off x="3732969" y="3631998"/>
            <a:ext cx="914400" cy="914400"/>
            <a:chOff x="2217754" y="3446818"/>
            <a:chExt cx="868680" cy="896112"/>
          </a:xfrm>
        </p:grpSpPr>
        <p:grpSp>
          <p:nvGrpSpPr>
            <p:cNvPr id="3" name="Group 2"/>
            <p:cNvGrpSpPr/>
            <p:nvPr/>
          </p:nvGrpSpPr>
          <p:grpSpPr>
            <a:xfrm>
              <a:off x="2217754" y="3446818"/>
              <a:ext cx="868680" cy="896112"/>
              <a:chOff x="1285875" y="2296384"/>
              <a:chExt cx="1280160" cy="1280160"/>
            </a:xfrm>
            <a:solidFill>
              <a:schemeClr val="accent2"/>
            </a:solidFill>
          </p:grpSpPr>
          <p:sp>
            <p:nvSpPr>
              <p:cNvPr id="8" name="Oval 7"/>
              <p:cNvSpPr/>
              <p:nvPr>
                <p:custDataLst>
                  <p:tags r:id="rId1"/>
                </p:custDataLst>
              </p:nvPr>
            </p:nvSpPr>
            <p:spPr>
              <a:xfrm>
                <a:off x="1285875" y="2296384"/>
                <a:ext cx="1280160" cy="1280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16"/>
              <p:cNvSpPr>
                <a:spLocks noChangeAspect="1" noChangeArrowheads="1" noTextEdit="1"/>
              </p:cNvSpPr>
              <p:nvPr/>
            </p:nvSpPr>
            <p:spPr bwMode="auto">
              <a:xfrm>
                <a:off x="1647908" y="2586155"/>
                <a:ext cx="581950" cy="6734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pic>
          <p:nvPicPr>
            <p:cNvPr id="4" name="Graphic 3" descr="Connected with solid fill">
              <a:extLst>
                <a:ext uri="{FF2B5EF4-FFF2-40B4-BE49-F238E27FC236}">
                  <a16:creationId xmlns:a16="http://schemas.microsoft.com/office/drawing/2014/main" id="{F4BA2285-C819-9C4B-0B9C-57FC8C6FEE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44863" y="3490029"/>
              <a:ext cx="819615" cy="814040"/>
            </a:xfrm>
            <a:prstGeom prst="rect">
              <a:avLst/>
            </a:prstGeom>
          </p:spPr>
        </p:pic>
      </p:grpSp>
    </p:spTree>
    <p:extLst>
      <p:ext uri="{BB962C8B-B14F-4D97-AF65-F5344CB8AC3E}">
        <p14:creationId xmlns:p14="http://schemas.microsoft.com/office/powerpoint/2010/main" val="8939325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smtClean="0"/>
              <a:pPr/>
              <a:t>6</a:t>
            </a:fld>
            <a:endParaRPr lang="en-CA"/>
          </a:p>
        </p:txBody>
      </p:sp>
      <p:sp>
        <p:nvSpPr>
          <p:cNvPr id="3" name="Text Placeholder 2"/>
          <p:cNvSpPr>
            <a:spLocks noGrp="1"/>
          </p:cNvSpPr>
          <p:nvPr>
            <p:ph type="body" sz="quarter" idx="11"/>
          </p:nvPr>
        </p:nvSpPr>
        <p:spPr>
          <a:xfrm>
            <a:off x="266006" y="269952"/>
            <a:ext cx="5244361" cy="1064501"/>
          </a:xfrm>
        </p:spPr>
        <p:txBody>
          <a:bodyPr lIns="0" tIns="0" rIns="0" bIns="0" anchor="t"/>
          <a:lstStyle/>
          <a:p>
            <a:r>
              <a:rPr lang="en-US"/>
              <a:t>Results – What does it tell us?</a:t>
            </a:r>
            <a:endParaRPr lang="en-CA"/>
          </a:p>
        </p:txBody>
      </p:sp>
      <p:sp>
        <p:nvSpPr>
          <p:cNvPr id="14" name="TextBox 13">
            <a:extLst>
              <a:ext uri="{FF2B5EF4-FFF2-40B4-BE49-F238E27FC236}">
                <a16:creationId xmlns:a16="http://schemas.microsoft.com/office/drawing/2014/main" id="{C248AB5C-47A7-486F-91D4-55A46356D2B2}"/>
              </a:ext>
            </a:extLst>
          </p:cNvPr>
          <p:cNvSpPr txBox="1"/>
          <p:nvPr/>
        </p:nvSpPr>
        <p:spPr>
          <a:xfrm>
            <a:off x="1875462" y="6291355"/>
            <a:ext cx="745903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*Consult </a:t>
            </a:r>
            <a:r>
              <a:rPr lang="en-US" sz="1400">
                <a:hlinkClick r:id="rId3" action="ppaction://hlinksldjump"/>
              </a:rPr>
              <a:t>Annex B</a:t>
            </a:r>
            <a:r>
              <a:rPr lang="en-US" sz="1400"/>
              <a:t> for a  list of demographic and employment categories</a:t>
            </a:r>
          </a:p>
        </p:txBody>
      </p:sp>
      <p:sp>
        <p:nvSpPr>
          <p:cNvPr id="4" name="Content Placeholder 3"/>
          <p:cNvSpPr>
            <a:spLocks noGrp="1"/>
          </p:cNvSpPr>
          <p:nvPr>
            <p:ph idx="10"/>
          </p:nvPr>
        </p:nvSpPr>
        <p:spPr>
          <a:xfrm>
            <a:off x="2309814" y="1125539"/>
            <a:ext cx="7572375" cy="1426974"/>
          </a:xfrm>
        </p:spPr>
        <p:txBody>
          <a:bodyPr lIns="0" tIns="0" rIns="0" bIns="0" anchor="t"/>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grpSp>
        <p:nvGrpSpPr>
          <p:cNvPr id="11" name="Group 10">
            <a:extLst>
              <a:ext uri="{FF2B5EF4-FFF2-40B4-BE49-F238E27FC236}">
                <a16:creationId xmlns:a16="http://schemas.microsoft.com/office/drawing/2014/main" id="{35D68DD0-DF40-46F4-A075-FBE0820DC5B4}"/>
              </a:ext>
            </a:extLst>
          </p:cNvPr>
          <p:cNvGrpSpPr/>
          <p:nvPr/>
        </p:nvGrpSpPr>
        <p:grpSpPr>
          <a:xfrm>
            <a:off x="1979871" y="3937911"/>
            <a:ext cx="8532294" cy="2142025"/>
            <a:chOff x="0" y="712197"/>
            <a:chExt cx="9021702" cy="2310699"/>
          </a:xfrm>
        </p:grpSpPr>
        <p:sp>
          <p:nvSpPr>
            <p:cNvPr id="12" name="Rectangle: Rounded Corners 11">
              <a:extLst>
                <a:ext uri="{FF2B5EF4-FFF2-40B4-BE49-F238E27FC236}">
                  <a16:creationId xmlns:a16="http://schemas.microsoft.com/office/drawing/2014/main" id="{161F06FE-9135-4A24-BFD1-E23F6A9FFCB2}"/>
                </a:ext>
              </a:extLst>
            </p:cNvPr>
            <p:cNvSpPr/>
            <p:nvPr/>
          </p:nvSpPr>
          <p:spPr>
            <a:xfrm>
              <a:off x="0" y="712197"/>
              <a:ext cx="8795084" cy="2310699"/>
            </a:xfrm>
            <a:prstGeom prst="roundRect">
              <a:avLst/>
            </a:prstGeom>
            <a:no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8766D304-D1BD-4BC1-BE4E-6FA68FA6FAE2}"/>
                </a:ext>
              </a:extLst>
            </p:cNvPr>
            <p:cNvSpPr txBox="1"/>
            <p:nvPr/>
          </p:nvSpPr>
          <p:spPr>
            <a:xfrm>
              <a:off x="307205" y="816617"/>
              <a:ext cx="8714497" cy="21018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a:lnSpc>
                  <a:spcPct val="90000"/>
                </a:lnSpc>
              </a:pPr>
              <a:r>
                <a:rPr lang="en-US" b="1">
                  <a:solidFill>
                    <a:schemeClr val="accent1"/>
                  </a:solidFill>
                  <a:cs typeface="Calibri"/>
                </a:rPr>
                <a:t>11 out of 13 factors measured:</a:t>
              </a:r>
            </a:p>
            <a:p>
              <a:pPr marL="285750" indent="-285750" defTabSz="800100">
                <a:lnSpc>
                  <a:spcPct val="90000"/>
                </a:lnSpc>
                <a:spcBef>
                  <a:spcPct val="0"/>
                </a:spcBef>
                <a:spcAft>
                  <a:spcPct val="35000"/>
                </a:spcAft>
                <a:buFont typeface="Arial" panose="020B0604020202020204" pitchFamily="34" charset="0"/>
                <a:buChar char="•"/>
              </a:pPr>
              <a:r>
                <a:rPr lang="en-US" sz="2000">
                  <a:solidFill>
                    <a:schemeClr val="accent1"/>
                  </a:solidFill>
                  <a:cs typeface="Calibri"/>
                </a:rPr>
                <a:t>Psychological support </a:t>
              </a:r>
              <a:r>
                <a:rPr lang="en-US" sz="1600">
                  <a:solidFill>
                    <a:schemeClr val="accent1"/>
                  </a:solidFill>
                  <a:cs typeface="Calibri"/>
                </a:rPr>
                <a:t>added in 2024 update (results available for 2020 and 2022)</a:t>
              </a:r>
            </a:p>
            <a:p>
              <a:pPr defTabSz="800100">
                <a:lnSpc>
                  <a:spcPct val="90000"/>
                </a:lnSpc>
                <a:spcBef>
                  <a:spcPct val="0"/>
                </a:spcBef>
              </a:pPr>
              <a:r>
                <a:rPr lang="en-US" b="1">
                  <a:solidFill>
                    <a:schemeClr val="accent1"/>
                  </a:solidFill>
                  <a:cs typeface="Calibri"/>
                </a:rPr>
                <a:t>Factors not  measured:</a:t>
              </a:r>
            </a:p>
            <a:p>
              <a:pPr marL="285750" indent="-285750" defTabSz="800100">
                <a:lnSpc>
                  <a:spcPct val="90000"/>
                </a:lnSpc>
                <a:spcBef>
                  <a:spcPct val="0"/>
                </a:spcBef>
                <a:buFont typeface="Arial" panose="020B0604020202020204" pitchFamily="34" charset="0"/>
                <a:buChar char="•"/>
              </a:pPr>
              <a:r>
                <a:rPr lang="en-US" sz="2000">
                  <a:solidFill>
                    <a:schemeClr val="accent1"/>
                  </a:solidFill>
                  <a:cs typeface="Calibri"/>
                </a:rPr>
                <a:t>Psychological competencies and requirements </a:t>
              </a:r>
            </a:p>
            <a:p>
              <a:pPr marL="742950" lvl="1" indent="-285750" defTabSz="800100">
                <a:lnSpc>
                  <a:spcPct val="90000"/>
                </a:lnSpc>
                <a:spcBef>
                  <a:spcPct val="0"/>
                </a:spcBef>
                <a:spcAft>
                  <a:spcPct val="35000"/>
                </a:spcAft>
                <a:buFont typeface="Arial" panose="020B0604020202020204" pitchFamily="34" charset="0"/>
                <a:buChar char="•"/>
              </a:pPr>
              <a:r>
                <a:rPr lang="en-US" sz="1600">
                  <a:solidFill>
                    <a:schemeClr val="accent1"/>
                  </a:solidFill>
                  <a:latin typeface="Calibri"/>
                  <a:cs typeface="Segoe UI"/>
                </a:rPr>
                <a:t>No PSES questions conceptually linked</a:t>
              </a:r>
            </a:p>
            <a:p>
              <a:pPr marL="285750" indent="-285750" defTabSz="800100">
                <a:lnSpc>
                  <a:spcPct val="90000"/>
                </a:lnSpc>
                <a:spcBef>
                  <a:spcPct val="0"/>
                </a:spcBef>
                <a:buFont typeface="Arial" panose="020B0604020202020204" pitchFamily="34" charset="0"/>
                <a:buChar char="•"/>
              </a:pPr>
              <a:r>
                <a:rPr lang="en-US" sz="2000">
                  <a:solidFill>
                    <a:schemeClr val="accent1"/>
                  </a:solidFill>
                  <a:cs typeface="Calibri"/>
                </a:rPr>
                <a:t>Engagement </a:t>
              </a:r>
            </a:p>
            <a:p>
              <a:pPr marL="742950" lvl="1" indent="-285750" defTabSz="800100">
                <a:lnSpc>
                  <a:spcPct val="90000"/>
                </a:lnSpc>
                <a:spcBef>
                  <a:spcPct val="0"/>
                </a:spcBef>
                <a:spcAft>
                  <a:spcPct val="35000"/>
                </a:spcAft>
                <a:buFont typeface="Arial" panose="020B0604020202020204" pitchFamily="34" charset="0"/>
                <a:buChar char="•"/>
              </a:pPr>
              <a:r>
                <a:rPr lang="en-US" sz="1600">
                  <a:solidFill>
                    <a:schemeClr val="accent1"/>
                  </a:solidFill>
                  <a:latin typeface="Calibri"/>
                  <a:cs typeface="Segoe UI"/>
                </a:rPr>
                <a:t>Statistical testing did not validate measurement</a:t>
              </a:r>
            </a:p>
          </p:txBody>
        </p:sp>
      </p:grpSp>
      <p:graphicFrame>
        <p:nvGraphicFramePr>
          <p:cNvPr id="9" name="Table 14">
            <a:extLst>
              <a:ext uri="{FF2B5EF4-FFF2-40B4-BE49-F238E27FC236}">
                <a16:creationId xmlns:a16="http://schemas.microsoft.com/office/drawing/2014/main" id="{8B89A75B-28D6-4176-A0A8-A718D472F4C0}"/>
              </a:ext>
            </a:extLst>
          </p:cNvPr>
          <p:cNvGraphicFramePr>
            <a:graphicFrameLocks noGrp="1"/>
          </p:cNvGraphicFramePr>
          <p:nvPr/>
        </p:nvGraphicFramePr>
        <p:xfrm>
          <a:off x="2609851" y="962079"/>
          <a:ext cx="7272337" cy="1402080"/>
        </p:xfrm>
        <a:graphic>
          <a:graphicData uri="http://schemas.openxmlformats.org/drawingml/2006/table">
            <a:tbl>
              <a:tblPr firstRow="1" bandRow="1">
                <a:tableStyleId>{5C22544A-7EE6-4342-B048-85BDC9FD1C3A}</a:tableStyleId>
              </a:tblPr>
              <a:tblGrid>
                <a:gridCol w="2424112">
                  <a:extLst>
                    <a:ext uri="{9D8B030D-6E8A-4147-A177-3AD203B41FA5}">
                      <a16:colId xmlns:a16="http://schemas.microsoft.com/office/drawing/2014/main" val="733141020"/>
                    </a:ext>
                  </a:extLst>
                </a:gridCol>
                <a:gridCol w="2409485">
                  <a:extLst>
                    <a:ext uri="{9D8B030D-6E8A-4147-A177-3AD203B41FA5}">
                      <a16:colId xmlns:a16="http://schemas.microsoft.com/office/drawing/2014/main" val="3668023178"/>
                    </a:ext>
                  </a:extLst>
                </a:gridCol>
                <a:gridCol w="2438740">
                  <a:extLst>
                    <a:ext uri="{9D8B030D-6E8A-4147-A177-3AD203B41FA5}">
                      <a16:colId xmlns:a16="http://schemas.microsoft.com/office/drawing/2014/main" val="3631500698"/>
                    </a:ext>
                  </a:extLst>
                </a:gridCol>
              </a:tblGrid>
              <a:tr h="370840">
                <a:tc gridSpan="3">
                  <a:txBody>
                    <a:bodyPr/>
                    <a:lstStyle/>
                    <a:p>
                      <a:pPr lvl="0" algn="ctr"/>
                      <a:r>
                        <a:rPr lang="en-US" sz="2000" b="1"/>
                        <a:t>Scores for psychosocial factors based on 2019, 2020 and </a:t>
                      </a:r>
                      <a:r>
                        <a:rPr lang="en-US" sz="2000" b="1">
                          <a:solidFill>
                            <a:schemeClr val="bg2"/>
                          </a:solidFill>
                        </a:rPr>
                        <a:t>2022</a:t>
                      </a:r>
                      <a:r>
                        <a:rPr lang="en-US" sz="2000" b="1"/>
                        <a:t> PSES data </a:t>
                      </a:r>
                      <a:endParaRPr lang="en-CA" sz="2000" b="1"/>
                    </a:p>
                  </a:txBody>
                  <a:tcPr/>
                </a:tc>
                <a:tc hMerge="1">
                  <a:txBody>
                    <a:bodyPr/>
                    <a:lstStyle/>
                    <a:p>
                      <a:endParaRPr lang="en-CA"/>
                    </a:p>
                  </a:txBody>
                  <a:tcPr/>
                </a:tc>
                <a:tc hMerge="1">
                  <a:txBody>
                    <a:bodyPr/>
                    <a:lstStyle/>
                    <a:p>
                      <a:pPr lvl="0" algn="ctr"/>
                      <a:endParaRPr lang="en-CA" b="1"/>
                    </a:p>
                  </a:txBody>
                  <a:tcPr/>
                </a:tc>
                <a:extLst>
                  <a:ext uri="{0D108BD9-81ED-4DB2-BD59-A6C34878D82A}">
                    <a16:rowId xmlns:a16="http://schemas.microsoft.com/office/drawing/2014/main" val="631469378"/>
                  </a:ext>
                </a:extLst>
              </a:tr>
              <a:tr h="370840">
                <a:tc>
                  <a:txBody>
                    <a:bodyPr/>
                    <a:lstStyle/>
                    <a:p>
                      <a:pPr algn="ctr"/>
                      <a:r>
                        <a:rPr lang="en-US" sz="2000"/>
                        <a:t>Enterprise-wide</a:t>
                      </a:r>
                      <a:endParaRPr lang="en-CA" sz="2000"/>
                    </a:p>
                  </a:txBody>
                  <a:tcPr/>
                </a:tc>
                <a:tc>
                  <a:txBody>
                    <a:bodyPr/>
                    <a:lstStyle/>
                    <a:p>
                      <a:pPr algn="ctr"/>
                      <a:r>
                        <a:rPr lang="en-US" sz="2000"/>
                        <a:t>Department level</a:t>
                      </a:r>
                      <a:endParaRPr lang="en-CA" sz="2000"/>
                    </a:p>
                  </a:txBody>
                  <a:tcPr/>
                </a:tc>
                <a:tc>
                  <a:txBody>
                    <a:bodyPr/>
                    <a:lstStyle/>
                    <a:p>
                      <a:pPr algn="ctr"/>
                      <a:r>
                        <a:rPr lang="en-US" sz="2000" kern="1200">
                          <a:solidFill>
                            <a:schemeClr val="dk1"/>
                          </a:solidFill>
                          <a:latin typeface="+mn-lt"/>
                          <a:ea typeface="+mn-ea"/>
                          <a:cs typeface="+mn-cs"/>
                        </a:rPr>
                        <a:t>Sub-organizational unit level </a:t>
                      </a:r>
                      <a:endParaRPr lang="en-CA" sz="2000" kern="1200">
                        <a:solidFill>
                          <a:schemeClr val="dk1"/>
                        </a:solidFill>
                        <a:latin typeface="+mn-lt"/>
                        <a:ea typeface="+mn-ea"/>
                        <a:cs typeface="+mn-cs"/>
                      </a:endParaRPr>
                    </a:p>
                  </a:txBody>
                  <a:tcPr/>
                </a:tc>
                <a:extLst>
                  <a:ext uri="{0D108BD9-81ED-4DB2-BD59-A6C34878D82A}">
                    <a16:rowId xmlns:a16="http://schemas.microsoft.com/office/drawing/2014/main" val="1149153158"/>
                  </a:ext>
                </a:extLst>
              </a:tr>
            </a:tbl>
          </a:graphicData>
        </a:graphic>
      </p:graphicFrame>
      <p:graphicFrame>
        <p:nvGraphicFramePr>
          <p:cNvPr id="15" name="Table 15">
            <a:extLst>
              <a:ext uri="{FF2B5EF4-FFF2-40B4-BE49-F238E27FC236}">
                <a16:creationId xmlns:a16="http://schemas.microsoft.com/office/drawing/2014/main" id="{F041D22B-457C-47A7-B5BA-B543962D0150}"/>
              </a:ext>
            </a:extLst>
          </p:cNvPr>
          <p:cNvGraphicFramePr>
            <a:graphicFrameLocks noGrp="1"/>
          </p:cNvGraphicFramePr>
          <p:nvPr/>
        </p:nvGraphicFramePr>
        <p:xfrm>
          <a:off x="3102037" y="2997511"/>
          <a:ext cx="5887720" cy="741680"/>
        </p:xfrm>
        <a:graphic>
          <a:graphicData uri="http://schemas.openxmlformats.org/drawingml/2006/table">
            <a:tbl>
              <a:tblPr firstRow="1" bandRow="1">
                <a:tableStyleId>{5C22544A-7EE6-4342-B048-85BDC9FD1C3A}</a:tableStyleId>
              </a:tblPr>
              <a:tblGrid>
                <a:gridCol w="2990009">
                  <a:extLst>
                    <a:ext uri="{9D8B030D-6E8A-4147-A177-3AD203B41FA5}">
                      <a16:colId xmlns:a16="http://schemas.microsoft.com/office/drawing/2014/main" val="2442624386"/>
                    </a:ext>
                  </a:extLst>
                </a:gridCol>
                <a:gridCol w="2897711">
                  <a:extLst>
                    <a:ext uri="{9D8B030D-6E8A-4147-A177-3AD203B41FA5}">
                      <a16:colId xmlns:a16="http://schemas.microsoft.com/office/drawing/2014/main" val="1293593856"/>
                    </a:ext>
                  </a:extLst>
                </a:gridCol>
              </a:tblGrid>
              <a:tr h="370840">
                <a:tc gridSpan="2">
                  <a:txBody>
                    <a:bodyPr/>
                    <a:lstStyle/>
                    <a:p>
                      <a:pPr algn="ctr"/>
                      <a:r>
                        <a:rPr lang="en-US"/>
                        <a:t>Disaggregation*</a:t>
                      </a:r>
                      <a:endParaRPr lang="en-CA"/>
                    </a:p>
                  </a:txBody>
                  <a:tcPr/>
                </a:tc>
                <a:tc hMerge="1">
                  <a:txBody>
                    <a:bodyPr/>
                    <a:lstStyle/>
                    <a:p>
                      <a:pPr algn="ctr"/>
                      <a:endParaRPr lang="en-CA"/>
                    </a:p>
                  </a:txBody>
                  <a:tcPr/>
                </a:tc>
                <a:extLst>
                  <a:ext uri="{0D108BD9-81ED-4DB2-BD59-A6C34878D82A}">
                    <a16:rowId xmlns:a16="http://schemas.microsoft.com/office/drawing/2014/main" val="764337046"/>
                  </a:ext>
                </a:extLst>
              </a:tr>
              <a:tr h="370840">
                <a:tc>
                  <a:txBody>
                    <a:bodyPr/>
                    <a:lstStyle/>
                    <a:p>
                      <a:pPr algn="ctr"/>
                      <a:r>
                        <a:rPr lang="en-US" sz="1800" kern="1200">
                          <a:solidFill>
                            <a:schemeClr val="dk1"/>
                          </a:solidFill>
                          <a:latin typeface="+mn-lt"/>
                          <a:ea typeface="+mn-ea"/>
                          <a:cs typeface="+mn-cs"/>
                        </a:rPr>
                        <a:t>Demographic</a:t>
                      </a:r>
                      <a:endParaRPr lang="en-CA" sz="1800" kern="1200">
                        <a:solidFill>
                          <a:schemeClr val="dk1"/>
                        </a:solidFill>
                        <a:latin typeface="+mn-lt"/>
                        <a:ea typeface="+mn-ea"/>
                        <a:cs typeface="+mn-cs"/>
                      </a:endParaRPr>
                    </a:p>
                  </a:txBody>
                  <a:tcPr/>
                </a:tc>
                <a:tc>
                  <a:txBody>
                    <a:bodyPr/>
                    <a:lstStyle/>
                    <a:p>
                      <a:pPr algn="ctr"/>
                      <a:r>
                        <a:rPr lang="en-US"/>
                        <a:t>Organization type</a:t>
                      </a:r>
                      <a:endParaRPr lang="en-CA"/>
                    </a:p>
                  </a:txBody>
                  <a:tcPr/>
                </a:tc>
                <a:extLst>
                  <a:ext uri="{0D108BD9-81ED-4DB2-BD59-A6C34878D82A}">
                    <a16:rowId xmlns:a16="http://schemas.microsoft.com/office/drawing/2014/main" val="3100052799"/>
                  </a:ext>
                </a:extLst>
              </a:tr>
            </a:tbl>
          </a:graphicData>
        </a:graphic>
      </p:graphicFrame>
      <p:sp>
        <p:nvSpPr>
          <p:cNvPr id="16" name="Arrow: Down 15">
            <a:extLst>
              <a:ext uri="{FF2B5EF4-FFF2-40B4-BE49-F238E27FC236}">
                <a16:creationId xmlns:a16="http://schemas.microsoft.com/office/drawing/2014/main" id="{DA635241-1F0D-4D15-B3ED-2E21391D5A35}"/>
              </a:ext>
            </a:extLst>
          </p:cNvPr>
          <p:cNvSpPr/>
          <p:nvPr/>
        </p:nvSpPr>
        <p:spPr>
          <a:xfrm>
            <a:off x="5925127" y="2442204"/>
            <a:ext cx="341746" cy="465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418374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29D779-60C1-DF83-90DC-5C29745D952C}"/>
              </a:ext>
            </a:extLst>
          </p:cNvPr>
          <p:cNvSpPr>
            <a:spLocks noGrp="1"/>
          </p:cNvSpPr>
          <p:nvPr>
            <p:ph type="sldNum" sz="quarter" idx="12"/>
          </p:nvPr>
        </p:nvSpPr>
        <p:spPr/>
        <p:txBody>
          <a:bodyPr/>
          <a:lstStyle/>
          <a:p>
            <a:fld id="{32D4B517-E49B-41B6-9DBC-23634E0F1CDC}" type="slidenum">
              <a:rPr lang="en-CA" smtClean="0"/>
              <a:t>7</a:t>
            </a:fld>
            <a:endParaRPr lang="en-CA"/>
          </a:p>
        </p:txBody>
      </p:sp>
      <p:sp>
        <p:nvSpPr>
          <p:cNvPr id="3" name="Text Placeholder 2">
            <a:extLst>
              <a:ext uri="{FF2B5EF4-FFF2-40B4-BE49-F238E27FC236}">
                <a16:creationId xmlns:a16="http://schemas.microsoft.com/office/drawing/2014/main" id="{597339C2-A4AC-67C1-4ABF-4B10C462E655}"/>
              </a:ext>
            </a:extLst>
          </p:cNvPr>
          <p:cNvSpPr>
            <a:spLocks noGrp="1"/>
          </p:cNvSpPr>
          <p:nvPr>
            <p:ph type="body" sz="quarter" idx="11"/>
          </p:nvPr>
        </p:nvSpPr>
        <p:spPr>
          <a:xfrm>
            <a:off x="266006" y="271551"/>
            <a:ext cx="7530361" cy="795228"/>
          </a:xfrm>
        </p:spPr>
        <p:txBody>
          <a:bodyPr lIns="0" tIns="0" rIns="0" bIns="0" anchor="t"/>
          <a:lstStyle/>
          <a:p>
            <a:r>
              <a:rPr lang="en-US">
                <a:latin typeface="Calibri"/>
                <a:cs typeface="Calibri"/>
              </a:rPr>
              <a:t>What do the tabs produce?</a:t>
            </a:r>
            <a:endParaRPr lang="en-US"/>
          </a:p>
        </p:txBody>
      </p:sp>
      <p:sp>
        <p:nvSpPr>
          <p:cNvPr id="4" name="Content Placeholder 3">
            <a:extLst>
              <a:ext uri="{FF2B5EF4-FFF2-40B4-BE49-F238E27FC236}">
                <a16:creationId xmlns:a16="http://schemas.microsoft.com/office/drawing/2014/main" id="{87D98D0A-2A14-F689-60FB-98A18C7753DA}"/>
              </a:ext>
            </a:extLst>
          </p:cNvPr>
          <p:cNvSpPr>
            <a:spLocks noGrp="1"/>
          </p:cNvSpPr>
          <p:nvPr>
            <p:ph idx="10"/>
          </p:nvPr>
        </p:nvSpPr>
        <p:spPr/>
        <p:txBody>
          <a:bodyPr lIns="0" tIns="0" rIns="0" bIns="0" anchor="t"/>
          <a:lstStyle/>
          <a:p>
            <a:endParaRPr lang="en-US">
              <a:latin typeface="Calibri"/>
              <a:cs typeface="Calibri"/>
            </a:endParaRPr>
          </a:p>
          <a:p>
            <a:endParaRPr lang="en-US">
              <a:cs typeface="Calibri"/>
            </a:endParaRPr>
          </a:p>
        </p:txBody>
      </p:sp>
      <p:sp>
        <p:nvSpPr>
          <p:cNvPr id="5" name="TextBox 4">
            <a:extLst>
              <a:ext uri="{FF2B5EF4-FFF2-40B4-BE49-F238E27FC236}">
                <a16:creationId xmlns:a16="http://schemas.microsoft.com/office/drawing/2014/main" id="{F47A7DD9-AAD8-E543-D08E-A694E84A2701}"/>
              </a:ext>
            </a:extLst>
          </p:cNvPr>
          <p:cNvSpPr txBox="1"/>
          <p:nvPr/>
        </p:nvSpPr>
        <p:spPr>
          <a:xfrm>
            <a:off x="4591235" y="456648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Segoe UI"/>
              </a:rPr>
              <a:t>​​</a:t>
            </a:r>
          </a:p>
          <a:p>
            <a:r>
              <a:rPr lang="en-US" sz="1200">
                <a:cs typeface="Segoe UI"/>
              </a:rPr>
              <a:t>​</a:t>
            </a:r>
          </a:p>
        </p:txBody>
      </p:sp>
      <p:graphicFrame>
        <p:nvGraphicFramePr>
          <p:cNvPr id="7" name="Table 6">
            <a:extLst>
              <a:ext uri="{FF2B5EF4-FFF2-40B4-BE49-F238E27FC236}">
                <a16:creationId xmlns:a16="http://schemas.microsoft.com/office/drawing/2014/main" id="{4A752013-E2A4-4DE6-2A9C-42D3EB63F834}"/>
              </a:ext>
            </a:extLst>
          </p:cNvPr>
          <p:cNvGraphicFramePr>
            <a:graphicFrameLocks noGrp="1"/>
          </p:cNvGraphicFramePr>
          <p:nvPr>
            <p:extLst>
              <p:ext uri="{D42A27DB-BD31-4B8C-83A1-F6EECF244321}">
                <p14:modId xmlns:p14="http://schemas.microsoft.com/office/powerpoint/2010/main" val="464750132"/>
              </p:ext>
            </p:extLst>
          </p:nvPr>
        </p:nvGraphicFramePr>
        <p:xfrm>
          <a:off x="2156627" y="1124744"/>
          <a:ext cx="7878746" cy="4460786"/>
        </p:xfrm>
        <a:graphic>
          <a:graphicData uri="http://schemas.openxmlformats.org/drawingml/2006/table">
            <a:tbl>
              <a:tblPr firstRow="1" bandRow="1">
                <a:tableStyleId>{5C22544A-7EE6-4342-B048-85BDC9FD1C3A}</a:tableStyleId>
              </a:tblPr>
              <a:tblGrid>
                <a:gridCol w="7878746">
                  <a:extLst>
                    <a:ext uri="{9D8B030D-6E8A-4147-A177-3AD203B41FA5}">
                      <a16:colId xmlns:a16="http://schemas.microsoft.com/office/drawing/2014/main" val="3981517671"/>
                    </a:ext>
                  </a:extLst>
                </a:gridCol>
              </a:tblGrid>
              <a:tr h="1048515">
                <a:tc>
                  <a:txBody>
                    <a:bodyPr/>
                    <a:lstStyle/>
                    <a:p>
                      <a:endParaRPr lang="en-US"/>
                    </a:p>
                    <a:p>
                      <a:endParaRPr lang="en-CA"/>
                    </a:p>
                    <a:p>
                      <a:endParaRPr lang="en-CA"/>
                    </a:p>
                  </a:txBody>
                  <a:tcPr/>
                </a:tc>
                <a:extLst>
                  <a:ext uri="{0D108BD9-81ED-4DB2-BD59-A6C34878D82A}">
                    <a16:rowId xmlns:a16="http://schemas.microsoft.com/office/drawing/2014/main" val="1678703315"/>
                  </a:ext>
                </a:extLst>
              </a:tr>
              <a:tr h="425231">
                <a:tc>
                  <a:txBody>
                    <a:bodyPr/>
                    <a:lstStyle/>
                    <a:p>
                      <a:pPr algn="ctr"/>
                      <a:endParaRPr lang="en-CA" b="1"/>
                    </a:p>
                  </a:txBody>
                  <a:tcPr>
                    <a:solidFill>
                      <a:srgbClr val="92D050"/>
                    </a:solidFill>
                  </a:tcPr>
                </a:tc>
                <a:extLst>
                  <a:ext uri="{0D108BD9-81ED-4DB2-BD59-A6C34878D82A}">
                    <a16:rowId xmlns:a16="http://schemas.microsoft.com/office/drawing/2014/main" val="1999426881"/>
                  </a:ext>
                </a:extLst>
              </a:tr>
              <a:tr h="425532">
                <a:tc>
                  <a:txBody>
                    <a:bodyPr/>
                    <a:lstStyle/>
                    <a:p>
                      <a:pPr marL="0" marR="0" lvl="0" indent="0" algn="ctr" rtl="0" eaLnBrk="1" fontAlgn="auto" latinLnBrk="0" hangingPunct="1">
                        <a:lnSpc>
                          <a:spcPct val="100000"/>
                        </a:lnSpc>
                        <a:spcBef>
                          <a:spcPts val="0"/>
                        </a:spcBef>
                        <a:spcAft>
                          <a:spcPts val="0"/>
                        </a:spcAft>
                        <a:buClrTx/>
                        <a:buSzTx/>
                        <a:buFontTx/>
                        <a:buNone/>
                      </a:pPr>
                      <a:r>
                        <a:rPr lang="en-US" sz="2200" b="1">
                          <a:solidFill>
                            <a:schemeClr val="tx1"/>
                          </a:solidFill>
                          <a:latin typeface="+mn-lt"/>
                          <a:cs typeface="Segoe UI"/>
                        </a:rPr>
                        <a:t>Results with Parent Unit Benchmark</a:t>
                      </a:r>
                      <a:r>
                        <a:rPr lang="en-US" sz="1800" b="1">
                          <a:solidFill>
                            <a:schemeClr val="tx1"/>
                          </a:solidFill>
                          <a:latin typeface="+mn-lt"/>
                          <a:cs typeface="Segoe UI"/>
                        </a:rPr>
                        <a:t> </a:t>
                      </a:r>
                      <a:endParaRPr lang="en-US" sz="1800" b="1" i="0" u="none" strike="noStrike" noProof="0">
                        <a:solidFill>
                          <a:schemeClr val="tx1"/>
                        </a:solidFill>
                        <a:latin typeface="+mn-lt"/>
                      </a:endParaRPr>
                    </a:p>
                  </a:txBody>
                  <a:tcPr anchor="ctr"/>
                </a:tc>
                <a:extLst>
                  <a:ext uri="{0D108BD9-81ED-4DB2-BD59-A6C34878D82A}">
                    <a16:rowId xmlns:a16="http://schemas.microsoft.com/office/drawing/2014/main" val="2349896782"/>
                  </a:ext>
                </a:extLst>
              </a:tr>
              <a:tr h="425231">
                <a:tc>
                  <a:txBody>
                    <a:bodyPr/>
                    <a:lstStyle/>
                    <a:p>
                      <a:pPr algn="ctr"/>
                      <a:r>
                        <a:rPr lang="en-US" sz="2200" b="1" kern="1200">
                          <a:solidFill>
                            <a:schemeClr val="tx1"/>
                          </a:solidFill>
                          <a:latin typeface="+mn-lt"/>
                          <a:ea typeface="+mn-ea"/>
                          <a:cs typeface="Segoe UI"/>
                        </a:rPr>
                        <a:t>Multi-level Comparison </a:t>
                      </a:r>
                      <a:endParaRPr lang="en-CA" sz="1800">
                        <a:solidFill>
                          <a:schemeClr val="tx1"/>
                        </a:solidFill>
                        <a:latin typeface="+mn-lt"/>
                      </a:endParaRPr>
                    </a:p>
                  </a:txBody>
                  <a:tcPr anchor="ctr"/>
                </a:tc>
                <a:extLst>
                  <a:ext uri="{0D108BD9-81ED-4DB2-BD59-A6C34878D82A}">
                    <a16:rowId xmlns:a16="http://schemas.microsoft.com/office/drawing/2014/main" val="200572880"/>
                  </a:ext>
                </a:extLst>
              </a:tr>
              <a:tr h="425231">
                <a:tc>
                  <a:txBody>
                    <a:bodyPr/>
                    <a:lstStyle/>
                    <a:p>
                      <a:pPr algn="ctr"/>
                      <a:r>
                        <a:rPr lang="en-US" sz="2200" b="1" kern="1200">
                          <a:solidFill>
                            <a:schemeClr val="tx1"/>
                          </a:solidFill>
                          <a:latin typeface="+mn-lt"/>
                          <a:ea typeface="+mn-ea"/>
                          <a:cs typeface="Segoe UI"/>
                        </a:rPr>
                        <a:t>Select Demographics </a:t>
                      </a:r>
                      <a:endParaRPr lang="en-CA" sz="2200" b="1" kern="1200">
                        <a:solidFill>
                          <a:schemeClr val="tx1"/>
                        </a:solidFill>
                        <a:latin typeface="+mn-lt"/>
                        <a:ea typeface="+mn-ea"/>
                        <a:cs typeface="Segoe UI"/>
                      </a:endParaRPr>
                    </a:p>
                  </a:txBody>
                  <a:tcPr anchor="ctr"/>
                </a:tc>
                <a:extLst>
                  <a:ext uri="{0D108BD9-81ED-4DB2-BD59-A6C34878D82A}">
                    <a16:rowId xmlns:a16="http://schemas.microsoft.com/office/drawing/2014/main" val="2253126860"/>
                  </a:ext>
                </a:extLst>
              </a:tr>
              <a:tr h="425231">
                <a:tc>
                  <a:txBody>
                    <a:bodyPr/>
                    <a:lstStyle/>
                    <a:p>
                      <a:pPr algn="ctr"/>
                      <a:r>
                        <a:rPr lang="en-US" sz="2200" b="1" kern="1200">
                          <a:solidFill>
                            <a:schemeClr val="tx1"/>
                          </a:solidFill>
                          <a:latin typeface="+mn-lt"/>
                          <a:ea typeface="+mn-ea"/>
                          <a:cs typeface="Segoe UI"/>
                        </a:rPr>
                        <a:t>All Demographics </a:t>
                      </a:r>
                      <a:endParaRPr lang="en-CA" sz="2200" b="1" kern="1200">
                        <a:solidFill>
                          <a:schemeClr val="tx1"/>
                        </a:solidFill>
                        <a:latin typeface="+mn-lt"/>
                        <a:ea typeface="+mn-ea"/>
                        <a:cs typeface="Segoe UI"/>
                      </a:endParaRPr>
                    </a:p>
                  </a:txBody>
                  <a:tcPr anchor="ctr"/>
                </a:tc>
                <a:extLst>
                  <a:ext uri="{0D108BD9-81ED-4DB2-BD59-A6C34878D82A}">
                    <a16:rowId xmlns:a16="http://schemas.microsoft.com/office/drawing/2014/main" val="896420659"/>
                  </a:ext>
                </a:extLst>
              </a:tr>
              <a:tr h="4252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a:solidFill>
                            <a:schemeClr val="tx1"/>
                          </a:solidFill>
                          <a:latin typeface="+mn-lt"/>
                          <a:ea typeface="+mn-ea"/>
                          <a:cs typeface="Segoe UI"/>
                        </a:rPr>
                        <a:t>Trend over Time​</a:t>
                      </a:r>
                    </a:p>
                  </a:txBody>
                  <a:tcPr anchor="ctr"/>
                </a:tc>
                <a:extLst>
                  <a:ext uri="{0D108BD9-81ED-4DB2-BD59-A6C34878D82A}">
                    <a16:rowId xmlns:a16="http://schemas.microsoft.com/office/drawing/2014/main" val="828941063"/>
                  </a:ext>
                </a:extLst>
              </a:tr>
              <a:tr h="425532">
                <a:tc>
                  <a:txBody>
                    <a:bodyPr/>
                    <a:lstStyle/>
                    <a:p>
                      <a:pPr marL="0" marR="0" lvl="0" indent="0" algn="ctr" rtl="0" eaLnBrk="1" fontAlgn="auto" latinLnBrk="0" hangingPunct="1">
                        <a:lnSpc>
                          <a:spcPct val="100000"/>
                        </a:lnSpc>
                        <a:spcBef>
                          <a:spcPts val="0"/>
                        </a:spcBef>
                        <a:spcAft>
                          <a:spcPts val="0"/>
                        </a:spcAft>
                        <a:buClrTx/>
                        <a:buSzTx/>
                        <a:buFontTx/>
                        <a:buNone/>
                      </a:pPr>
                      <a:r>
                        <a:rPr lang="en-US" sz="2200" b="1" kern="1200">
                          <a:solidFill>
                            <a:schemeClr val="tx1"/>
                          </a:solidFill>
                          <a:latin typeface="+mn-lt"/>
                          <a:ea typeface="+mn-ea"/>
                          <a:cs typeface="Segoe UI"/>
                        </a:rPr>
                        <a:t>Interdepartmental Comparison</a:t>
                      </a:r>
                      <a:endParaRPr lang="en-US" sz="1800" b="1" i="0" u="none" strike="noStrike" noProof="0">
                        <a:solidFill>
                          <a:schemeClr val="tx1"/>
                        </a:solidFill>
                        <a:latin typeface="+mn-lt"/>
                      </a:endParaRPr>
                    </a:p>
                  </a:txBody>
                  <a:tcPr anchor="ctr"/>
                </a:tc>
                <a:extLst>
                  <a:ext uri="{0D108BD9-81ED-4DB2-BD59-A6C34878D82A}">
                    <a16:rowId xmlns:a16="http://schemas.microsoft.com/office/drawing/2014/main" val="3130172365"/>
                  </a:ext>
                </a:extLst>
              </a:tr>
              <a:tr h="425231">
                <a:tc>
                  <a:txBody>
                    <a:bodyPr/>
                    <a:lstStyle/>
                    <a:p>
                      <a:pPr marL="0" marR="0" lvl="0" indent="0" algn="ctr" rtl="0" eaLnBrk="1" fontAlgn="auto" latinLnBrk="0" hangingPunct="1">
                        <a:lnSpc>
                          <a:spcPct val="100000"/>
                        </a:lnSpc>
                        <a:spcBef>
                          <a:spcPts val="0"/>
                        </a:spcBef>
                        <a:spcAft>
                          <a:spcPts val="0"/>
                        </a:spcAft>
                        <a:buClrTx/>
                        <a:buSzTx/>
                        <a:buFontTx/>
                        <a:buNone/>
                      </a:pPr>
                      <a:r>
                        <a:rPr lang="en-US" sz="2200" b="1" kern="1200">
                          <a:solidFill>
                            <a:schemeClr val="tx1"/>
                          </a:solidFill>
                          <a:latin typeface="+mn-lt"/>
                          <a:ea typeface="+mn-ea"/>
                          <a:cs typeface="Segoe UI"/>
                        </a:rPr>
                        <a:t>Intradepartmental Comparison </a:t>
                      </a:r>
                      <a:endParaRPr lang="en-US" sz="1800" b="1">
                        <a:solidFill>
                          <a:schemeClr val="tx1"/>
                        </a:solidFill>
                        <a:latin typeface="+mn-lt"/>
                        <a:cs typeface="Segoe UI"/>
                      </a:endParaRPr>
                    </a:p>
                  </a:txBody>
                  <a:tcPr anchor="ctr"/>
                </a:tc>
                <a:extLst>
                  <a:ext uri="{0D108BD9-81ED-4DB2-BD59-A6C34878D82A}">
                    <a16:rowId xmlns:a16="http://schemas.microsoft.com/office/drawing/2014/main" val="4117824020"/>
                  </a:ext>
                </a:extLst>
              </a:tr>
            </a:tbl>
          </a:graphicData>
        </a:graphic>
      </p:graphicFrame>
      <p:pic>
        <p:nvPicPr>
          <p:cNvPr id="9" name="Graphic 8" descr="Folder Search with solid fill">
            <a:extLst>
              <a:ext uri="{FF2B5EF4-FFF2-40B4-BE49-F238E27FC236}">
                <a16:creationId xmlns:a16="http://schemas.microsoft.com/office/drawing/2014/main" id="{1B87B1ED-AA90-0556-EE0D-6CBA85194A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5635" y="1124744"/>
            <a:ext cx="914400" cy="914400"/>
          </a:xfrm>
          <a:prstGeom prst="rect">
            <a:avLst/>
          </a:prstGeom>
        </p:spPr>
      </p:pic>
      <p:pic>
        <p:nvPicPr>
          <p:cNvPr id="11" name="Graphic 10" descr="Bar chart with solid fill">
            <a:extLst>
              <a:ext uri="{FF2B5EF4-FFF2-40B4-BE49-F238E27FC236}">
                <a16:creationId xmlns:a16="http://schemas.microsoft.com/office/drawing/2014/main" id="{33D0D659-83A5-0770-AE24-1B04EEFEC3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3468" y="1124744"/>
            <a:ext cx="914400" cy="914400"/>
          </a:xfrm>
          <a:prstGeom prst="rect">
            <a:avLst/>
          </a:prstGeom>
        </p:spPr>
      </p:pic>
      <p:pic>
        <p:nvPicPr>
          <p:cNvPr id="13" name="Graphic 12" descr="Bar chart with solid fill">
            <a:extLst>
              <a:ext uri="{FF2B5EF4-FFF2-40B4-BE49-F238E27FC236}">
                <a16:creationId xmlns:a16="http://schemas.microsoft.com/office/drawing/2014/main" id="{0A0BF6C3-08DD-DC90-A0F9-FA7D60630E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2054" y="1124744"/>
            <a:ext cx="914400" cy="914400"/>
          </a:xfrm>
          <a:prstGeom prst="rect">
            <a:avLst/>
          </a:prstGeom>
        </p:spPr>
      </p:pic>
    </p:spTree>
    <p:extLst>
      <p:ext uri="{BB962C8B-B14F-4D97-AF65-F5344CB8AC3E}">
        <p14:creationId xmlns:p14="http://schemas.microsoft.com/office/powerpoint/2010/main" val="70980110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8</a:t>
            </a:fld>
            <a:endParaRPr lang="en-CA"/>
          </a:p>
        </p:txBody>
      </p:sp>
      <p:sp>
        <p:nvSpPr>
          <p:cNvPr id="3" name="Text Placeholder 2"/>
          <p:cNvSpPr>
            <a:spLocks noGrp="1"/>
          </p:cNvSpPr>
          <p:nvPr>
            <p:ph type="body" sz="quarter" idx="11"/>
          </p:nvPr>
        </p:nvSpPr>
        <p:spPr>
          <a:xfrm>
            <a:off x="34586" y="326049"/>
            <a:ext cx="12122827" cy="658891"/>
          </a:xfrm>
        </p:spPr>
        <p:txBody>
          <a:bodyPr lIns="0" tIns="0" rIns="0" bIns="0" anchor="t">
            <a:normAutofit/>
          </a:bodyPr>
          <a:lstStyle/>
          <a:p>
            <a:r>
              <a:rPr lang="en-US">
                <a:latin typeface="Calibri"/>
                <a:cs typeface="Calibri"/>
              </a:rPr>
              <a:t>Key Results – Results with Parent Unit Benchmark (CRA compared to Public Service)</a:t>
            </a:r>
            <a:endParaRPr lang="en-US">
              <a:cs typeface="Calibri" panose="020F0502020204030204" pitchFamily="34" charset="0"/>
            </a:endParaRPr>
          </a:p>
          <a:p>
            <a:endParaRPr lang="en-US">
              <a:latin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sp>
        <p:nvSpPr>
          <p:cNvPr id="12" name="TextBox 11">
            <a:extLst>
              <a:ext uri="{FF2B5EF4-FFF2-40B4-BE49-F238E27FC236}">
                <a16:creationId xmlns:a16="http://schemas.microsoft.com/office/drawing/2014/main" id="{B036B99E-20E9-AE63-A0B6-2FC8FD574CE2}"/>
              </a:ext>
            </a:extLst>
          </p:cNvPr>
          <p:cNvSpPr txBox="1"/>
          <p:nvPr/>
        </p:nvSpPr>
        <p:spPr>
          <a:xfrm>
            <a:off x="7843543" y="990089"/>
            <a:ext cx="4349281" cy="5283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cs typeface="Calibri"/>
              </a:rPr>
              <a:t>Graph explanation</a:t>
            </a:r>
            <a:endParaRPr lang="en-US">
              <a:ea typeface="Calibri"/>
              <a:cs typeface="Calibri"/>
            </a:endParaRPr>
          </a:p>
          <a:p>
            <a:pPr>
              <a:spcAft>
                <a:spcPts val="800"/>
              </a:spcAft>
            </a:pPr>
            <a:r>
              <a:rPr lang="en-US">
                <a:ea typeface="Calibri"/>
                <a:cs typeface="Calibri"/>
              </a:rPr>
              <a:t>The graph displays a comparison of CRA scores with the public service average across 11 psychosocial factors in 2022. CRA’s results are shown in a heat map format with green highlighting strengths and orange indicating areas for improvement, while the grey line represents the public service average trendline for reference.</a:t>
            </a:r>
          </a:p>
          <a:p>
            <a:pPr>
              <a:spcBef>
                <a:spcPts val="800"/>
              </a:spcBef>
              <a:spcAft>
                <a:spcPts val="800"/>
              </a:spcAft>
            </a:pPr>
            <a:r>
              <a:rPr lang="en-US" u="sng">
                <a:ea typeface="Calibri"/>
                <a:cs typeface="Calibri"/>
              </a:rPr>
              <a:t>Analysis</a:t>
            </a:r>
            <a:br>
              <a:rPr lang="en-US">
                <a:ea typeface="Calibri"/>
                <a:cs typeface="Calibri"/>
              </a:rPr>
            </a:br>
            <a:r>
              <a:rPr lang="en-US">
                <a:ea typeface="Calibri"/>
                <a:cs typeface="Calibri"/>
              </a:rPr>
              <a:t>CRA significantly outscores the public service average (i.e., between 4 and 9 percentage points higher) on all 11 factors by at least four percentage points. Like the public service, CRA scores highest on Clear Leadership and Expectations and Civility and Respect, and lowest on Workload Management.</a:t>
            </a:r>
            <a:endParaRPr lang="en-US">
              <a:highlight>
                <a:srgbClr val="FFFF00"/>
              </a:highlight>
              <a:ea typeface="Calibri"/>
              <a:cs typeface="Calibri"/>
            </a:endParaRPr>
          </a:p>
        </p:txBody>
      </p:sp>
      <p:pic>
        <p:nvPicPr>
          <p:cNvPr id="7" name="Picture 6">
            <a:extLst>
              <a:ext uri="{FF2B5EF4-FFF2-40B4-BE49-F238E27FC236}">
                <a16:creationId xmlns:a16="http://schemas.microsoft.com/office/drawing/2014/main" id="{25A1C250-0EC6-274E-A03E-DFAF19092F32}"/>
              </a:ext>
            </a:extLst>
          </p:cNvPr>
          <p:cNvPicPr>
            <a:picLocks noChangeAspect="1"/>
          </p:cNvPicPr>
          <p:nvPr/>
        </p:nvPicPr>
        <p:blipFill>
          <a:blip r:embed="rId3"/>
          <a:stretch>
            <a:fillRect/>
          </a:stretch>
        </p:blipFill>
        <p:spPr>
          <a:xfrm>
            <a:off x="0" y="984940"/>
            <a:ext cx="7802107" cy="5390230"/>
          </a:xfrm>
          <a:prstGeom prst="rect">
            <a:avLst/>
          </a:prstGeom>
        </p:spPr>
      </p:pic>
    </p:spTree>
    <p:extLst>
      <p:ext uri="{BB962C8B-B14F-4D97-AF65-F5344CB8AC3E}">
        <p14:creationId xmlns:p14="http://schemas.microsoft.com/office/powerpoint/2010/main" val="227319649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77200" y="6356351"/>
            <a:ext cx="2133600" cy="365125"/>
          </a:xfrm>
        </p:spPr>
        <p:txBody>
          <a:bodyPr/>
          <a:lstStyle/>
          <a:p>
            <a:fld id="{32D4B517-E49B-41B6-9DBC-23634E0F1CDC}" type="slidenum">
              <a:rPr lang="en-CA" dirty="0" smtClean="0"/>
              <a:pPr/>
              <a:t>9</a:t>
            </a:fld>
            <a:endParaRPr lang="en-CA"/>
          </a:p>
        </p:txBody>
      </p:sp>
      <p:sp>
        <p:nvSpPr>
          <p:cNvPr id="3" name="Text Placeholder 2"/>
          <p:cNvSpPr>
            <a:spLocks noGrp="1"/>
          </p:cNvSpPr>
          <p:nvPr>
            <p:ph type="body" sz="quarter" idx="11"/>
          </p:nvPr>
        </p:nvSpPr>
        <p:spPr>
          <a:xfrm>
            <a:off x="0" y="285651"/>
            <a:ext cx="12404875" cy="658891"/>
          </a:xfrm>
        </p:spPr>
        <p:txBody>
          <a:bodyPr lIns="0" tIns="0" rIns="0" bIns="0" anchor="t">
            <a:normAutofit fontScale="92500" lnSpcReduction="20000"/>
          </a:bodyPr>
          <a:lstStyle/>
          <a:p>
            <a:r>
              <a:rPr lang="en-US" sz="2700">
                <a:latin typeface="Calibri"/>
                <a:cs typeface="Calibri"/>
              </a:rPr>
              <a:t>Key Results – Results with Parent Unit Benchmark (Shift workers at CRA compared to Public Service)</a:t>
            </a:r>
            <a:endParaRPr lang="en-US" sz="2700">
              <a:cs typeface="Calibri" panose="020F0502020204030204" pitchFamily="34" charset="0"/>
            </a:endParaRPr>
          </a:p>
          <a:p>
            <a:endParaRPr lang="en-US">
              <a:latin typeface="Calibri"/>
              <a:cs typeface="Calibri"/>
            </a:endParaRPr>
          </a:p>
        </p:txBody>
      </p:sp>
      <p:sp>
        <p:nvSpPr>
          <p:cNvPr id="4" name="Content Placeholder 3"/>
          <p:cNvSpPr>
            <a:spLocks noGrp="1"/>
          </p:cNvSpPr>
          <p:nvPr>
            <p:ph idx="10"/>
          </p:nvPr>
        </p:nvSpPr>
        <p:spPr>
          <a:xfrm>
            <a:off x="8303236" y="1279203"/>
            <a:ext cx="3648310" cy="5293146"/>
          </a:xfrm>
        </p:spPr>
        <p:txBody>
          <a:bodyPr lIns="0" tIns="0" rIns="0" bIns="0" anchor="t"/>
          <a:lstStyle/>
          <a:p>
            <a:endParaRPr lang="en-US"/>
          </a:p>
          <a:p>
            <a:endParaRPr lang="en-US"/>
          </a:p>
        </p:txBody>
      </p:sp>
      <p:sp>
        <p:nvSpPr>
          <p:cNvPr id="12" name="TextBox 11">
            <a:extLst>
              <a:ext uri="{FF2B5EF4-FFF2-40B4-BE49-F238E27FC236}">
                <a16:creationId xmlns:a16="http://schemas.microsoft.com/office/drawing/2014/main" id="{B036B99E-20E9-AE63-A0B6-2FC8FD574CE2}"/>
              </a:ext>
            </a:extLst>
          </p:cNvPr>
          <p:cNvSpPr txBox="1"/>
          <p:nvPr/>
        </p:nvSpPr>
        <p:spPr>
          <a:xfrm>
            <a:off x="7843543" y="990089"/>
            <a:ext cx="4349281" cy="5560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cs typeface="Calibri"/>
              </a:rPr>
              <a:t>Graph explanation</a:t>
            </a:r>
            <a:endParaRPr lang="en-US">
              <a:ea typeface="Calibri"/>
              <a:cs typeface="Calibri"/>
            </a:endParaRPr>
          </a:p>
          <a:p>
            <a:pPr>
              <a:spcAft>
                <a:spcPts val="800"/>
              </a:spcAft>
            </a:pPr>
            <a:r>
              <a:rPr lang="en-US">
                <a:ea typeface="Calibri"/>
                <a:cs typeface="Calibri"/>
              </a:rPr>
              <a:t>The graph displays a comparison of shift workers at CRA compared to shift workers in the public service across 11 psychosocial factors in 2022. CRA’s results are shown in a heat map format with green highlighting strengths and yellow indicating areas for improvement, while the grey line represents the public service average trendline for reference.</a:t>
            </a:r>
          </a:p>
          <a:p>
            <a:pPr>
              <a:spcBef>
                <a:spcPts val="800"/>
              </a:spcBef>
              <a:spcAft>
                <a:spcPts val="800"/>
              </a:spcAft>
            </a:pPr>
            <a:r>
              <a:rPr lang="en-US" u="sng">
                <a:ea typeface="Calibri"/>
                <a:cs typeface="Calibri"/>
              </a:rPr>
              <a:t>Analysis</a:t>
            </a:r>
            <a:br>
              <a:rPr lang="en-US">
                <a:ea typeface="Calibri"/>
                <a:cs typeface="Calibri"/>
              </a:rPr>
            </a:br>
            <a:r>
              <a:rPr lang="en-US">
                <a:ea typeface="Calibri"/>
                <a:cs typeface="Calibri"/>
              </a:rPr>
              <a:t>Scores for shift workers are much higher at CRA than on average across the public service for all 11 factors, by 12 percentage points (pp) and more. Gaps are especially pronounced for Organizational Culture (over 21 pp), Psychological Protection and Protection of Physical Safety (both over 19 pp).</a:t>
            </a:r>
            <a:endParaRPr lang="en-US">
              <a:highlight>
                <a:srgbClr val="FFFF00"/>
              </a:highlight>
              <a:ea typeface="Calibri"/>
              <a:cs typeface="Calibri"/>
            </a:endParaRPr>
          </a:p>
        </p:txBody>
      </p:sp>
      <p:pic>
        <p:nvPicPr>
          <p:cNvPr id="6" name="Picture 5">
            <a:extLst>
              <a:ext uri="{FF2B5EF4-FFF2-40B4-BE49-F238E27FC236}">
                <a16:creationId xmlns:a16="http://schemas.microsoft.com/office/drawing/2014/main" id="{B60AA95B-5E94-DEEB-DCB8-FD72BBAE946C}"/>
              </a:ext>
            </a:extLst>
          </p:cNvPr>
          <p:cNvPicPr>
            <a:picLocks noChangeAspect="1"/>
          </p:cNvPicPr>
          <p:nvPr/>
        </p:nvPicPr>
        <p:blipFill>
          <a:blip r:embed="rId3"/>
          <a:stretch>
            <a:fillRect/>
          </a:stretch>
        </p:blipFill>
        <p:spPr>
          <a:xfrm>
            <a:off x="0" y="990089"/>
            <a:ext cx="7802107" cy="5198822"/>
          </a:xfrm>
          <a:prstGeom prst="rect">
            <a:avLst/>
          </a:prstGeom>
        </p:spPr>
      </p:pic>
    </p:spTree>
    <p:extLst>
      <p:ext uri="{BB962C8B-B14F-4D97-AF65-F5344CB8AC3E}">
        <p14:creationId xmlns:p14="http://schemas.microsoft.com/office/powerpoint/2010/main" val="63813958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c9293b4137313b6c7092e7&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
</p:tagLst>
</file>

<file path=ppt/tags/tag11.xml><?xml version="1.0" encoding="utf-8"?>
<p:tagLst xmlns:a="http://schemas.openxmlformats.org/drawingml/2006/main" xmlns:r="http://schemas.openxmlformats.org/officeDocument/2006/relationships" xmlns:p="http://schemas.openxmlformats.org/presentationml/2006/main">
  <p:tag name="ENGAGECOLOR" val="{}"/>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E_IMGDECORATIVE" val="1"/>
  <p:tag name="E_TABJUMP" val=""/>
</p:tagLst>
</file>

<file path=ppt/tags/tag3.xml><?xml version="1.0" encoding="utf-8"?>
<p:tagLst xmlns:a="http://schemas.openxmlformats.org/drawingml/2006/main" xmlns:r="http://schemas.openxmlformats.org/officeDocument/2006/relationships" xmlns:p="http://schemas.openxmlformats.org/presentationml/2006/main">
  <p:tag name="ENGAGECOLOR" val="{}"/>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 name="E_IMGDECORATIVE" val="1"/>
  <p:tag name="E_TABJUMP" val=""/>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E_IMGDECORATIVE" val="1"/>
  <p:tag name="E_TABJUMP" val=""/>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E_IMGDECORATIVE" val="1"/>
  <p:tag name="E_TABJUMP" val=""/>
</p:tagLst>
</file>

<file path=ppt/tags/tag7.xml><?xml version="1.0" encoding="utf-8"?>
<p:tagLst xmlns:a="http://schemas.openxmlformats.org/drawingml/2006/main" xmlns:r="http://schemas.openxmlformats.org/officeDocument/2006/relationships" xmlns:p="http://schemas.openxmlformats.org/presentationml/2006/main">
  <p:tag name="ENGAGECOLOR" val="{}"/>
</p:tagLst>
</file>

<file path=ppt/tags/tag8.xml><?xml version="1.0" encoding="utf-8"?>
<p:tagLst xmlns:a="http://schemas.openxmlformats.org/drawingml/2006/main" xmlns:r="http://schemas.openxmlformats.org/officeDocument/2006/relationships" xmlns:p="http://schemas.openxmlformats.org/presentationml/2006/main">
  <p:tag name="ENGAGECOLOR" val="{}"/>
</p:tagLst>
</file>

<file path=ppt/tags/tag9.xml><?xml version="1.0" encoding="utf-8"?>
<p:tagLst xmlns:a="http://schemas.openxmlformats.org/drawingml/2006/main" xmlns:r="http://schemas.openxmlformats.org/officeDocument/2006/relationships" xmlns:p="http://schemas.openxmlformats.org/presentationml/2006/main">
  <p:tag name="ENGAGECOLOR" val="{}"/>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B46169C8B3B41A1C607B4BA5910F5" ma:contentTypeVersion="13" ma:contentTypeDescription="Create a new document." ma:contentTypeScope="" ma:versionID="5929f0fb661fc31fb1126612cef4d5ff">
  <xsd:schema xmlns:xsd="http://www.w3.org/2001/XMLSchema" xmlns:xs="http://www.w3.org/2001/XMLSchema" xmlns:p="http://schemas.microsoft.com/office/2006/metadata/properties" xmlns:ns2="f4760878-658a-4717-bbd4-0fd9c09fbb13" xmlns:ns3="333deaec-d058-40a9-abe6-0c73236db011" xmlns:ns4="b77277c2-9dc1-48dd-9285-4a1b79aa80d3" targetNamespace="http://schemas.microsoft.com/office/2006/metadata/properties" ma:root="true" ma:fieldsID="584f37d0b1ba255655260ce2826bcd95" ns2:_="" ns3:_="" ns4:_="">
    <xsd:import namespace="f4760878-658a-4717-bbd4-0fd9c09fbb13"/>
    <xsd:import namespace="333deaec-d058-40a9-abe6-0c73236db011"/>
    <xsd:import namespace="b77277c2-9dc1-48dd-9285-4a1b79aa80d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4:GCDocs_x0020_File_x0020_Path" minOccurs="0"/>
                <xsd:element ref="ns4:NodeID"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60878-658a-4717-bbd4-0fd9c09fbb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9" nillable="true" ma:displayName="Taxonomy Catch All Column" ma:hidden="true" ma:list="{5106dc7e-1a11-4146-8a9c-05aac3c47814}" ma:internalName="TaxCatchAll" ma:showField="CatchAllData" ma:web="f4760878-658a-4717-bbd4-0fd9c09fbb1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33deaec-d058-40a9-abe6-0c73236db0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bf3204f-aabd-4e28-9088-5d29a8bcebf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7277c2-9dc1-48dd-9285-4a1b79aa80d3" elementFormDefault="qualified">
    <xsd:import namespace="http://schemas.microsoft.com/office/2006/documentManagement/types"/>
    <xsd:import namespace="http://schemas.microsoft.com/office/infopath/2007/PartnerControls"/>
    <xsd:element name="GCDocs_x0020_File_x0020_Path" ma:index="15" nillable="true" ma:displayName="GCDocs File Path" ma:internalName="GCDocs_x0020_File_x0020_Path">
      <xsd:simpleType>
        <xsd:restriction base="dms:Note"/>
      </xsd:simpleType>
    </xsd:element>
    <xsd:element name="NodeID" ma:index="16" nillable="true" ma:displayName="NodeID" ma:internalName="Node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0FC9958D441543BE67FA11E002536F" ma:contentTypeVersion="13" ma:contentTypeDescription="Crée un document." ma:contentTypeScope="" ma:versionID="7ede5c1d1b75ee81b946fb6196c832c3">
  <xsd:schema xmlns:xsd="http://www.w3.org/2001/XMLSchema" xmlns:xs="http://www.w3.org/2001/XMLSchema" xmlns:p="http://schemas.microsoft.com/office/2006/metadata/properties" xmlns:ns2="0d6345e5-1cf7-473e-87c6-102aa3c56c75" xmlns:ns3="d14e2f15-b647-4ecf-94ca-2628f5150f37" targetNamespace="http://schemas.microsoft.com/office/2006/metadata/properties" ma:root="true" ma:fieldsID="863d9d3589eff8540578ff7184ee7038" ns2:_="" ns3:_="">
    <xsd:import namespace="0d6345e5-1cf7-473e-87c6-102aa3c56c75"/>
    <xsd:import namespace="d14e2f15-b647-4ecf-94ca-2628f5150f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345e5-1cf7-473e-87c6-102aa3c56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5af47b69-c9b1-4764-9e67-26b8361a465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4e2f15-b647-4ecf-94ca-2628f5150f3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34874f3-4ad8-41e3-89d8-df442dada7e2}" ma:internalName="TaxCatchAll" ma:showField="CatchAllData" ma:web="d14e2f15-b647-4ecf-94ca-2628f5150f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d6345e5-1cf7-473e-87c6-102aa3c56c75">
      <Terms xmlns="http://schemas.microsoft.com/office/infopath/2007/PartnerControls"/>
    </lcf76f155ced4ddcb4097134ff3c332f>
    <TaxCatchAll xmlns="d14e2f15-b647-4ecf-94ca-2628f5150f37" xsi:nil="true"/>
  </documentManagement>
</p:properties>
</file>

<file path=customXml/itemProps1.xml><?xml version="1.0" encoding="utf-8"?>
<ds:datastoreItem xmlns:ds="http://schemas.openxmlformats.org/officeDocument/2006/customXml" ds:itemID="{6A4562BD-CC7D-40A0-9B81-1DBCCA32EE4D}">
  <ds:schemaRefs>
    <ds:schemaRef ds:uri="333deaec-d058-40a9-abe6-0c73236db011"/>
    <ds:schemaRef ds:uri="b77277c2-9dc1-48dd-9285-4a1b79aa80d3"/>
    <ds:schemaRef ds:uri="f4760878-658a-4717-bbd4-0fd9c09fbb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F8D1BB-9324-4E58-BBA4-48DE897B833F}">
  <ds:schemaRefs>
    <ds:schemaRef ds:uri="http://schemas.microsoft.com/sharepoint/v3/contenttype/forms"/>
  </ds:schemaRefs>
</ds:datastoreItem>
</file>

<file path=customXml/itemProps3.xml><?xml version="1.0" encoding="utf-8"?>
<ds:datastoreItem xmlns:ds="http://schemas.openxmlformats.org/officeDocument/2006/customXml" ds:itemID="{E67BF00A-BF79-4648-B93A-D893EB71D93E}"/>
</file>

<file path=customXml/itemProps4.xml><?xml version="1.0" encoding="utf-8"?>
<ds:datastoreItem xmlns:ds="http://schemas.openxmlformats.org/officeDocument/2006/customXml" ds:itemID="{A30ECAA4-6493-4CE9-A89A-35B5222882BB}">
  <ds:schemaRefs>
    <ds:schemaRef ds:uri="333deaec-d058-40a9-abe6-0c73236db011"/>
    <ds:schemaRef ds:uri="b77277c2-9dc1-48dd-9285-4a1b79aa80d3"/>
    <ds:schemaRef ds:uri="f4760878-658a-4717-bbd4-0fd9c09fbb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16</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Federal Public Service Workplace Mental Health Dashboard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TBS-SCT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revision>1</cp:revision>
  <cp:lastPrinted>2024-10-29T19:04:13Z</cp:lastPrinted>
  <dcterms:created xsi:type="dcterms:W3CDTF">2015-11-06T15:38:40Z</dcterms:created>
  <dcterms:modified xsi:type="dcterms:W3CDTF">2024-10-30T16:22:49Z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0ae614d2-e518-4ef1-a5c0-a3bc3a01a186</vt:lpwstr>
  </property>
  <property fmtid="{D5CDD505-2E9C-101B-9397-08002B2CF9AE}" pid="3" name="TBSSCTCLASSIFICATION">
    <vt:lpwstr>UNCLASSIFIED</vt:lpwstr>
  </property>
  <property fmtid="{D5CDD505-2E9C-101B-9397-08002B2CF9AE}" pid="4" name="SECCLASS">
    <vt:lpwstr>CLASSU</vt:lpwstr>
  </property>
  <property fmtid="{D5CDD505-2E9C-101B-9397-08002B2CF9AE}" pid="5" name="TBSSCTVISUALMARKINGNO">
    <vt:lpwstr>NO</vt:lpwstr>
  </property>
  <property fmtid="{D5CDD505-2E9C-101B-9397-08002B2CF9AE}" pid="6" name="ContentTypeId">
    <vt:lpwstr>0x0101009D0FC9958D441543BE67FA11E002536F</vt:lpwstr>
  </property>
  <property fmtid="{D5CDD505-2E9C-101B-9397-08002B2CF9AE}" pid="7" name="Order">
    <vt:r8>4200</vt:r8>
  </property>
  <property fmtid="{D5CDD505-2E9C-101B-9397-08002B2CF9AE}" pid="8" name="GCDocs File Path">
    <vt:lpwstr>Enterprise\Management Policies Development and Monitoring\People Management\Directive on Diversity\Committee Management\COE ON MENTAL HEALTH\Analysis, Measurement and Reporting\Federal Public Service Workplace Mental Health Dashboard\Outreach and Engagement\PRESENTATIONS\May 17, 2022 presentation to Human Resources Council</vt:lpwstr>
  </property>
  <property fmtid="{D5CDD505-2E9C-101B-9397-08002B2CF9AE}" pid="9" name="NodeID">
    <vt:lpwstr>54439296</vt:lpwstr>
  </property>
  <property fmtid="{D5CDD505-2E9C-101B-9397-08002B2CF9AE}" pid="10" name="_dlc_DocIdItemGuid">
    <vt:lpwstr>2c0a3829-e302-4add-971e-a308073cc612</vt:lpwstr>
  </property>
  <property fmtid="{D5CDD505-2E9C-101B-9397-08002B2CF9AE}" pid="11" name="MSIP_Label_3d0ca00b-3f0e-465a-aac7-1a6a22fcea40_Enabled">
    <vt:lpwstr>true</vt:lpwstr>
  </property>
  <property fmtid="{D5CDD505-2E9C-101B-9397-08002B2CF9AE}" pid="12" name="MSIP_Label_3d0ca00b-3f0e-465a-aac7-1a6a22fcea40_SetDate">
    <vt:lpwstr>2023-03-06T21:13:27Z</vt:lpwstr>
  </property>
  <property fmtid="{D5CDD505-2E9C-101B-9397-08002B2CF9AE}" pid="13" name="MSIP_Label_3d0ca00b-3f0e-465a-aac7-1a6a22fcea40_Method">
    <vt:lpwstr>Privileged</vt:lpwstr>
  </property>
  <property fmtid="{D5CDD505-2E9C-101B-9397-08002B2CF9AE}" pid="14" name="MSIP_Label_3d0ca00b-3f0e-465a-aac7-1a6a22fcea40_Name">
    <vt:lpwstr>3d0ca00b-3f0e-465a-aac7-1a6a22fcea40</vt:lpwstr>
  </property>
  <property fmtid="{D5CDD505-2E9C-101B-9397-08002B2CF9AE}" pid="15" name="MSIP_Label_3d0ca00b-3f0e-465a-aac7-1a6a22fcea40_SiteId">
    <vt:lpwstr>6397df10-4595-4047-9c4f-03311282152b</vt:lpwstr>
  </property>
  <property fmtid="{D5CDD505-2E9C-101B-9397-08002B2CF9AE}" pid="16" name="MSIP_Label_3d0ca00b-3f0e-465a-aac7-1a6a22fcea40_ActionId">
    <vt:lpwstr>893a73a0-a023-4921-87d0-ef260e9989b4</vt:lpwstr>
  </property>
  <property fmtid="{D5CDD505-2E9C-101B-9397-08002B2CF9AE}" pid="17" name="MSIP_Label_3d0ca00b-3f0e-465a-aac7-1a6a22fcea40_ContentBits">
    <vt:lpwstr>1</vt:lpwstr>
  </property>
  <property fmtid="{D5CDD505-2E9C-101B-9397-08002B2CF9AE}" pid="18" name="MediaServiceImageTags">
    <vt:lpwstr/>
  </property>
  <property fmtid="{D5CDD505-2E9C-101B-9397-08002B2CF9AE}" pid="19" name="xd_ProgID">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y fmtid="{D5CDD505-2E9C-101B-9397-08002B2CF9AE}" pid="24" name="xd_Signature">
    <vt:bool>false</vt:bool>
  </property>
  <property fmtid="{D5CDD505-2E9C-101B-9397-08002B2CF9AE}" pid="25" name="SharedWithUsers">
    <vt:lpwstr>409;#SharingLinks.e8e1d128-93b7-4632-815b-ba542fab9f35.OrganizationEdit.8ea2b6d6-c466-4629-bf5e-2ea0e71dba4b;#88;#Perrault, Simon</vt:lpwstr>
  </property>
</Properties>
</file>