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46" r:id="rId1"/>
  </p:sldMasterIdLst>
  <p:notesMasterIdLst>
    <p:notesMasterId r:id="rId21"/>
  </p:notesMasterIdLst>
  <p:handoutMasterIdLst>
    <p:handoutMasterId r:id="rId22"/>
  </p:handoutMasterIdLst>
  <p:sldIdLst>
    <p:sldId id="256" r:id="rId2"/>
    <p:sldId id="297" r:id="rId3"/>
    <p:sldId id="308" r:id="rId4"/>
    <p:sldId id="304" r:id="rId5"/>
    <p:sldId id="305" r:id="rId6"/>
    <p:sldId id="306" r:id="rId7"/>
    <p:sldId id="307" r:id="rId8"/>
    <p:sldId id="309" r:id="rId9"/>
    <p:sldId id="310" r:id="rId10"/>
    <p:sldId id="321" r:id="rId11"/>
    <p:sldId id="311" r:id="rId12"/>
    <p:sldId id="313" r:id="rId13"/>
    <p:sldId id="312" r:id="rId14"/>
    <p:sldId id="314" r:id="rId15"/>
    <p:sldId id="316" r:id="rId16"/>
    <p:sldId id="319" r:id="rId17"/>
    <p:sldId id="317" r:id="rId18"/>
    <p:sldId id="320" r:id="rId19"/>
    <p:sldId id="296" r:id="rId2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FA9C7-F70C-454F-8D0E-61FC144BBDD4}" v="4" dt="2024-10-28T15:43:51.81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646" autoAdjust="0"/>
  </p:normalViewPr>
  <p:slideViewPr>
    <p:cSldViewPr snapToGrid="0">
      <p:cViewPr varScale="1">
        <p:scale>
          <a:sx n="102" d="100"/>
          <a:sy n="102" d="100"/>
        </p:scale>
        <p:origin x="870" y="108"/>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D8190EA-5EEC-4300-B6AE-D9734C6C648E}" type="datetimeFigureOut">
              <a:rPr lang="en-US" smtClean="0"/>
              <a:t>10/28/2024</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487ADD9-2083-264C-A652-8D52D02F7E72}" type="datetimeFigureOut">
              <a:rPr lang="en-US" smtClean="0"/>
              <a:t>10/28/2024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75226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851749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380393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32298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408097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5209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77157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2820755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111833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19</a:t>
            </a:fld>
            <a:endParaRPr lang="en-US" dirty="0"/>
          </a:p>
        </p:txBody>
      </p:sp>
    </p:spTree>
    <p:extLst>
      <p:ext uri="{BB962C8B-B14F-4D97-AF65-F5344CB8AC3E}">
        <p14:creationId xmlns:p14="http://schemas.microsoft.com/office/powerpoint/2010/main" val="39900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260978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115665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394316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343787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865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1816816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143566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2007987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r>
              <a:rPr lang="en-US"/>
              <a:t>9/8/20XX</a:t>
            </a:r>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94A09A9-5501-47C1-A89A-A340965A2BE2}"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453727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357787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1941400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58194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385733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9/8/20XX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149298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9/8/20XX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7180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3023298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1503199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88958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18434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2116546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609403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9/8/20XX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202344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9/8/20XX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907166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9/8/20XX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935230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100868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992555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r>
              <a:rPr lang="en-US"/>
              <a:t>9/8/20XX</a:t>
            </a:r>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8875855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hyperlink" Target="http://www.native-land.ca/"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0072" y="1394691"/>
            <a:ext cx="7077656" cy="3800995"/>
          </a:xfrm>
        </p:spPr>
        <p:txBody>
          <a:bodyPr vert="horz" lIns="91440" tIns="45720" rIns="91440" bIns="45720" rtlCol="0" anchor="b">
            <a:normAutofit fontScale="90000"/>
          </a:bodyPr>
          <a:lstStyle/>
          <a:p>
            <a:r>
              <a:rPr lang="en-US" sz="4000" dirty="0">
                <a:latin typeface="Rockwell Nova" panose="020F0502020204030204" pitchFamily="18" charset="0"/>
              </a:rPr>
              <a:t>Union of Taxation Employees</a:t>
            </a:r>
            <a:br>
              <a:rPr lang="en-US" sz="4000" dirty="0">
                <a:latin typeface="Rockwell Nova" panose="020F0502020204030204" pitchFamily="18" charset="0"/>
              </a:rPr>
            </a:br>
            <a:br>
              <a:rPr lang="en-US" sz="4000" dirty="0">
                <a:latin typeface="Rockwell Nova" panose="020F0502020204030204" pitchFamily="18" charset="0"/>
              </a:rPr>
            </a:br>
            <a:r>
              <a:rPr lang="en-US" sz="4000" dirty="0">
                <a:latin typeface="Rockwell Nova" panose="020F0502020204030204" pitchFamily="18" charset="0"/>
              </a:rPr>
              <a:t>2024 National health and safety conference</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A logo with red and black leaves&#10;&#10;Description automatically generated">
            <a:extLst>
              <a:ext uri="{FF2B5EF4-FFF2-40B4-BE49-F238E27FC236}">
                <a16:creationId xmlns:a16="http://schemas.microsoft.com/office/drawing/2014/main" id="{20126F08-D455-3C04-C8E0-44D318E2729E}"/>
              </a:ext>
            </a:extLst>
          </p:cNvPr>
          <p:cNvPicPr>
            <a:picLocks noChangeAspect="1"/>
          </p:cNvPicPr>
          <p:nvPr/>
        </p:nvPicPr>
        <p:blipFill>
          <a:blip r:embed="rId5"/>
          <a:stretch>
            <a:fillRect/>
          </a:stretch>
        </p:blipFill>
        <p:spPr>
          <a:xfrm>
            <a:off x="7406963" y="1394691"/>
            <a:ext cx="4050312" cy="3706036"/>
          </a:xfrm>
          <a:prstGeom prst="rect">
            <a:avLst/>
          </a:prstGeom>
        </p:spPr>
      </p:pic>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2"/>
            <a:ext cx="11135315" cy="1479613"/>
          </a:xfrm>
        </p:spPr>
        <p:txBody>
          <a:bodyPr vert="horz" lIns="91440" tIns="45720" rIns="91440" bIns="45720" rtlCol="0" anchor="b">
            <a:normAutofit fontScale="90000"/>
          </a:bodyPr>
          <a:lstStyle/>
          <a:p>
            <a:r>
              <a:rPr lang="en-US" sz="4000" dirty="0">
                <a:latin typeface="Rockwell Nova" panose="020F0502020204030204" pitchFamily="18" charset="0"/>
              </a:rPr>
              <a:t>CANADA OCCUPATIONAL HEALTH AND SAFETY REGULATIONS - INDEX</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1384995"/>
          </a:xfrm>
          <a:prstGeom prst="rect">
            <a:avLst/>
          </a:prstGeom>
          <a:noFill/>
        </p:spPr>
        <p:txBody>
          <a:bodyPr wrap="square" rtlCol="0">
            <a:spAutoFit/>
          </a:bodyPr>
          <a:lstStyle/>
          <a:p>
            <a:endParaRPr lang="en-US" sz="2800" dirty="0">
              <a:latin typeface="Abadi" panose="020B0604020104020204" pitchFamily="34" charset="0"/>
            </a:endParaRPr>
          </a:p>
          <a:p>
            <a:r>
              <a:rPr lang="en-US" sz="2800" dirty="0">
                <a:latin typeface="Abadi" panose="020B0604020104020204" pitchFamily="34" charset="0"/>
              </a:rPr>
              <a:t>Review the handout and choose 1 or 2 regulations that interest you.</a:t>
            </a:r>
          </a:p>
        </p:txBody>
      </p:sp>
    </p:spTree>
    <p:extLst>
      <p:ext uri="{BB962C8B-B14F-4D97-AF65-F5344CB8AC3E}">
        <p14:creationId xmlns:p14="http://schemas.microsoft.com/office/powerpoint/2010/main" val="398585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2"/>
            <a:ext cx="11135315" cy="1479613"/>
          </a:xfrm>
        </p:spPr>
        <p:txBody>
          <a:bodyPr vert="horz" lIns="91440" tIns="45720" rIns="91440" bIns="45720" rtlCol="0" anchor="b">
            <a:normAutofit fontScale="90000"/>
          </a:bodyPr>
          <a:lstStyle/>
          <a:p>
            <a:r>
              <a:rPr lang="en-US" sz="4000" dirty="0">
                <a:latin typeface="Rockwell Nova" panose="020F0502020204030204" pitchFamily="18" charset="0"/>
              </a:rPr>
              <a:t>EMPLOYERS MUST ESTABLISH JOINT COMMITTEES</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3293209"/>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badi" panose="020B0604020104020204" pitchFamily="34" charset="0"/>
              </a:rPr>
              <a:t>Section 136 (1) Every employer, shall for each work place controlled by the employer at which </a:t>
            </a:r>
            <a:r>
              <a:rPr lang="en-US" sz="2600" b="1" u="sng" dirty="0">
                <a:latin typeface="Abadi" panose="020B0604020104020204" pitchFamily="34" charset="0"/>
              </a:rPr>
              <a:t>fewer than twenty employees </a:t>
            </a:r>
            <a:r>
              <a:rPr lang="en-US" sz="2600" dirty="0">
                <a:latin typeface="Abadi" panose="020B0604020104020204" pitchFamily="34" charset="0"/>
              </a:rPr>
              <a:t>are normally employed shall appoint a </a:t>
            </a:r>
            <a:r>
              <a:rPr lang="en-US" sz="2600" b="1" u="sng" dirty="0">
                <a:latin typeface="Abadi" panose="020B0604020104020204" pitchFamily="34" charset="0"/>
              </a:rPr>
              <a:t>health and safety representative</a:t>
            </a:r>
            <a:r>
              <a:rPr lang="en-US" sz="2600" dirty="0">
                <a:latin typeface="Abadi" panose="020B0604020104020204" pitchFamily="34" charset="0"/>
              </a:rPr>
              <a:t>.</a:t>
            </a:r>
          </a:p>
          <a:p>
            <a:pPr marL="457200" indent="-457200">
              <a:buFont typeface="Arial" panose="020B0604020202020204" pitchFamily="34" charset="0"/>
              <a:buChar char="•"/>
            </a:pPr>
            <a:r>
              <a:rPr lang="en-US" sz="2600" dirty="0">
                <a:latin typeface="Abadi" panose="020B0604020104020204" pitchFamily="34" charset="0"/>
              </a:rPr>
              <a:t>Section 135 (1) …. Every employer shall, for each work place controlled by the employer at which </a:t>
            </a:r>
            <a:r>
              <a:rPr lang="en-US" sz="2600" b="1" u="sng" dirty="0">
                <a:latin typeface="Abadi" panose="020B0604020104020204" pitchFamily="34" charset="0"/>
              </a:rPr>
              <a:t>twenty or more employees </a:t>
            </a:r>
            <a:r>
              <a:rPr lang="en-US" sz="2600" dirty="0">
                <a:latin typeface="Abadi" panose="020B0604020104020204" pitchFamily="34" charset="0"/>
              </a:rPr>
              <a:t>are normally employed, establish a </a:t>
            </a:r>
            <a:r>
              <a:rPr lang="en-US" sz="2600" b="1" u="sng" dirty="0">
                <a:latin typeface="Abadi" panose="020B0604020104020204" pitchFamily="34" charset="0"/>
              </a:rPr>
              <a:t>health and safety committee</a:t>
            </a:r>
            <a:r>
              <a:rPr lang="en-US" sz="2600" dirty="0">
                <a:latin typeface="Abadi" panose="020B0604020104020204" pitchFamily="34" charset="0"/>
              </a:rPr>
              <a:t>.</a:t>
            </a:r>
          </a:p>
          <a:p>
            <a:pPr marL="457200" indent="-457200">
              <a:buFont typeface="Arial" panose="020B0604020202020204" pitchFamily="34" charset="0"/>
              <a:buChar char="•"/>
            </a:pPr>
            <a:r>
              <a:rPr lang="en-US" sz="2600" dirty="0">
                <a:latin typeface="Abadi" panose="020B0604020104020204" pitchFamily="34" charset="0"/>
              </a:rPr>
              <a:t>Section 134.1 (1) …. Every employer who normally employs directly </a:t>
            </a:r>
            <a:r>
              <a:rPr lang="en-US" sz="2600" b="1" u="sng" dirty="0">
                <a:latin typeface="Abadi" panose="020B0604020104020204" pitchFamily="34" charset="0"/>
              </a:rPr>
              <a:t>three hundred employees or more </a:t>
            </a:r>
            <a:r>
              <a:rPr lang="en-US" sz="2600" dirty="0">
                <a:latin typeface="Abadi" panose="020B0604020104020204" pitchFamily="34" charset="0"/>
              </a:rPr>
              <a:t>shall establish a </a:t>
            </a:r>
            <a:r>
              <a:rPr lang="en-US" sz="2600" b="1" u="sng" dirty="0">
                <a:latin typeface="Abadi" panose="020B0604020104020204" pitchFamily="34" charset="0"/>
              </a:rPr>
              <a:t>policy committee</a:t>
            </a:r>
            <a:r>
              <a:rPr lang="en-US" sz="2600" dirty="0">
                <a:latin typeface="Abadi" panose="020B0604020104020204" pitchFamily="34" charset="0"/>
              </a:rPr>
              <a:t>.</a:t>
            </a:r>
          </a:p>
        </p:txBody>
      </p:sp>
    </p:spTree>
    <p:extLst>
      <p:ext uri="{BB962C8B-B14F-4D97-AF65-F5344CB8AC3E}">
        <p14:creationId xmlns:p14="http://schemas.microsoft.com/office/powerpoint/2010/main" val="401167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520434"/>
          </a:xfrm>
        </p:spPr>
        <p:txBody>
          <a:bodyPr vert="horz" lIns="91440" tIns="45720" rIns="91440" bIns="45720" rtlCol="0" anchor="b">
            <a:normAutofit fontScale="90000"/>
          </a:bodyPr>
          <a:lstStyle/>
          <a:p>
            <a:r>
              <a:rPr lang="en-US" sz="4000" dirty="0">
                <a:latin typeface="Rockwell Nova" panose="020F0502020204030204" pitchFamily="18" charset="0"/>
              </a:rPr>
              <a:t>Workplace parties – legal responsibilities</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6124754"/>
          </a:xfrm>
          <a:prstGeom prst="rect">
            <a:avLst/>
          </a:prstGeom>
          <a:noFill/>
        </p:spPr>
        <p:txBody>
          <a:bodyPr wrap="square" rtlCol="0">
            <a:spAutoFit/>
          </a:bodyPr>
          <a:lstStyle/>
          <a:p>
            <a:pPr marL="514350" indent="-514350">
              <a:buFont typeface="+mj-lt"/>
              <a:buAutoNum type="arabicPeriod"/>
            </a:pPr>
            <a:r>
              <a:rPr lang="en-US" sz="2800" dirty="0">
                <a:latin typeface="Abadi" panose="020B0604020104020204" pitchFamily="34" charset="0"/>
              </a:rPr>
              <a:t>Employers</a:t>
            </a:r>
          </a:p>
          <a:p>
            <a:pPr marL="514350" indent="-514350">
              <a:buFont typeface="+mj-lt"/>
              <a:buAutoNum type="arabicPeriod"/>
            </a:pPr>
            <a:endParaRPr lang="en-US" sz="2800" dirty="0">
              <a:latin typeface="Abadi" panose="020B0604020104020204" pitchFamily="34" charset="0"/>
            </a:endParaRPr>
          </a:p>
          <a:p>
            <a:pPr marL="514350" indent="-514350">
              <a:buFont typeface="+mj-lt"/>
              <a:buAutoNum type="arabicPeriod"/>
            </a:pPr>
            <a:r>
              <a:rPr lang="en-US" sz="2800" dirty="0">
                <a:latin typeface="Abadi" panose="020B0604020104020204" pitchFamily="34" charset="0"/>
              </a:rPr>
              <a:t>Employees</a:t>
            </a:r>
          </a:p>
          <a:p>
            <a:pPr marL="514350" indent="-514350">
              <a:buFont typeface="+mj-lt"/>
              <a:buAutoNum type="arabicPeriod"/>
            </a:pPr>
            <a:endParaRPr lang="en-US" sz="2800" dirty="0">
              <a:latin typeface="Abadi" panose="020B0604020104020204" pitchFamily="34" charset="0"/>
            </a:endParaRPr>
          </a:p>
          <a:p>
            <a:pPr marL="514350" indent="-514350">
              <a:buFont typeface="+mj-lt"/>
              <a:buAutoNum type="arabicPeriod"/>
            </a:pPr>
            <a:r>
              <a:rPr lang="en-US" sz="2800" dirty="0">
                <a:latin typeface="Abadi" panose="020B0604020104020204" pitchFamily="34" charset="0"/>
              </a:rPr>
              <a:t>Policy Health and Safety Committees</a:t>
            </a:r>
          </a:p>
          <a:p>
            <a:pPr marL="514350" indent="-514350">
              <a:buFont typeface="+mj-lt"/>
              <a:buAutoNum type="arabicPeriod"/>
            </a:pPr>
            <a:endParaRPr lang="en-US" sz="2800" dirty="0">
              <a:latin typeface="Abadi" panose="020B0604020104020204" pitchFamily="34" charset="0"/>
            </a:endParaRPr>
          </a:p>
          <a:p>
            <a:pPr marL="514350" indent="-514350">
              <a:buFont typeface="+mj-lt"/>
              <a:buAutoNum type="arabicPeriod"/>
            </a:pPr>
            <a:r>
              <a:rPr lang="en-US" sz="2800" dirty="0">
                <a:latin typeface="Abadi" panose="020B0604020104020204" pitchFamily="34" charset="0"/>
              </a:rPr>
              <a:t>Workplace Health and Safety Committees or Workplace Health and Safety Representatives</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184956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035552"/>
          </a:xfrm>
        </p:spPr>
        <p:txBody>
          <a:bodyPr vert="horz" lIns="91440" tIns="45720" rIns="91440" bIns="45720" rtlCol="0" anchor="b">
            <a:normAutofit fontScale="90000"/>
          </a:bodyPr>
          <a:lstStyle/>
          <a:p>
            <a:r>
              <a:rPr lang="en-US" sz="4000" dirty="0">
                <a:latin typeface="Rockwell Nova" panose="020F0502020204030204" pitchFamily="18" charset="0"/>
              </a:rPr>
              <a:t>Legislative references</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badi" panose="020B0604020104020204" pitchFamily="34" charset="0"/>
              </a:rPr>
              <a:t>Employer Roles and Responsibilities: Section 124 and 125</a:t>
            </a:r>
          </a:p>
          <a:p>
            <a:pPr marL="457200" indent="-457200">
              <a:buFont typeface="Arial" panose="020B0604020202020204" pitchFamily="34" charset="0"/>
              <a:buChar char="•"/>
            </a:pPr>
            <a:endParaRPr lang="en-US" sz="2800" dirty="0">
              <a:latin typeface="Abadi" panose="020B0604020104020204" pitchFamily="34" charset="0"/>
            </a:endParaRPr>
          </a:p>
          <a:p>
            <a:pPr marL="457200" indent="-457200">
              <a:buFont typeface="Arial" panose="020B0604020202020204" pitchFamily="34" charset="0"/>
              <a:buChar char="•"/>
            </a:pPr>
            <a:r>
              <a:rPr lang="en-US" sz="2800" dirty="0">
                <a:latin typeface="Abadi" panose="020B0604020104020204" pitchFamily="34" charset="0"/>
              </a:rPr>
              <a:t>Employee Roles and Responsibilities:  Section 126</a:t>
            </a:r>
          </a:p>
          <a:p>
            <a:pPr marL="457200" indent="-457200">
              <a:buFont typeface="Arial" panose="020B0604020202020204" pitchFamily="34" charset="0"/>
              <a:buChar char="•"/>
            </a:pPr>
            <a:endParaRPr lang="en-US" sz="2800" dirty="0">
              <a:latin typeface="Abadi" panose="020B0604020104020204" pitchFamily="34" charset="0"/>
            </a:endParaRPr>
          </a:p>
          <a:p>
            <a:pPr marL="457200" indent="-457200">
              <a:buFont typeface="Arial" panose="020B0604020202020204" pitchFamily="34" charset="0"/>
              <a:buChar char="•"/>
            </a:pPr>
            <a:r>
              <a:rPr lang="en-US" sz="2800" dirty="0">
                <a:latin typeface="Abadi" panose="020B0604020104020204" pitchFamily="34" charset="0"/>
              </a:rPr>
              <a:t>Policy Committee Roles and Responsibilities: Section 134</a:t>
            </a:r>
          </a:p>
          <a:p>
            <a:endParaRPr lang="en-US" sz="2800" dirty="0">
              <a:latin typeface="Abadi" panose="020B0604020104020204" pitchFamily="34" charset="0"/>
            </a:endParaRPr>
          </a:p>
          <a:p>
            <a:pPr marL="457200" indent="-457200">
              <a:buFont typeface="Arial" panose="020B0604020202020204" pitchFamily="34" charset="0"/>
              <a:buChar char="•"/>
            </a:pPr>
            <a:r>
              <a:rPr lang="en-US" sz="2800" dirty="0">
                <a:latin typeface="Abadi" panose="020B0604020104020204" pitchFamily="34" charset="0"/>
              </a:rPr>
              <a:t>Workplace Committee Roles and Responsibilities:  Section 135</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283276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512270"/>
          </a:xfrm>
        </p:spPr>
        <p:txBody>
          <a:bodyPr vert="horz" lIns="91440" tIns="45720" rIns="91440" bIns="45720" rtlCol="0" anchor="b">
            <a:normAutofit fontScale="90000"/>
          </a:bodyPr>
          <a:lstStyle/>
          <a:p>
            <a:r>
              <a:rPr lang="en-US" sz="4000" dirty="0">
                <a:latin typeface="Rockwell Nova" panose="020F0502020204030204" pitchFamily="18" charset="0"/>
              </a:rPr>
              <a:t>Internal complaint resolution process – section 127.1</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3539430"/>
          </a:xfrm>
          <a:prstGeom prst="rect">
            <a:avLst/>
          </a:prstGeom>
          <a:noFill/>
        </p:spPr>
        <p:txBody>
          <a:bodyPr wrap="square" rtlCol="0">
            <a:spAutoFit/>
          </a:bodyPr>
          <a:lstStyle/>
          <a:p>
            <a:r>
              <a:rPr lang="en-US" sz="2800" dirty="0">
                <a:latin typeface="Abadi" panose="020B0604020104020204" pitchFamily="34" charset="0"/>
              </a:rPr>
              <a:t>Complaints can be made to a health and safety officer at the </a:t>
            </a:r>
            <a:r>
              <a:rPr lang="en-US" sz="2800" dirty="0" err="1">
                <a:latin typeface="Abadi" panose="020B0604020104020204" pitchFamily="34" charset="0"/>
              </a:rPr>
              <a:t>Labour</a:t>
            </a:r>
            <a:r>
              <a:rPr lang="en-US" sz="2800" dirty="0">
                <a:latin typeface="Abadi" panose="020B0604020104020204" pitchFamily="34" charset="0"/>
              </a:rPr>
              <a:t> Program only if the internal resolution process has been followed and has not been successful in resolving the matter.</a:t>
            </a:r>
          </a:p>
          <a:p>
            <a:pPr marL="457200" indent="-457200">
              <a:buFont typeface="Arial" panose="020B0604020202020204" pitchFamily="34" charset="0"/>
              <a:buChar char="•"/>
            </a:pPr>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138728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512270"/>
          </a:xfrm>
        </p:spPr>
        <p:txBody>
          <a:bodyPr vert="horz" lIns="91440" tIns="45720" rIns="91440" bIns="45720" rtlCol="0" anchor="b">
            <a:normAutofit fontScale="90000"/>
          </a:bodyPr>
          <a:lstStyle/>
          <a:p>
            <a:r>
              <a:rPr lang="en-US" sz="4000" dirty="0">
                <a:latin typeface="Rockwell Nova" panose="020F0502020204030204" pitchFamily="18" charset="0"/>
              </a:rPr>
              <a:t>Internal complaint resolution process – why?</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5847755"/>
          </a:xfrm>
          <a:prstGeom prst="rect">
            <a:avLst/>
          </a:prstGeom>
          <a:noFill/>
        </p:spPr>
        <p:txBody>
          <a:bodyPr wrap="square" rtlCol="0">
            <a:spAutoFit/>
          </a:bodyPr>
          <a:lstStyle/>
          <a:p>
            <a:r>
              <a:rPr lang="en-US" sz="2600" dirty="0">
                <a:latin typeface="Abadi" panose="020B0604020104020204" pitchFamily="34" charset="0"/>
              </a:rPr>
              <a:t>It is been widely held that the workplace parties (employers and employees) are more knowledgeable and have a greater vested interest regarding hazards that may exist in the workplace.</a:t>
            </a:r>
          </a:p>
          <a:p>
            <a:endParaRPr lang="en-US" sz="2600" dirty="0">
              <a:latin typeface="Abadi" panose="020B0604020104020204" pitchFamily="34" charset="0"/>
            </a:endParaRPr>
          </a:p>
          <a:p>
            <a:r>
              <a:rPr lang="en-US" sz="2600" dirty="0">
                <a:latin typeface="Abadi" panose="020B0604020104020204" pitchFamily="34" charset="0"/>
              </a:rPr>
              <a:t>The legislative framework establishes a process that allows for a graduated series of investigations to resolve workplace issues while maintaining employment safety.  The process allows for the resolution of workplace health and safety issues in a more timely and efficient manner and reinforces the concept of the internal responsibility system.</a:t>
            </a:r>
          </a:p>
          <a:p>
            <a:pPr marL="457200" indent="-457200">
              <a:buFont typeface="Arial" panose="020B0604020202020204" pitchFamily="34" charset="0"/>
              <a:buChar char="•"/>
            </a:pPr>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204452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512270"/>
          </a:xfrm>
        </p:spPr>
        <p:txBody>
          <a:bodyPr vert="horz" lIns="91440" tIns="45720" rIns="91440" bIns="45720" rtlCol="0" anchor="b">
            <a:normAutofit fontScale="90000"/>
          </a:bodyPr>
          <a:lstStyle/>
          <a:p>
            <a:r>
              <a:rPr lang="en-US" sz="4000" dirty="0">
                <a:latin typeface="Rockwell Nova" panose="020F0502020204030204" pitchFamily="18" charset="0"/>
              </a:rPr>
              <a:t>Right to refuse  dangerous work</a:t>
            </a:r>
            <a:br>
              <a:rPr lang="en-US" sz="4000" dirty="0">
                <a:latin typeface="Rockwell Nova" panose="020F0502020204030204" pitchFamily="18" charset="0"/>
              </a:rPr>
            </a:br>
            <a:r>
              <a:rPr lang="en-US" sz="4000" dirty="0">
                <a:latin typeface="Rockwell Nova" panose="020F0502020204030204" pitchFamily="18" charset="0"/>
              </a:rPr>
              <a:t>section 128</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82304"/>
            <a:ext cx="10497721" cy="4401205"/>
          </a:xfrm>
          <a:prstGeom prst="rect">
            <a:avLst/>
          </a:prstGeom>
          <a:noFill/>
        </p:spPr>
        <p:txBody>
          <a:bodyPr wrap="square" rtlCol="0">
            <a:spAutoFit/>
          </a:bodyPr>
          <a:lstStyle/>
          <a:p>
            <a:r>
              <a:rPr lang="en-US" sz="2800" dirty="0">
                <a:latin typeface="Abadi" panose="020B0604020104020204" pitchFamily="34" charset="0"/>
              </a:rPr>
              <a:t> The definition of danger reads as follows:</a:t>
            </a:r>
          </a:p>
          <a:p>
            <a:endParaRPr lang="en-US" sz="2800" dirty="0">
              <a:latin typeface="Abadi" panose="020B0604020104020204" pitchFamily="34" charset="0"/>
            </a:endParaRPr>
          </a:p>
          <a:p>
            <a:r>
              <a:rPr lang="en-US" sz="2800" i="1" dirty="0">
                <a:latin typeface="Abadi" panose="020B0604020104020204" pitchFamily="34" charset="0"/>
              </a:rPr>
              <a:t>“any hazard, condition or activity that could reasonably be </a:t>
            </a:r>
            <a:r>
              <a:rPr lang="en-US" sz="2800" i="1" dirty="0" err="1">
                <a:latin typeface="Abadi" panose="020B0604020104020204" pitchFamily="34" charset="0"/>
              </a:rPr>
              <a:t>exected</a:t>
            </a:r>
            <a:r>
              <a:rPr lang="en-US" sz="2800" i="1" dirty="0">
                <a:latin typeface="Abadi" panose="020B0604020104020204" pitchFamily="34" charset="0"/>
              </a:rPr>
              <a:t> to be an imminent or serious threat to the life or health of a person exposed to it before the hazard or condition can be corrected or the activity altered.”</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205266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338971"/>
            <a:ext cx="11135315" cy="1514322"/>
          </a:xfrm>
        </p:spPr>
        <p:txBody>
          <a:bodyPr vert="horz" lIns="91440" tIns="45720" rIns="91440" bIns="45720" rtlCol="0" anchor="b">
            <a:normAutofit fontScale="90000"/>
          </a:bodyPr>
          <a:lstStyle/>
          <a:p>
            <a:r>
              <a:rPr lang="en-US" sz="4000" dirty="0">
                <a:latin typeface="Rockwell Nova" panose="020F0502020204030204" pitchFamily="18" charset="0"/>
              </a:rPr>
              <a:t>Right to refuse  dangerous work</a:t>
            </a:r>
            <a:br>
              <a:rPr lang="en-US" sz="4000" dirty="0">
                <a:latin typeface="Rockwell Nova" panose="020F0502020204030204" pitchFamily="18" charset="0"/>
              </a:rPr>
            </a:br>
            <a:r>
              <a:rPr lang="en-US" sz="4000" dirty="0">
                <a:latin typeface="Rockwell Nova" panose="020F0502020204030204" pitchFamily="18" charset="0"/>
              </a:rPr>
              <a:t>section 128 - EXCEPTIONS</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82304"/>
            <a:ext cx="10497721" cy="4462760"/>
          </a:xfrm>
          <a:prstGeom prst="rect">
            <a:avLst/>
          </a:prstGeom>
          <a:noFill/>
        </p:spPr>
        <p:txBody>
          <a:bodyPr wrap="square" rtlCol="0">
            <a:spAutoFit/>
          </a:bodyPr>
          <a:lstStyle/>
          <a:p>
            <a:r>
              <a:rPr lang="en-US" sz="2400" dirty="0">
                <a:latin typeface="Abadi" panose="020B0604020104020204" pitchFamily="34" charset="0"/>
              </a:rPr>
              <a:t>The Code contains certain exceptions regarding the right to refuse dangerous work.  These exceptions include:</a:t>
            </a:r>
          </a:p>
          <a:p>
            <a:endParaRPr lang="en-US" sz="2400" b="1" dirty="0">
              <a:latin typeface="Abadi" panose="020B0604020104020204" pitchFamily="34" charset="0"/>
            </a:endParaRPr>
          </a:p>
          <a:p>
            <a:pPr marL="342900" indent="-342900">
              <a:buFont typeface="Arial" panose="020B0604020202020204" pitchFamily="34" charset="0"/>
              <a:buChar char="•"/>
            </a:pPr>
            <a:r>
              <a:rPr lang="en-US" sz="2400" dirty="0">
                <a:latin typeface="Abadi" panose="020B0604020104020204" pitchFamily="34" charset="0"/>
              </a:rPr>
              <a:t>If the refuse puts the life, health or safety of another person directly in danger; or,</a:t>
            </a:r>
          </a:p>
          <a:p>
            <a:endParaRPr lang="en-US" sz="2400" dirty="0">
              <a:latin typeface="Abadi" panose="020B0604020104020204" pitchFamily="34" charset="0"/>
            </a:endParaRPr>
          </a:p>
          <a:p>
            <a:pPr marL="342900" indent="-342900">
              <a:buFont typeface="Arial" panose="020B0604020202020204" pitchFamily="34" charset="0"/>
              <a:buChar char="•"/>
            </a:pPr>
            <a:r>
              <a:rPr lang="en-US" sz="2400" dirty="0">
                <a:latin typeface="Abadi" panose="020B0604020104020204" pitchFamily="34" charset="0"/>
              </a:rPr>
              <a:t>If the danger in question is a normal condition of employment.</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62295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512270"/>
          </a:xfrm>
        </p:spPr>
        <p:txBody>
          <a:bodyPr vert="horz" lIns="91440" tIns="45720" rIns="91440" bIns="45720" rtlCol="0" anchor="b">
            <a:normAutofit/>
          </a:bodyPr>
          <a:lstStyle/>
          <a:p>
            <a:r>
              <a:rPr lang="en-US" sz="4000" dirty="0">
                <a:latin typeface="Rockwell Nova" panose="020F0502020204030204" pitchFamily="18" charset="0"/>
              </a:rPr>
              <a:t>QUESTIONS AND CLOSING </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82304"/>
            <a:ext cx="10497721" cy="2246769"/>
          </a:xfrm>
          <a:prstGeom prst="rect">
            <a:avLst/>
          </a:prstGeom>
          <a:noFill/>
        </p:spPr>
        <p:txBody>
          <a:bodyPr wrap="square" rtlCol="0">
            <a:spAutoFit/>
          </a:bodyPr>
          <a:lstStyle/>
          <a:p>
            <a:r>
              <a:rPr lang="en-US" sz="2800" dirty="0">
                <a:latin typeface="Abadi" panose="020B0604020104020204" pitchFamily="34" charset="0"/>
              </a:rPr>
              <a:t>What new learning have you acquired or which skill have you had enhanced?</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131682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4"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6" name="Rectangle 25">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1C753FD-96EC-101A-B8A4-5F69A189BEF4}"/>
              </a:ext>
            </a:extLst>
          </p:cNvPr>
          <p:cNvSpPr>
            <a:spLocks noGrp="1"/>
          </p:cNvSpPr>
          <p:nvPr>
            <p:ph type="title"/>
          </p:nvPr>
        </p:nvSpPr>
        <p:spPr>
          <a:xfrm>
            <a:off x="447039" y="854078"/>
            <a:ext cx="5648960" cy="3352161"/>
          </a:xfrm>
        </p:spPr>
        <p:txBody>
          <a:bodyPr vert="horz" lIns="91440" tIns="45720" rIns="91440" bIns="45720" rtlCol="0" anchor="b">
            <a:normAutofit/>
          </a:bodyPr>
          <a:lstStyle/>
          <a:p>
            <a:pPr algn="r"/>
            <a:r>
              <a:rPr lang="en-US" sz="8000" dirty="0"/>
              <a:t>Thank you</a:t>
            </a:r>
          </a:p>
        </p:txBody>
      </p:sp>
      <p:sp>
        <p:nvSpPr>
          <p:cNvPr id="28" name="Rectangle 27">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Graphic 10" descr="Handshake">
            <a:extLst>
              <a:ext uri="{FF2B5EF4-FFF2-40B4-BE49-F238E27FC236}">
                <a16:creationId xmlns:a16="http://schemas.microsoft.com/office/drawing/2014/main" id="{A34305D8-691A-F986-1D02-46D8710028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3377" y="854078"/>
            <a:ext cx="4246649" cy="4246649"/>
          </a:xfrm>
          <a:prstGeom prst="rect">
            <a:avLst/>
          </a:prstGeom>
        </p:spPr>
      </p:pic>
      <p:sp>
        <p:nvSpPr>
          <p:cNvPr id="30" name="Rectangle 29">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79EE69E2-4674-1DBA-6E89-24A399837E6F}"/>
              </a:ext>
            </a:extLst>
          </p:cNvPr>
          <p:cNvPicPr>
            <a:picLocks noChangeAspect="1"/>
          </p:cNvPicPr>
          <p:nvPr/>
        </p:nvPicPr>
        <p:blipFill>
          <a:blip r:embed="rId7"/>
          <a:stretch>
            <a:fillRect/>
          </a:stretch>
        </p:blipFill>
        <p:spPr>
          <a:xfrm>
            <a:off x="10438396" y="4151380"/>
            <a:ext cx="1643259" cy="1504671"/>
          </a:xfrm>
          <a:prstGeom prst="rect">
            <a:avLst/>
          </a:prstGeom>
        </p:spPr>
      </p:pic>
    </p:spTree>
    <p:extLst>
      <p:ext uri="{BB962C8B-B14F-4D97-AF65-F5344CB8AC3E}">
        <p14:creationId xmlns:p14="http://schemas.microsoft.com/office/powerpoint/2010/main" val="160967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035552"/>
          </a:xfrm>
        </p:spPr>
        <p:txBody>
          <a:bodyPr vert="horz" lIns="91440" tIns="45720" rIns="91440" bIns="45720" rtlCol="0" anchor="b">
            <a:normAutofit fontScale="90000"/>
          </a:bodyPr>
          <a:lstStyle/>
          <a:p>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2308324"/>
          </a:xfrm>
          <a:prstGeom prst="rect">
            <a:avLst/>
          </a:prstGeom>
          <a:noFill/>
        </p:spPr>
        <p:txBody>
          <a:bodyPr wrap="square" rtlCol="0">
            <a:spAutoFit/>
          </a:bodyPr>
          <a:lstStyle/>
          <a:p>
            <a:pPr algn="ctr"/>
            <a:endParaRPr lang="en-US" sz="3600" dirty="0">
              <a:latin typeface="Rockwell Nova Light" panose="020F0502020204030204" pitchFamily="18" charset="0"/>
            </a:endParaRPr>
          </a:p>
          <a:p>
            <a:pPr algn="ctr"/>
            <a:endParaRPr lang="en-US" sz="3600" dirty="0">
              <a:latin typeface="Rockwell Nova Light" panose="020F0502020204030204" pitchFamily="18" charset="0"/>
            </a:endParaRPr>
          </a:p>
          <a:p>
            <a:pPr algn="ctr"/>
            <a:r>
              <a:rPr lang="en-US" sz="3600" b="1" dirty="0">
                <a:solidFill>
                  <a:schemeClr val="accent1"/>
                </a:solidFill>
                <a:latin typeface="Rockwell Extra Bold" panose="02060903040505020403" pitchFamily="18" charset="0"/>
              </a:rPr>
              <a:t>THE FUNDAMENTALS OF WORKPLACE HEALTH AND SAFETY</a:t>
            </a:r>
          </a:p>
        </p:txBody>
      </p:sp>
    </p:spTree>
    <p:extLst>
      <p:ext uri="{BB962C8B-B14F-4D97-AF65-F5344CB8AC3E}">
        <p14:creationId xmlns:p14="http://schemas.microsoft.com/office/powerpoint/2010/main" val="412774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226225"/>
            <a:ext cx="11135315" cy="1545840"/>
          </a:xfrm>
        </p:spPr>
        <p:txBody>
          <a:bodyPr vert="horz" lIns="91440" tIns="45720" rIns="91440" bIns="45720" rtlCol="0" anchor="b">
            <a:normAutofit fontScale="90000"/>
          </a:bodyPr>
          <a:lstStyle/>
          <a:p>
            <a:r>
              <a:rPr lang="en-US" sz="4000" dirty="0">
                <a:latin typeface="Rockwell Nova" panose="020F0502020204030204" pitchFamily="18" charset="0"/>
              </a:rPr>
              <a:t>WELCOME AND </a:t>
            </a:r>
            <a:br>
              <a:rPr lang="en-US" sz="4000" dirty="0">
                <a:latin typeface="Rockwell Nova" panose="020F0502020204030204" pitchFamily="18" charset="0"/>
              </a:rPr>
            </a:br>
            <a:r>
              <a:rPr lang="en-US" sz="4000" dirty="0">
                <a:latin typeface="Rockwell Nova" panose="020F0502020204030204" pitchFamily="18" charset="0"/>
              </a:rPr>
              <a:t>LAND </a:t>
            </a:r>
            <a:r>
              <a:rPr lang="en-US" sz="4000" dirty="0" err="1">
                <a:latin typeface="Rockwell Nova" panose="020F0502020204030204" pitchFamily="18" charset="0"/>
              </a:rPr>
              <a:t>ACKNOWLEDgeMENT</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2677656"/>
          </a:xfrm>
          <a:prstGeom prst="rect">
            <a:avLst/>
          </a:prstGeom>
          <a:noFill/>
        </p:spPr>
        <p:txBody>
          <a:bodyPr wrap="square" rtlCol="0">
            <a:spAutoFit/>
          </a:bodyPr>
          <a:lstStyle/>
          <a:p>
            <a:r>
              <a:rPr lang="en-US" sz="2800" dirty="0">
                <a:latin typeface="Abadi" panose="020B0604020104020204" pitchFamily="34" charset="0"/>
              </a:rPr>
              <a:t>Learn which Indigenous territory you are on:</a:t>
            </a:r>
          </a:p>
          <a:p>
            <a:endParaRPr lang="en-US" sz="2800" dirty="0">
              <a:latin typeface="Abadi" panose="020B0604020104020204" pitchFamily="34" charset="0"/>
            </a:endParaRPr>
          </a:p>
          <a:p>
            <a:r>
              <a:rPr lang="en-US" sz="2800" dirty="0">
                <a:latin typeface="Abadi" panose="020B0604020104020204" pitchFamily="34" charset="0"/>
                <a:hlinkClick r:id="rId5"/>
              </a:rPr>
              <a:t>www.native-land.ca</a:t>
            </a:r>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2379666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035552"/>
          </a:xfrm>
        </p:spPr>
        <p:txBody>
          <a:bodyPr vert="horz" lIns="91440" tIns="45720" rIns="91440" bIns="45720" rtlCol="0" anchor="b">
            <a:normAutofit fontScale="90000"/>
          </a:bodyPr>
          <a:lstStyle/>
          <a:p>
            <a:r>
              <a:rPr lang="en-US" sz="4000" dirty="0">
                <a:latin typeface="Rockwell Nova" panose="020F0502020204030204" pitchFamily="18" charset="0"/>
              </a:rPr>
              <a:t>Introductions</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badi" panose="020B0604020104020204" pitchFamily="34" charset="0"/>
              </a:rPr>
              <a:t>Name</a:t>
            </a:r>
          </a:p>
          <a:p>
            <a:pPr marL="457200" indent="-457200">
              <a:buFont typeface="Arial" panose="020B0604020202020204" pitchFamily="34" charset="0"/>
              <a:buChar char="•"/>
            </a:pPr>
            <a:r>
              <a:rPr lang="en-US" sz="2800" dirty="0">
                <a:latin typeface="Abadi" panose="020B0604020104020204" pitchFamily="34" charset="0"/>
              </a:rPr>
              <a:t>Local</a:t>
            </a:r>
          </a:p>
          <a:p>
            <a:pPr marL="457200" indent="-457200">
              <a:buFont typeface="Arial" panose="020B0604020202020204" pitchFamily="34" charset="0"/>
              <a:buChar char="•"/>
            </a:pPr>
            <a:r>
              <a:rPr lang="en-US" sz="2800" dirty="0">
                <a:latin typeface="Abadi" panose="020B0604020104020204" pitchFamily="34" charset="0"/>
              </a:rPr>
              <a:t>Work Location</a:t>
            </a:r>
          </a:p>
          <a:p>
            <a:pPr marL="457200" indent="-457200">
              <a:buFont typeface="Arial" panose="020B0604020202020204" pitchFamily="34" charset="0"/>
              <a:buChar char="•"/>
            </a:pPr>
            <a:r>
              <a:rPr lang="en-US" sz="2800" dirty="0">
                <a:latin typeface="Abadi" panose="020B0604020104020204" pitchFamily="34" charset="0"/>
              </a:rPr>
              <a:t>One personal goal in relation to health and safety in your workplace</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393013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035552"/>
          </a:xfrm>
        </p:spPr>
        <p:txBody>
          <a:bodyPr vert="horz" lIns="91440" tIns="45720" rIns="91440" bIns="45720" rtlCol="0" anchor="b">
            <a:normAutofit fontScale="90000"/>
          </a:bodyPr>
          <a:lstStyle/>
          <a:p>
            <a:r>
              <a:rPr lang="en-US" sz="4000" dirty="0">
                <a:latin typeface="Rockwell Nova" panose="020F0502020204030204" pitchFamily="18" charset="0"/>
              </a:rPr>
              <a:t>OBJECTIVES</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badi" panose="020B0604020104020204" pitchFamily="34" charset="0"/>
              </a:rPr>
              <a:t>To understand the legislative framework for federally regulated workplaces.</a:t>
            </a:r>
          </a:p>
          <a:p>
            <a:pPr marL="457200" indent="-457200">
              <a:buFont typeface="Arial" panose="020B0604020202020204" pitchFamily="34" charset="0"/>
              <a:buChar char="•"/>
            </a:pPr>
            <a:endParaRPr lang="en-US" sz="2800" dirty="0">
              <a:latin typeface="Abadi" panose="020B0604020104020204" pitchFamily="34" charset="0"/>
            </a:endParaRPr>
          </a:p>
          <a:p>
            <a:pPr marL="457200" indent="-457200">
              <a:buFont typeface="Arial" panose="020B0604020202020204" pitchFamily="34" charset="0"/>
              <a:buChar char="•"/>
            </a:pPr>
            <a:r>
              <a:rPr lang="en-US" sz="2800" dirty="0">
                <a:latin typeface="Abadi" panose="020B0604020104020204" pitchFamily="34" charset="0"/>
              </a:rPr>
              <a:t>To understand the roles and responsibilities of the workplace parties.</a:t>
            </a:r>
          </a:p>
          <a:p>
            <a:endParaRPr lang="en-US" sz="2800" dirty="0">
              <a:latin typeface="Abadi" panose="020B0604020104020204" pitchFamily="34" charset="0"/>
            </a:endParaRPr>
          </a:p>
          <a:p>
            <a:pPr marL="457200" indent="-457200">
              <a:buFont typeface="Arial" panose="020B0604020202020204" pitchFamily="34" charset="0"/>
              <a:buChar char="•"/>
            </a:pPr>
            <a:r>
              <a:rPr lang="en-US" sz="2800" dirty="0">
                <a:latin typeface="Abadi" panose="020B0604020104020204" pitchFamily="34" charset="0"/>
              </a:rPr>
              <a:t>To understand how to utilize the complaint process.</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421221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035552"/>
          </a:xfrm>
        </p:spPr>
        <p:txBody>
          <a:bodyPr vert="horz" lIns="91440" tIns="45720" rIns="91440" bIns="45720" rtlCol="0" anchor="b">
            <a:normAutofit fontScale="90000"/>
          </a:bodyPr>
          <a:lstStyle/>
          <a:p>
            <a:r>
              <a:rPr lang="en-US" sz="4000" dirty="0">
                <a:latin typeface="Rockwell Nova" panose="020F0502020204030204" pitchFamily="18" charset="0"/>
              </a:rPr>
              <a:t>Canada </a:t>
            </a:r>
            <a:r>
              <a:rPr lang="en-US" sz="4000" dirty="0" err="1">
                <a:latin typeface="Rockwell Nova" panose="020F0502020204030204" pitchFamily="18" charset="0"/>
              </a:rPr>
              <a:t>labour</a:t>
            </a:r>
            <a:r>
              <a:rPr lang="en-US" sz="4000" dirty="0">
                <a:latin typeface="Rockwell Nova" panose="020F0502020204030204" pitchFamily="18" charset="0"/>
              </a:rPr>
              <a:t> code part ii</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4401205"/>
          </a:xfrm>
          <a:prstGeom prst="rect">
            <a:avLst/>
          </a:prstGeom>
          <a:noFill/>
        </p:spPr>
        <p:txBody>
          <a:bodyPr wrap="square" rtlCol="0">
            <a:spAutoFit/>
          </a:bodyPr>
          <a:lstStyle/>
          <a:p>
            <a:r>
              <a:rPr lang="en-US" sz="2800" dirty="0">
                <a:latin typeface="Abadi" panose="020B0604020104020204" pitchFamily="34" charset="0"/>
              </a:rPr>
              <a:t>The Canada </a:t>
            </a:r>
            <a:r>
              <a:rPr lang="en-US" sz="2800" dirty="0" err="1">
                <a:latin typeface="Abadi" panose="020B0604020104020204" pitchFamily="34" charset="0"/>
              </a:rPr>
              <a:t>Labour</a:t>
            </a:r>
            <a:r>
              <a:rPr lang="en-US" sz="2800" dirty="0">
                <a:latin typeface="Abadi" panose="020B0604020104020204" pitchFamily="34" charset="0"/>
              </a:rPr>
              <a:t> Code Part II is the legislation that governs health and safety in federally regulated workplaces.  </a:t>
            </a:r>
          </a:p>
          <a:p>
            <a:endParaRPr lang="en-US" sz="2800" dirty="0">
              <a:latin typeface="Abadi" panose="020B0604020104020204" pitchFamily="34" charset="0"/>
            </a:endParaRPr>
          </a:p>
          <a:p>
            <a:r>
              <a:rPr lang="en-US" sz="2800" dirty="0">
                <a:latin typeface="Abadi" panose="020B0604020104020204" pitchFamily="34" charset="0"/>
              </a:rPr>
              <a:t>The Code outlines the general duties, requirements and principles for occupational health and safety.</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263857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035552"/>
          </a:xfrm>
        </p:spPr>
        <p:txBody>
          <a:bodyPr vert="horz" lIns="91440" tIns="45720" rIns="91440" bIns="45720" rtlCol="0" anchor="b">
            <a:normAutofit fontScale="90000"/>
          </a:bodyPr>
          <a:lstStyle/>
          <a:p>
            <a:r>
              <a:rPr lang="en-US" sz="4000" dirty="0">
                <a:latin typeface="Rockwell Nova" panose="020F0502020204030204" pitchFamily="18" charset="0"/>
              </a:rPr>
              <a:t>Purpose of the Legislation</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6124754"/>
          </a:xfrm>
          <a:prstGeom prst="rect">
            <a:avLst/>
          </a:prstGeom>
          <a:noFill/>
        </p:spPr>
        <p:txBody>
          <a:bodyPr wrap="square" rtlCol="0">
            <a:spAutoFit/>
          </a:bodyPr>
          <a:lstStyle/>
          <a:p>
            <a:r>
              <a:rPr lang="en-US" sz="2800" dirty="0">
                <a:latin typeface="Abadi" panose="020B0604020104020204" pitchFamily="34" charset="0"/>
              </a:rPr>
              <a:t>122.1 (…) to prevent accidents, occurrences of harassment and violence and physical or psychological injuries and illnesses arising out of, linked with or occurring in the course of employment to which this Part applies.</a:t>
            </a:r>
          </a:p>
          <a:p>
            <a:endParaRPr lang="en-US" sz="2800" dirty="0">
              <a:latin typeface="Abadi" panose="020B0604020104020204" pitchFamily="34" charset="0"/>
            </a:endParaRPr>
          </a:p>
          <a:p>
            <a:r>
              <a:rPr lang="en-US" sz="2800" dirty="0">
                <a:latin typeface="Abadi" panose="020B0604020104020204" pitchFamily="34" charset="0"/>
              </a:rPr>
              <a:t>122.2 Preventive measures should consist first of the elimination of hazards, then the reduction of hazards and finally, the provisions of personal protective equipment, clothing, devices of materials, all with the goal of ensuring the health and safety of employees.</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115487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3"/>
            <a:ext cx="11135315" cy="1035552"/>
          </a:xfrm>
        </p:spPr>
        <p:txBody>
          <a:bodyPr vert="horz" lIns="91440" tIns="45720" rIns="91440" bIns="45720" rtlCol="0" anchor="b">
            <a:normAutofit fontScale="90000"/>
          </a:bodyPr>
          <a:lstStyle/>
          <a:p>
            <a:r>
              <a:rPr lang="en-US" sz="4000" dirty="0">
                <a:latin typeface="Rockwell Nova" panose="020F0502020204030204" pitchFamily="18" charset="0"/>
              </a:rPr>
              <a:t>CANADA LABOUR PART II - INDEX</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4401205"/>
          </a:xfrm>
          <a:prstGeom prst="rect">
            <a:avLst/>
          </a:prstGeom>
          <a:noFill/>
        </p:spPr>
        <p:txBody>
          <a:bodyPr wrap="square" rtlCol="0">
            <a:spAutoFit/>
          </a:bodyPr>
          <a:lstStyle/>
          <a:p>
            <a:r>
              <a:rPr lang="en-US" sz="2800" dirty="0">
                <a:latin typeface="Abadi" panose="020B0604020104020204" pitchFamily="34" charset="0"/>
              </a:rPr>
              <a:t>The Canada </a:t>
            </a:r>
            <a:r>
              <a:rPr lang="en-US" sz="2800" dirty="0" err="1">
                <a:latin typeface="Abadi" panose="020B0604020104020204" pitchFamily="34" charset="0"/>
              </a:rPr>
              <a:t>Labour</a:t>
            </a:r>
            <a:r>
              <a:rPr lang="en-US" sz="2800" dirty="0">
                <a:latin typeface="Abadi" panose="020B0604020104020204" pitchFamily="34" charset="0"/>
              </a:rPr>
              <a:t> Code Part II does not have an index of the Sections.  </a:t>
            </a:r>
          </a:p>
          <a:p>
            <a:endParaRPr lang="en-US" sz="2800" dirty="0">
              <a:latin typeface="Abadi" panose="020B0604020104020204" pitchFamily="34" charset="0"/>
            </a:endParaRPr>
          </a:p>
          <a:p>
            <a:r>
              <a:rPr lang="en-US" sz="2800" b="1" u="sng" dirty="0">
                <a:latin typeface="Abadi" panose="020B0604020104020204" pitchFamily="34" charset="0"/>
              </a:rPr>
              <a:t>ACTIVITY:</a:t>
            </a:r>
          </a:p>
          <a:p>
            <a:endParaRPr lang="en-US" sz="2800" b="1" u="sng" dirty="0">
              <a:latin typeface="Abadi" panose="020B0604020104020204" pitchFamily="34" charset="0"/>
            </a:endParaRPr>
          </a:p>
          <a:p>
            <a:r>
              <a:rPr lang="en-US" sz="2800" dirty="0">
                <a:latin typeface="Abadi" panose="020B0604020104020204" pitchFamily="34" charset="0"/>
              </a:rPr>
              <a:t>Review the handout and choose one or two sections that interest you.</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110575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228600" y="569622"/>
            <a:ext cx="11135315" cy="1420808"/>
          </a:xfrm>
        </p:spPr>
        <p:txBody>
          <a:bodyPr vert="horz" lIns="91440" tIns="45720" rIns="91440" bIns="45720" rtlCol="0" anchor="b">
            <a:normAutofit fontScale="90000"/>
          </a:bodyPr>
          <a:lstStyle/>
          <a:p>
            <a:r>
              <a:rPr lang="en-US" sz="4000" dirty="0">
                <a:latin typeface="Rockwell Nova" panose="020F0502020204030204" pitchFamily="18" charset="0"/>
              </a:rPr>
              <a:t>Canada occupational health and safety regulations </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nvSpPr>
        <p:spPr>
          <a:xfrm>
            <a:off x="524065" y="1759778"/>
            <a:ext cx="10497721" cy="3539430"/>
          </a:xfrm>
          <a:prstGeom prst="rect">
            <a:avLst/>
          </a:prstGeom>
          <a:noFill/>
        </p:spPr>
        <p:txBody>
          <a:bodyPr wrap="square" rtlCol="0">
            <a:spAutoFit/>
          </a:bodyPr>
          <a:lstStyle/>
          <a:p>
            <a:r>
              <a:rPr lang="en-US" sz="2800" dirty="0">
                <a:latin typeface="Abadi" panose="020B0604020104020204" pitchFamily="34" charset="0"/>
              </a:rPr>
              <a:t>The Canada Occupational Health and Safety Regulations support the Canada </a:t>
            </a:r>
            <a:r>
              <a:rPr lang="en-US" sz="2800" dirty="0" err="1">
                <a:latin typeface="Abadi" panose="020B0604020104020204" pitchFamily="34" charset="0"/>
              </a:rPr>
              <a:t>Labour</a:t>
            </a:r>
            <a:r>
              <a:rPr lang="en-US" sz="2800" dirty="0">
                <a:latin typeface="Abadi" panose="020B0604020104020204" pitchFamily="34" charset="0"/>
              </a:rPr>
              <a:t> Code Part II in address workplace hazards and the prevention of those hazards.  There are nineteen (19) regulations that address </a:t>
            </a:r>
            <a:r>
              <a:rPr lang="en-US" sz="2800" u="sng" dirty="0">
                <a:latin typeface="Abadi" panose="020B0604020104020204" pitchFamily="34" charset="0"/>
              </a:rPr>
              <a:t>specific</a:t>
            </a:r>
            <a:r>
              <a:rPr lang="en-US" sz="2800" dirty="0">
                <a:latin typeface="Abadi" panose="020B0604020104020204" pitchFamily="34" charset="0"/>
              </a:rPr>
              <a:t> hazards and prevent accidents and injuries in federally regulated workplaces.</a:t>
            </a:r>
          </a:p>
          <a:p>
            <a:endParaRPr lang="en-US" sz="2800" dirty="0">
              <a:latin typeface="Abadi" panose="020B0604020104020204" pitchFamily="34" charset="0"/>
            </a:endParaRPr>
          </a:p>
          <a:p>
            <a:r>
              <a:rPr lang="en-US" sz="2800" dirty="0">
                <a:latin typeface="Abadi" panose="020B0604020104020204" pitchFamily="34" charset="0"/>
              </a:rPr>
              <a:t>There is a separate legislation for Workplace Harassment and Violence Prevention.</a:t>
            </a:r>
          </a:p>
        </p:txBody>
      </p:sp>
    </p:spTree>
    <p:extLst>
      <p:ext uri="{BB962C8B-B14F-4D97-AF65-F5344CB8AC3E}">
        <p14:creationId xmlns:p14="http://schemas.microsoft.com/office/powerpoint/2010/main" val="42872310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0FC9958D441543BE67FA11E002536F" ma:contentTypeVersion="13" ma:contentTypeDescription="Create a new document." ma:contentTypeScope="" ma:versionID="b7eed45a0bfa983833f1d20cafccbcff">
  <xsd:schema xmlns:xsd="http://www.w3.org/2001/XMLSchema" xmlns:xs="http://www.w3.org/2001/XMLSchema" xmlns:p="http://schemas.microsoft.com/office/2006/metadata/properties" xmlns:ns2="0d6345e5-1cf7-473e-87c6-102aa3c56c75" xmlns:ns3="d14e2f15-b647-4ecf-94ca-2628f5150f37" targetNamespace="http://schemas.microsoft.com/office/2006/metadata/properties" ma:root="true" ma:fieldsID="4e6f2b674d0fb9d6840da7af81d1949e" ns2:_="" ns3:_="">
    <xsd:import namespace="0d6345e5-1cf7-473e-87c6-102aa3c56c75"/>
    <xsd:import namespace="d14e2f15-b647-4ecf-94ca-2628f5150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345e5-1cf7-473e-87c6-102aa3c56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af47b69-c9b1-4764-9e67-26b8361a465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4e2f15-b647-4ecf-94ca-2628f5150f3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34874f3-4ad8-41e3-89d8-df442dada7e2}" ma:internalName="TaxCatchAll" ma:showField="CatchAllData" ma:web="d14e2f15-b647-4ecf-94ca-2628f5150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0d6345e5-1cf7-473e-87c6-102aa3c56c75" xsi:nil="true"/>
    <TaxCatchAll xmlns="d14e2f15-b647-4ecf-94ca-2628f5150f37" xsi:nil="true"/>
    <lcf76f155ced4ddcb4097134ff3c332f xmlns="0d6345e5-1cf7-473e-87c6-102aa3c56c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41D1C2-F2D2-4CE8-9C34-F448DA17B33E}"/>
</file>

<file path=customXml/itemProps2.xml><?xml version="1.0" encoding="utf-8"?>
<ds:datastoreItem xmlns:ds="http://schemas.openxmlformats.org/officeDocument/2006/customXml" ds:itemID="{A926A694-3DB5-43FF-97C0-6CB12C9E5D77}"/>
</file>

<file path=customXml/itemProps3.xml><?xml version="1.0" encoding="utf-8"?>
<ds:datastoreItem xmlns:ds="http://schemas.openxmlformats.org/officeDocument/2006/customXml" ds:itemID="{14DB5C39-F9C5-4737-BD9E-5A34D3837D72}"/>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TM04033927[[fn=Main Event]]</Template>
  <TotalTime>0</TotalTime>
  <Words>792</Words>
  <Application>Microsoft Office PowerPoint</Application>
  <PresentationFormat>Widescreen</PresentationFormat>
  <Paragraphs>130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vt:lpstr>
      <vt:lpstr>Arial</vt:lpstr>
      <vt:lpstr>Calibri</vt:lpstr>
      <vt:lpstr>Impact</vt:lpstr>
      <vt:lpstr>Rockwell Extra Bold</vt:lpstr>
      <vt:lpstr>Rockwell Nova</vt:lpstr>
      <vt:lpstr>Rockwell Nova Light</vt:lpstr>
      <vt:lpstr>Main Event</vt:lpstr>
      <vt:lpstr>Union of Taxation Employees  2024 National health and safety conference </vt:lpstr>
      <vt:lpstr> </vt:lpstr>
      <vt:lpstr>WELCOME AND  LAND ACKNOWLEDgeMENT </vt:lpstr>
      <vt:lpstr>Introductions </vt:lpstr>
      <vt:lpstr>OBJECTIVES </vt:lpstr>
      <vt:lpstr>Canada labour code part ii </vt:lpstr>
      <vt:lpstr>Purpose of the Legislation </vt:lpstr>
      <vt:lpstr>CANADA LABOUR PART II - INDEX </vt:lpstr>
      <vt:lpstr>Canada occupational health and safety regulations  </vt:lpstr>
      <vt:lpstr>CANADA OCCUPATIONAL HEALTH AND SAFETY REGULATIONS - INDEX </vt:lpstr>
      <vt:lpstr>EMPLOYERS MUST ESTABLISH JOINT COMMITTEES </vt:lpstr>
      <vt:lpstr>Workplace parties – legal responsibilities </vt:lpstr>
      <vt:lpstr>Legislative references </vt:lpstr>
      <vt:lpstr>Internal complaint resolution process – section 127.1 </vt:lpstr>
      <vt:lpstr>Internal complaint resolution process – why? </vt:lpstr>
      <vt:lpstr>Right to refuse  dangerous work section 128 </vt:lpstr>
      <vt:lpstr>Right to refuse  dangerous work section 128 - EXCEPTIONS </vt:lpstr>
      <vt:lpstr>QUESTIONS AND CLOSING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2024-10-28T15:43:51Z</dcterms:created>
  <dcterms:modified xsi:type="dcterms:W3CDTF">2024-10-28T15:44:03Z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0x0101009D0FC9958D441543BE67FA11E002536F</vt:lpwstr>
  </property>
</Properties>
</file>