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0.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2.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3.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5.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7.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8.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46" r:id="rId1"/>
  </p:sldMasterIdLst>
  <p:notesMasterIdLst>
    <p:notesMasterId r:id="rId21"/>
  </p:notesMasterIdLst>
  <p:handoutMasterIdLst>
    <p:handoutMasterId r:id="rId22"/>
  </p:handoutMasterIdLst>
  <p:sldIdLst>
    <p:sldId id="256" r:id="rId2"/>
    <p:sldId id="297" r:id="rId3"/>
    <p:sldId id="308" r:id="rId4"/>
    <p:sldId id="304" r:id="rId5"/>
    <p:sldId id="305" r:id="rId6"/>
    <p:sldId id="306" r:id="rId7"/>
    <p:sldId id="307" r:id="rId8"/>
    <p:sldId id="309" r:id="rId9"/>
    <p:sldId id="310" r:id="rId10"/>
    <p:sldId id="321" r:id="rId11"/>
    <p:sldId id="311" r:id="rId12"/>
    <p:sldId id="313" r:id="rId13"/>
    <p:sldId id="312" r:id="rId14"/>
    <p:sldId id="314" r:id="rId15"/>
    <p:sldId id="316" r:id="rId16"/>
    <p:sldId id="319" r:id="rId17"/>
    <p:sldId id="317" r:id="rId18"/>
    <p:sldId id="320" r:id="rId19"/>
    <p:sldId id="296" r:id="rId20"/>
  </p:sldIdLst>
  <p:sldSz cx="12192000" cy="6858000"/>
  <p:notesSz cx="6950075" cy="9236075"/>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DCB34-3769-4487-B39A-ED20C7D7AF4D}" v="4" dt="2024-10-28T15:44:51.360"/>
  </p1510:revLst>
</p1510:revInfo>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83" autoAdjust="0"/>
  </p:normalViewPr>
  <p:slideViewPr>
    <p:cSldViewPr snapToGrid="0">
      <p:cViewPr varScale="1">
        <p:scale>
          <a:sx n="103" d="100"/>
          <a:sy n="103" d="100"/>
        </p:scale>
        <p:origin x="828" y="102"/>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D8190EA-5EEC-4300-B6AE-D9734C6C648E}" type="datetimeFigureOut">
              <a:rPr lang="en-US" smtClean="0"/>
              <a:t>10/28/2024</a:t>
            </a:fld>
            <a:endParaRPr lang="en-US"/>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AFF3A6F-DEFA-45E0-9496-BEE7C2C6F3D0}" type="slidenum">
              <a:rPr lang="en-US" smtClean="0"/>
              <a:t>‹#›</a:t>
            </a:fld>
            <a:endParaRPr lang="en-US"/>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487ADD9-2083-264C-A652-8D52D02F7E72}" type="datetimeFigureOut">
              <a:rPr lang="en-US" smtClean="0"/>
              <a:t>10/28/2024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97DC217-DF71-1A49-B3EA-559F1F43B0FF}" type="slidenum">
              <a:rPr lang="en-US" smtClean="0"/>
              <a:t>‹#›</a:t>
            </a:fld>
            <a:endParaRPr lang="en-US"/>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a:p>
        </p:txBody>
      </p:sp>
    </p:spTree>
    <p:extLst>
      <p:ext uri="{BB962C8B-B14F-4D97-AF65-F5344CB8AC3E}">
        <p14:creationId xmlns:p14="http://schemas.microsoft.com/office/powerpoint/2010/main" val="75226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a:p>
        </p:txBody>
      </p:sp>
    </p:spTree>
    <p:extLst>
      <p:ext uri="{BB962C8B-B14F-4D97-AF65-F5344CB8AC3E}">
        <p14:creationId xmlns:p14="http://schemas.microsoft.com/office/powerpoint/2010/main" val="85174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a:p>
        </p:txBody>
      </p:sp>
    </p:spTree>
    <p:extLst>
      <p:ext uri="{BB962C8B-B14F-4D97-AF65-F5344CB8AC3E}">
        <p14:creationId xmlns:p14="http://schemas.microsoft.com/office/powerpoint/2010/main" val="380393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a:p>
        </p:txBody>
      </p:sp>
    </p:spTree>
    <p:extLst>
      <p:ext uri="{BB962C8B-B14F-4D97-AF65-F5344CB8AC3E}">
        <p14:creationId xmlns:p14="http://schemas.microsoft.com/office/powerpoint/2010/main" val="32298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a:p>
        </p:txBody>
      </p:sp>
    </p:spTree>
    <p:extLst>
      <p:ext uri="{BB962C8B-B14F-4D97-AF65-F5344CB8AC3E}">
        <p14:creationId xmlns:p14="http://schemas.microsoft.com/office/powerpoint/2010/main" val="408097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a:p>
        </p:txBody>
      </p:sp>
    </p:spTree>
    <p:extLst>
      <p:ext uri="{BB962C8B-B14F-4D97-AF65-F5344CB8AC3E}">
        <p14:creationId xmlns:p14="http://schemas.microsoft.com/office/powerpoint/2010/main" val="5209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a:p>
        </p:txBody>
      </p:sp>
    </p:spTree>
    <p:extLst>
      <p:ext uri="{BB962C8B-B14F-4D97-AF65-F5344CB8AC3E}">
        <p14:creationId xmlns:p14="http://schemas.microsoft.com/office/powerpoint/2010/main" val="77157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a:p>
        </p:txBody>
      </p:sp>
    </p:spTree>
    <p:extLst>
      <p:ext uri="{BB962C8B-B14F-4D97-AF65-F5344CB8AC3E}">
        <p14:creationId xmlns:p14="http://schemas.microsoft.com/office/powerpoint/2010/main" val="2820755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a:p>
        </p:txBody>
      </p:sp>
    </p:spTree>
    <p:extLst>
      <p:ext uri="{BB962C8B-B14F-4D97-AF65-F5344CB8AC3E}">
        <p14:creationId xmlns:p14="http://schemas.microsoft.com/office/powerpoint/2010/main" val="111833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19</a:t>
            </a:fld>
            <a:endParaRPr lang="en-US"/>
          </a:p>
        </p:txBody>
      </p:sp>
    </p:spTree>
    <p:extLst>
      <p:ext uri="{BB962C8B-B14F-4D97-AF65-F5344CB8AC3E}">
        <p14:creationId xmlns:p14="http://schemas.microsoft.com/office/powerpoint/2010/main" val="39900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a:p>
        </p:txBody>
      </p:sp>
    </p:spTree>
    <p:extLst>
      <p:ext uri="{BB962C8B-B14F-4D97-AF65-F5344CB8AC3E}">
        <p14:creationId xmlns:p14="http://schemas.microsoft.com/office/powerpoint/2010/main" val="260978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a:p>
        </p:txBody>
      </p:sp>
    </p:spTree>
    <p:extLst>
      <p:ext uri="{BB962C8B-B14F-4D97-AF65-F5344CB8AC3E}">
        <p14:creationId xmlns:p14="http://schemas.microsoft.com/office/powerpoint/2010/main" val="115665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a:p>
        </p:txBody>
      </p:sp>
    </p:spTree>
    <p:extLst>
      <p:ext uri="{BB962C8B-B14F-4D97-AF65-F5344CB8AC3E}">
        <p14:creationId xmlns:p14="http://schemas.microsoft.com/office/powerpoint/2010/main" val="394316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a:p>
        </p:txBody>
      </p:sp>
    </p:spTree>
    <p:extLst>
      <p:ext uri="{BB962C8B-B14F-4D97-AF65-F5344CB8AC3E}">
        <p14:creationId xmlns:p14="http://schemas.microsoft.com/office/powerpoint/2010/main" val="343787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a:p>
        </p:txBody>
      </p:sp>
    </p:spTree>
    <p:extLst>
      <p:ext uri="{BB962C8B-B14F-4D97-AF65-F5344CB8AC3E}">
        <p14:creationId xmlns:p14="http://schemas.microsoft.com/office/powerpoint/2010/main" val="865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a:p>
        </p:txBody>
      </p:sp>
    </p:spTree>
    <p:extLst>
      <p:ext uri="{BB962C8B-B14F-4D97-AF65-F5344CB8AC3E}">
        <p14:creationId xmlns:p14="http://schemas.microsoft.com/office/powerpoint/2010/main" val="1816816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a:p>
        </p:txBody>
      </p:sp>
    </p:spTree>
    <p:extLst>
      <p:ext uri="{BB962C8B-B14F-4D97-AF65-F5344CB8AC3E}">
        <p14:creationId xmlns:p14="http://schemas.microsoft.com/office/powerpoint/2010/main" val="143566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a:p>
        </p:txBody>
      </p:sp>
    </p:spTree>
    <p:extLst>
      <p:ext uri="{BB962C8B-B14F-4D97-AF65-F5344CB8AC3E}">
        <p14:creationId xmlns:p14="http://schemas.microsoft.com/office/powerpoint/2010/main" val="2007987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Freeform 13"/>
          <p:cNvSpPr/>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a:p>
        </p:txBody>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r>
              <a:rPr lang="en-US"/>
              <a:t>9/8/20XX</a:t>
            </a: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94A09A9-5501-47C1-A89A-A340965A2BE2}"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42453727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41357787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17194140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1958194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413857334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9/8/20XX</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38149298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9/8/20XX</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3017180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9/8/20XX</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11302329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9/8/20XX</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24150319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a:t>Click to add title</a:t>
            </a:r>
          </a:p>
        </p:txBody>
      </p:sp>
    </p:spTree>
    <p:extLst>
      <p:ext uri="{BB962C8B-B14F-4D97-AF65-F5344CB8AC3E}">
        <p14:creationId xmlns:p14="http://schemas.microsoft.com/office/powerpoint/2010/main" val="8895873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9/8/20XX</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1518434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9/8/20XX</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22116546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9/8/20XX</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36609403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9/8/20XX</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14202344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9/8/20XX</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4907166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9/8/20XX</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42935230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20100868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19992555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r>
              <a:rPr lang="en-US"/>
              <a:t>9/8/20XX</a:t>
            </a: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94A09A9-5501-47C1-A89A-A340965A2BE2}" type="slidenum">
              <a:rPr lang="en-US" smtClean="0"/>
              <a:t>‹#›</a:t>
            </a:fld>
            <a:endParaRPr lang="en-US"/>
          </a:p>
        </p:txBody>
      </p:sp>
    </p:spTree>
    <p:extLst>
      <p:ext uri="{BB962C8B-B14F-4D97-AF65-F5344CB8AC3E}">
        <p14:creationId xmlns:p14="http://schemas.microsoft.com/office/powerpoint/2010/main" val="168875855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transition/>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8.xml"/><Relationship Id="rId2" Type="http://schemas.openxmlformats.org/officeDocument/2006/relationships/tags" Target="../tags/tag3.xml"/><Relationship Id="rId16" Type="http://schemas.openxmlformats.org/officeDocument/2006/relationships/image" Target="../media/image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3.jpe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notesSlide" Target="../notesSlides/notesSlide10.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slideLayout" Target="../slideLayouts/slideLayout18.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5" Type="http://schemas.openxmlformats.org/officeDocument/2006/relationships/tags" Target="../tags/tag105.xml"/><Relationship Id="rId15" Type="http://schemas.openxmlformats.org/officeDocument/2006/relationships/image" Target="../media/image3.jpeg"/><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notesSlide" Target="../notesSlides/notesSlide11.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slideLayout" Target="../slideLayouts/slideLayout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5" Type="http://schemas.openxmlformats.org/officeDocument/2006/relationships/tags" Target="../tags/tag116.xml"/><Relationship Id="rId15" Type="http://schemas.openxmlformats.org/officeDocument/2006/relationships/image" Target="../media/image3.jpeg"/><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notesSlide" Target="../notesSlides/notesSlide12.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slideLayout" Target="../slideLayouts/slideLayout18.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image" Target="../media/image3.jpeg"/><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notesSlide" Target="../notesSlides/notesSlide13.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slideLayout" Target="../slideLayouts/slideLayout18.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image" Target="../media/image3.jpeg"/><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notesSlide" Target="../notesSlides/notesSlide14.xml"/><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slideLayout" Target="../slideLayouts/slideLayout18.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image" Target="../media/image3.jpeg"/><Relationship Id="rId10" Type="http://schemas.openxmlformats.org/officeDocument/2006/relationships/tags" Target="../tags/tag154.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notesSlide" Target="../notesSlides/notesSlide15.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slideLayout" Target="../slideLayouts/slideLayout1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5" Type="http://schemas.openxmlformats.org/officeDocument/2006/relationships/image" Target="../media/image3.jpeg"/><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notesSlide" Target="../notesSlides/notesSlide16.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slideLayout" Target="../slideLayouts/slideLayout18.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image" Target="../media/image3.jpeg"/><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notesSlide" Target="../notesSlides/notesSlide17.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slideLayout" Target="../slideLayouts/slideLayout18.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5" Type="http://schemas.openxmlformats.org/officeDocument/2006/relationships/tags" Target="../tags/tag182.xml"/><Relationship Id="rId15" Type="http://schemas.openxmlformats.org/officeDocument/2006/relationships/image" Target="../media/image3.jpeg"/><Relationship Id="rId10" Type="http://schemas.openxmlformats.org/officeDocument/2006/relationships/tags" Target="../tags/tag187.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notesSlide" Target="../notesSlides/notesSlide18.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slideLayout" Target="../slideLayouts/slideLayout18.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image" Target="../media/image3.jpeg"/><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slideLayout" Target="../slideLayouts/slideLayout3.xml"/><Relationship Id="rId18" Type="http://schemas.openxmlformats.org/officeDocument/2006/relationships/image" Target="../media/image6.sv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image" Target="../media/image5.png"/><Relationship Id="rId2" Type="http://schemas.openxmlformats.org/officeDocument/2006/relationships/tags" Target="../tags/tag201.xml"/><Relationship Id="rId16" Type="http://schemas.openxmlformats.org/officeDocument/2006/relationships/image" Target="../media/image3.jpeg"/><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image" Target="../media/image2.jpeg"/><Relationship Id="rId10" Type="http://schemas.openxmlformats.org/officeDocument/2006/relationships/tags" Target="../tags/tag209.xml"/><Relationship Id="rId19" Type="http://schemas.openxmlformats.org/officeDocument/2006/relationships/image" Target="../media/image7.png"/><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notesSlide" Target="../notesSlides/notesSlide2.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slideLayout" Target="../slideLayouts/slideLayout18.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3.jpeg"/><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notesSlide" Target="../notesSlides/notesSlide3.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slideLayout" Target="../slideLayouts/slideLayout18.xml"/><Relationship Id="rId2" Type="http://schemas.openxmlformats.org/officeDocument/2006/relationships/tags" Target="../tags/tag25.xml"/><Relationship Id="rId16" Type="http://schemas.openxmlformats.org/officeDocument/2006/relationships/hyperlink" Target="http://www.native-land.ca/" TargetMode="Externa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image" Target="../media/image3.jpeg"/><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notesSlide" Target="../notesSlides/notesSlide4.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slideLayout" Target="../slideLayouts/slideLayout18.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image" Target="../media/image3.jpeg"/><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notesSlide" Target="../notesSlides/notesSlide5.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Layout" Target="../slideLayouts/slideLayout1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image" Target="../media/image3.jpeg"/><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notesSlide" Target="../notesSlides/notesSlide6.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slideLayout" Target="../slideLayouts/slideLayout18.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image" Target="../media/image3.jpeg"/><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notesSlide" Target="../notesSlides/notesSlide7.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slideLayout" Target="../slideLayouts/slideLayout18.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image" Target="../media/image3.jpeg"/><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notesSlide" Target="../notesSlides/notesSlide8.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slideLayout" Target="../slideLayouts/slideLayout18.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image" Target="../media/image3.jpeg"/><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notesSlide" Target="../notesSlides/notesSlide9.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slideLayout" Target="../slideLayouts/slideLayout18.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image" Target="../media/image3.jpeg"/><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185787" y="1050922"/>
            <a:ext cx="7320717" cy="3800995"/>
          </a:xfrm>
        </p:spPr>
        <p:txBody>
          <a:bodyPr vert="horz" lIns="91440" tIns="45720" rIns="91440" bIns="45720" rtlCol="0" anchor="b">
            <a:normAutofit fontScale="90000"/>
          </a:bodyPr>
          <a:lstStyle/>
          <a:p>
            <a:r>
              <a:rPr lang="fr-CA" sz="3900" dirty="0">
                <a:latin typeface="Rockwell Nova" panose="020F0502020204030204" pitchFamily="18" charset="0"/>
              </a:rPr>
              <a:t>Syndicat des employé-e-s de l’Impôt</a:t>
            </a:r>
            <a:br>
              <a:rPr lang="fr-CA" sz="3900" dirty="0">
                <a:latin typeface="Rockwell Nova" panose="020F0502020204030204" pitchFamily="18" charset="0"/>
              </a:rPr>
            </a:br>
            <a:br>
              <a:rPr lang="fr-CA" sz="3900" dirty="0">
                <a:latin typeface="Rockwell Nova" panose="020F0502020204030204" pitchFamily="18" charset="0"/>
              </a:rPr>
            </a:br>
            <a:r>
              <a:rPr lang="fr-CA" sz="3900" dirty="0">
                <a:latin typeface="Rockwell Nova" panose="020F0502020204030204" pitchFamily="18" charset="0"/>
              </a:rPr>
              <a:t>Conférence nationale sur la santé et la sécurité 2024</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logo with red and black leaves&#10;&#10;Description automatically generated">
            <a:extLst>
              <a:ext uri="{FF2B5EF4-FFF2-40B4-BE49-F238E27FC236}">
                <a16:creationId xmlns:a16="http://schemas.microsoft.com/office/drawing/2014/main" id="{20126F08-D455-3C04-C8E0-44D318E2729E}"/>
              </a:ext>
            </a:extLst>
          </p:cNvPr>
          <p:cNvPicPr>
            <a:picLocks noChangeAspect="1"/>
          </p:cNvPicPr>
          <p:nvPr>
            <p:custDataLst>
              <p:tags r:id="rId10"/>
            </p:custDataLst>
          </p:nvPr>
        </p:nvPicPr>
        <p:blipFill>
          <a:blip r:embed="rId16"/>
          <a:stretch>
            <a:fillRect/>
          </a:stretch>
        </p:blipFill>
        <p:spPr>
          <a:xfrm>
            <a:off x="7650829" y="1382661"/>
            <a:ext cx="4050312" cy="3706036"/>
          </a:xfrm>
          <a:prstGeom prst="rect">
            <a:avLst/>
          </a:prstGeom>
        </p:spPr>
      </p:pic>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1"/>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593088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569622"/>
            <a:ext cx="11135315" cy="1479613"/>
          </a:xfrm>
        </p:spPr>
        <p:txBody>
          <a:bodyPr vert="horz" lIns="91440" tIns="45720" rIns="91440" bIns="45720" rtlCol="0" anchor="b">
            <a:normAutofit fontScale="90000"/>
          </a:bodyPr>
          <a:lstStyle/>
          <a:p>
            <a:r>
              <a:rPr lang="en-US" sz="4000" dirty="0">
                <a:latin typeface="Rockwell Nova" panose="020F0502020204030204" pitchFamily="18" charset="0"/>
              </a:rPr>
              <a:t>INDEX DU </a:t>
            </a:r>
            <a:r>
              <a:rPr lang="en-US" sz="4000" i="1" dirty="0">
                <a:latin typeface="Rockwell Nova" panose="020F0502020204030204" pitchFamily="18" charset="0"/>
              </a:rPr>
              <a:t>RÈGLEMENT CANADIEN SUR LA SANTÉ ET LA SÉCURITÉ AU TRAVAIL</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759778"/>
            <a:ext cx="10497721" cy="1371600"/>
          </a:xfrm>
          <a:prstGeom prst="rect">
            <a:avLst/>
          </a:prstGeom>
          <a:noFill/>
        </p:spPr>
        <p:txBody>
          <a:bodyPr wrap="square" rtlCol="0">
            <a:spAutoFit/>
          </a:bodyPr>
          <a:lstStyle/>
          <a:p>
            <a:endParaRPr lang="en-US" sz="2800" dirty="0">
              <a:latin typeface="Abadi" panose="020B0604020104020204" pitchFamily="34" charset="0"/>
            </a:endParaRPr>
          </a:p>
          <a:p>
            <a:r>
              <a:rPr lang="fr-CA" sz="2800" dirty="0">
                <a:latin typeface="Abadi" panose="020B0604020104020204" pitchFamily="34" charset="0"/>
              </a:rPr>
              <a:t>Passez en revue le document qu’on vous a remis et choisissez un ou deux règlements qui vous intéressent.</a:t>
            </a:r>
          </a:p>
        </p:txBody>
      </p:sp>
    </p:spTree>
    <p:extLst>
      <p:ext uri="{BB962C8B-B14F-4D97-AF65-F5344CB8AC3E}">
        <p14:creationId xmlns:p14="http://schemas.microsoft.com/office/powerpoint/2010/main" val="39858529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569622"/>
            <a:ext cx="11135315" cy="1479613"/>
          </a:xfrm>
        </p:spPr>
        <p:txBody>
          <a:bodyPr vert="horz" lIns="91440" tIns="45720" rIns="91440" bIns="45720" rtlCol="0" anchor="b">
            <a:normAutofit fontScale="90000"/>
          </a:bodyPr>
          <a:lstStyle/>
          <a:p>
            <a:r>
              <a:rPr lang="fr-CA" sz="4000" dirty="0">
                <a:latin typeface="Rockwell Nova" panose="020F0502020204030204" pitchFamily="18" charset="0"/>
              </a:rPr>
              <a:t>Obligation de l’EMPLOYEUR D’ÉTABLIR DES COMITÉS MIXTES</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409283" y="1696590"/>
            <a:ext cx="11268043" cy="3554819"/>
          </a:xfrm>
          <a:prstGeom prst="rect">
            <a:avLst/>
          </a:prstGeom>
          <a:noFill/>
        </p:spPr>
        <p:txBody>
          <a:bodyPr wrap="square" rtlCol="0">
            <a:spAutoFit/>
          </a:bodyPr>
          <a:lstStyle/>
          <a:p>
            <a:pPr marL="457200" indent="-457200">
              <a:buFont typeface="Arial" panose="020B0604020202020204" pitchFamily="34" charset="0"/>
              <a:buChar char="•"/>
            </a:pPr>
            <a:r>
              <a:rPr lang="fr-CA" sz="2500" dirty="0">
                <a:latin typeface="Abadi" panose="020B0604020104020204" pitchFamily="34" charset="0"/>
              </a:rPr>
              <a:t>Par. 136(1) L’employeur </a:t>
            </a:r>
            <a:r>
              <a:rPr lang="fr-CA" sz="2500" b="1" u="sng" dirty="0">
                <a:latin typeface="Abadi" panose="020B0604020104020204" pitchFamily="34" charset="0"/>
              </a:rPr>
              <a:t>nomme un représentant</a:t>
            </a:r>
            <a:r>
              <a:rPr lang="fr-CA" sz="2500" dirty="0">
                <a:latin typeface="Abadi" panose="020B0604020104020204" pitchFamily="34" charset="0"/>
              </a:rPr>
              <a:t> pour chaque lieu de travail placé sous son entière autorité et occupant habituellement </a:t>
            </a:r>
            <a:r>
              <a:rPr lang="fr-CA" sz="2500" b="1" u="sng" dirty="0">
                <a:latin typeface="Abadi" panose="020B0604020104020204" pitchFamily="34" charset="0"/>
              </a:rPr>
              <a:t>moins de vingt employés</a:t>
            </a:r>
            <a:r>
              <a:rPr lang="fr-CA" sz="2500" dirty="0">
                <a:latin typeface="Abadi" panose="020B0604020104020204" pitchFamily="34" charset="0"/>
              </a:rPr>
              <a:t>.</a:t>
            </a:r>
          </a:p>
          <a:p>
            <a:pPr marL="457200" indent="-457200">
              <a:buFont typeface="Arial" panose="020B0604020202020204" pitchFamily="34" charset="0"/>
              <a:buChar char="•"/>
            </a:pPr>
            <a:r>
              <a:rPr lang="fr-CA" sz="2500" dirty="0">
                <a:latin typeface="Abadi" panose="020B0604020104020204" pitchFamily="34" charset="0"/>
              </a:rPr>
              <a:t>Par. 135(1) […] l’employeur constitue, pour chaque lieu de travail placé sous son entière autorité et occupant habituellement </a:t>
            </a:r>
            <a:r>
              <a:rPr lang="fr-CA" sz="2500" b="1" u="sng" dirty="0">
                <a:latin typeface="Abadi" panose="020B0604020104020204" pitchFamily="34" charset="0"/>
              </a:rPr>
              <a:t>au moins vingt employés</a:t>
            </a:r>
            <a:r>
              <a:rPr lang="fr-CA" sz="2500" dirty="0">
                <a:latin typeface="Abadi" panose="020B0604020104020204" pitchFamily="34" charset="0"/>
              </a:rPr>
              <a:t>, un </a:t>
            </a:r>
            <a:r>
              <a:rPr lang="fr-CA" sz="2500" b="1" u="sng" dirty="0">
                <a:latin typeface="Abadi" panose="020B0604020104020204" pitchFamily="34" charset="0"/>
              </a:rPr>
              <a:t>comité local</a:t>
            </a:r>
            <a:r>
              <a:rPr lang="fr-CA" sz="2500" dirty="0">
                <a:latin typeface="Abadi" panose="020B0604020104020204" pitchFamily="34" charset="0"/>
              </a:rPr>
              <a:t> chargé d’examiner les questions qui concernent le lieu de travail </a:t>
            </a:r>
            <a:r>
              <a:rPr lang="fr-CA" sz="2500" b="1" u="sng" dirty="0">
                <a:latin typeface="Abadi" panose="020B0604020104020204" pitchFamily="34" charset="0"/>
              </a:rPr>
              <a:t>en matière de santé et de sécurité</a:t>
            </a:r>
            <a:r>
              <a:rPr lang="fr-CA" sz="2500" dirty="0">
                <a:latin typeface="Abadi" panose="020B0604020104020204" pitchFamily="34" charset="0"/>
              </a:rPr>
              <a:t>.</a:t>
            </a:r>
          </a:p>
          <a:p>
            <a:pPr marL="457200" indent="-457200">
              <a:buFont typeface="Arial" panose="020B0604020202020204" pitchFamily="34" charset="0"/>
              <a:buChar char="•"/>
            </a:pPr>
            <a:r>
              <a:rPr lang="fr-CA" sz="2500" dirty="0">
                <a:latin typeface="Abadi" panose="020B0604020104020204" pitchFamily="34" charset="0"/>
              </a:rPr>
              <a:t>Par. 134.1(1)… L’employeur qui compte habituellement </a:t>
            </a:r>
            <a:r>
              <a:rPr lang="fr-CA" sz="2500" b="1" u="sng" dirty="0">
                <a:latin typeface="Abadi" panose="020B0604020104020204" pitchFamily="34" charset="0"/>
              </a:rPr>
              <a:t>300 employés directs ou plus</a:t>
            </a:r>
            <a:r>
              <a:rPr lang="fr-CA" sz="2500" dirty="0">
                <a:latin typeface="Abadi" panose="020B0604020104020204" pitchFamily="34" charset="0"/>
              </a:rPr>
              <a:t> constitue </a:t>
            </a:r>
            <a:r>
              <a:rPr lang="fr-CA" sz="2500" b="1" u="sng" dirty="0">
                <a:latin typeface="Abadi" panose="020B0604020104020204" pitchFamily="34" charset="0"/>
              </a:rPr>
              <a:t>un comité d’orientation</a:t>
            </a:r>
            <a:r>
              <a:rPr lang="fr-CA" sz="2500" dirty="0">
                <a:latin typeface="Abadi" panose="020B0604020104020204" pitchFamily="34" charset="0"/>
              </a:rPr>
              <a:t>.</a:t>
            </a:r>
          </a:p>
        </p:txBody>
      </p:sp>
    </p:spTree>
    <p:extLst>
      <p:ext uri="{BB962C8B-B14F-4D97-AF65-F5344CB8AC3E}">
        <p14:creationId xmlns:p14="http://schemas.microsoft.com/office/powerpoint/2010/main" val="40116778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569623"/>
            <a:ext cx="11135315" cy="1520434"/>
          </a:xfrm>
        </p:spPr>
        <p:txBody>
          <a:bodyPr vert="horz" lIns="91440" tIns="45720" rIns="91440" bIns="45720" rtlCol="0" anchor="b">
            <a:normAutofit fontScale="90000"/>
          </a:bodyPr>
          <a:lstStyle/>
          <a:p>
            <a:r>
              <a:rPr lang="fr-CA" sz="4000" dirty="0">
                <a:latin typeface="Rockwell Nova" panose="020F0502020204030204" pitchFamily="18" charset="0"/>
              </a:rPr>
              <a:t>responsabilités légales des parties dans le milieu de travail</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759778"/>
            <a:ext cx="10497721" cy="3539430"/>
          </a:xfrm>
          <a:prstGeom prst="rect">
            <a:avLst/>
          </a:prstGeom>
          <a:noFill/>
        </p:spPr>
        <p:txBody>
          <a:bodyPr wrap="square" rtlCol="0">
            <a:spAutoFit/>
          </a:bodyPr>
          <a:lstStyle/>
          <a:p>
            <a:pPr marL="514350" indent="-514350">
              <a:buFont typeface="+mj-lt"/>
              <a:buAutoNum type="arabicPeriod"/>
            </a:pPr>
            <a:r>
              <a:rPr lang="fr-CA" sz="2800" dirty="0">
                <a:latin typeface="Abadi" panose="020B0604020104020204" pitchFamily="34" charset="0"/>
              </a:rPr>
              <a:t>L’employeur</a:t>
            </a:r>
          </a:p>
          <a:p>
            <a:pPr marL="514350" indent="-514350">
              <a:buFont typeface="+mj-lt"/>
              <a:buAutoNum type="arabicPeriod"/>
            </a:pPr>
            <a:endParaRPr lang="fr-CA" sz="2800" dirty="0">
              <a:latin typeface="Abadi" panose="020B0604020104020204" pitchFamily="34" charset="0"/>
            </a:endParaRPr>
          </a:p>
          <a:p>
            <a:pPr marL="514350" indent="-514350">
              <a:buFont typeface="+mj-lt"/>
              <a:buAutoNum type="arabicPeriod"/>
            </a:pPr>
            <a:r>
              <a:rPr lang="fr-CA" sz="2800" dirty="0">
                <a:latin typeface="Abadi" panose="020B0604020104020204" pitchFamily="34" charset="0"/>
              </a:rPr>
              <a:t>Les membres du personnel</a:t>
            </a:r>
          </a:p>
          <a:p>
            <a:pPr marL="514350" indent="-514350">
              <a:buFont typeface="+mj-lt"/>
              <a:buAutoNum type="arabicPeriod"/>
            </a:pPr>
            <a:endParaRPr lang="fr-CA" sz="2800" dirty="0">
              <a:latin typeface="Abadi" panose="020B0604020104020204" pitchFamily="34" charset="0"/>
            </a:endParaRPr>
          </a:p>
          <a:p>
            <a:pPr marL="514350" indent="-514350">
              <a:buFont typeface="+mj-lt"/>
              <a:buAutoNum type="arabicPeriod"/>
            </a:pPr>
            <a:r>
              <a:rPr lang="fr-CA" sz="2800" dirty="0">
                <a:latin typeface="Abadi" panose="020B0604020104020204" pitchFamily="34" charset="0"/>
              </a:rPr>
              <a:t>Le comité d’orientation en matière de santé et de sécurité</a:t>
            </a:r>
          </a:p>
          <a:p>
            <a:pPr marL="514350" indent="-514350">
              <a:buFont typeface="+mj-lt"/>
              <a:buAutoNum type="arabicPeriod"/>
            </a:pPr>
            <a:endParaRPr lang="fr-CA" sz="2800" dirty="0">
              <a:latin typeface="Abadi" panose="020B0604020104020204" pitchFamily="34" charset="0"/>
            </a:endParaRPr>
          </a:p>
          <a:p>
            <a:pPr marL="514350" indent="-514350">
              <a:buFont typeface="+mj-lt"/>
              <a:buAutoNum type="arabicPeriod"/>
            </a:pPr>
            <a:r>
              <a:rPr lang="fr-CA" sz="2800" dirty="0">
                <a:latin typeface="Abadi" panose="020B0604020104020204" pitchFamily="34" charset="0"/>
              </a:rPr>
              <a:t>Le comité de santé et de sécurité au travail (CSST) ou les représentants ou représentantes en santé et sécurité</a:t>
            </a:r>
            <a:endParaRPr lang="en-US" sz="2800" dirty="0">
              <a:latin typeface="Abadi" panose="020B0604020104020204" pitchFamily="34" charset="0"/>
            </a:endParaRPr>
          </a:p>
        </p:txBody>
      </p:sp>
    </p:spTree>
    <p:extLst>
      <p:ext uri="{BB962C8B-B14F-4D97-AF65-F5344CB8AC3E}">
        <p14:creationId xmlns:p14="http://schemas.microsoft.com/office/powerpoint/2010/main" val="18495623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569623"/>
            <a:ext cx="11135315" cy="1035552"/>
          </a:xfrm>
        </p:spPr>
        <p:txBody>
          <a:bodyPr vert="horz" lIns="91440" tIns="45720" rIns="91440" bIns="45720" rtlCol="0" anchor="b">
            <a:normAutofit fontScale="90000"/>
          </a:bodyPr>
          <a:lstStyle/>
          <a:p>
            <a:r>
              <a:rPr lang="fr-CA" sz="4000" dirty="0">
                <a:latin typeface="Rockwell Nova" panose="020F0502020204030204" pitchFamily="18" charset="0"/>
              </a:rPr>
              <a:t>Renvois AUX ARTICLES du </a:t>
            </a:r>
            <a:r>
              <a:rPr lang="fr-CA" sz="4000" i="1" dirty="0">
                <a:latin typeface="Rockwell Nova" panose="020F0502020204030204" pitchFamily="18" charset="0"/>
              </a:rPr>
              <a:t>CODE</a:t>
            </a:r>
            <a:br>
              <a:rPr lang="fr-CA" sz="4000" dirty="0">
                <a:latin typeface="Rockwell Nova" panose="020F0502020204030204" pitchFamily="18" charset="0"/>
              </a:rPr>
            </a:br>
            <a:endParaRPr lang="fr-CA"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759778"/>
            <a:ext cx="10497721" cy="4832092"/>
          </a:xfrm>
          <a:prstGeom prst="rect">
            <a:avLst/>
          </a:prstGeom>
          <a:noFill/>
        </p:spPr>
        <p:txBody>
          <a:bodyPr wrap="square" rtlCol="0">
            <a:spAutoFit/>
          </a:bodyPr>
          <a:lstStyle/>
          <a:p>
            <a:pPr marL="457200" indent="-457200">
              <a:buFont typeface="Arial" panose="020B0604020202020204" pitchFamily="34" charset="0"/>
              <a:buChar char="•"/>
            </a:pPr>
            <a:r>
              <a:rPr lang="fr-CA" sz="2800" dirty="0">
                <a:latin typeface="Abadi" panose="020B0604020104020204" pitchFamily="34" charset="0"/>
              </a:rPr>
              <a:t>Rôles et responsabilités de l’employeur : articles 124 et 125</a:t>
            </a:r>
          </a:p>
          <a:p>
            <a:pPr marL="457200" indent="-457200">
              <a:buFont typeface="Arial" panose="020B0604020202020204" pitchFamily="34" charset="0"/>
              <a:buChar char="•"/>
            </a:pPr>
            <a:endParaRPr lang="fr-CA" sz="2800" dirty="0">
              <a:latin typeface="Abadi" panose="020B0604020104020204" pitchFamily="34" charset="0"/>
            </a:endParaRPr>
          </a:p>
          <a:p>
            <a:pPr marL="457200" indent="-457200">
              <a:buFont typeface="Arial" panose="020B0604020202020204" pitchFamily="34" charset="0"/>
              <a:buChar char="•"/>
            </a:pPr>
            <a:r>
              <a:rPr lang="fr-CA" sz="2800" dirty="0">
                <a:latin typeface="Abadi" panose="020B0604020104020204" pitchFamily="34" charset="0"/>
              </a:rPr>
              <a:t>Rôles et responsabilités du personnel : article 126</a:t>
            </a:r>
          </a:p>
          <a:p>
            <a:pPr marL="457200" indent="-457200">
              <a:buFont typeface="Arial" panose="020B0604020202020204" pitchFamily="34" charset="0"/>
              <a:buChar char="•"/>
            </a:pPr>
            <a:endParaRPr lang="fr-CA" sz="2800" dirty="0">
              <a:latin typeface="Abadi" panose="020B0604020104020204" pitchFamily="34" charset="0"/>
            </a:endParaRPr>
          </a:p>
          <a:p>
            <a:pPr marL="457200" indent="-457200">
              <a:buFont typeface="Arial" panose="020B0604020202020204" pitchFamily="34" charset="0"/>
              <a:buChar char="•"/>
            </a:pPr>
            <a:r>
              <a:rPr lang="fr-CA" sz="2800" dirty="0">
                <a:latin typeface="Abadi" panose="020B0604020104020204" pitchFamily="34" charset="0"/>
              </a:rPr>
              <a:t>Rôles et responsabilités du comité d’orientation : article 134</a:t>
            </a:r>
          </a:p>
          <a:p>
            <a:endParaRPr lang="fr-CA" sz="2800" dirty="0">
              <a:latin typeface="Abadi" panose="020B0604020104020204" pitchFamily="34" charset="0"/>
            </a:endParaRPr>
          </a:p>
          <a:p>
            <a:pPr marL="457200" indent="-457200">
              <a:buFont typeface="Arial" panose="020B0604020202020204" pitchFamily="34" charset="0"/>
              <a:buChar char="•"/>
            </a:pPr>
            <a:r>
              <a:rPr lang="fr-CA" sz="2800" dirty="0">
                <a:latin typeface="Abadi" panose="020B0604020104020204" pitchFamily="34" charset="0"/>
              </a:rPr>
              <a:t>Rôles et responsabilités du comité local : article 135</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2832767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569623"/>
            <a:ext cx="11135315" cy="1512270"/>
          </a:xfrm>
        </p:spPr>
        <p:txBody>
          <a:bodyPr vert="horz" lIns="91440" tIns="45720" rIns="91440" bIns="45720" rtlCol="0" anchor="b">
            <a:normAutofit fontScale="90000"/>
          </a:bodyPr>
          <a:lstStyle/>
          <a:p>
            <a:r>
              <a:rPr lang="en-US" sz="4000">
                <a:latin typeface="Rockwell Nova" panose="020F0502020204030204" pitchFamily="18" charset="0"/>
              </a:rPr>
              <a:t>Processus de règlement interne des plaintes – article 127.1</a:t>
            </a:r>
            <a:br>
              <a:rPr lang="en-US" sz="4000">
                <a:latin typeface="Rockwell Nova" panose="020F0502020204030204" pitchFamily="18" charset="0"/>
              </a:rPr>
            </a:br>
            <a:endParaRPr lang="en-US" sz="400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759778"/>
            <a:ext cx="10497721" cy="3970318"/>
          </a:xfrm>
          <a:prstGeom prst="rect">
            <a:avLst/>
          </a:prstGeom>
          <a:noFill/>
        </p:spPr>
        <p:txBody>
          <a:bodyPr wrap="square" rtlCol="0">
            <a:spAutoFit/>
          </a:bodyPr>
          <a:lstStyle/>
          <a:p>
            <a:r>
              <a:rPr lang="fr-CA" sz="2800" dirty="0">
                <a:latin typeface="Abadi" panose="020B0604020104020204" pitchFamily="34" charset="0"/>
              </a:rPr>
              <a:t>Une plainte peut être adressée à une agente ou un agent de santé et de sécurité du Programme du travail seulement si le processus de règlement interne des plaintes a été respecté, mais n’a pas permis de régler la plainte.</a:t>
            </a:r>
          </a:p>
          <a:p>
            <a:pPr marL="457200" indent="-457200">
              <a:buFont typeface="Arial" panose="020B0604020202020204" pitchFamily="34" charset="0"/>
              <a:buChar char="•"/>
            </a:pPr>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13872807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12725" y="228349"/>
            <a:ext cx="11135315" cy="1512270"/>
          </a:xfrm>
        </p:spPr>
        <p:txBody>
          <a:bodyPr vert="horz" lIns="91440" tIns="45720" rIns="91440" bIns="45720" rtlCol="0" anchor="b">
            <a:normAutofit/>
          </a:bodyPr>
          <a:lstStyle/>
          <a:p>
            <a:r>
              <a:rPr lang="fr-CA" sz="4000" dirty="0">
                <a:latin typeface="Rockwell Nova" panose="020F0502020204030204" pitchFamily="18" charset="0"/>
              </a:rPr>
              <a:t>À quoi sert le processus de règlement interne des plaintes?</a:t>
            </a: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827886"/>
            <a:ext cx="10497721" cy="3693319"/>
          </a:xfrm>
          <a:prstGeom prst="rect">
            <a:avLst/>
          </a:prstGeom>
          <a:noFill/>
        </p:spPr>
        <p:txBody>
          <a:bodyPr wrap="square" rtlCol="0">
            <a:spAutoFit/>
          </a:bodyPr>
          <a:lstStyle/>
          <a:p>
            <a:r>
              <a:rPr lang="fr-CA" sz="2600" dirty="0">
                <a:latin typeface="Abadi" panose="020B0604020104020204" pitchFamily="34" charset="0"/>
              </a:rPr>
              <a:t>On s’entend généralement pour dire que ce sont les parties dans le milieu de travail (l’employeur et son personnel) qui connaissent le mieux les risques professionnels et qui ont tout intérêt à les éliminer.</a:t>
            </a:r>
          </a:p>
          <a:p>
            <a:endParaRPr lang="fr-CA" sz="2600" dirty="0">
              <a:latin typeface="Abadi" panose="020B0604020104020204" pitchFamily="34" charset="0"/>
            </a:endParaRPr>
          </a:p>
          <a:p>
            <a:r>
              <a:rPr lang="fr-CA" sz="2600" dirty="0">
                <a:latin typeface="Abadi" panose="020B0604020104020204" pitchFamily="34" charset="0"/>
              </a:rPr>
              <a:t>On trouve donc dans le </a:t>
            </a:r>
            <a:r>
              <a:rPr lang="fr-CA" sz="2600" i="1" dirty="0">
                <a:latin typeface="Abadi" panose="020B0604020104020204" pitchFamily="34" charset="0"/>
              </a:rPr>
              <a:t>Code</a:t>
            </a:r>
            <a:r>
              <a:rPr lang="fr-CA" sz="2600" dirty="0">
                <a:latin typeface="Abadi" panose="020B0604020104020204" pitchFamily="34" charset="0"/>
              </a:rPr>
              <a:t> un processus qui prévoit tout une série progressive d’enquêtes pour résoudre les problèmes dans le milieu de travail dans un milieu sécuritaire. Ce processus permet de régler les problèmes de santé et de sécurité plus efficacement et plus rapidement, et renforce la notion de responsabilité interne.</a:t>
            </a:r>
            <a:endParaRPr lang="fr-CA" sz="2800" dirty="0">
              <a:latin typeface="Abadi" panose="020B0604020104020204" pitchFamily="34" charset="0"/>
            </a:endParaRPr>
          </a:p>
        </p:txBody>
      </p:sp>
    </p:spTree>
    <p:extLst>
      <p:ext uri="{BB962C8B-B14F-4D97-AF65-F5344CB8AC3E}">
        <p14:creationId xmlns:p14="http://schemas.microsoft.com/office/powerpoint/2010/main" val="20445205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00460" y="248129"/>
            <a:ext cx="11727984" cy="1512270"/>
          </a:xfrm>
        </p:spPr>
        <p:txBody>
          <a:bodyPr vert="horz" lIns="91440" tIns="45720" rIns="91440" bIns="45720" rtlCol="0" anchor="b">
            <a:normAutofit fontScale="90000"/>
          </a:bodyPr>
          <a:lstStyle/>
          <a:p>
            <a:r>
              <a:rPr lang="fr-CA" sz="4000" dirty="0">
                <a:latin typeface="Rockwell Nova" panose="020F0502020204030204" pitchFamily="18" charset="0"/>
              </a:rPr>
              <a:t>Droit de refuser un travail dangereux</a:t>
            </a:r>
            <a:br>
              <a:rPr lang="fr-CA" sz="4000" dirty="0">
                <a:latin typeface="Rockwell Nova" panose="020F0502020204030204" pitchFamily="18" charset="0"/>
              </a:rPr>
            </a:br>
            <a:r>
              <a:rPr lang="fr-CA" sz="4000" dirty="0">
                <a:latin typeface="Rockwell Nova" panose="020F0502020204030204" pitchFamily="18" charset="0"/>
              </a:rPr>
              <a:t>– article 128</a:t>
            </a: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782304"/>
            <a:ext cx="10805192" cy="3108543"/>
          </a:xfrm>
          <a:prstGeom prst="rect">
            <a:avLst/>
          </a:prstGeom>
          <a:noFill/>
        </p:spPr>
        <p:txBody>
          <a:bodyPr wrap="square" rtlCol="0">
            <a:spAutoFit/>
          </a:bodyPr>
          <a:lstStyle/>
          <a:p>
            <a:r>
              <a:rPr lang="fr-CA" sz="2800" dirty="0">
                <a:latin typeface="Abadi" panose="020B0604020104020204" pitchFamily="34" charset="0"/>
              </a:rPr>
              <a:t>Définition de danger :</a:t>
            </a:r>
          </a:p>
          <a:p>
            <a:endParaRPr lang="fr-CA" sz="2800" dirty="0">
              <a:latin typeface="Abadi" panose="020B0604020104020204" pitchFamily="34" charset="0"/>
            </a:endParaRPr>
          </a:p>
          <a:p>
            <a:r>
              <a:rPr lang="fr-CA" sz="2800" i="1" dirty="0">
                <a:latin typeface="Abadi" panose="020B0604020104020204" pitchFamily="34" charset="0"/>
              </a:rPr>
              <a:t>« Situation, tâche ou risque qui pourrait vraisemblablement présenter une menace imminente ou sérieuse pour la vie ou pour la santé de la personne qui y est exposée avant que, selon le cas, la situation soit corrigée, la tâche modifiée ou le risque écarté ».</a:t>
            </a:r>
          </a:p>
          <a:p>
            <a:endParaRPr lang="en-US" sz="2800" dirty="0">
              <a:latin typeface="Abadi" panose="020B0604020104020204" pitchFamily="34" charset="0"/>
            </a:endParaRPr>
          </a:p>
        </p:txBody>
      </p:sp>
    </p:spTree>
    <p:extLst>
      <p:ext uri="{BB962C8B-B14F-4D97-AF65-F5344CB8AC3E}">
        <p14:creationId xmlns:p14="http://schemas.microsoft.com/office/powerpoint/2010/main" val="20526671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150876" y="97824"/>
            <a:ext cx="11887200" cy="1514322"/>
          </a:xfrm>
        </p:spPr>
        <p:txBody>
          <a:bodyPr vert="horz" lIns="91440" tIns="45720" rIns="91440" bIns="45720" rtlCol="0" anchor="b">
            <a:normAutofit fontScale="90000"/>
          </a:bodyPr>
          <a:lstStyle/>
          <a:p>
            <a:r>
              <a:rPr lang="fr-CA" sz="4000" dirty="0">
                <a:latin typeface="Rockwell Nova" panose="020F0502020204030204" pitchFamily="18" charset="0"/>
              </a:rPr>
              <a:t>Droit de refuser un travail dangereux</a:t>
            </a:r>
            <a:br>
              <a:rPr lang="fr-CA" sz="4000" dirty="0">
                <a:latin typeface="Rockwell Nova" panose="020F0502020204030204" pitchFamily="18" charset="0"/>
              </a:rPr>
            </a:br>
            <a:r>
              <a:rPr lang="fr-CA" sz="4000" dirty="0">
                <a:latin typeface="Rockwell Nova" panose="020F0502020204030204" pitchFamily="18" charset="0"/>
              </a:rPr>
              <a:t>— article 128 — Exceptions</a:t>
            </a: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908369"/>
            <a:ext cx="10497721" cy="2739211"/>
          </a:xfrm>
          <a:prstGeom prst="rect">
            <a:avLst/>
          </a:prstGeom>
          <a:noFill/>
        </p:spPr>
        <p:txBody>
          <a:bodyPr wrap="square" rtlCol="0">
            <a:spAutoFit/>
          </a:bodyPr>
          <a:lstStyle/>
          <a:p>
            <a:r>
              <a:rPr lang="fr-CA" sz="2400" dirty="0">
                <a:latin typeface="Abadi" panose="020B0604020104020204" pitchFamily="34" charset="0"/>
              </a:rPr>
              <a:t>Le </a:t>
            </a:r>
            <a:r>
              <a:rPr lang="fr-CA" sz="2400" i="1" dirty="0">
                <a:latin typeface="Abadi" panose="020B0604020104020204" pitchFamily="34" charset="0"/>
              </a:rPr>
              <a:t>Code</a:t>
            </a:r>
            <a:r>
              <a:rPr lang="fr-CA" sz="2400" dirty="0">
                <a:latin typeface="Abadi" panose="020B0604020104020204" pitchFamily="34" charset="0"/>
              </a:rPr>
              <a:t> prévoit certaines exceptions au droit de refuser un travail dangereux :</a:t>
            </a:r>
          </a:p>
          <a:p>
            <a:endParaRPr lang="fr-CA" sz="2400" b="1" dirty="0">
              <a:latin typeface="Abadi" panose="020B0604020104020204" pitchFamily="34" charset="0"/>
            </a:endParaRPr>
          </a:p>
          <a:p>
            <a:pPr marL="342900" indent="-342900">
              <a:buFont typeface="Arial" panose="020B0604020202020204" pitchFamily="34" charset="0"/>
              <a:buChar char="•"/>
            </a:pPr>
            <a:r>
              <a:rPr lang="fr-CA" sz="2400" dirty="0">
                <a:latin typeface="Abadi" panose="020B0604020104020204" pitchFamily="34" charset="0"/>
              </a:rPr>
              <a:t>lorsque le refus de travailler met directement en danger la vie, la santé ou la sécurité d’une autre personne;</a:t>
            </a:r>
          </a:p>
          <a:p>
            <a:endParaRPr lang="fr-CA" sz="2400" dirty="0">
              <a:latin typeface="Abadi" panose="020B0604020104020204" pitchFamily="34" charset="0"/>
            </a:endParaRPr>
          </a:p>
          <a:p>
            <a:pPr marL="342900" indent="-342900">
              <a:buFont typeface="Arial" panose="020B0604020202020204" pitchFamily="34" charset="0"/>
              <a:buChar char="•"/>
            </a:pPr>
            <a:r>
              <a:rPr lang="fr-CA" sz="2400" dirty="0">
                <a:latin typeface="Abadi" panose="020B0604020104020204" pitchFamily="34" charset="0"/>
              </a:rPr>
              <a:t>lorsque le danger constitue une condition normale de l’emploi.</a:t>
            </a:r>
          </a:p>
          <a:p>
            <a:endParaRPr lang="en-US" sz="2800" dirty="0">
              <a:latin typeface="Abadi" panose="020B0604020104020204" pitchFamily="34" charset="0"/>
            </a:endParaRPr>
          </a:p>
        </p:txBody>
      </p:sp>
    </p:spTree>
    <p:extLst>
      <p:ext uri="{BB962C8B-B14F-4D97-AF65-F5344CB8AC3E}">
        <p14:creationId xmlns:p14="http://schemas.microsoft.com/office/powerpoint/2010/main" val="6229561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569623"/>
            <a:ext cx="11135315" cy="1512270"/>
          </a:xfrm>
        </p:spPr>
        <p:txBody>
          <a:bodyPr vert="horz" lIns="91440" tIns="45720" rIns="91440" bIns="45720" rtlCol="0" anchor="b">
            <a:normAutofit/>
          </a:bodyPr>
          <a:lstStyle/>
          <a:p>
            <a:r>
              <a:rPr lang="fr-CA" sz="4000" dirty="0">
                <a:latin typeface="Rockwell Nova" panose="020F0502020204030204" pitchFamily="18" charset="0"/>
              </a:rPr>
              <a:t>QUESTIONS ET MOT DE LA FIN </a:t>
            </a:r>
            <a:br>
              <a:rPr lang="fr-CA" sz="4000" dirty="0">
                <a:latin typeface="Rockwell Nova" panose="020F0502020204030204" pitchFamily="18" charset="0"/>
              </a:rPr>
            </a:br>
            <a:endParaRPr lang="fr-CA"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782304"/>
            <a:ext cx="10497721" cy="2225040"/>
          </a:xfrm>
          <a:prstGeom prst="rect">
            <a:avLst/>
          </a:prstGeom>
          <a:noFill/>
        </p:spPr>
        <p:txBody>
          <a:bodyPr wrap="square" rtlCol="0">
            <a:spAutoFit/>
          </a:bodyPr>
          <a:lstStyle/>
          <a:p>
            <a:r>
              <a:rPr lang="fr-CA" sz="2800" dirty="0">
                <a:latin typeface="Abadi" panose="020B0604020104020204" pitchFamily="34" charset="0"/>
              </a:rPr>
              <a:t>Qu’avez-vous appris de nouveau ou quelle compétence avez-vous accrue aujourd’hui?</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13168224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5">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4"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6" name="Rectangle 25">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1C753FD-96EC-101A-B8A4-5F69A189BEF4}"/>
              </a:ext>
            </a:extLst>
          </p:cNvPr>
          <p:cNvSpPr>
            <a:spLocks noGrp="1"/>
          </p:cNvSpPr>
          <p:nvPr>
            <p:ph type="title"/>
            <p:custDataLst>
              <p:tags r:id="rId8"/>
            </p:custDataLst>
          </p:nvPr>
        </p:nvSpPr>
        <p:spPr>
          <a:xfrm>
            <a:off x="447039" y="854078"/>
            <a:ext cx="5648960" cy="3352161"/>
          </a:xfrm>
        </p:spPr>
        <p:txBody>
          <a:bodyPr vert="horz" lIns="91440" tIns="45720" rIns="91440" bIns="45720" rtlCol="0" anchor="b">
            <a:normAutofit/>
          </a:bodyPr>
          <a:lstStyle/>
          <a:p>
            <a:pPr algn="r"/>
            <a:r>
              <a:rPr lang="en-US" sz="8000"/>
              <a:t>Merci!</a:t>
            </a:r>
          </a:p>
        </p:txBody>
      </p:sp>
      <p:sp>
        <p:nvSpPr>
          <p:cNvPr id="28" name="Rectangle 27">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Graphic 10" descr="Handshake">
            <a:extLst>
              <a:ext uri="{FF2B5EF4-FFF2-40B4-BE49-F238E27FC236}">
                <a16:creationId xmlns:a16="http://schemas.microsoft.com/office/drawing/2014/main" id="{A34305D8-691A-F986-1D02-46D8710028EC}"/>
              </a:ext>
            </a:extLst>
          </p:cNvPr>
          <p:cNvPicPr>
            <a:picLocks noChangeAspect="1"/>
          </p:cNvPicPr>
          <p:nvPr>
            <p:custDataLst>
              <p:tags r:id="rId10"/>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13377" y="854078"/>
            <a:ext cx="4246649" cy="4246649"/>
          </a:xfrm>
          <a:prstGeom prst="rect">
            <a:avLst/>
          </a:prstGeom>
        </p:spPr>
      </p:pic>
      <p:sp>
        <p:nvSpPr>
          <p:cNvPr id="30" name="Rectangle 29">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1"/>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79EE69E2-4674-1DBA-6E89-24A399837E6F}"/>
              </a:ext>
            </a:extLst>
          </p:cNvPr>
          <p:cNvPicPr>
            <a:picLocks noChangeAspect="1"/>
          </p:cNvPicPr>
          <p:nvPr>
            <p:custDataLst>
              <p:tags r:id="rId12"/>
            </p:custDataLst>
          </p:nvPr>
        </p:nvPicPr>
        <p:blipFill>
          <a:blip r:embed="rId19"/>
          <a:stretch>
            <a:fillRect/>
          </a:stretch>
        </p:blipFill>
        <p:spPr>
          <a:xfrm>
            <a:off x="10438396" y="4151380"/>
            <a:ext cx="1643259" cy="1504671"/>
          </a:xfrm>
          <a:prstGeom prst="rect">
            <a:avLst/>
          </a:prstGeom>
        </p:spPr>
      </p:pic>
    </p:spTree>
    <p:extLst>
      <p:ext uri="{BB962C8B-B14F-4D97-AF65-F5344CB8AC3E}">
        <p14:creationId xmlns:p14="http://schemas.microsoft.com/office/powerpoint/2010/main" val="16096735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569623"/>
            <a:ext cx="11135315" cy="1035552"/>
          </a:xfrm>
        </p:spPr>
        <p:txBody>
          <a:bodyPr vert="horz" lIns="91440" tIns="45720" rIns="91440" bIns="45720" rtlCol="0" anchor="b">
            <a:normAutofit fontScale="90000"/>
          </a:bodyPr>
          <a:lstStyle/>
          <a:p>
            <a:br>
              <a:rPr lang="en-US" sz="4000">
                <a:latin typeface="Rockwell Nova" panose="020F0502020204030204" pitchFamily="18" charset="0"/>
              </a:rPr>
            </a:br>
            <a:endParaRPr lang="en-US" sz="400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1253535" y="1717921"/>
            <a:ext cx="9509716" cy="2308324"/>
          </a:xfrm>
          <a:prstGeom prst="rect">
            <a:avLst/>
          </a:prstGeom>
          <a:noFill/>
        </p:spPr>
        <p:txBody>
          <a:bodyPr wrap="square" rtlCol="0">
            <a:spAutoFit/>
          </a:bodyPr>
          <a:lstStyle/>
          <a:p>
            <a:pPr algn="ctr"/>
            <a:endParaRPr lang="en-US" sz="3600" dirty="0">
              <a:latin typeface="Rockwell Nova Light" panose="020F0502020204030204" pitchFamily="18" charset="0"/>
            </a:endParaRPr>
          </a:p>
          <a:p>
            <a:pPr algn="ctr"/>
            <a:endParaRPr lang="en-US" sz="3600" b="1" dirty="0">
              <a:latin typeface="Rockwell Extra Bold" panose="02060903040505020403" pitchFamily="18" charset="0"/>
            </a:endParaRPr>
          </a:p>
          <a:p>
            <a:pPr algn="ctr"/>
            <a:r>
              <a:rPr lang="fr-CA" sz="3600" b="1" dirty="0">
                <a:solidFill>
                  <a:schemeClr val="accent1"/>
                </a:solidFill>
                <a:latin typeface="Rockwell Extra Bold" panose="02060903040505020403" pitchFamily="18" charset="0"/>
              </a:rPr>
              <a:t>PRINCIPES FONDAMENTAUX DE LA SANTÉ ET LA SÉCURITÉ AU TRAVAIL </a:t>
            </a:r>
          </a:p>
        </p:txBody>
      </p:sp>
    </p:spTree>
    <p:extLst>
      <p:ext uri="{BB962C8B-B14F-4D97-AF65-F5344CB8AC3E}">
        <p14:creationId xmlns:p14="http://schemas.microsoft.com/office/powerpoint/2010/main" val="41277460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473233" y="1027556"/>
            <a:ext cx="11135315" cy="1545840"/>
          </a:xfrm>
        </p:spPr>
        <p:txBody>
          <a:bodyPr vert="horz" lIns="91440" tIns="45720" rIns="91440" bIns="45720" rtlCol="0" anchor="b">
            <a:normAutofit fontScale="90000"/>
          </a:bodyPr>
          <a:lstStyle/>
          <a:p>
            <a:r>
              <a:rPr lang="fr-CA" sz="4000" dirty="0">
                <a:latin typeface="Rockwell Nova" panose="020F0502020204030204" pitchFamily="18" charset="0"/>
              </a:rPr>
              <a:t>MOT DE BIENVENUE ET </a:t>
            </a:r>
            <a:br>
              <a:rPr lang="fr-CA" sz="4000" dirty="0">
                <a:latin typeface="Rockwell Nova" panose="020F0502020204030204" pitchFamily="18" charset="0"/>
              </a:rPr>
            </a:br>
            <a:r>
              <a:rPr lang="fr-CA" sz="4000" dirty="0">
                <a:latin typeface="Rockwell Nova" panose="020F0502020204030204" pitchFamily="18" charset="0"/>
              </a:rPr>
              <a:t>Reconnaissance des territoires traditionnels</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77169" y="2514052"/>
            <a:ext cx="10497721" cy="2651760"/>
          </a:xfrm>
          <a:prstGeom prst="rect">
            <a:avLst/>
          </a:prstGeom>
          <a:noFill/>
        </p:spPr>
        <p:txBody>
          <a:bodyPr wrap="square" rtlCol="0">
            <a:spAutoFit/>
          </a:bodyPr>
          <a:lstStyle/>
          <a:p>
            <a:r>
              <a:rPr lang="fr-CA" sz="2800" dirty="0">
                <a:latin typeface="Abadi" panose="020B0604020104020204" pitchFamily="34" charset="0"/>
              </a:rPr>
              <a:t>Pour savoir sur quel territoire autochtone vous vous trouvez :</a:t>
            </a:r>
          </a:p>
          <a:p>
            <a:endParaRPr lang="fr-CA" sz="2800" dirty="0">
              <a:latin typeface="Abadi" panose="020B0604020104020204" pitchFamily="34" charset="0"/>
            </a:endParaRPr>
          </a:p>
          <a:p>
            <a:r>
              <a:rPr lang="fr-CA" sz="2800" dirty="0">
                <a:latin typeface="Abadi" panose="020B0604020104020204" pitchFamily="34" charset="0"/>
                <a:hlinkClick r:id="rId16"/>
              </a:rPr>
              <a:t>native-land.ca/?</a:t>
            </a:r>
            <a:r>
              <a:rPr lang="fr-CA" sz="2800" dirty="0" err="1">
                <a:latin typeface="Abadi" panose="020B0604020104020204" pitchFamily="34" charset="0"/>
                <a:hlinkClick r:id="rId16"/>
              </a:rPr>
              <a:t>lang</a:t>
            </a:r>
            <a:r>
              <a:rPr lang="fr-CA" sz="2800" dirty="0">
                <a:latin typeface="Abadi" panose="020B0604020104020204" pitchFamily="34" charset="0"/>
                <a:hlinkClick r:id="rId16"/>
              </a:rPr>
              <a:t>=</a:t>
            </a:r>
            <a:r>
              <a:rPr lang="fr-CA" sz="2800" dirty="0" err="1">
                <a:latin typeface="Abadi" panose="020B0604020104020204" pitchFamily="34" charset="0"/>
                <a:hlinkClick r:id="rId16"/>
              </a:rPr>
              <a:t>fr</a:t>
            </a:r>
            <a:endParaRPr lang="fr-CA"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23796662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569623"/>
            <a:ext cx="11135315" cy="1035552"/>
          </a:xfrm>
        </p:spPr>
        <p:txBody>
          <a:bodyPr vert="horz" lIns="91440" tIns="45720" rIns="91440" bIns="45720" rtlCol="0" anchor="b">
            <a:normAutofit fontScale="90000"/>
          </a:bodyPr>
          <a:lstStyle/>
          <a:p>
            <a:r>
              <a:rPr lang="en-US" sz="4000">
                <a:latin typeface="Rockwell Nova" panose="020F0502020204030204" pitchFamily="18" charset="0"/>
              </a:rPr>
              <a:t>Présentations</a:t>
            </a:r>
            <a:br>
              <a:rPr lang="en-US" sz="4000">
                <a:latin typeface="Rockwell Nova" panose="020F0502020204030204" pitchFamily="18" charset="0"/>
              </a:rPr>
            </a:br>
            <a:endParaRPr lang="en-US" sz="400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759778"/>
            <a:ext cx="10497721" cy="3931920"/>
          </a:xfrm>
          <a:prstGeom prst="rect">
            <a:avLst/>
          </a:prstGeom>
          <a:noFill/>
        </p:spPr>
        <p:txBody>
          <a:bodyPr wrap="square" rtlCol="0">
            <a:spAutoFit/>
          </a:bodyPr>
          <a:lstStyle/>
          <a:p>
            <a:pPr marL="457200" indent="-457200">
              <a:buFont typeface="Arial" panose="020B0604020202020204" pitchFamily="34" charset="0"/>
              <a:buChar char="•"/>
            </a:pPr>
            <a:r>
              <a:rPr lang="fr-CA" sz="2800" dirty="0">
                <a:latin typeface="Abadi" panose="020B0604020104020204" pitchFamily="34" charset="0"/>
              </a:rPr>
              <a:t>Nom</a:t>
            </a:r>
          </a:p>
          <a:p>
            <a:pPr marL="457200" indent="-457200">
              <a:buFont typeface="Arial" panose="020B0604020202020204" pitchFamily="34" charset="0"/>
              <a:buChar char="•"/>
            </a:pPr>
            <a:r>
              <a:rPr lang="fr-CA" sz="2800" dirty="0">
                <a:latin typeface="Abadi" panose="020B0604020104020204" pitchFamily="34" charset="0"/>
              </a:rPr>
              <a:t>Section locale</a:t>
            </a:r>
          </a:p>
          <a:p>
            <a:pPr marL="457200" indent="-457200">
              <a:buFont typeface="Arial" panose="020B0604020202020204" pitchFamily="34" charset="0"/>
              <a:buChar char="•"/>
            </a:pPr>
            <a:r>
              <a:rPr lang="fr-CA" sz="2800" dirty="0">
                <a:latin typeface="Abadi" panose="020B0604020104020204" pitchFamily="34" charset="0"/>
              </a:rPr>
              <a:t>Lieu de travail</a:t>
            </a:r>
          </a:p>
          <a:p>
            <a:pPr marL="457200" indent="-457200">
              <a:buFont typeface="Arial" panose="020B0604020202020204" pitchFamily="34" charset="0"/>
              <a:buChar char="•"/>
            </a:pPr>
            <a:r>
              <a:rPr lang="fr-CA" sz="2800" dirty="0">
                <a:latin typeface="Abadi" panose="020B0604020104020204" pitchFamily="34" charset="0"/>
              </a:rPr>
              <a:t>Un objectif personnel lié à la santé et la sécurité au travail</a:t>
            </a:r>
          </a:p>
          <a:p>
            <a:endParaRPr lang="fr-CA" sz="2800" dirty="0">
              <a:latin typeface="Abadi" panose="020B0604020104020204" pitchFamily="34" charset="0"/>
            </a:endParaRPr>
          </a:p>
          <a:p>
            <a:endParaRPr lang="fr-CA" sz="2800" dirty="0">
              <a:latin typeface="Abadi" panose="020B0604020104020204" pitchFamily="34" charset="0"/>
            </a:endParaRPr>
          </a:p>
          <a:p>
            <a:endParaRPr lang="fr-CA" sz="2800" dirty="0">
              <a:latin typeface="Abadi" panose="020B0604020104020204" pitchFamily="34" charset="0"/>
            </a:endParaRPr>
          </a:p>
          <a:p>
            <a:endParaRPr lang="fr-CA"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39301305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569623"/>
            <a:ext cx="11135315" cy="1035552"/>
          </a:xfrm>
        </p:spPr>
        <p:txBody>
          <a:bodyPr vert="horz" lIns="91440" tIns="45720" rIns="91440" bIns="45720" rtlCol="0" anchor="b">
            <a:normAutofit fontScale="90000"/>
          </a:bodyPr>
          <a:lstStyle/>
          <a:p>
            <a:r>
              <a:rPr lang="fr-CA" sz="4000" dirty="0">
                <a:latin typeface="Rockwell Nova" panose="020F0502020204030204" pitchFamily="18" charset="0"/>
              </a:rPr>
              <a:t>OBJECTIFS</a:t>
            </a:r>
            <a:br>
              <a:rPr lang="fr-CA" sz="4000" dirty="0">
                <a:latin typeface="Rockwell Nova" panose="020F0502020204030204" pitchFamily="18" charset="0"/>
              </a:rPr>
            </a:br>
            <a:endParaRPr lang="fr-CA"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759778"/>
            <a:ext cx="10497721" cy="5262979"/>
          </a:xfrm>
          <a:prstGeom prst="rect">
            <a:avLst/>
          </a:prstGeom>
          <a:noFill/>
        </p:spPr>
        <p:txBody>
          <a:bodyPr wrap="square" rtlCol="0">
            <a:spAutoFit/>
          </a:bodyPr>
          <a:lstStyle/>
          <a:p>
            <a:pPr marL="457200" indent="-457200">
              <a:buFont typeface="Arial" panose="020B0604020202020204" pitchFamily="34" charset="0"/>
              <a:buChar char="•"/>
            </a:pPr>
            <a:r>
              <a:rPr lang="fr-CA" sz="2800" dirty="0">
                <a:latin typeface="Abadi" panose="020B0604020104020204" pitchFamily="34" charset="0"/>
              </a:rPr>
              <a:t>Comprendre le cadre législatif qui régit les milieux de travail sous réglementation fédérale</a:t>
            </a:r>
          </a:p>
          <a:p>
            <a:pPr marL="457200" indent="-457200">
              <a:buFont typeface="Arial" panose="020B0604020202020204" pitchFamily="34" charset="0"/>
              <a:buChar char="•"/>
            </a:pPr>
            <a:endParaRPr lang="fr-CA" sz="2800" dirty="0">
              <a:latin typeface="Abadi" panose="020B0604020104020204" pitchFamily="34" charset="0"/>
            </a:endParaRPr>
          </a:p>
          <a:p>
            <a:pPr marL="457200" indent="-457200">
              <a:buFont typeface="Arial" panose="020B0604020202020204" pitchFamily="34" charset="0"/>
              <a:buChar char="•"/>
            </a:pPr>
            <a:r>
              <a:rPr lang="fr-CA" sz="2800" dirty="0">
                <a:latin typeface="Abadi" panose="020B0604020104020204" pitchFamily="34" charset="0"/>
              </a:rPr>
              <a:t>Comprendre les rôles et les responsabilités des parties dans le milieu de travail</a:t>
            </a:r>
          </a:p>
          <a:p>
            <a:endParaRPr lang="fr-CA" sz="2800" dirty="0">
              <a:latin typeface="Abadi" panose="020B0604020104020204" pitchFamily="34" charset="0"/>
            </a:endParaRPr>
          </a:p>
          <a:p>
            <a:pPr marL="457200" indent="-457200">
              <a:buFont typeface="Arial" panose="020B0604020202020204" pitchFamily="34" charset="0"/>
              <a:buChar char="•"/>
            </a:pPr>
            <a:r>
              <a:rPr lang="fr-CA" sz="2800" dirty="0">
                <a:latin typeface="Abadi" panose="020B0604020104020204" pitchFamily="34" charset="0"/>
              </a:rPr>
              <a:t>Se familiariser avec le processus de dépôt de plaintes</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42122103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58372" y="558076"/>
            <a:ext cx="11135315" cy="1035552"/>
          </a:xfrm>
        </p:spPr>
        <p:txBody>
          <a:bodyPr vert="horz" lIns="91440" tIns="45720" rIns="91440" bIns="45720" rtlCol="0" anchor="b">
            <a:normAutofit fontScale="90000"/>
          </a:bodyPr>
          <a:lstStyle/>
          <a:p>
            <a:r>
              <a:rPr lang="fr-CA" sz="4000" dirty="0">
                <a:latin typeface="Rockwell Nova" panose="020F0502020204030204" pitchFamily="18" charset="0"/>
              </a:rPr>
              <a:t>Partie II du </a:t>
            </a:r>
            <a:r>
              <a:rPr lang="fr-CA" sz="4000" i="1" dirty="0">
                <a:latin typeface="Rockwell Nova" panose="020F0502020204030204" pitchFamily="18" charset="0"/>
              </a:rPr>
              <a:t>Code canadien du travail</a:t>
            </a:r>
            <a:br>
              <a:rPr lang="fr-CA" sz="4000" dirty="0">
                <a:latin typeface="Rockwell Nova" panose="020F0502020204030204" pitchFamily="18" charset="0"/>
              </a:rPr>
            </a:br>
            <a:endParaRPr lang="fr-CA"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593628"/>
            <a:ext cx="10497721" cy="3108543"/>
          </a:xfrm>
          <a:prstGeom prst="rect">
            <a:avLst/>
          </a:prstGeom>
          <a:noFill/>
        </p:spPr>
        <p:txBody>
          <a:bodyPr wrap="square" rtlCol="0">
            <a:spAutoFit/>
          </a:bodyPr>
          <a:lstStyle/>
          <a:p>
            <a:r>
              <a:rPr lang="fr-CA" sz="2800" dirty="0">
                <a:latin typeface="Abadi" panose="020B0604020104020204" pitchFamily="34" charset="0"/>
              </a:rPr>
              <a:t>La partie II du </a:t>
            </a:r>
            <a:r>
              <a:rPr lang="fr-CA" sz="2800" i="1" dirty="0">
                <a:latin typeface="Abadi" panose="020B0604020104020204" pitchFamily="34" charset="0"/>
              </a:rPr>
              <a:t>Code canadien du travail</a:t>
            </a:r>
            <a:r>
              <a:rPr lang="fr-CA" sz="2800" dirty="0">
                <a:latin typeface="Abadi" panose="020B0604020104020204" pitchFamily="34" charset="0"/>
              </a:rPr>
              <a:t> régit la santé et la sécurité dans les milieux de travail sous réglementation fédérale.</a:t>
            </a:r>
          </a:p>
          <a:p>
            <a:endParaRPr lang="fr-CA" sz="2800" dirty="0">
              <a:latin typeface="Abadi" panose="020B0604020104020204" pitchFamily="34" charset="0"/>
            </a:endParaRPr>
          </a:p>
          <a:p>
            <a:r>
              <a:rPr lang="fr-CA" sz="2800" dirty="0">
                <a:latin typeface="Abadi" panose="020B0604020104020204" pitchFamily="34" charset="0"/>
              </a:rPr>
              <a:t>Le </a:t>
            </a:r>
            <a:r>
              <a:rPr lang="fr-CA" sz="2800" i="1" dirty="0">
                <a:latin typeface="Abadi" panose="020B0604020104020204" pitchFamily="34" charset="0"/>
              </a:rPr>
              <a:t>Code</a:t>
            </a:r>
            <a:r>
              <a:rPr lang="fr-CA" sz="2800" dirty="0">
                <a:latin typeface="Abadi" panose="020B0604020104020204" pitchFamily="34" charset="0"/>
              </a:rPr>
              <a:t> établit les obligations, les exigences et les principes généraux en ce qui concerne la santé et de la sécurité au travail.</a:t>
            </a:r>
          </a:p>
          <a:p>
            <a:endParaRPr lang="fr-CA" sz="2800" dirty="0">
              <a:latin typeface="Abadi" panose="020B0604020104020204" pitchFamily="34" charset="0"/>
            </a:endParaRPr>
          </a:p>
          <a:p>
            <a:endParaRPr lang="fr-CA" sz="2800" dirty="0">
              <a:latin typeface="Abadi" panose="020B0604020104020204" pitchFamily="34" charset="0"/>
            </a:endParaRPr>
          </a:p>
        </p:txBody>
      </p:sp>
    </p:spTree>
    <p:extLst>
      <p:ext uri="{BB962C8B-B14F-4D97-AF65-F5344CB8AC3E}">
        <p14:creationId xmlns:p14="http://schemas.microsoft.com/office/powerpoint/2010/main" val="26385755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364539"/>
            <a:ext cx="11135315" cy="1035552"/>
          </a:xfrm>
        </p:spPr>
        <p:txBody>
          <a:bodyPr vert="horz" lIns="91440" tIns="45720" rIns="91440" bIns="45720" rtlCol="0" anchor="b">
            <a:normAutofit/>
          </a:bodyPr>
          <a:lstStyle/>
          <a:p>
            <a:r>
              <a:rPr lang="fr-CA" sz="4000" dirty="0">
                <a:latin typeface="Rockwell Nova" panose="020F0502020204030204" pitchFamily="18" charset="0"/>
              </a:rPr>
              <a:t>Objet du Code</a:t>
            </a: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654964"/>
            <a:ext cx="10497721" cy="6124754"/>
          </a:xfrm>
          <a:prstGeom prst="rect">
            <a:avLst/>
          </a:prstGeom>
          <a:noFill/>
        </p:spPr>
        <p:txBody>
          <a:bodyPr wrap="square" rtlCol="0">
            <a:spAutoFit/>
          </a:bodyPr>
          <a:lstStyle/>
          <a:p>
            <a:r>
              <a:rPr lang="fr-CA" sz="2800" dirty="0">
                <a:latin typeface="Abadi" panose="020B0604020104020204" pitchFamily="34" charset="0"/>
              </a:rPr>
              <a:t>122(1) […] prévenir les accidents, les incidents de harcèlement et de violence et les blessures et maladies, physiques ou psychologiques, liés à l’occupation d’un emploi régi par ses dispositions.</a:t>
            </a:r>
          </a:p>
          <a:p>
            <a:endParaRPr lang="fr-CA" sz="2800" dirty="0">
              <a:latin typeface="Abadi" panose="020B0604020104020204" pitchFamily="34" charset="0"/>
            </a:endParaRPr>
          </a:p>
          <a:p>
            <a:r>
              <a:rPr lang="fr-CA" sz="2800" dirty="0">
                <a:latin typeface="Abadi" panose="020B0604020104020204" pitchFamily="34" charset="0"/>
              </a:rPr>
              <a:t>122.2 La prévention devrait consister avant tout dans l’élimination des risques, puis dans leur réduction, et enfin dans la fourniture de matériel, d’équipement, de dispositifs ou de vêtements de protection, en vue d’assurer la santé et la sécurité des employés.</a:t>
            </a: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a:p>
            <a:endParaRPr lang="en-US" sz="2800" dirty="0">
              <a:latin typeface="Abadi" panose="020B0604020104020204" pitchFamily="34" charset="0"/>
            </a:endParaRPr>
          </a:p>
        </p:txBody>
      </p:sp>
    </p:spTree>
    <p:extLst>
      <p:ext uri="{BB962C8B-B14F-4D97-AF65-F5344CB8AC3E}">
        <p14:creationId xmlns:p14="http://schemas.microsoft.com/office/powerpoint/2010/main" val="11548753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58372" y="931565"/>
            <a:ext cx="11135315" cy="1035552"/>
          </a:xfrm>
        </p:spPr>
        <p:txBody>
          <a:bodyPr vert="horz" lIns="91440" tIns="45720" rIns="91440" bIns="45720" rtlCol="0" anchor="b">
            <a:normAutofit fontScale="90000"/>
          </a:bodyPr>
          <a:lstStyle/>
          <a:p>
            <a:r>
              <a:rPr lang="en-US" sz="4000" dirty="0">
                <a:latin typeface="Rockwell Nova" panose="020F0502020204030204" pitchFamily="18" charset="0"/>
              </a:rPr>
              <a:t>INDEX DE LA PARTIE II DU </a:t>
            </a:r>
            <a:r>
              <a:rPr lang="en-US" sz="4000" i="1" dirty="0">
                <a:latin typeface="Rockwell Nova" panose="020F0502020204030204" pitchFamily="18" charset="0"/>
              </a:rPr>
              <a:t>CODE CANADIEN DU TRAVAIL</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759778"/>
            <a:ext cx="10497721" cy="3539430"/>
          </a:xfrm>
          <a:prstGeom prst="rect">
            <a:avLst/>
          </a:prstGeom>
          <a:noFill/>
        </p:spPr>
        <p:txBody>
          <a:bodyPr wrap="square" rtlCol="0">
            <a:spAutoFit/>
          </a:bodyPr>
          <a:lstStyle/>
          <a:p>
            <a:r>
              <a:rPr lang="fr-CA" sz="2800" dirty="0">
                <a:latin typeface="Abadi" panose="020B0604020104020204" pitchFamily="34" charset="0"/>
              </a:rPr>
              <a:t>Il n’existe pas d’index des articles de la partie II du </a:t>
            </a:r>
            <a:r>
              <a:rPr lang="fr-CA" sz="2800" i="1" dirty="0">
                <a:latin typeface="Abadi" panose="020B0604020104020204" pitchFamily="34" charset="0"/>
              </a:rPr>
              <a:t>Code canadien du travail</a:t>
            </a:r>
            <a:r>
              <a:rPr lang="fr-CA" sz="2800" dirty="0">
                <a:latin typeface="Abadi" panose="020B0604020104020204" pitchFamily="34" charset="0"/>
              </a:rPr>
              <a:t>.  </a:t>
            </a:r>
          </a:p>
          <a:p>
            <a:endParaRPr lang="fr-CA" sz="2800" dirty="0">
              <a:latin typeface="Abadi" panose="020B0604020104020204" pitchFamily="34" charset="0"/>
            </a:endParaRPr>
          </a:p>
          <a:p>
            <a:r>
              <a:rPr lang="fr-CA" sz="2800" b="1" u="sng" dirty="0">
                <a:latin typeface="Abadi" panose="020B0604020104020204" pitchFamily="34" charset="0"/>
              </a:rPr>
              <a:t>ACTIVITÉ</a:t>
            </a:r>
            <a:r>
              <a:rPr lang="fr-CA" sz="2800" b="1" dirty="0">
                <a:latin typeface="Abadi" panose="020B0604020104020204" pitchFamily="34" charset="0"/>
              </a:rPr>
              <a:t> :</a:t>
            </a:r>
          </a:p>
          <a:p>
            <a:endParaRPr lang="en-US" sz="2800" b="1" u="sng" dirty="0">
              <a:latin typeface="Abadi" panose="020B0604020104020204" pitchFamily="34" charset="0"/>
            </a:endParaRPr>
          </a:p>
          <a:p>
            <a:r>
              <a:rPr lang="fr-CA" sz="2800" dirty="0">
                <a:latin typeface="Abadi" panose="020B0604020104020204" pitchFamily="34" charset="0"/>
              </a:rPr>
              <a:t>Passez en revue le document qu’on vous a remis et choisissez un ou deux articles qui vous intéressent.</a:t>
            </a:r>
          </a:p>
          <a:p>
            <a:endParaRPr lang="en-US" sz="2800" dirty="0">
              <a:latin typeface="Abadi" panose="020B0604020104020204" pitchFamily="34" charset="0"/>
            </a:endParaRPr>
          </a:p>
        </p:txBody>
      </p:sp>
    </p:spTree>
    <p:extLst>
      <p:ext uri="{BB962C8B-B14F-4D97-AF65-F5344CB8AC3E}">
        <p14:creationId xmlns:p14="http://schemas.microsoft.com/office/powerpoint/2010/main" val="11057521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4">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custDataLst>
              <p:tags r:id="rId1"/>
            </p:custDataLst>
            <p:extLst>
              <p:ext uri="{386F3935-93C4-4BCD-93E2-E3B085C9AB24}">
                <p16:designElem xmlns:p16="http://schemas.microsoft.com/office/powerpoint/2015/main" val="1"/>
              </p:ext>
            </p:extLst>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4">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custDataLst>
              <p:tags r:id="rId8"/>
            </p:custDataLst>
          </p:nvPr>
        </p:nvSpPr>
        <p:spPr>
          <a:xfrm>
            <a:off x="228600" y="569622"/>
            <a:ext cx="11135315" cy="1420808"/>
          </a:xfrm>
        </p:spPr>
        <p:txBody>
          <a:bodyPr vert="horz" lIns="91440" tIns="45720" rIns="91440" bIns="45720" rtlCol="0" anchor="b">
            <a:normAutofit fontScale="90000"/>
          </a:bodyPr>
          <a:lstStyle/>
          <a:p>
            <a:r>
              <a:rPr lang="fr-CA" sz="4000" i="1" dirty="0">
                <a:latin typeface="Rockwell Nova" panose="020F0502020204030204" pitchFamily="18" charset="0"/>
              </a:rPr>
              <a:t>RÈGLEMENT CANADIEN SUR LA SANTÉ ET LA SÉCURITÉ AU TRAVAIL </a:t>
            </a:r>
            <a:br>
              <a:rPr lang="en-US" sz="4000" dirty="0">
                <a:latin typeface="Rockwell Nova" panose="020F0502020204030204" pitchFamily="18" charset="0"/>
              </a:rPr>
            </a:br>
            <a:endParaRPr lang="en-US" sz="4000" dirty="0">
              <a:latin typeface="Rockwell Nova" panose="020F0502020204030204" pitchFamily="18" charset="0"/>
            </a:endParaRPr>
          </a:p>
        </p:txBody>
      </p:sp>
      <p:sp>
        <p:nvSpPr>
          <p:cNvPr id="23" name="Rectangle 22">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0"/>
            </p:custDataLst>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998122F-5B71-0DA7-878A-DC7DE61326E9}"/>
              </a:ext>
            </a:extLst>
          </p:cNvPr>
          <p:cNvSpPr txBox="1"/>
          <p:nvPr>
            <p:custDataLst>
              <p:tags r:id="rId11"/>
            </p:custDataLst>
          </p:nvPr>
        </p:nvSpPr>
        <p:spPr>
          <a:xfrm>
            <a:off x="524065" y="1759778"/>
            <a:ext cx="10497721" cy="3539430"/>
          </a:xfrm>
          <a:prstGeom prst="rect">
            <a:avLst/>
          </a:prstGeom>
          <a:noFill/>
        </p:spPr>
        <p:txBody>
          <a:bodyPr wrap="square" rtlCol="0">
            <a:spAutoFit/>
          </a:bodyPr>
          <a:lstStyle/>
          <a:p>
            <a:r>
              <a:rPr lang="fr-CA" sz="2800" dirty="0">
                <a:latin typeface="Abadi" panose="020B0604020104020204" pitchFamily="34" charset="0"/>
              </a:rPr>
              <a:t>Ce règlement, pris en vertu de la partie II du </a:t>
            </a:r>
            <a:r>
              <a:rPr lang="fr-CA" sz="2800" i="1" dirty="0">
                <a:latin typeface="Abadi" panose="020B0604020104020204" pitchFamily="34" charset="0"/>
              </a:rPr>
              <a:t>Code</a:t>
            </a:r>
            <a:r>
              <a:rPr lang="fr-CA" sz="2800" dirty="0">
                <a:latin typeface="Abadi" panose="020B0604020104020204" pitchFamily="34" charset="0"/>
              </a:rPr>
              <a:t>, traite de la gestion et de la prévention des risques professionnels. Il existe 19 règlements qui traitent de risques </a:t>
            </a:r>
            <a:r>
              <a:rPr lang="fr-CA" sz="2800" u="sng" dirty="0">
                <a:latin typeface="Abadi" panose="020B0604020104020204" pitchFamily="34" charset="0"/>
              </a:rPr>
              <a:t>spécifiques</a:t>
            </a:r>
            <a:r>
              <a:rPr lang="fr-CA" sz="2800" dirty="0">
                <a:latin typeface="Abadi" panose="020B0604020104020204" pitchFamily="34" charset="0"/>
              </a:rPr>
              <a:t> et de la prévention d’accidents et de blessures dans les milieux de travail sous réglementation fédérale.</a:t>
            </a:r>
          </a:p>
          <a:p>
            <a:endParaRPr lang="fr-CA" sz="2800" dirty="0">
              <a:latin typeface="Abadi" panose="020B0604020104020204" pitchFamily="34" charset="0"/>
            </a:endParaRPr>
          </a:p>
          <a:p>
            <a:r>
              <a:rPr lang="fr-CA" sz="2800" dirty="0">
                <a:latin typeface="Abadi" panose="020B0604020104020204" pitchFamily="34" charset="0"/>
              </a:rPr>
              <a:t>Le harcèlement et la violence au travail, par exemple, font l’objet d’un règlement distinct.</a:t>
            </a:r>
          </a:p>
        </p:txBody>
      </p:sp>
    </p:spTree>
    <p:extLst>
      <p:ext uri="{BB962C8B-B14F-4D97-AF65-F5344CB8AC3E}">
        <p14:creationId xmlns:p14="http://schemas.microsoft.com/office/powerpoint/2010/main" val="42872310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0.01.14"/>
  <p:tag name="AS_TITLE" val="Aspose.Slides for .NET 4.0 Client Profile"/>
  <p:tag name="AS_VERSION" val="20.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11"/>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09.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10"/>
</p:tagLst>
</file>

<file path=ppt/tags/tag111.xml><?xml version="1.0" encoding="utf-8"?>
<p:tagLst xmlns:a="http://schemas.openxmlformats.org/drawingml/2006/main" xmlns:r="http://schemas.openxmlformats.org/officeDocument/2006/relationships" xmlns:p="http://schemas.openxmlformats.org/presentationml/2006/main">
  <p:tag name="NUM" val="11"/>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19.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20.xml><?xml version="1.0" encoding="utf-8"?>
<p:tagLst xmlns:a="http://schemas.openxmlformats.org/drawingml/2006/main" xmlns:r="http://schemas.openxmlformats.org/officeDocument/2006/relationships" xmlns:p="http://schemas.openxmlformats.org/presentationml/2006/main">
  <p:tag name="NUM" val="9"/>
</p:tagLst>
</file>

<file path=ppt/tags/tag121.xml><?xml version="1.0" encoding="utf-8"?>
<p:tagLst xmlns:a="http://schemas.openxmlformats.org/drawingml/2006/main" xmlns:r="http://schemas.openxmlformats.org/officeDocument/2006/relationships" xmlns:p="http://schemas.openxmlformats.org/presentationml/2006/main">
  <p:tag name="NUM" val="10"/>
</p:tagLst>
</file>

<file path=ppt/tags/tag122.xml><?xml version="1.0" encoding="utf-8"?>
<p:tagLst xmlns:a="http://schemas.openxmlformats.org/drawingml/2006/main" xmlns:r="http://schemas.openxmlformats.org/officeDocument/2006/relationships" xmlns:p="http://schemas.openxmlformats.org/presentationml/2006/main">
  <p:tag name="NUM" val="11"/>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8"/>
</p:tagLst>
</file>

<file path=ppt/tags/tag131.xml><?xml version="1.0" encoding="utf-8"?>
<p:tagLst xmlns:a="http://schemas.openxmlformats.org/drawingml/2006/main" xmlns:r="http://schemas.openxmlformats.org/officeDocument/2006/relationships" xmlns:p="http://schemas.openxmlformats.org/presentationml/2006/main">
  <p:tag name="NUM" val="9"/>
</p:tagLst>
</file>

<file path=ppt/tags/tag132.xml><?xml version="1.0" encoding="utf-8"?>
<p:tagLst xmlns:a="http://schemas.openxmlformats.org/drawingml/2006/main" xmlns:r="http://schemas.openxmlformats.org/officeDocument/2006/relationships" xmlns:p="http://schemas.openxmlformats.org/presentationml/2006/main">
  <p:tag name="NUM" val="10"/>
</p:tagLst>
</file>

<file path=ppt/tags/tag133.xml><?xml version="1.0" encoding="utf-8"?>
<p:tagLst xmlns:a="http://schemas.openxmlformats.org/drawingml/2006/main" xmlns:r="http://schemas.openxmlformats.org/officeDocument/2006/relationships" xmlns:p="http://schemas.openxmlformats.org/presentationml/2006/main">
  <p:tag name="NUM" val="11"/>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7"/>
</p:tagLst>
</file>

<file path=ppt/tags/tag141.xml><?xml version="1.0" encoding="utf-8"?>
<p:tagLst xmlns:a="http://schemas.openxmlformats.org/drawingml/2006/main" xmlns:r="http://schemas.openxmlformats.org/officeDocument/2006/relationships" xmlns:p="http://schemas.openxmlformats.org/presentationml/2006/main">
  <p:tag name="NUM" val="8"/>
</p:tagLst>
</file>

<file path=ppt/tags/tag142.xml><?xml version="1.0" encoding="utf-8"?>
<p:tagLst xmlns:a="http://schemas.openxmlformats.org/drawingml/2006/main" xmlns:r="http://schemas.openxmlformats.org/officeDocument/2006/relationships" xmlns:p="http://schemas.openxmlformats.org/presentationml/2006/main">
  <p:tag name="NUM" val="9"/>
</p:tagLst>
</file>

<file path=ppt/tags/tag143.xml><?xml version="1.0" encoding="utf-8"?>
<p:tagLst xmlns:a="http://schemas.openxmlformats.org/drawingml/2006/main" xmlns:r="http://schemas.openxmlformats.org/officeDocument/2006/relationships" xmlns:p="http://schemas.openxmlformats.org/presentationml/2006/main">
  <p:tag name="NUM" val="10"/>
</p:tagLst>
</file>

<file path=ppt/tags/tag144.xml><?xml version="1.0" encoding="utf-8"?>
<p:tagLst xmlns:a="http://schemas.openxmlformats.org/drawingml/2006/main" xmlns:r="http://schemas.openxmlformats.org/officeDocument/2006/relationships" xmlns:p="http://schemas.openxmlformats.org/presentationml/2006/main">
  <p:tag name="NUM" val="11"/>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7"/>
</p:tagLst>
</file>

<file path=ppt/tags/tag152.xml><?xml version="1.0" encoding="utf-8"?>
<p:tagLst xmlns:a="http://schemas.openxmlformats.org/drawingml/2006/main" xmlns:r="http://schemas.openxmlformats.org/officeDocument/2006/relationships" xmlns:p="http://schemas.openxmlformats.org/presentationml/2006/main">
  <p:tag name="NUM" val="8"/>
</p:tagLst>
</file>

<file path=ppt/tags/tag153.xml><?xml version="1.0" encoding="utf-8"?>
<p:tagLst xmlns:a="http://schemas.openxmlformats.org/drawingml/2006/main" xmlns:r="http://schemas.openxmlformats.org/officeDocument/2006/relationships" xmlns:p="http://schemas.openxmlformats.org/presentationml/2006/main">
  <p:tag name="NUM" val="9"/>
</p:tagLst>
</file>

<file path=ppt/tags/tag154.xml><?xml version="1.0" encoding="utf-8"?>
<p:tagLst xmlns:a="http://schemas.openxmlformats.org/drawingml/2006/main" xmlns:r="http://schemas.openxmlformats.org/officeDocument/2006/relationships" xmlns:p="http://schemas.openxmlformats.org/presentationml/2006/main">
  <p:tag name="NUM" val="10"/>
</p:tagLst>
</file>

<file path=ppt/tags/tag155.xml><?xml version="1.0" encoding="utf-8"?>
<p:tagLst xmlns:a="http://schemas.openxmlformats.org/drawingml/2006/main" xmlns:r="http://schemas.openxmlformats.org/officeDocument/2006/relationships" xmlns:p="http://schemas.openxmlformats.org/presentationml/2006/main">
  <p:tag name="NUM" val="11"/>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7"/>
</p:tagLst>
</file>

<file path=ppt/tags/tag163.xml><?xml version="1.0" encoding="utf-8"?>
<p:tagLst xmlns:a="http://schemas.openxmlformats.org/drawingml/2006/main" xmlns:r="http://schemas.openxmlformats.org/officeDocument/2006/relationships" xmlns:p="http://schemas.openxmlformats.org/presentationml/2006/main">
  <p:tag name="NUM" val="8"/>
</p:tagLst>
</file>

<file path=ppt/tags/tag164.xml><?xml version="1.0" encoding="utf-8"?>
<p:tagLst xmlns:a="http://schemas.openxmlformats.org/drawingml/2006/main" xmlns:r="http://schemas.openxmlformats.org/officeDocument/2006/relationships" xmlns:p="http://schemas.openxmlformats.org/presentationml/2006/main">
  <p:tag name="NUM" val="9"/>
</p:tagLst>
</file>

<file path=ppt/tags/tag165.xml><?xml version="1.0" encoding="utf-8"?>
<p:tagLst xmlns:a="http://schemas.openxmlformats.org/drawingml/2006/main" xmlns:r="http://schemas.openxmlformats.org/officeDocument/2006/relationships" xmlns:p="http://schemas.openxmlformats.org/presentationml/2006/main">
  <p:tag name="NUM" val="10"/>
</p:tagLst>
</file>

<file path=ppt/tags/tag166.xml><?xml version="1.0" encoding="utf-8"?>
<p:tagLst xmlns:a="http://schemas.openxmlformats.org/drawingml/2006/main" xmlns:r="http://schemas.openxmlformats.org/officeDocument/2006/relationships" xmlns:p="http://schemas.openxmlformats.org/presentationml/2006/main">
  <p:tag name="NUM" val="11"/>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7"/>
</p:tagLst>
</file>

<file path=ppt/tags/tag174.xml><?xml version="1.0" encoding="utf-8"?>
<p:tagLst xmlns:a="http://schemas.openxmlformats.org/drawingml/2006/main" xmlns:r="http://schemas.openxmlformats.org/officeDocument/2006/relationships" xmlns:p="http://schemas.openxmlformats.org/presentationml/2006/main">
  <p:tag name="NUM" val="8"/>
</p:tagLst>
</file>

<file path=ppt/tags/tag175.xml><?xml version="1.0" encoding="utf-8"?>
<p:tagLst xmlns:a="http://schemas.openxmlformats.org/drawingml/2006/main" xmlns:r="http://schemas.openxmlformats.org/officeDocument/2006/relationships" xmlns:p="http://schemas.openxmlformats.org/presentationml/2006/main">
  <p:tag name="NUM" val="9"/>
</p:tagLst>
</file>

<file path=ppt/tags/tag176.xml><?xml version="1.0" encoding="utf-8"?>
<p:tagLst xmlns:a="http://schemas.openxmlformats.org/drawingml/2006/main" xmlns:r="http://schemas.openxmlformats.org/officeDocument/2006/relationships" xmlns:p="http://schemas.openxmlformats.org/presentationml/2006/main">
  <p:tag name="NUM" val="10"/>
</p:tagLst>
</file>

<file path=ppt/tags/tag177.xml><?xml version="1.0" encoding="utf-8"?>
<p:tagLst xmlns:a="http://schemas.openxmlformats.org/drawingml/2006/main" xmlns:r="http://schemas.openxmlformats.org/officeDocument/2006/relationships" xmlns:p="http://schemas.openxmlformats.org/presentationml/2006/main">
  <p:tag name="NUM" val="11"/>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6"/>
</p:tagLst>
</file>

<file path=ppt/tags/tag184.xml><?xml version="1.0" encoding="utf-8"?>
<p:tagLst xmlns:a="http://schemas.openxmlformats.org/drawingml/2006/main" xmlns:r="http://schemas.openxmlformats.org/officeDocument/2006/relationships" xmlns:p="http://schemas.openxmlformats.org/presentationml/2006/main">
  <p:tag name="NUM" val="7"/>
</p:tagLst>
</file>

<file path=ppt/tags/tag185.xml><?xml version="1.0" encoding="utf-8"?>
<p:tagLst xmlns:a="http://schemas.openxmlformats.org/drawingml/2006/main" xmlns:r="http://schemas.openxmlformats.org/officeDocument/2006/relationships" xmlns:p="http://schemas.openxmlformats.org/presentationml/2006/main">
  <p:tag name="NUM" val="8"/>
</p:tagLst>
</file>

<file path=ppt/tags/tag186.xml><?xml version="1.0" encoding="utf-8"?>
<p:tagLst xmlns:a="http://schemas.openxmlformats.org/drawingml/2006/main" xmlns:r="http://schemas.openxmlformats.org/officeDocument/2006/relationships" xmlns:p="http://schemas.openxmlformats.org/presentationml/2006/main">
  <p:tag name="NUM" val="9"/>
</p:tagLst>
</file>

<file path=ppt/tags/tag187.xml><?xml version="1.0" encoding="utf-8"?>
<p:tagLst xmlns:a="http://schemas.openxmlformats.org/drawingml/2006/main" xmlns:r="http://schemas.openxmlformats.org/officeDocument/2006/relationships" xmlns:p="http://schemas.openxmlformats.org/presentationml/2006/main">
  <p:tag name="NUM" val="10"/>
</p:tagLst>
</file>

<file path=ppt/tags/tag188.xml><?xml version="1.0" encoding="utf-8"?>
<p:tagLst xmlns:a="http://schemas.openxmlformats.org/drawingml/2006/main" xmlns:r="http://schemas.openxmlformats.org/officeDocument/2006/relationships" xmlns:p="http://schemas.openxmlformats.org/presentationml/2006/main">
  <p:tag name="NUM" val="11"/>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6"/>
</p:tagLst>
</file>

<file path=ppt/tags/tag195.xml><?xml version="1.0" encoding="utf-8"?>
<p:tagLst xmlns:a="http://schemas.openxmlformats.org/drawingml/2006/main" xmlns:r="http://schemas.openxmlformats.org/officeDocument/2006/relationships" xmlns:p="http://schemas.openxmlformats.org/presentationml/2006/main">
  <p:tag name="NUM" val="7"/>
</p:tagLst>
</file>

<file path=ppt/tags/tag196.xml><?xml version="1.0" encoding="utf-8"?>
<p:tagLst xmlns:a="http://schemas.openxmlformats.org/drawingml/2006/main" xmlns:r="http://schemas.openxmlformats.org/officeDocument/2006/relationships" xmlns:p="http://schemas.openxmlformats.org/presentationml/2006/main">
  <p:tag name="NUM" val="8"/>
</p:tagLst>
</file>

<file path=ppt/tags/tag197.xml><?xml version="1.0" encoding="utf-8"?>
<p:tagLst xmlns:a="http://schemas.openxmlformats.org/drawingml/2006/main" xmlns:r="http://schemas.openxmlformats.org/officeDocument/2006/relationships" xmlns:p="http://schemas.openxmlformats.org/presentationml/2006/main">
  <p:tag name="NUM" val="9"/>
</p:tagLst>
</file>

<file path=ppt/tags/tag198.xml><?xml version="1.0" encoding="utf-8"?>
<p:tagLst xmlns:a="http://schemas.openxmlformats.org/drawingml/2006/main" xmlns:r="http://schemas.openxmlformats.org/officeDocument/2006/relationships" xmlns:p="http://schemas.openxmlformats.org/presentationml/2006/main">
  <p:tag name="NUM" val="10"/>
</p:tagLst>
</file>

<file path=ppt/tags/tag19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5"/>
</p:tagLst>
</file>

<file path=ppt/tags/tag205.xml><?xml version="1.0" encoding="utf-8"?>
<p:tagLst xmlns:a="http://schemas.openxmlformats.org/drawingml/2006/main" xmlns:r="http://schemas.openxmlformats.org/officeDocument/2006/relationships" xmlns:p="http://schemas.openxmlformats.org/presentationml/2006/main">
  <p:tag name="NUM" val="6"/>
</p:tagLst>
</file>

<file path=ppt/tags/tag206.xml><?xml version="1.0" encoding="utf-8"?>
<p:tagLst xmlns:a="http://schemas.openxmlformats.org/drawingml/2006/main" xmlns:r="http://schemas.openxmlformats.org/officeDocument/2006/relationships" xmlns:p="http://schemas.openxmlformats.org/presentationml/2006/main">
  <p:tag name="NUM" val="7"/>
</p:tagLst>
</file>

<file path=ppt/tags/tag207.xml><?xml version="1.0" encoding="utf-8"?>
<p:tagLst xmlns:a="http://schemas.openxmlformats.org/drawingml/2006/main" xmlns:r="http://schemas.openxmlformats.org/officeDocument/2006/relationships" xmlns:p="http://schemas.openxmlformats.org/presentationml/2006/main">
  <p:tag name="NUM" val="8"/>
</p:tagLst>
</file>

<file path=ppt/tags/tag208.xml><?xml version="1.0" encoding="utf-8"?>
<p:tagLst xmlns:a="http://schemas.openxmlformats.org/drawingml/2006/main" xmlns:r="http://schemas.openxmlformats.org/officeDocument/2006/relationships" xmlns:p="http://schemas.openxmlformats.org/presentationml/2006/main">
  <p:tag name="NUM" val="9"/>
</p:tagLst>
</file>

<file path=ppt/tags/tag209.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10.xml><?xml version="1.0" encoding="utf-8"?>
<p:tagLst xmlns:a="http://schemas.openxmlformats.org/drawingml/2006/main" xmlns:r="http://schemas.openxmlformats.org/officeDocument/2006/relationships" xmlns:p="http://schemas.openxmlformats.org/presentationml/2006/main">
  <p:tag name="NUM" val="11"/>
</p:tagLst>
</file>

<file path=ppt/tags/tag211.xml><?xml version="1.0" encoding="utf-8"?>
<p:tagLst xmlns:a="http://schemas.openxmlformats.org/drawingml/2006/main" xmlns:r="http://schemas.openxmlformats.org/officeDocument/2006/relationships" xmlns:p="http://schemas.openxmlformats.org/presentationml/2006/main">
  <p:tag name="NUM" val="12"/>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0"/>
</p:tagLst>
</file>

<file path=ppt/tags/tag34.xml><?xml version="1.0" encoding="utf-8"?>
<p:tagLst xmlns:a="http://schemas.openxmlformats.org/drawingml/2006/main" xmlns:r="http://schemas.openxmlformats.org/officeDocument/2006/relationships" xmlns:p="http://schemas.openxmlformats.org/presentationml/2006/main">
  <p:tag name="NUM" val="1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1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1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8"/>
</p:tagLst>
</file>

<file path=ppt/tags/tag87.xml><?xml version="1.0" encoding="utf-8"?>
<p:tagLst xmlns:a="http://schemas.openxmlformats.org/drawingml/2006/main" xmlns:r="http://schemas.openxmlformats.org/officeDocument/2006/relationships" xmlns:p="http://schemas.openxmlformats.org/presentationml/2006/main">
  <p:tag name="NUM" val="9"/>
</p:tagLst>
</file>

<file path=ppt/tags/tag88.xml><?xml version="1.0" encoding="utf-8"?>
<p:tagLst xmlns:a="http://schemas.openxmlformats.org/drawingml/2006/main" xmlns:r="http://schemas.openxmlformats.org/officeDocument/2006/relationships" xmlns:p="http://schemas.openxmlformats.org/presentationml/2006/main">
  <p:tag name="NUM" val="10"/>
</p:tagLst>
</file>

<file path=ppt/tags/tag89.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9"/>
</p:tagLst>
</file>

<file path=ppt/tags/tag99.xml><?xml version="1.0" encoding="utf-8"?>
<p:tagLst xmlns:a="http://schemas.openxmlformats.org/drawingml/2006/main" xmlns:r="http://schemas.openxmlformats.org/officeDocument/2006/relationships" xmlns:p="http://schemas.openxmlformats.org/presentationml/2006/main">
  <p:tag name="NUM" val="1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fillRect/>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0FC9958D441543BE67FA11E002536F" ma:contentTypeVersion="13" ma:contentTypeDescription="Create a new document." ma:contentTypeScope="" ma:versionID="b7eed45a0bfa983833f1d20cafccbcff">
  <xsd:schema xmlns:xsd="http://www.w3.org/2001/XMLSchema" xmlns:xs="http://www.w3.org/2001/XMLSchema" xmlns:p="http://schemas.microsoft.com/office/2006/metadata/properties" xmlns:ns2="0d6345e5-1cf7-473e-87c6-102aa3c56c75" xmlns:ns3="d14e2f15-b647-4ecf-94ca-2628f5150f37" targetNamespace="http://schemas.microsoft.com/office/2006/metadata/properties" ma:root="true" ma:fieldsID="4e6f2b674d0fb9d6840da7af81d1949e" ns2:_="" ns3:_="">
    <xsd:import namespace="0d6345e5-1cf7-473e-87c6-102aa3c56c75"/>
    <xsd:import namespace="d14e2f15-b647-4ecf-94ca-2628f5150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345e5-1cf7-473e-87c6-102aa3c56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af47b69-c9b1-4764-9e67-26b8361a465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4e2f15-b647-4ecf-94ca-2628f5150f3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34874f3-4ad8-41e3-89d8-df442dada7e2}" ma:internalName="TaxCatchAll" ma:showField="CatchAllData" ma:web="d14e2f15-b647-4ecf-94ca-2628f5150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6345e5-1cf7-473e-87c6-102aa3c56c75">
      <Terms xmlns="http://schemas.microsoft.com/office/infopath/2007/PartnerControls"/>
    </lcf76f155ced4ddcb4097134ff3c332f>
    <TaxCatchAll xmlns="d14e2f15-b647-4ecf-94ca-2628f5150f37" xsi:nil="true"/>
  </documentManagement>
</p:properties>
</file>

<file path=customXml/itemProps1.xml><?xml version="1.0" encoding="utf-8"?>
<ds:datastoreItem xmlns:ds="http://schemas.openxmlformats.org/officeDocument/2006/customXml" ds:itemID="{ED796647-DF06-4ACC-AC22-95C03BB89F0A}"/>
</file>

<file path=customXml/itemProps2.xml><?xml version="1.0" encoding="utf-8"?>
<ds:datastoreItem xmlns:ds="http://schemas.openxmlformats.org/officeDocument/2006/customXml" ds:itemID="{BB64F81B-8A01-4766-9915-42AE9699EE5E}"/>
</file>

<file path=customXml/itemProps3.xml><?xml version="1.0" encoding="utf-8"?>
<ds:datastoreItem xmlns:ds="http://schemas.openxmlformats.org/officeDocument/2006/customXml" ds:itemID="{46AA1EDE-8D67-4C28-B306-161E8C0B7AD3}"/>
</file>

<file path=docProps/app.xml><?xml version="1.0" encoding="utf-8"?>
<Properties xmlns="http://schemas.openxmlformats.org/officeDocument/2006/extended-properties" xmlns:vt="http://schemas.openxmlformats.org/officeDocument/2006/docPropsVTypes">
  <Template>TM04033927[[fn=Main Event]]</Template>
  <TotalTime>0</TotalTime>
  <Words>910</Words>
  <Application>Microsoft Office PowerPoint</Application>
  <PresentationFormat>Widescreen</PresentationFormat>
  <Paragraphs>115</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vt:lpstr>
      <vt:lpstr>Arial</vt:lpstr>
      <vt:lpstr>Calibri</vt:lpstr>
      <vt:lpstr>Impact</vt:lpstr>
      <vt:lpstr>Rockwell Extra Bold</vt:lpstr>
      <vt:lpstr>Rockwell Nova</vt:lpstr>
      <vt:lpstr>Rockwell Nova Light</vt:lpstr>
      <vt:lpstr>Main Event</vt:lpstr>
      <vt:lpstr>Syndicat des employé-e-s de l’Impôt  Conférence nationale sur la santé et la sécurité 2024 </vt:lpstr>
      <vt:lpstr> </vt:lpstr>
      <vt:lpstr>MOT DE BIENVENUE ET  Reconnaissance des territoires traditionnels </vt:lpstr>
      <vt:lpstr>Présentations </vt:lpstr>
      <vt:lpstr>OBJECTIFS </vt:lpstr>
      <vt:lpstr>Partie II du Code canadien du travail </vt:lpstr>
      <vt:lpstr>Objet du Code</vt:lpstr>
      <vt:lpstr>INDEX DE LA PARTIE II DU CODE CANADIEN DU TRAVAIL </vt:lpstr>
      <vt:lpstr>RÈGLEMENT CANADIEN SUR LA SANTÉ ET LA SÉCURITÉ AU TRAVAIL  </vt:lpstr>
      <vt:lpstr>INDEX DU RÈGLEMENT CANADIEN SUR LA SANTÉ ET LA SÉCURITÉ AU TRAVAIL </vt:lpstr>
      <vt:lpstr>Obligation de l’EMPLOYEUR D’ÉTABLIR DES COMITÉS MIXTES </vt:lpstr>
      <vt:lpstr>responsabilités légales des parties dans le milieu de travail </vt:lpstr>
      <vt:lpstr>Renvois AUX ARTICLES du CODE </vt:lpstr>
      <vt:lpstr>Processus de règlement interne des plaintes – article 127.1 </vt:lpstr>
      <vt:lpstr>À quoi sert le processus de règlement interne des plaintes?</vt:lpstr>
      <vt:lpstr>Droit de refuser un travail dangereux – article 128</vt:lpstr>
      <vt:lpstr>Droit de refuser un travail dangereux — article 128 — Exceptions</vt:lpstr>
      <vt:lpstr>QUESTIONS ET MOT DE LA FIN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2024-10-28T15:44:51Z</dcterms:created>
  <dcterms:modified xsi:type="dcterms:W3CDTF">2024-10-28T15:45:14Z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0x0101009D0FC9958D441543BE67FA11E002536F</vt:lpwstr>
  </property>
</Properties>
</file>