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6.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7.xml" ContentType="application/vnd.openxmlformats-officedocument.presentationml.notesSlide+xml"/>
  <Override PartName="/ppt/notesSlides/notesSlide5.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2.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3.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4.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5.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6.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7.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9.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10.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11.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12.xml" ContentType="application/vnd.openxmlformats-officedocument.presentationml.tags+xml"/>
  <Override PartName="/ppt/revisionInfo.xml" ContentType="application/vnd.ms-powerpoint.revisioninfo+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123.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97" r:id="rId3"/>
    <p:sldId id="299" r:id="rId4"/>
    <p:sldId id="300" r:id="rId5"/>
    <p:sldId id="301" r:id="rId6"/>
    <p:sldId id="302" r:id="rId7"/>
    <p:sldId id="303" r:id="rId8"/>
    <p:sldId id="304" r:id="rId9"/>
    <p:sldId id="305" r:id="rId10"/>
    <p:sldId id="307" r:id="rId11"/>
    <p:sldId id="309" r:id="rId12"/>
    <p:sldId id="311" r:id="rId13"/>
    <p:sldId id="308" r:id="rId14"/>
    <p:sldId id="314" r:id="rId15"/>
    <p:sldId id="317" r:id="rId16"/>
    <p:sldId id="318" r:id="rId17"/>
    <p:sldId id="320" r:id="rId18"/>
    <p:sldId id="312" r:id="rId19"/>
    <p:sldId id="321" r:id="rId20"/>
    <p:sldId id="322" r:id="rId21"/>
    <p:sldId id="315" r:id="rId22"/>
    <p:sldId id="316" r:id="rId23"/>
    <p:sldId id="326" r:id="rId2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4805A7-0EB0-E6D3-6672-7B6626EA4A6C}" name="Joëlle Frenette" initials="JF" userId="S::FrenetJ@psac-afpc.com::e058cc85-7b82-4c72-9bc1-9bfc43e98c6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A60FB3-E517-4E52-B8C5-255CD91F92A6}" v="10" dt="2024-10-11T19:04:51.4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86091" autoAdjust="0"/>
  </p:normalViewPr>
  <p:slideViewPr>
    <p:cSldViewPr snapToGrid="0">
      <p:cViewPr varScale="1">
        <p:scale>
          <a:sx n="68" d="100"/>
          <a:sy n="68" d="100"/>
        </p:scale>
        <p:origin x="580" y="48"/>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63" d="100"/>
          <a:sy n="63" d="100"/>
        </p:scale>
        <p:origin x="3300"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3C6E3189-03F5-4C91-A519-7B115DF7BC72}" type="datetimeFigureOut">
              <a:rPr lang="en-US" smtClean="0"/>
              <a:t>10/22/2024</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0AD2DD28-9F30-4654-9B51-9EAC7A69D404}" type="slidenum">
              <a:rPr lang="en-US" smtClean="0"/>
              <a:t>‹#›</a:t>
            </a:fld>
            <a:endParaRPr lang="en-US"/>
          </a:p>
        </p:txBody>
      </p:sp>
    </p:spTree>
    <p:extLst>
      <p:ext uri="{BB962C8B-B14F-4D97-AF65-F5344CB8AC3E}">
        <p14:creationId xmlns:p14="http://schemas.microsoft.com/office/powerpoint/2010/main" val="4133476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a:t>
            </a:fld>
            <a:endParaRPr lang="en-US" dirty="0"/>
          </a:p>
        </p:txBody>
      </p:sp>
    </p:spTree>
    <p:extLst>
      <p:ext uri="{BB962C8B-B14F-4D97-AF65-F5344CB8AC3E}">
        <p14:creationId xmlns:p14="http://schemas.microsoft.com/office/powerpoint/2010/main" val="2169385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Lisez les cinq principes de la collaboration énumérés sur la diapo.</a:t>
            </a:r>
          </a:p>
          <a:p>
            <a:endParaRPr lang="fr-CA" noProof="0" dirty="0"/>
          </a:p>
          <a:p>
            <a:r>
              <a:rPr lang="fr-CA" noProof="0" dirty="0"/>
              <a:t>POSEZ LA QUESTION SUIVANTE : Que pensez-vous de ces cinq principes? Est-ce différent de la manière dont vous perceviez la collaboration dans votre lieu de travail?</a:t>
            </a:r>
          </a:p>
          <a:p>
            <a:endParaRPr lang="fr-CA" noProof="0" dirty="0"/>
          </a:p>
          <a:p>
            <a:r>
              <a:rPr lang="fr-CA" noProof="0" dirty="0">
                <a:highlight>
                  <a:srgbClr val="FFFF00"/>
                </a:highlight>
              </a:rPr>
              <a:t>Les personnes participantes feront part de leurs réflexions à la personne assise à côté d’elle ou aux autres personnes à leur table.  </a:t>
            </a:r>
          </a:p>
          <a:p>
            <a:endParaRPr lang="fr-CA" noProof="0" dirty="0"/>
          </a:p>
          <a:p>
            <a:r>
              <a:rPr lang="fr-CA" noProof="0" dirty="0"/>
              <a:t>Écoutez les commentaires du groupe.</a:t>
            </a:r>
          </a:p>
        </p:txBody>
      </p:sp>
      <p:sp>
        <p:nvSpPr>
          <p:cNvPr id="4" name="Slide Number Placeholder 3"/>
          <p:cNvSpPr>
            <a:spLocks noGrp="1"/>
          </p:cNvSpPr>
          <p:nvPr>
            <p:ph type="sldNum" sz="quarter" idx="5"/>
          </p:nvPr>
        </p:nvSpPr>
        <p:spPr/>
        <p:txBody>
          <a:bodyPr/>
          <a:lstStyle/>
          <a:p>
            <a:fld id="{F97DC217-DF71-1A49-B3EA-559F1F43B0FF}" type="slidenum">
              <a:rPr lang="en-US" smtClean="0"/>
              <a:t>10</a:t>
            </a:fld>
            <a:endParaRPr lang="en-US" dirty="0"/>
          </a:p>
        </p:txBody>
      </p:sp>
    </p:spTree>
    <p:extLst>
      <p:ext uri="{BB962C8B-B14F-4D97-AF65-F5344CB8AC3E}">
        <p14:creationId xmlns:p14="http://schemas.microsoft.com/office/powerpoint/2010/main" val="16497550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Les personnes participantes font part de leur réflexion aux autres à leur table aux fins de discussion.  (5 minutes)</a:t>
            </a:r>
          </a:p>
          <a:p>
            <a:endParaRPr lang="fr-CA" noProof="0" dirty="0"/>
          </a:p>
          <a:p>
            <a:r>
              <a:rPr lang="fr-CA" noProof="0" dirty="0"/>
              <a:t>Prenez quelques exemples.</a:t>
            </a:r>
          </a:p>
        </p:txBody>
      </p:sp>
      <p:sp>
        <p:nvSpPr>
          <p:cNvPr id="4" name="Slide Number Placeholder 3"/>
          <p:cNvSpPr>
            <a:spLocks noGrp="1"/>
          </p:cNvSpPr>
          <p:nvPr>
            <p:ph type="sldNum" sz="quarter" idx="5"/>
          </p:nvPr>
        </p:nvSpPr>
        <p:spPr/>
        <p:txBody>
          <a:bodyPr/>
          <a:lstStyle/>
          <a:p>
            <a:fld id="{F97DC217-DF71-1A49-B3EA-559F1F43B0FF}" type="slidenum">
              <a:rPr lang="en-US" smtClean="0"/>
              <a:t>11</a:t>
            </a:fld>
            <a:endParaRPr lang="en-US" dirty="0"/>
          </a:p>
        </p:txBody>
      </p:sp>
    </p:spTree>
    <p:extLst>
      <p:ext uri="{BB962C8B-B14F-4D97-AF65-F5344CB8AC3E}">
        <p14:creationId xmlns:p14="http://schemas.microsoft.com/office/powerpoint/2010/main" val="5739120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Passez en revue le diagramme.  </a:t>
            </a:r>
          </a:p>
          <a:p>
            <a:endParaRPr lang="fr-CA" noProof="0" dirty="0"/>
          </a:p>
          <a:p>
            <a:r>
              <a:rPr lang="fr-CA" noProof="0" dirty="0"/>
              <a:t>Points de discussion :</a:t>
            </a:r>
          </a:p>
          <a:p>
            <a:pPr marL="171450" indent="-171450">
              <a:buFont typeface="Arial" panose="020B0604020202020204" pitchFamily="34" charset="0"/>
              <a:buChar char="•"/>
            </a:pPr>
            <a:r>
              <a:rPr lang="fr-CA" noProof="0" dirty="0"/>
              <a:t>Quand il y a peu de collaboration, les gens se sentent plus stressés, jugés et mécompris. Ils se sentent dévalorisés. Il y a un manque de respect, et les gens ne veulent pas trop participer au processus.</a:t>
            </a:r>
          </a:p>
          <a:p>
            <a:pPr marL="171450" indent="-171450">
              <a:buFont typeface="Arial" panose="020B0604020202020204" pitchFamily="34" charset="0"/>
              <a:buChar char="•"/>
            </a:pPr>
            <a:endParaRPr lang="fr-CA" noProof="0" dirty="0"/>
          </a:p>
          <a:p>
            <a:pPr marL="171450" indent="-171450">
              <a:buFont typeface="Arial" panose="020B0604020202020204" pitchFamily="34" charset="0"/>
              <a:buChar char="•"/>
            </a:pPr>
            <a:r>
              <a:rPr lang="fr-CA" noProof="0" dirty="0"/>
              <a:t>Quand il y a une très grande collaboration, les gens se sentent appréciés et valorisés. Il y a une plus grande camaraderie et plus de rires. Il y a du respect. Je pense qu’on peut dire qu’une plus grande collaboration dans un groupe est une bonne chose!</a:t>
            </a:r>
          </a:p>
          <a:p>
            <a:pPr marL="171450" indent="-171450">
              <a:buFont typeface="Arial" panose="020B0604020202020204" pitchFamily="34" charset="0"/>
              <a:buChar char="•"/>
            </a:pPr>
            <a:endParaRPr lang="fr-CA" noProof="0" dirty="0"/>
          </a:p>
          <a:p>
            <a:pPr marL="0" indent="0">
              <a:buFont typeface="Arial" panose="020B0604020202020204" pitchFamily="34" charset="0"/>
              <a:buNone/>
            </a:pPr>
            <a:r>
              <a:rPr lang="fr-CA" noProof="0" dirty="0"/>
              <a:t>Faites le lien entre la diapo et les expériences et les sentiments que les personnes participantes ont mentionnés durant l’exercice précédent. </a:t>
            </a:r>
          </a:p>
        </p:txBody>
      </p:sp>
      <p:sp>
        <p:nvSpPr>
          <p:cNvPr id="4" name="Slide Number Placeholder 3"/>
          <p:cNvSpPr>
            <a:spLocks noGrp="1"/>
          </p:cNvSpPr>
          <p:nvPr>
            <p:ph type="sldNum" sz="quarter" idx="5"/>
          </p:nvPr>
        </p:nvSpPr>
        <p:spPr/>
        <p:txBody>
          <a:bodyPr/>
          <a:lstStyle/>
          <a:p>
            <a:fld id="{0AD2DD28-9F30-4654-9B51-9EAC7A69D404}" type="slidenum">
              <a:rPr lang="en-US" smtClean="0"/>
              <a:t>12</a:t>
            </a:fld>
            <a:endParaRPr lang="en-US"/>
          </a:p>
        </p:txBody>
      </p:sp>
    </p:spTree>
    <p:extLst>
      <p:ext uri="{BB962C8B-B14F-4D97-AF65-F5344CB8AC3E}">
        <p14:creationId xmlns:p14="http://schemas.microsoft.com/office/powerpoint/2010/main" val="39545172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Si le comité de santé et sécurité applique de bons principes de collaboration, il doit aussi formuler ses recommandations par consensus.</a:t>
            </a:r>
          </a:p>
          <a:p>
            <a:endParaRPr lang="fr-CA" dirty="0"/>
          </a:p>
          <a:p>
            <a:r>
              <a:rPr lang="fr-CA" dirty="0"/>
              <a:t>Demandez aux personnes participantes : </a:t>
            </a:r>
            <a:r>
              <a:rPr lang="fr-CA" noProof="0" dirty="0"/>
              <a:t>« Qu’est-ce que le consensus?</a:t>
            </a:r>
            <a:r>
              <a:rPr lang="fr-CA" dirty="0"/>
              <a:t> ». Prenez quelques réponses.  </a:t>
            </a:r>
          </a:p>
          <a:p>
            <a:endParaRPr lang="fr-CA" dirty="0"/>
          </a:p>
          <a:p>
            <a:r>
              <a:rPr lang="fr-CA" dirty="0"/>
              <a:t>Demandez aux personnes participantes si elles aimeraient que leur Élément du SEI augmente leurs indemnités quotidiennes pour cette conférence. Demandez-leur de lever la main si oui. Si des personnes lèvent la main, dites-leur qu’elles viennent de voter. Il n’y a jamais de vote quand on prend une décision par consensus.</a:t>
            </a:r>
          </a:p>
          <a:p>
            <a:endParaRPr lang="fr-CA" dirty="0"/>
          </a:p>
          <a:p>
            <a:r>
              <a:rPr lang="fr-CA" dirty="0"/>
              <a:t>Dites aux personnes participantes que la </a:t>
            </a:r>
            <a:r>
              <a:rPr lang="fr-CA" i="1" dirty="0"/>
              <a:t>Directive sur la santé et la sécurité au travail</a:t>
            </a:r>
            <a:r>
              <a:rPr lang="fr-CA" dirty="0"/>
              <a:t> du Conseil national mixte exige que tous les comités de santé et sécurité prennent des décisions par consensus. Lorsqu’ils formulent des recommandations, les membres du comité ne devraient donc pas voter, mais discuter et appliquer les principes de collaboration. Une collaboration efficace est essentielle pour parvenir à un consensus.</a:t>
            </a:r>
          </a:p>
          <a:p>
            <a:endParaRPr lang="fr-CA" dirty="0"/>
          </a:p>
          <a:p>
            <a:r>
              <a:rPr lang="fr-CA" dirty="0"/>
              <a:t>Prenez quelques exemples.</a:t>
            </a:r>
          </a:p>
        </p:txBody>
      </p:sp>
      <p:sp>
        <p:nvSpPr>
          <p:cNvPr id="4" name="Slide Number Placeholder 3"/>
          <p:cNvSpPr>
            <a:spLocks noGrp="1"/>
          </p:cNvSpPr>
          <p:nvPr>
            <p:ph type="sldNum" sz="quarter" idx="5"/>
          </p:nvPr>
        </p:nvSpPr>
        <p:spPr/>
        <p:txBody>
          <a:bodyPr/>
          <a:lstStyle/>
          <a:p>
            <a:fld id="{F97DC217-DF71-1A49-B3EA-559F1F43B0FF}" type="slidenum">
              <a:rPr lang="en-US" smtClean="0"/>
              <a:t>13</a:t>
            </a:fld>
            <a:endParaRPr lang="en-US" dirty="0"/>
          </a:p>
        </p:txBody>
      </p:sp>
    </p:spTree>
    <p:extLst>
      <p:ext uri="{BB962C8B-B14F-4D97-AF65-F5344CB8AC3E}">
        <p14:creationId xmlns:p14="http://schemas.microsoft.com/office/powerpoint/2010/main" val="11068345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Lisez la diapo. Demandez : Est-ce que consensus et unanimité sont synonymes? Faites le point.</a:t>
            </a:r>
          </a:p>
          <a:p>
            <a:endParaRPr lang="fr-CA" noProof="0" dirty="0"/>
          </a:p>
        </p:txBody>
      </p:sp>
      <p:sp>
        <p:nvSpPr>
          <p:cNvPr id="4" name="Slide Number Placeholder 3"/>
          <p:cNvSpPr>
            <a:spLocks noGrp="1"/>
          </p:cNvSpPr>
          <p:nvPr>
            <p:ph type="sldNum" sz="quarter" idx="5"/>
          </p:nvPr>
        </p:nvSpPr>
        <p:spPr/>
        <p:txBody>
          <a:bodyPr/>
          <a:lstStyle/>
          <a:p>
            <a:fld id="{F97DC217-DF71-1A49-B3EA-559F1F43B0FF}" type="slidenum">
              <a:rPr lang="en-US" smtClean="0"/>
              <a:t>14</a:t>
            </a:fld>
            <a:endParaRPr lang="en-US" dirty="0"/>
          </a:p>
        </p:txBody>
      </p:sp>
    </p:spTree>
    <p:extLst>
      <p:ext uri="{BB962C8B-B14F-4D97-AF65-F5344CB8AC3E}">
        <p14:creationId xmlns:p14="http://schemas.microsoft.com/office/powerpoint/2010/main" val="25575068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Lisez la diapo.</a:t>
            </a:r>
          </a:p>
          <a:p>
            <a:endParaRPr lang="fr-CA" noProof="0" dirty="0"/>
          </a:p>
        </p:txBody>
      </p:sp>
      <p:sp>
        <p:nvSpPr>
          <p:cNvPr id="4" name="Slide Number Placeholder 3"/>
          <p:cNvSpPr>
            <a:spLocks noGrp="1"/>
          </p:cNvSpPr>
          <p:nvPr>
            <p:ph type="sldNum" sz="quarter" idx="5"/>
          </p:nvPr>
        </p:nvSpPr>
        <p:spPr/>
        <p:txBody>
          <a:bodyPr/>
          <a:lstStyle/>
          <a:p>
            <a:fld id="{F97DC217-DF71-1A49-B3EA-559F1F43B0FF}" type="slidenum">
              <a:rPr lang="en-US" smtClean="0"/>
              <a:t>15</a:t>
            </a:fld>
            <a:endParaRPr lang="en-US" dirty="0"/>
          </a:p>
        </p:txBody>
      </p:sp>
    </p:spTree>
    <p:extLst>
      <p:ext uri="{BB962C8B-B14F-4D97-AF65-F5344CB8AC3E}">
        <p14:creationId xmlns:p14="http://schemas.microsoft.com/office/powerpoint/2010/main" val="22060327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Lisez la diapo. Demandez aux personnes participantes de donner quelques exemples de situations où elles ont pris une décision par consensus et où ces grands principes s’appliquaient. Les personnes n’étaient peut-être pas entièrement d’accord avec l’initiative en question, mais l’ont appuyée. Dans bien des cas, les membres doivent se demander si leur décision causerait du tort à d’autres personnes ou les désavantagerait, ou encore, si la recommandation présente des avantages.</a:t>
            </a:r>
          </a:p>
          <a:p>
            <a:endParaRPr lang="fr-CA" noProof="0" dirty="0"/>
          </a:p>
        </p:txBody>
      </p:sp>
      <p:sp>
        <p:nvSpPr>
          <p:cNvPr id="4" name="Slide Number Placeholder 3"/>
          <p:cNvSpPr>
            <a:spLocks noGrp="1"/>
          </p:cNvSpPr>
          <p:nvPr>
            <p:ph type="sldNum" sz="quarter" idx="5"/>
          </p:nvPr>
        </p:nvSpPr>
        <p:spPr/>
        <p:txBody>
          <a:bodyPr/>
          <a:lstStyle/>
          <a:p>
            <a:fld id="{F97DC217-DF71-1A49-B3EA-559F1F43B0FF}" type="slidenum">
              <a:rPr lang="en-US" smtClean="0"/>
              <a:t>16</a:t>
            </a:fld>
            <a:endParaRPr lang="en-US" dirty="0"/>
          </a:p>
        </p:txBody>
      </p:sp>
    </p:spTree>
    <p:extLst>
      <p:ext uri="{BB962C8B-B14F-4D97-AF65-F5344CB8AC3E}">
        <p14:creationId xmlns:p14="http://schemas.microsoft.com/office/powerpoint/2010/main" val="3409717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Les personnes participantes travaillent en équipe à leur table pour arriver à un consensus. Une personne dans le groupe tentera de dégager un consensus parmi les autres membres du groupe. À votre table, choisissez une personne qui tentera de dégager un consensus parmi les autres personnes sur une recommandation du comité de santé et sécurité concernant une </a:t>
            </a:r>
            <a:r>
              <a:rPr lang="fr-CA" b="1" dirty="0"/>
              <a:t>politique sur un milieu de travail sans odeurs</a:t>
            </a:r>
            <a:r>
              <a:rPr lang="fr-CA" dirty="0"/>
              <a:t>. La personne estime qu’une politique de sensibilisation aux parfums est suffisante. Les autres membres du groupe peuvent poser des questions pour mieux comprendre son point de vue , comme : </a:t>
            </a:r>
            <a:r>
              <a:rPr lang="fr-CA" noProof="0" dirty="0"/>
              <a:t>« Que voulez-vous dire quand vous dites</a:t>
            </a:r>
            <a:r>
              <a:rPr lang="fr-CA" dirty="0"/>
              <a:t>…?</a:t>
            </a:r>
            <a:r>
              <a:rPr lang="fr-CA" noProof="0" dirty="0"/>
              <a:t> »</a:t>
            </a:r>
            <a:r>
              <a:rPr lang="fr-CA" dirty="0"/>
              <a:t> ou </a:t>
            </a:r>
            <a:r>
              <a:rPr lang="fr-CA" noProof="0" dirty="0"/>
              <a:t>« Pouvez-vous expliquer pourquoi…? ». Les personnes participantes peuvent demander n’importe quel éclaircissement</a:t>
            </a:r>
            <a:r>
              <a:rPr lang="fr-CA" dirty="0"/>
              <a:t>.</a:t>
            </a:r>
          </a:p>
          <a:p>
            <a:endParaRPr lang="fr-CA" dirty="0"/>
          </a:p>
          <a:p>
            <a:r>
              <a:rPr lang="fr-CA" dirty="0"/>
              <a:t>Les personnes participantes ont dix minutes pour discuter. Faites le point sur cette activité en posant quelques questions parmi les suivantes :</a:t>
            </a:r>
          </a:p>
          <a:p>
            <a:endParaRPr lang="fr-CA" dirty="0"/>
          </a:p>
          <a:p>
            <a:pPr marL="228600" indent="-228600">
              <a:buAutoNum type="arabicPlain"/>
            </a:pPr>
            <a:r>
              <a:rPr lang="fr-CA" dirty="0"/>
              <a:t>Le processus de collaboration a-t-il été suivi?</a:t>
            </a:r>
          </a:p>
          <a:p>
            <a:pPr marL="228600" indent="-228600">
              <a:buAutoNum type="arabicPlain"/>
            </a:pPr>
            <a:r>
              <a:rPr lang="fr-CA" dirty="0"/>
              <a:t>Est-ce que chaque personne a eu la possibilité de parler et de dire ce qu’elle souhaitait faire?</a:t>
            </a:r>
          </a:p>
          <a:p>
            <a:pPr marL="228600" indent="-228600">
              <a:buAutoNum type="arabicPlain"/>
            </a:pPr>
            <a:r>
              <a:rPr lang="fr-CA" dirty="0"/>
              <a:t>Trouvez-vous qu’il est difficile de collaborer en appliquant les principes, et comment avez-vous rendu le processus plus neutre?</a:t>
            </a:r>
          </a:p>
          <a:p>
            <a:pPr marL="228600" indent="-228600">
              <a:buAutoNum type="arabicPlain"/>
            </a:pPr>
            <a:r>
              <a:rPr lang="fr-CA" dirty="0"/>
              <a:t>Comment avez-vous géré les différends?</a:t>
            </a:r>
          </a:p>
          <a:p>
            <a:pPr marL="228600" indent="-228600">
              <a:buAutoNum type="arabicPlain"/>
            </a:pPr>
            <a:r>
              <a:rPr lang="fr-CA" dirty="0"/>
              <a:t>Avez-vous découvert de nouvelles perspectives? </a:t>
            </a:r>
          </a:p>
          <a:p>
            <a:endParaRPr lang="fr-CA" dirty="0"/>
          </a:p>
          <a:p>
            <a:endParaRPr lang="fr-CA" dirty="0"/>
          </a:p>
          <a:p>
            <a:endParaRPr lang="fr-CA" dirty="0"/>
          </a:p>
          <a:p>
            <a:endParaRPr lang="fr-CA" dirty="0"/>
          </a:p>
        </p:txBody>
      </p:sp>
      <p:sp>
        <p:nvSpPr>
          <p:cNvPr id="4" name="Slide Number Placeholder 3"/>
          <p:cNvSpPr>
            <a:spLocks noGrp="1"/>
          </p:cNvSpPr>
          <p:nvPr>
            <p:ph type="sldNum" sz="quarter" idx="5"/>
          </p:nvPr>
        </p:nvSpPr>
        <p:spPr/>
        <p:txBody>
          <a:bodyPr/>
          <a:lstStyle/>
          <a:p>
            <a:fld id="{F97DC217-DF71-1A49-B3EA-559F1F43B0FF}" type="slidenum">
              <a:rPr lang="en-US" smtClean="0"/>
              <a:t>17</a:t>
            </a:fld>
            <a:endParaRPr lang="en-US" dirty="0"/>
          </a:p>
        </p:txBody>
      </p:sp>
    </p:spTree>
    <p:extLst>
      <p:ext uri="{BB962C8B-B14F-4D97-AF65-F5344CB8AC3E}">
        <p14:creationId xmlns:p14="http://schemas.microsoft.com/office/powerpoint/2010/main" val="4605794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Lisez la diapo pour conclure le sujet du consensus.</a:t>
            </a:r>
          </a:p>
          <a:p>
            <a:endParaRPr lang="fr-CA" noProof="0" dirty="0"/>
          </a:p>
          <a:p>
            <a:r>
              <a:rPr lang="fr-CA" noProof="0" dirty="0"/>
              <a:t>Prenez quelques exemples.</a:t>
            </a:r>
          </a:p>
        </p:txBody>
      </p:sp>
      <p:sp>
        <p:nvSpPr>
          <p:cNvPr id="4" name="Slide Number Placeholder 3"/>
          <p:cNvSpPr>
            <a:spLocks noGrp="1"/>
          </p:cNvSpPr>
          <p:nvPr>
            <p:ph type="sldNum" sz="quarter" idx="5"/>
          </p:nvPr>
        </p:nvSpPr>
        <p:spPr/>
        <p:txBody>
          <a:bodyPr/>
          <a:lstStyle/>
          <a:p>
            <a:fld id="{F97DC217-DF71-1A49-B3EA-559F1F43B0FF}" type="slidenum">
              <a:rPr lang="en-US" smtClean="0"/>
              <a:t>18</a:t>
            </a:fld>
            <a:endParaRPr lang="en-US" dirty="0"/>
          </a:p>
        </p:txBody>
      </p:sp>
    </p:spTree>
    <p:extLst>
      <p:ext uri="{BB962C8B-B14F-4D97-AF65-F5344CB8AC3E}">
        <p14:creationId xmlns:p14="http://schemas.microsoft.com/office/powerpoint/2010/main" val="27294411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Les personnes participantes décrivent un ou deux problèmes de santé et de sécurité qui touchent ou qui ont déjà touché leur lieu de travail, ou bien dans la dynamique au sein de leur comité. Les personnes participantes affichent leur problème au mur. Passez en revue les problèmes notés. </a:t>
            </a:r>
            <a:r>
              <a:rPr lang="fr-CA" dirty="0"/>
              <a:t>Soulignez que vous y reviendrez plus tard.</a:t>
            </a:r>
          </a:p>
          <a:p>
            <a:endParaRPr lang="fr-CA" noProof="0" dirty="0"/>
          </a:p>
          <a:p>
            <a:r>
              <a:rPr lang="fr-CA" noProof="0" dirty="0"/>
              <a:t>Prenez quelques exemples.</a:t>
            </a:r>
          </a:p>
        </p:txBody>
      </p:sp>
      <p:sp>
        <p:nvSpPr>
          <p:cNvPr id="4" name="Slide Number Placeholder 3"/>
          <p:cNvSpPr>
            <a:spLocks noGrp="1"/>
          </p:cNvSpPr>
          <p:nvPr>
            <p:ph type="sldNum" sz="quarter" idx="5"/>
          </p:nvPr>
        </p:nvSpPr>
        <p:spPr/>
        <p:txBody>
          <a:bodyPr/>
          <a:lstStyle/>
          <a:p>
            <a:fld id="{F97DC217-DF71-1A49-B3EA-559F1F43B0FF}" type="slidenum">
              <a:rPr lang="en-US" smtClean="0"/>
              <a:t>19</a:t>
            </a:fld>
            <a:endParaRPr lang="en-US" dirty="0"/>
          </a:p>
        </p:txBody>
      </p:sp>
    </p:spTree>
    <p:extLst>
      <p:ext uri="{BB962C8B-B14F-4D97-AF65-F5344CB8AC3E}">
        <p14:creationId xmlns:p14="http://schemas.microsoft.com/office/powerpoint/2010/main" val="2000596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2</a:t>
            </a:fld>
            <a:endParaRPr lang="en-US" dirty="0"/>
          </a:p>
        </p:txBody>
      </p:sp>
    </p:spTree>
    <p:extLst>
      <p:ext uri="{BB962C8B-B14F-4D97-AF65-F5344CB8AC3E}">
        <p14:creationId xmlns:p14="http://schemas.microsoft.com/office/powerpoint/2010/main" val="26097875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Nous voulons vous offrir un outil de résolution de problèmes en cinq étapes. Cet outil peut vous aider à résoudre des problèmes dans votre vie personnelle ou professionnelle, que ce soit en tant que coach d’une équipe de baseball amateur ou en tant que membre d’un comité de santé et sécurité au travail. Nous devons parfois composer avec des changements complexes dans les équipes, les groupes de travail, les comités ou les commissions. Un problème se résout plus rapidement à l’aide d’une approche commune, collaborative et systématique. Il est plus facile de résoudre un problème si tout le monde comprend l’approche utilisée. Il peut y avoir confusion si les gens utilisent des techniques différentes pour tenter de résoudre le même problème. Un outil commun de résolution de problèmes peut éliminer les divisions et favoriser des relations de collaboration. L’outil est axé sur cinq étapes efficaces qu’il faut suivre dans l’ordre. Le cycle commence par la définition du problème en vue d’en déterminer la cause. Par exemple, si on soulève qu’il y a un problème de </a:t>
            </a:r>
            <a:r>
              <a:rPr lang="fr-CA" noProof="0" dirty="0"/>
              <a:t>« bruit », ce n’est pas le vrai problème de santé et de sécurité. Vous devez déterminer la cause du bruit. </a:t>
            </a:r>
            <a:r>
              <a:rPr lang="fr-CA" dirty="0"/>
              <a:t>Quelle est la vraie nature du problème?</a:t>
            </a:r>
          </a:p>
          <a:p>
            <a:endParaRPr lang="fr-CA" dirty="0"/>
          </a:p>
          <a:p>
            <a:r>
              <a:rPr lang="fr-CA" dirty="0"/>
              <a:t>Étape 2 – Réfléchir à des solutions : Une approche analytique et créative à la résolution de problèmes repose sur la recherche de plusieurs solutions possibles, et non d'une seule. La réponse la plus évidente est rarement la meilleure solution au problème.</a:t>
            </a:r>
          </a:p>
          <a:p>
            <a:endParaRPr lang="fr-CA" dirty="0"/>
          </a:p>
          <a:p>
            <a:r>
              <a:rPr lang="fr-CA" dirty="0"/>
              <a:t>Étape 3 – Choisir une solution : Les membres du groupe évaluent toutes les solutions possibles et en choisissent une seule à mettre en œuvre. À noter que la solution peut combiner plusieurs idées. À cette étape, on répond à deux questions cruciales : (1) Quelle solution est la plus réalisable? (2) Quelle solution serait favorable à toutes les personnes qui la mettront en œuvre et s’en serviront?</a:t>
            </a:r>
          </a:p>
          <a:p>
            <a:endParaRPr lang="fr-CA" dirty="0"/>
          </a:p>
          <a:p>
            <a:pPr marL="228600" indent="-228600">
              <a:buAutoNum type="arabicPeriod" startAt="4"/>
            </a:pPr>
            <a:r>
              <a:rPr lang="fr-CA" dirty="0"/>
              <a:t>Mettre en œuvre la solution – Une fois que la solution a été choisie, il est temps de la mettre en œuvre, et il faudra peut-être créer un plan d’action pour ce faire.</a:t>
            </a:r>
          </a:p>
          <a:p>
            <a:pPr marL="228600" indent="-228600">
              <a:buAutoNum type="arabicPeriod" startAt="4"/>
            </a:pPr>
            <a:endParaRPr lang="fr-CA" dirty="0"/>
          </a:p>
          <a:p>
            <a:pPr marL="228600" indent="-228600">
              <a:buAutoNum type="arabicPeriod" startAt="4"/>
            </a:pPr>
            <a:r>
              <a:rPr lang="fr-CA" dirty="0"/>
              <a:t>Surveiller et ajuster – Le groupe doit surveiller l’application de la solution pour vérifier que ses recommandations sont suivies. N’oubliez pas que la solution choisie au départ par les membres du groupe n’est pas nécessairement la meilleure solution, mais vous pourrez en juger par vous-même grâce au processus de surveillance.  </a:t>
            </a:r>
          </a:p>
          <a:p>
            <a:pPr marL="228600" indent="-228600">
              <a:buAutoNum type="arabicPeriod" startAt="4"/>
            </a:pPr>
            <a:endParaRPr lang="fr-CA" dirty="0"/>
          </a:p>
          <a:p>
            <a:pPr marL="228600" indent="-228600">
              <a:buAutoNum type="arabicPeriod" startAt="4"/>
            </a:pPr>
            <a:r>
              <a:rPr lang="fr-CA" dirty="0"/>
              <a:t>Ce qui est intéressant avec cet outil de résolution de problèmes en cinq étapes, c’est qu’on retourne toujours à l’étape précédente si le groupe se rend compte que les résultats escomptés ne sont pas au rendez-vous. Par exemple, si on se rend compte que le groupe a eu tort au sujet de la cause du problème, le groupe peut retourner en arrière et s’ajuster.</a:t>
            </a:r>
          </a:p>
        </p:txBody>
      </p:sp>
      <p:sp>
        <p:nvSpPr>
          <p:cNvPr id="4" name="Slide Number Placeholder 3"/>
          <p:cNvSpPr>
            <a:spLocks noGrp="1"/>
          </p:cNvSpPr>
          <p:nvPr>
            <p:ph type="sldNum" sz="quarter" idx="5"/>
          </p:nvPr>
        </p:nvSpPr>
        <p:spPr/>
        <p:txBody>
          <a:bodyPr/>
          <a:lstStyle/>
          <a:p>
            <a:fld id="{0AD2DD28-9F30-4654-9B51-9EAC7A69D404}" type="slidenum">
              <a:rPr lang="en-US" smtClean="0"/>
              <a:t>20</a:t>
            </a:fld>
            <a:endParaRPr lang="en-US"/>
          </a:p>
        </p:txBody>
      </p:sp>
    </p:spTree>
    <p:extLst>
      <p:ext uri="{BB962C8B-B14F-4D97-AF65-F5344CB8AC3E}">
        <p14:creationId xmlns:p14="http://schemas.microsoft.com/office/powerpoint/2010/main" val="22393412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Les personnes participantes choisissent un des problèmes qui ont été affichés au mur et se servent de l’outil pour la résolution efficace de problèmes afin de recommander une solution. Les personnes participantes ont 15 minutes pour faire l’exercice. Faites ensuite une mise au point en demandant à deux ou trois groupes de donner leur solution. Les personnes participantes doivent terminer seulement les trois premières étapes. Demandez-leur aussi : </a:t>
            </a:r>
            <a:r>
              <a:rPr lang="fr-CA" noProof="0" dirty="0"/>
              <a:t>« Comment vérifierez-vous que votre solution fonctionne? Nommez une manière possible de vérifier l’efficacité de la solution. »</a:t>
            </a:r>
            <a:endParaRPr lang="fr-CA" dirty="0"/>
          </a:p>
          <a:p>
            <a:endParaRPr lang="fr-CA" dirty="0"/>
          </a:p>
          <a:p>
            <a:r>
              <a:rPr lang="fr-CA" dirty="0"/>
              <a:t>Prenez quelques exemples.</a:t>
            </a:r>
          </a:p>
        </p:txBody>
      </p:sp>
      <p:sp>
        <p:nvSpPr>
          <p:cNvPr id="4" name="Slide Number Placeholder 3"/>
          <p:cNvSpPr>
            <a:spLocks noGrp="1"/>
          </p:cNvSpPr>
          <p:nvPr>
            <p:ph type="sldNum" sz="quarter" idx="5"/>
          </p:nvPr>
        </p:nvSpPr>
        <p:spPr/>
        <p:txBody>
          <a:bodyPr/>
          <a:lstStyle/>
          <a:p>
            <a:fld id="{F97DC217-DF71-1A49-B3EA-559F1F43B0FF}" type="slidenum">
              <a:rPr lang="en-US" smtClean="0"/>
              <a:t>21</a:t>
            </a:fld>
            <a:endParaRPr lang="en-US" dirty="0"/>
          </a:p>
        </p:txBody>
      </p:sp>
    </p:spTree>
    <p:extLst>
      <p:ext uri="{BB962C8B-B14F-4D97-AF65-F5344CB8AC3E}">
        <p14:creationId xmlns:p14="http://schemas.microsoft.com/office/powerpoint/2010/main" val="11504171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Les personnes participantes remplissent le document individuellement. Demandez-leur ensuite de donner leurs constats. Si des personnes ont répondu </a:t>
            </a:r>
            <a:r>
              <a:rPr lang="fr-CA" noProof="0" dirty="0"/>
              <a:t>« non » à l’une ou l’autre des questions, invitez-les à se servir de l’outil de résolution de problèmes en cinq étapes pour corriger la situation.</a:t>
            </a:r>
            <a:endParaRPr lang="fr-CA" dirty="0"/>
          </a:p>
          <a:p>
            <a:endParaRPr lang="fr-CA" dirty="0"/>
          </a:p>
          <a:p>
            <a:r>
              <a:rPr lang="fr-CA" dirty="0"/>
              <a:t>Des commentaires?</a:t>
            </a:r>
          </a:p>
        </p:txBody>
      </p:sp>
      <p:sp>
        <p:nvSpPr>
          <p:cNvPr id="4" name="Slide Number Placeholder 3"/>
          <p:cNvSpPr>
            <a:spLocks noGrp="1"/>
          </p:cNvSpPr>
          <p:nvPr>
            <p:ph type="sldNum" sz="quarter" idx="5"/>
          </p:nvPr>
        </p:nvSpPr>
        <p:spPr/>
        <p:txBody>
          <a:bodyPr/>
          <a:lstStyle/>
          <a:p>
            <a:fld id="{F97DC217-DF71-1A49-B3EA-559F1F43B0FF}" type="slidenum">
              <a:rPr lang="en-US" smtClean="0"/>
              <a:t>22</a:t>
            </a:fld>
            <a:endParaRPr lang="en-US" dirty="0"/>
          </a:p>
        </p:txBody>
      </p:sp>
    </p:spTree>
    <p:extLst>
      <p:ext uri="{BB962C8B-B14F-4D97-AF65-F5344CB8AC3E}">
        <p14:creationId xmlns:p14="http://schemas.microsoft.com/office/powerpoint/2010/main" val="38566231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Les personnes participantes remplissent le document individuellement. Demandez-leur ensuite de donner leurs constats. Si des personnes ont répondu </a:t>
            </a:r>
            <a:r>
              <a:rPr lang="fr-CA" noProof="0" dirty="0"/>
              <a:t>« non » à l’une ou l’autre des questions, invitez-les à se servir de l’outil de résolution de problèmes en cinq étapes pour corriger la situation</a:t>
            </a:r>
            <a:r>
              <a:rPr lang="fr-CA" dirty="0"/>
              <a:t>.  </a:t>
            </a:r>
          </a:p>
          <a:p>
            <a:endParaRPr lang="fr-CA" dirty="0"/>
          </a:p>
          <a:p>
            <a:r>
              <a:rPr lang="fr-CA" dirty="0"/>
              <a:t>Prenez quelques exemples.</a:t>
            </a:r>
          </a:p>
        </p:txBody>
      </p:sp>
      <p:sp>
        <p:nvSpPr>
          <p:cNvPr id="4" name="Slide Number Placeholder 3"/>
          <p:cNvSpPr>
            <a:spLocks noGrp="1"/>
          </p:cNvSpPr>
          <p:nvPr>
            <p:ph type="sldNum" sz="quarter" idx="5"/>
          </p:nvPr>
        </p:nvSpPr>
        <p:spPr/>
        <p:txBody>
          <a:bodyPr/>
          <a:lstStyle/>
          <a:p>
            <a:fld id="{F97DC217-DF71-1A49-B3EA-559F1F43B0FF}" type="slidenum">
              <a:rPr lang="en-US" smtClean="0"/>
              <a:t>23</a:t>
            </a:fld>
            <a:endParaRPr lang="en-US" dirty="0"/>
          </a:p>
        </p:txBody>
      </p:sp>
    </p:spTree>
    <p:extLst>
      <p:ext uri="{BB962C8B-B14F-4D97-AF65-F5344CB8AC3E}">
        <p14:creationId xmlns:p14="http://schemas.microsoft.com/office/powerpoint/2010/main" val="2994909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3</a:t>
            </a:fld>
            <a:endParaRPr lang="en-US" dirty="0"/>
          </a:p>
        </p:txBody>
      </p:sp>
    </p:spTree>
    <p:extLst>
      <p:ext uri="{BB962C8B-B14F-4D97-AF65-F5344CB8AC3E}">
        <p14:creationId xmlns:p14="http://schemas.microsoft.com/office/powerpoint/2010/main" val="2512105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Les personnes participantes se présentent en donnant les renseignements demandés sur la diapo.</a:t>
            </a:r>
          </a:p>
        </p:txBody>
      </p:sp>
      <p:sp>
        <p:nvSpPr>
          <p:cNvPr id="4" name="Slide Number Placeholder 3"/>
          <p:cNvSpPr>
            <a:spLocks noGrp="1"/>
          </p:cNvSpPr>
          <p:nvPr>
            <p:ph type="sldNum" sz="quarter" idx="5"/>
          </p:nvPr>
        </p:nvSpPr>
        <p:spPr/>
        <p:txBody>
          <a:bodyPr/>
          <a:lstStyle/>
          <a:p>
            <a:fld id="{F97DC217-DF71-1A49-B3EA-559F1F43B0FF}" type="slidenum">
              <a:rPr lang="en-US" smtClean="0"/>
              <a:t>4</a:t>
            </a:fld>
            <a:endParaRPr lang="en-US" dirty="0"/>
          </a:p>
        </p:txBody>
      </p:sp>
    </p:spTree>
    <p:extLst>
      <p:ext uri="{BB962C8B-B14F-4D97-AF65-F5344CB8AC3E}">
        <p14:creationId xmlns:p14="http://schemas.microsoft.com/office/powerpoint/2010/main" val="1814374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Passez en revue les objectifs.</a:t>
            </a:r>
          </a:p>
        </p:txBody>
      </p:sp>
      <p:sp>
        <p:nvSpPr>
          <p:cNvPr id="4" name="Slide Number Placeholder 3"/>
          <p:cNvSpPr>
            <a:spLocks noGrp="1"/>
          </p:cNvSpPr>
          <p:nvPr>
            <p:ph type="sldNum" sz="quarter" idx="5"/>
          </p:nvPr>
        </p:nvSpPr>
        <p:spPr/>
        <p:txBody>
          <a:bodyPr/>
          <a:lstStyle/>
          <a:p>
            <a:fld id="{F97DC217-DF71-1A49-B3EA-559F1F43B0FF}" type="slidenum">
              <a:rPr lang="en-US" smtClean="0"/>
              <a:t>5</a:t>
            </a:fld>
            <a:endParaRPr lang="en-US" dirty="0"/>
          </a:p>
        </p:txBody>
      </p:sp>
    </p:spTree>
    <p:extLst>
      <p:ext uri="{BB962C8B-B14F-4D97-AF65-F5344CB8AC3E}">
        <p14:creationId xmlns:p14="http://schemas.microsoft.com/office/powerpoint/2010/main" val="2442257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Posez la question suivante aux personnes participantes et prenez quelques-unes de leurs réponses : </a:t>
            </a:r>
            <a:r>
              <a:rPr lang="fr-CA" noProof="0" dirty="0"/>
              <a:t>« </a:t>
            </a:r>
            <a:r>
              <a:rPr lang="fr-CA" dirty="0"/>
              <a:t>Qu’est-ce que le SRI?</a:t>
            </a:r>
            <a:r>
              <a:rPr lang="fr-CA" noProof="0" dirty="0"/>
              <a:t> ».</a:t>
            </a:r>
            <a:r>
              <a:rPr lang="fr-CA" dirty="0"/>
              <a:t> </a:t>
            </a:r>
            <a:r>
              <a:rPr lang="fr-CA" sz="1200" kern="1200" dirty="0">
                <a:solidFill>
                  <a:schemeClr val="tx1"/>
                </a:solidFill>
                <a:latin typeface="+mn-lt"/>
                <a:ea typeface="+mn-ea"/>
                <a:cs typeface="+mn-cs"/>
              </a:rPr>
              <a:t>Indice : Ce n’est pas une organisation étrangère.  </a:t>
            </a:r>
          </a:p>
        </p:txBody>
      </p:sp>
      <p:sp>
        <p:nvSpPr>
          <p:cNvPr id="4" name="Slide Number Placeholder 3"/>
          <p:cNvSpPr>
            <a:spLocks noGrp="1"/>
          </p:cNvSpPr>
          <p:nvPr>
            <p:ph type="sldNum" sz="quarter" idx="5"/>
          </p:nvPr>
        </p:nvSpPr>
        <p:spPr/>
        <p:txBody>
          <a:bodyPr/>
          <a:lstStyle/>
          <a:p>
            <a:fld id="{F97DC217-DF71-1A49-B3EA-559F1F43B0FF}" type="slidenum">
              <a:rPr lang="en-US" smtClean="0"/>
              <a:t>6</a:t>
            </a:fld>
            <a:endParaRPr lang="en-US" dirty="0"/>
          </a:p>
        </p:txBody>
      </p:sp>
    </p:spTree>
    <p:extLst>
      <p:ext uri="{BB962C8B-B14F-4D97-AF65-F5344CB8AC3E}">
        <p14:creationId xmlns:p14="http://schemas.microsoft.com/office/powerpoint/2010/main" val="1899560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Lisez la diapo. Le système reconnaît que les travailleuses et travailleurs sont ceux qui connaissent le mieux le lieu de travail et qui ont tout intérêt à en assurer la sécurité; ils devraient donc être en mesure de régler efficacement les problèmes de santé et sécurité.</a:t>
            </a:r>
          </a:p>
        </p:txBody>
      </p:sp>
      <p:sp>
        <p:nvSpPr>
          <p:cNvPr id="4" name="Slide Number Placeholder 3"/>
          <p:cNvSpPr>
            <a:spLocks noGrp="1"/>
          </p:cNvSpPr>
          <p:nvPr>
            <p:ph type="sldNum" sz="quarter" idx="5"/>
          </p:nvPr>
        </p:nvSpPr>
        <p:spPr/>
        <p:txBody>
          <a:bodyPr/>
          <a:lstStyle/>
          <a:p>
            <a:fld id="{F97DC217-DF71-1A49-B3EA-559F1F43B0FF}" type="slidenum">
              <a:rPr lang="en-US" smtClean="0"/>
              <a:t>7</a:t>
            </a:fld>
            <a:endParaRPr lang="en-US" dirty="0"/>
          </a:p>
        </p:txBody>
      </p:sp>
    </p:spTree>
    <p:extLst>
      <p:ext uri="{BB962C8B-B14F-4D97-AF65-F5344CB8AC3E}">
        <p14:creationId xmlns:p14="http://schemas.microsoft.com/office/powerpoint/2010/main" val="870827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Lisez la diapo.</a:t>
            </a:r>
          </a:p>
        </p:txBody>
      </p:sp>
      <p:sp>
        <p:nvSpPr>
          <p:cNvPr id="4" name="Slide Number Placeholder 3"/>
          <p:cNvSpPr>
            <a:spLocks noGrp="1"/>
          </p:cNvSpPr>
          <p:nvPr>
            <p:ph type="sldNum" sz="quarter" idx="5"/>
          </p:nvPr>
        </p:nvSpPr>
        <p:spPr/>
        <p:txBody>
          <a:bodyPr/>
          <a:lstStyle/>
          <a:p>
            <a:fld id="{F97DC217-DF71-1A49-B3EA-559F1F43B0FF}" type="slidenum">
              <a:rPr lang="en-US" smtClean="0"/>
              <a:t>8</a:t>
            </a:fld>
            <a:endParaRPr lang="en-US" dirty="0"/>
          </a:p>
        </p:txBody>
      </p:sp>
    </p:spTree>
    <p:extLst>
      <p:ext uri="{BB962C8B-B14F-4D97-AF65-F5344CB8AC3E}">
        <p14:creationId xmlns:p14="http://schemas.microsoft.com/office/powerpoint/2010/main" val="4190830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Essentiellement, si on regarde les grands principes du système de responsabilité interne, on peut clairement voir que la collaboration en est la pierre angulaire.  </a:t>
            </a:r>
          </a:p>
          <a:p>
            <a:endParaRPr lang="fr-CA" noProof="0" dirty="0"/>
          </a:p>
          <a:p>
            <a:r>
              <a:rPr lang="fr-CA" noProof="0" dirty="0"/>
              <a:t>POSEZ LA QUESTION SUIVANTE : Que signifie la collaboration pour vous? </a:t>
            </a:r>
          </a:p>
        </p:txBody>
      </p:sp>
      <p:sp>
        <p:nvSpPr>
          <p:cNvPr id="4" name="Slide Number Placeholder 3"/>
          <p:cNvSpPr>
            <a:spLocks noGrp="1"/>
          </p:cNvSpPr>
          <p:nvPr>
            <p:ph type="sldNum" sz="quarter" idx="5"/>
          </p:nvPr>
        </p:nvSpPr>
        <p:spPr/>
        <p:txBody>
          <a:bodyPr/>
          <a:lstStyle/>
          <a:p>
            <a:fld id="{F97DC217-DF71-1A49-B3EA-559F1F43B0FF}" type="slidenum">
              <a:rPr lang="en-US" smtClean="0"/>
              <a:t>9</a:t>
            </a:fld>
            <a:endParaRPr lang="en-US" dirty="0"/>
          </a:p>
        </p:txBody>
      </p:sp>
    </p:spTree>
    <p:extLst>
      <p:ext uri="{BB962C8B-B14F-4D97-AF65-F5344CB8AC3E}">
        <p14:creationId xmlns:p14="http://schemas.microsoft.com/office/powerpoint/2010/main" val="3350403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F5A2D-8D08-BFFA-1068-6269F0AE09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E1A93B3-7000-E409-722D-8EECD83C9F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61E156-1DCF-6648-7C2E-C0C06A984A8D}"/>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9E619E64-1FFC-0068-2A9D-578EE014BF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55242-34AA-A237-99EF-3DF2BB9417F6}"/>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838489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A4787-0C30-9831-CA95-0D3370C2B6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69E71B-C0F3-37BE-0F1E-B3D3B5D29B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CA574B-5B1B-0CED-71E6-A58113B2627B}"/>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F35DB3FC-797D-04B5-22F1-577F02CDD3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4CA195-5203-3291-33EB-C713314F37A3}"/>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2708179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CF49AF-0F0B-B44B-5652-2A3527C07E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9457FD-3E61-135B-83CA-25063190A1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F36513-2EF4-2735-F058-19DAA67D9BA1}"/>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987A8681-20A2-589D-E739-68B173B20A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344619-BD04-6CBB-198F-BF13922BEEB4}"/>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3673600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C79249-FDC0-364D-A734-AE1DE1605D28}"/>
              </a:ext>
              <a:ext uri="{C183D7F6-B498-43B3-948B-1728B52AA6E4}">
                <adec:decorative xmlns:adec="http://schemas.microsoft.com/office/drawing/2017/decorative" val="1"/>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13537B6D-42A5-F449-2691-321A167F7C08}"/>
              </a:ext>
              <a:ext uri="{C183D7F6-B498-43B3-948B-1728B52AA6E4}">
                <adec:decorative xmlns:adec="http://schemas.microsoft.com/office/drawing/2017/decorative" val="1"/>
              </a:ext>
            </a:extLst>
          </p:cNvPr>
          <p:cNvGrpSpPr/>
          <p:nvPr userDrawn="1"/>
        </p:nvGrpSpPr>
        <p:grpSpPr>
          <a:xfrm>
            <a:off x="0" y="-3419"/>
            <a:ext cx="12192000" cy="6861419"/>
            <a:chOff x="0" y="-3419"/>
            <a:chExt cx="12192000" cy="6861419"/>
          </a:xfrm>
        </p:grpSpPr>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232913"/>
            <a:ext cx="7096933" cy="3830130"/>
          </a:xfrm>
        </p:spPr>
        <p:txBody>
          <a:bodyPr anchor="b">
            <a:noAutofit/>
          </a:bodyPr>
          <a:lstStyle>
            <a:lvl1pPr algn="l">
              <a:defRPr sz="6000" b="1">
                <a:latin typeface="+mj-lt"/>
              </a:defRPr>
            </a:lvl1pPr>
          </a:lstStyle>
          <a:p>
            <a:r>
              <a:rPr lang="en-US" dirty="0"/>
              <a:t>Click to add title</a:t>
            </a:r>
          </a:p>
        </p:txBody>
      </p:sp>
    </p:spTree>
    <p:extLst>
      <p:ext uri="{BB962C8B-B14F-4D97-AF65-F5344CB8AC3E}">
        <p14:creationId xmlns:p14="http://schemas.microsoft.com/office/powerpoint/2010/main" val="249234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465B4-DAA5-D4F3-F913-1D478F5662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B1468E-F056-AB45-6B50-3153DEF8DF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DF189A-3D12-AD4F-8E58-23BD2C45E474}"/>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976D108B-0FD0-6F7C-1F88-A1F42BAD12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2A7AC0-AC3F-D08D-E164-27FFDBB94BBF}"/>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4056044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AB10-4B34-CA19-971C-66108EDF41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F3CC00-DC89-66E8-473A-C4252CC6B6D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130925-068E-24D2-B71B-00A787D06BA3}"/>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5AE6267E-E880-ABB5-AA3A-F4DF3BF756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314506-BEAF-C7C4-AF1E-A1842887C5EC}"/>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3248513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FFC55-AF10-F39F-B538-C1BA37F37B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65FB77-BA8E-B6A4-A541-7F099A6B48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596D8B-7DCB-9A86-3EDF-01C554F33E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0B94CE9-0BE9-B206-A277-13B3C24B36DF}"/>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6" name="Footer Placeholder 5">
            <a:extLst>
              <a:ext uri="{FF2B5EF4-FFF2-40B4-BE49-F238E27FC236}">
                <a16:creationId xmlns:a16="http://schemas.microsoft.com/office/drawing/2014/main" id="{0DE443BC-B712-7D84-A362-DCD2759E0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5BB7CF-3AC4-2861-51CB-877603EBDA41}"/>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4184746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EF3A0-E802-9D95-E4ED-71BFD7EEDA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2080BA5-22B7-07EC-BC24-AE3A833496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F799C1-B004-7427-0BAB-26B3914034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2BA7B5-6A8B-3825-9499-57B51AAB21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559310-62CF-7648-14C1-F96F5CC7C6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0E8796-AEC0-9CE2-913F-C5744D9955C6}"/>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8" name="Footer Placeholder 7">
            <a:extLst>
              <a:ext uri="{FF2B5EF4-FFF2-40B4-BE49-F238E27FC236}">
                <a16:creationId xmlns:a16="http://schemas.microsoft.com/office/drawing/2014/main" id="{6FA9D7F6-EC7B-A84C-18AE-A1A9BB1F65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82EB76-FAB2-B861-61EC-A67C693F3A36}"/>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3685742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1734A-40B9-45D0-D616-7FDC066E7E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EEAC3D-1434-6837-529E-B34A7FC09874}"/>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4" name="Footer Placeholder 3">
            <a:extLst>
              <a:ext uri="{FF2B5EF4-FFF2-40B4-BE49-F238E27FC236}">
                <a16:creationId xmlns:a16="http://schemas.microsoft.com/office/drawing/2014/main" id="{38615091-6A9C-E677-6255-D18C43612F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1850B2-9C12-7B93-AEFA-C1BAE68CEA1E}"/>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301939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CE8AD5-224B-74BB-67D6-F1886F4AD108}"/>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3" name="Footer Placeholder 2">
            <a:extLst>
              <a:ext uri="{FF2B5EF4-FFF2-40B4-BE49-F238E27FC236}">
                <a16:creationId xmlns:a16="http://schemas.microsoft.com/office/drawing/2014/main" id="{513DCE9B-66C9-CCCB-C205-5F0E27B6A0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623411-A83D-0101-7955-13EBAE8618AF}"/>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203989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A6FC4-FFD2-083E-CB76-2DCAE616E6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79DF23-575B-5892-7D04-D8964F2BA5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C505CC-0AEA-2283-17C5-D812D5972C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573EA6-53A7-D17D-EFA5-B40D48BFE696}"/>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6" name="Footer Placeholder 5">
            <a:extLst>
              <a:ext uri="{FF2B5EF4-FFF2-40B4-BE49-F238E27FC236}">
                <a16:creationId xmlns:a16="http://schemas.microsoft.com/office/drawing/2014/main" id="{F4B38AEB-57BC-511E-F715-1DA7C5BE52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EC8DBC-FC2F-6723-3C52-9E4AF91DC6AF}"/>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665185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DF5C-E91A-A3CD-F24B-B8F7B7D10C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7909B0E-6AED-4A93-4136-D283BD79C9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1108D6-0F62-EC24-7CA4-F3135EFD5F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4D594B-FC9E-1C7D-82C2-7FE78C6E25E0}"/>
              </a:ext>
            </a:extLst>
          </p:cNvPr>
          <p:cNvSpPr>
            <a:spLocks noGrp="1"/>
          </p:cNvSpPr>
          <p:nvPr>
            <p:ph type="dt" sz="half" idx="10"/>
          </p:nvPr>
        </p:nvSpPr>
        <p:spPr/>
        <p:txBody>
          <a:bodyPr/>
          <a:lstStyle/>
          <a:p>
            <a:fld id="{9D6E17B8-B2BB-47A2-AB6B-8FC10CD57FF3}" type="datetimeFigureOut">
              <a:rPr lang="en-US" smtClean="0"/>
              <a:t>10/22/2024</a:t>
            </a:fld>
            <a:endParaRPr lang="en-US"/>
          </a:p>
        </p:txBody>
      </p:sp>
      <p:sp>
        <p:nvSpPr>
          <p:cNvPr id="6" name="Footer Placeholder 5">
            <a:extLst>
              <a:ext uri="{FF2B5EF4-FFF2-40B4-BE49-F238E27FC236}">
                <a16:creationId xmlns:a16="http://schemas.microsoft.com/office/drawing/2014/main" id="{04F47A01-E10F-D628-0F45-44465DDDD9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B1DBDB-6DEF-C67A-77F8-B9BF3FD5D243}"/>
              </a:ext>
            </a:extLst>
          </p:cNvPr>
          <p:cNvSpPr>
            <a:spLocks noGrp="1"/>
          </p:cNvSpPr>
          <p:nvPr>
            <p:ph type="sldNum" sz="quarter" idx="12"/>
          </p:nvPr>
        </p:nvSpPr>
        <p:spPr/>
        <p:txBody>
          <a:bodyPr/>
          <a:lstStyle/>
          <a:p>
            <a:fld id="{1A071191-6DB4-4066-B49D-0DC5B649708C}" type="slidenum">
              <a:rPr lang="en-US" smtClean="0"/>
              <a:t>‹#›</a:t>
            </a:fld>
            <a:endParaRPr lang="en-US"/>
          </a:p>
        </p:txBody>
      </p:sp>
    </p:spTree>
    <p:extLst>
      <p:ext uri="{BB962C8B-B14F-4D97-AF65-F5344CB8AC3E}">
        <p14:creationId xmlns:p14="http://schemas.microsoft.com/office/powerpoint/2010/main" val="691192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3B4BDB-C125-AC9C-3F6D-9CB12B37A0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914FF98-3D6F-D5A1-1911-06BB144B70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1C704C-4735-331D-01AD-97E191685A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6E17B8-B2BB-47A2-AB6B-8FC10CD57FF3}" type="datetimeFigureOut">
              <a:rPr lang="en-US" smtClean="0"/>
              <a:t>10/22/2024</a:t>
            </a:fld>
            <a:endParaRPr lang="en-US"/>
          </a:p>
        </p:txBody>
      </p:sp>
      <p:sp>
        <p:nvSpPr>
          <p:cNvPr id="5" name="Footer Placeholder 4">
            <a:extLst>
              <a:ext uri="{FF2B5EF4-FFF2-40B4-BE49-F238E27FC236}">
                <a16:creationId xmlns:a16="http://schemas.microsoft.com/office/drawing/2014/main" id="{4267EDFE-642F-96F4-8CFC-DFAD6AC930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F20FB1C-D1CF-FCA8-168F-9299347DCA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071191-6DB4-4066-B49D-0DC5B649708C}" type="slidenum">
              <a:rPr lang="en-US" smtClean="0"/>
              <a:t>‹#›</a:t>
            </a:fld>
            <a:endParaRPr lang="en-US"/>
          </a:p>
        </p:txBody>
      </p:sp>
    </p:spTree>
    <p:extLst>
      <p:ext uri="{BB962C8B-B14F-4D97-AF65-F5344CB8AC3E}">
        <p14:creationId xmlns:p14="http://schemas.microsoft.com/office/powerpoint/2010/main" val="1718430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1.png"/><Relationship Id="rId5" Type="http://schemas.openxmlformats.org/officeDocument/2006/relationships/tags" Target="../tags/tag5.xml"/><Relationship Id="rId10" Type="http://schemas.openxmlformats.org/officeDocument/2006/relationships/notesSlide" Target="../notesSlides/notesSlide1.xml"/><Relationship Id="rId4" Type="http://schemas.openxmlformats.org/officeDocument/2006/relationships/tags" Target="../tags/tag4.xml"/><Relationship Id="rId9"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notesSlide" Target="../notesSlides/notesSlide10.xml"/><Relationship Id="rId5" Type="http://schemas.openxmlformats.org/officeDocument/2006/relationships/tags" Target="../tags/tag85.xml"/><Relationship Id="rId10" Type="http://schemas.openxmlformats.org/officeDocument/2006/relationships/slideLayout" Target="../slideLayouts/slideLayout12.xml"/><Relationship Id="rId4" Type="http://schemas.openxmlformats.org/officeDocument/2006/relationships/tags" Target="../tags/tag84.xml"/><Relationship Id="rId9" Type="http://schemas.openxmlformats.org/officeDocument/2006/relationships/tags" Target="../tags/tag89.xml"/></Relationships>
</file>

<file path=ppt/slides/_rels/slide11.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notesSlide" Target="../notesSlides/notesSlide11.xml"/><Relationship Id="rId5" Type="http://schemas.openxmlformats.org/officeDocument/2006/relationships/tags" Target="../tags/tag94.xml"/><Relationship Id="rId10" Type="http://schemas.openxmlformats.org/officeDocument/2006/relationships/slideLayout" Target="../slideLayouts/slideLayout12.xml"/><Relationship Id="rId4" Type="http://schemas.openxmlformats.org/officeDocument/2006/relationships/tags" Target="../tags/tag93.xml"/><Relationship Id="rId9" Type="http://schemas.openxmlformats.org/officeDocument/2006/relationships/tags" Target="../tags/tag98.xml"/></Relationships>
</file>

<file path=ppt/slides/_rels/slide12.xml.rels><?xml version="1.0" encoding="UTF-8" standalone="yes"?>
<Relationships xmlns="http://schemas.openxmlformats.org/package/2006/relationships"><Relationship Id="rId8" Type="http://schemas.openxmlformats.org/officeDocument/2006/relationships/tags" Target="../tags/tag106.xml"/><Relationship Id="rId13" Type="http://schemas.openxmlformats.org/officeDocument/2006/relationships/tags" Target="../tags/tag111.xml"/><Relationship Id="rId18" Type="http://schemas.openxmlformats.org/officeDocument/2006/relationships/tags" Target="../tags/tag116.xml"/><Relationship Id="rId3" Type="http://schemas.openxmlformats.org/officeDocument/2006/relationships/tags" Target="../tags/tag101.xml"/><Relationship Id="rId7" Type="http://schemas.openxmlformats.org/officeDocument/2006/relationships/tags" Target="../tags/tag105.xml"/><Relationship Id="rId12" Type="http://schemas.openxmlformats.org/officeDocument/2006/relationships/tags" Target="../tags/tag110.xml"/><Relationship Id="rId17" Type="http://schemas.openxmlformats.org/officeDocument/2006/relationships/tags" Target="../tags/tag115.xml"/><Relationship Id="rId2" Type="http://schemas.openxmlformats.org/officeDocument/2006/relationships/tags" Target="../tags/tag100.xml"/><Relationship Id="rId16" Type="http://schemas.openxmlformats.org/officeDocument/2006/relationships/tags" Target="../tags/tag114.xml"/><Relationship Id="rId20" Type="http://schemas.openxmlformats.org/officeDocument/2006/relationships/notesSlide" Target="../notesSlides/notesSlide12.xml"/><Relationship Id="rId1" Type="http://schemas.openxmlformats.org/officeDocument/2006/relationships/tags" Target="../tags/tag99.xml"/><Relationship Id="rId6" Type="http://schemas.openxmlformats.org/officeDocument/2006/relationships/tags" Target="../tags/tag104.xml"/><Relationship Id="rId11" Type="http://schemas.openxmlformats.org/officeDocument/2006/relationships/tags" Target="../tags/tag109.xml"/><Relationship Id="rId5" Type="http://schemas.openxmlformats.org/officeDocument/2006/relationships/tags" Target="../tags/tag103.xml"/><Relationship Id="rId15" Type="http://schemas.openxmlformats.org/officeDocument/2006/relationships/tags" Target="../tags/tag113.xml"/><Relationship Id="rId10" Type="http://schemas.openxmlformats.org/officeDocument/2006/relationships/tags" Target="../tags/tag108.xml"/><Relationship Id="rId19" Type="http://schemas.openxmlformats.org/officeDocument/2006/relationships/slideLayout" Target="../slideLayouts/slideLayout1.xml"/><Relationship Id="rId4" Type="http://schemas.openxmlformats.org/officeDocument/2006/relationships/tags" Target="../tags/tag102.xml"/><Relationship Id="rId9" Type="http://schemas.openxmlformats.org/officeDocument/2006/relationships/tags" Target="../tags/tag107.xml"/><Relationship Id="rId14" Type="http://schemas.openxmlformats.org/officeDocument/2006/relationships/tags" Target="../tags/tag112.xml"/></Relationships>
</file>

<file path=ppt/slides/_rels/slide1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notesSlide" Target="../notesSlides/notesSlide13.xml"/><Relationship Id="rId5" Type="http://schemas.openxmlformats.org/officeDocument/2006/relationships/tags" Target="../tags/tag121.xml"/><Relationship Id="rId10" Type="http://schemas.openxmlformats.org/officeDocument/2006/relationships/slideLayout" Target="../slideLayouts/slideLayout12.xml"/><Relationship Id="rId4" Type="http://schemas.openxmlformats.org/officeDocument/2006/relationships/tags" Target="../tags/tag120.xml"/><Relationship Id="rId9" Type="http://schemas.openxmlformats.org/officeDocument/2006/relationships/tags" Target="../tags/tag125.xml"/></Relationships>
</file>

<file path=ppt/slides/_rels/slide14.xml.rels><?xml version="1.0" encoding="UTF-8" standalone="yes"?>
<Relationships xmlns="http://schemas.openxmlformats.org/package/2006/relationships"><Relationship Id="rId8" Type="http://schemas.openxmlformats.org/officeDocument/2006/relationships/tags" Target="../tags/tag133.xml"/><Relationship Id="rId3" Type="http://schemas.openxmlformats.org/officeDocument/2006/relationships/tags" Target="../tags/tag128.xml"/><Relationship Id="rId7" Type="http://schemas.openxmlformats.org/officeDocument/2006/relationships/tags" Target="../tags/tag132.xml"/><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notesSlide" Target="../notesSlides/notesSlide14.xml"/><Relationship Id="rId5" Type="http://schemas.openxmlformats.org/officeDocument/2006/relationships/tags" Target="../tags/tag130.xml"/><Relationship Id="rId10" Type="http://schemas.openxmlformats.org/officeDocument/2006/relationships/slideLayout" Target="../slideLayouts/slideLayout12.xml"/><Relationship Id="rId4" Type="http://schemas.openxmlformats.org/officeDocument/2006/relationships/tags" Target="../tags/tag129.xml"/><Relationship Id="rId9" Type="http://schemas.openxmlformats.org/officeDocument/2006/relationships/tags" Target="../tags/tag134.xml"/></Relationships>
</file>

<file path=ppt/slides/_rels/slide15.xml.rels><?xml version="1.0" encoding="UTF-8" standalone="yes"?>
<Relationships xmlns="http://schemas.openxmlformats.org/package/2006/relationships"><Relationship Id="rId8" Type="http://schemas.openxmlformats.org/officeDocument/2006/relationships/tags" Target="../tags/tag142.xml"/><Relationship Id="rId3" Type="http://schemas.openxmlformats.org/officeDocument/2006/relationships/tags" Target="../tags/tag137.xml"/><Relationship Id="rId7" Type="http://schemas.openxmlformats.org/officeDocument/2006/relationships/tags" Target="../tags/tag141.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notesSlide" Target="../notesSlides/notesSlide15.xml"/><Relationship Id="rId5" Type="http://schemas.openxmlformats.org/officeDocument/2006/relationships/tags" Target="../tags/tag139.xml"/><Relationship Id="rId10" Type="http://schemas.openxmlformats.org/officeDocument/2006/relationships/slideLayout" Target="../slideLayouts/slideLayout12.xml"/><Relationship Id="rId4" Type="http://schemas.openxmlformats.org/officeDocument/2006/relationships/tags" Target="../tags/tag138.xml"/><Relationship Id="rId9" Type="http://schemas.openxmlformats.org/officeDocument/2006/relationships/tags" Target="../tags/tag143.xml"/></Relationships>
</file>

<file path=ppt/slides/_rels/slide16.xml.rels><?xml version="1.0" encoding="UTF-8" standalone="yes"?>
<Relationships xmlns="http://schemas.openxmlformats.org/package/2006/relationships"><Relationship Id="rId8" Type="http://schemas.openxmlformats.org/officeDocument/2006/relationships/tags" Target="../tags/tag151.xml"/><Relationship Id="rId3" Type="http://schemas.openxmlformats.org/officeDocument/2006/relationships/tags" Target="../tags/tag146.xml"/><Relationship Id="rId7" Type="http://schemas.openxmlformats.org/officeDocument/2006/relationships/tags" Target="../tags/tag150.xml"/><Relationship Id="rId2" Type="http://schemas.openxmlformats.org/officeDocument/2006/relationships/tags" Target="../tags/tag145.xml"/><Relationship Id="rId1" Type="http://schemas.openxmlformats.org/officeDocument/2006/relationships/tags" Target="../tags/tag144.xml"/><Relationship Id="rId6" Type="http://schemas.openxmlformats.org/officeDocument/2006/relationships/tags" Target="../tags/tag149.xml"/><Relationship Id="rId11" Type="http://schemas.openxmlformats.org/officeDocument/2006/relationships/notesSlide" Target="../notesSlides/notesSlide16.xml"/><Relationship Id="rId5" Type="http://schemas.openxmlformats.org/officeDocument/2006/relationships/tags" Target="../tags/tag148.xml"/><Relationship Id="rId10" Type="http://schemas.openxmlformats.org/officeDocument/2006/relationships/slideLayout" Target="../slideLayouts/slideLayout12.xml"/><Relationship Id="rId4" Type="http://schemas.openxmlformats.org/officeDocument/2006/relationships/tags" Target="../tags/tag147.xml"/><Relationship Id="rId9" Type="http://schemas.openxmlformats.org/officeDocument/2006/relationships/tags" Target="../tags/tag152.xml"/></Relationships>
</file>

<file path=ppt/slides/_rels/slide17.xml.rels><?xml version="1.0" encoding="UTF-8" standalone="yes"?>
<Relationships xmlns="http://schemas.openxmlformats.org/package/2006/relationships"><Relationship Id="rId8" Type="http://schemas.openxmlformats.org/officeDocument/2006/relationships/tags" Target="../tags/tag160.xml"/><Relationship Id="rId3" Type="http://schemas.openxmlformats.org/officeDocument/2006/relationships/tags" Target="../tags/tag155.xml"/><Relationship Id="rId7" Type="http://schemas.openxmlformats.org/officeDocument/2006/relationships/tags" Target="../tags/tag159.xml"/><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notesSlide" Target="../notesSlides/notesSlide17.xml"/><Relationship Id="rId5" Type="http://schemas.openxmlformats.org/officeDocument/2006/relationships/tags" Target="../tags/tag157.xml"/><Relationship Id="rId10" Type="http://schemas.openxmlformats.org/officeDocument/2006/relationships/slideLayout" Target="../slideLayouts/slideLayout12.xml"/><Relationship Id="rId4" Type="http://schemas.openxmlformats.org/officeDocument/2006/relationships/tags" Target="../tags/tag156.xml"/><Relationship Id="rId9" Type="http://schemas.openxmlformats.org/officeDocument/2006/relationships/tags" Target="../tags/tag161.xml"/></Relationships>
</file>

<file path=ppt/slides/_rels/slide18.xml.rels><?xml version="1.0" encoding="UTF-8" standalone="yes"?>
<Relationships xmlns="http://schemas.openxmlformats.org/package/2006/relationships"><Relationship Id="rId8" Type="http://schemas.openxmlformats.org/officeDocument/2006/relationships/tags" Target="../tags/tag169.xml"/><Relationship Id="rId3" Type="http://schemas.openxmlformats.org/officeDocument/2006/relationships/tags" Target="../tags/tag164.xml"/><Relationship Id="rId7" Type="http://schemas.openxmlformats.org/officeDocument/2006/relationships/tags" Target="../tags/tag168.xml"/><Relationship Id="rId2" Type="http://schemas.openxmlformats.org/officeDocument/2006/relationships/tags" Target="../tags/tag163.xml"/><Relationship Id="rId1" Type="http://schemas.openxmlformats.org/officeDocument/2006/relationships/tags" Target="../tags/tag162.xml"/><Relationship Id="rId6" Type="http://schemas.openxmlformats.org/officeDocument/2006/relationships/tags" Target="../tags/tag167.xml"/><Relationship Id="rId11" Type="http://schemas.openxmlformats.org/officeDocument/2006/relationships/notesSlide" Target="../notesSlides/notesSlide18.xml"/><Relationship Id="rId5" Type="http://schemas.openxmlformats.org/officeDocument/2006/relationships/tags" Target="../tags/tag166.xml"/><Relationship Id="rId10" Type="http://schemas.openxmlformats.org/officeDocument/2006/relationships/slideLayout" Target="../slideLayouts/slideLayout12.xml"/><Relationship Id="rId4" Type="http://schemas.openxmlformats.org/officeDocument/2006/relationships/tags" Target="../tags/tag165.xml"/><Relationship Id="rId9" Type="http://schemas.openxmlformats.org/officeDocument/2006/relationships/tags" Target="../tags/tag170.xml"/></Relationships>
</file>

<file path=ppt/slides/_rels/slide19.xml.rels><?xml version="1.0" encoding="UTF-8" standalone="yes"?>
<Relationships xmlns="http://schemas.openxmlformats.org/package/2006/relationships"><Relationship Id="rId8" Type="http://schemas.openxmlformats.org/officeDocument/2006/relationships/tags" Target="../tags/tag178.xml"/><Relationship Id="rId3" Type="http://schemas.openxmlformats.org/officeDocument/2006/relationships/tags" Target="../tags/tag173.xml"/><Relationship Id="rId7" Type="http://schemas.openxmlformats.org/officeDocument/2006/relationships/tags" Target="../tags/tag177.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tags" Target="../tags/tag176.xml"/><Relationship Id="rId11" Type="http://schemas.openxmlformats.org/officeDocument/2006/relationships/notesSlide" Target="../notesSlides/notesSlide19.xml"/><Relationship Id="rId5" Type="http://schemas.openxmlformats.org/officeDocument/2006/relationships/tags" Target="../tags/tag175.xml"/><Relationship Id="rId10" Type="http://schemas.openxmlformats.org/officeDocument/2006/relationships/slideLayout" Target="../slideLayouts/slideLayout12.xml"/><Relationship Id="rId4" Type="http://schemas.openxmlformats.org/officeDocument/2006/relationships/tags" Target="../tags/tag174.xml"/><Relationship Id="rId9" Type="http://schemas.openxmlformats.org/officeDocument/2006/relationships/tags" Target="../tags/tag179.xml"/></Relationships>
</file>

<file path=ppt/slides/_rels/slide2.xml.rels><?xml version="1.0" encoding="UTF-8" standalone="yes"?>
<Relationships xmlns="http://schemas.openxmlformats.org/package/2006/relationships"><Relationship Id="rId8" Type="http://schemas.openxmlformats.org/officeDocument/2006/relationships/tags" Target="../tags/tag16.xml"/><Relationship Id="rId3" Type="http://schemas.openxmlformats.org/officeDocument/2006/relationships/tags" Target="../tags/tag11.xml"/><Relationship Id="rId7" Type="http://schemas.openxmlformats.org/officeDocument/2006/relationships/tags" Target="../tags/tag15.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11" Type="http://schemas.openxmlformats.org/officeDocument/2006/relationships/notesSlide" Target="../notesSlides/notesSlide2.xml"/><Relationship Id="rId5" Type="http://schemas.openxmlformats.org/officeDocument/2006/relationships/tags" Target="../tags/tag13.xml"/><Relationship Id="rId10" Type="http://schemas.openxmlformats.org/officeDocument/2006/relationships/slideLayout" Target="../slideLayouts/slideLayout12.xml"/><Relationship Id="rId4" Type="http://schemas.openxmlformats.org/officeDocument/2006/relationships/tags" Target="../tags/tag12.xml"/><Relationship Id="rId9" Type="http://schemas.openxmlformats.org/officeDocument/2006/relationships/tags" Target="../tags/tag17.xml"/></Relationships>
</file>

<file path=ppt/slides/_rels/slide20.xml.rels><?xml version="1.0" encoding="UTF-8" standalone="yes"?>
<Relationships xmlns="http://schemas.openxmlformats.org/package/2006/relationships"><Relationship Id="rId8" Type="http://schemas.openxmlformats.org/officeDocument/2006/relationships/tags" Target="../tags/tag187.xml"/><Relationship Id="rId13" Type="http://schemas.openxmlformats.org/officeDocument/2006/relationships/tags" Target="../tags/tag192.xml"/><Relationship Id="rId18" Type="http://schemas.openxmlformats.org/officeDocument/2006/relationships/slideLayout" Target="../slideLayouts/slideLayout7.xml"/><Relationship Id="rId3" Type="http://schemas.openxmlformats.org/officeDocument/2006/relationships/tags" Target="../tags/tag182.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 Type="http://schemas.openxmlformats.org/officeDocument/2006/relationships/tags" Target="../tags/tag181.xml"/><Relationship Id="rId16" Type="http://schemas.openxmlformats.org/officeDocument/2006/relationships/tags" Target="../tags/tag195.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5" Type="http://schemas.openxmlformats.org/officeDocument/2006/relationships/tags" Target="../tags/tag184.xml"/><Relationship Id="rId15" Type="http://schemas.openxmlformats.org/officeDocument/2006/relationships/tags" Target="../tags/tag194.xml"/><Relationship Id="rId10" Type="http://schemas.openxmlformats.org/officeDocument/2006/relationships/tags" Target="../tags/tag189.xml"/><Relationship Id="rId19" Type="http://schemas.openxmlformats.org/officeDocument/2006/relationships/notesSlide" Target="../notesSlides/notesSlide20.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s>
</file>

<file path=ppt/slides/_rels/slide21.xml.rels><?xml version="1.0" encoding="UTF-8" standalone="yes"?>
<Relationships xmlns="http://schemas.openxmlformats.org/package/2006/relationships"><Relationship Id="rId8" Type="http://schemas.openxmlformats.org/officeDocument/2006/relationships/tags" Target="../tags/tag204.xml"/><Relationship Id="rId3" Type="http://schemas.openxmlformats.org/officeDocument/2006/relationships/tags" Target="../tags/tag199.xml"/><Relationship Id="rId7" Type="http://schemas.openxmlformats.org/officeDocument/2006/relationships/tags" Target="../tags/tag203.xml"/><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tags" Target="../tags/tag202.xml"/><Relationship Id="rId11" Type="http://schemas.openxmlformats.org/officeDocument/2006/relationships/notesSlide" Target="../notesSlides/notesSlide21.xml"/><Relationship Id="rId5" Type="http://schemas.openxmlformats.org/officeDocument/2006/relationships/tags" Target="../tags/tag201.xml"/><Relationship Id="rId10" Type="http://schemas.openxmlformats.org/officeDocument/2006/relationships/slideLayout" Target="../slideLayouts/slideLayout12.xml"/><Relationship Id="rId4" Type="http://schemas.openxmlformats.org/officeDocument/2006/relationships/tags" Target="../tags/tag200.xml"/><Relationship Id="rId9" Type="http://schemas.openxmlformats.org/officeDocument/2006/relationships/tags" Target="../tags/tag205.xml"/></Relationships>
</file>

<file path=ppt/slides/_rels/slide22.xml.rels><?xml version="1.0" encoding="UTF-8" standalone="yes"?>
<Relationships xmlns="http://schemas.openxmlformats.org/package/2006/relationships"><Relationship Id="rId8" Type="http://schemas.openxmlformats.org/officeDocument/2006/relationships/tags" Target="../tags/tag213.xml"/><Relationship Id="rId3" Type="http://schemas.openxmlformats.org/officeDocument/2006/relationships/tags" Target="../tags/tag208.xml"/><Relationship Id="rId7" Type="http://schemas.openxmlformats.org/officeDocument/2006/relationships/tags" Target="../tags/tag212.xml"/><Relationship Id="rId2" Type="http://schemas.openxmlformats.org/officeDocument/2006/relationships/tags" Target="../tags/tag207.xml"/><Relationship Id="rId1" Type="http://schemas.openxmlformats.org/officeDocument/2006/relationships/tags" Target="../tags/tag206.xml"/><Relationship Id="rId6" Type="http://schemas.openxmlformats.org/officeDocument/2006/relationships/tags" Target="../tags/tag211.xml"/><Relationship Id="rId11" Type="http://schemas.openxmlformats.org/officeDocument/2006/relationships/notesSlide" Target="../notesSlides/notesSlide22.xml"/><Relationship Id="rId5" Type="http://schemas.openxmlformats.org/officeDocument/2006/relationships/tags" Target="../tags/tag210.xml"/><Relationship Id="rId10" Type="http://schemas.openxmlformats.org/officeDocument/2006/relationships/slideLayout" Target="../slideLayouts/slideLayout12.xml"/><Relationship Id="rId4" Type="http://schemas.openxmlformats.org/officeDocument/2006/relationships/tags" Target="../tags/tag209.xml"/><Relationship Id="rId9" Type="http://schemas.openxmlformats.org/officeDocument/2006/relationships/tags" Target="../tags/tag214.xml"/></Relationships>
</file>

<file path=ppt/slides/_rels/slide23.xml.rels><?xml version="1.0" encoding="UTF-8" standalone="yes"?>
<Relationships xmlns="http://schemas.openxmlformats.org/package/2006/relationships"><Relationship Id="rId8" Type="http://schemas.openxmlformats.org/officeDocument/2006/relationships/tags" Target="../tags/tag222.xml"/><Relationship Id="rId3" Type="http://schemas.openxmlformats.org/officeDocument/2006/relationships/tags" Target="../tags/tag217.xml"/><Relationship Id="rId7" Type="http://schemas.openxmlformats.org/officeDocument/2006/relationships/tags" Target="../tags/tag221.xml"/><Relationship Id="rId2" Type="http://schemas.openxmlformats.org/officeDocument/2006/relationships/tags" Target="../tags/tag216.xml"/><Relationship Id="rId1" Type="http://schemas.openxmlformats.org/officeDocument/2006/relationships/tags" Target="../tags/tag215.xml"/><Relationship Id="rId6" Type="http://schemas.openxmlformats.org/officeDocument/2006/relationships/tags" Target="../tags/tag220.xml"/><Relationship Id="rId11" Type="http://schemas.openxmlformats.org/officeDocument/2006/relationships/notesSlide" Target="../notesSlides/notesSlide23.xml"/><Relationship Id="rId5" Type="http://schemas.openxmlformats.org/officeDocument/2006/relationships/tags" Target="../tags/tag219.xml"/><Relationship Id="rId10" Type="http://schemas.openxmlformats.org/officeDocument/2006/relationships/slideLayout" Target="../slideLayouts/slideLayout12.xml"/><Relationship Id="rId4" Type="http://schemas.openxmlformats.org/officeDocument/2006/relationships/tags" Target="../tags/tag218.xml"/><Relationship Id="rId9" Type="http://schemas.openxmlformats.org/officeDocument/2006/relationships/tags" Target="../tags/tag223.xml"/></Relationships>
</file>

<file path=ppt/slides/_rels/slide3.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tags" Target="../tags/tag20.xml"/><Relationship Id="rId7" Type="http://schemas.openxmlformats.org/officeDocument/2006/relationships/tags" Target="../tags/tag24.xml"/><Relationship Id="rId12" Type="http://schemas.openxmlformats.org/officeDocument/2006/relationships/hyperlink" Target="http://www.native-land.ca/" TargetMode="Externa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11" Type="http://schemas.openxmlformats.org/officeDocument/2006/relationships/notesSlide" Target="../notesSlides/notesSlide3.xml"/><Relationship Id="rId5" Type="http://schemas.openxmlformats.org/officeDocument/2006/relationships/tags" Target="../tags/tag22.xml"/><Relationship Id="rId10" Type="http://schemas.openxmlformats.org/officeDocument/2006/relationships/slideLayout" Target="../slideLayouts/slideLayout12.xml"/><Relationship Id="rId4" Type="http://schemas.openxmlformats.org/officeDocument/2006/relationships/tags" Target="../tags/tag21.xml"/><Relationship Id="rId9" Type="http://schemas.openxmlformats.org/officeDocument/2006/relationships/tags" Target="../tags/tag26.xml"/></Relationships>
</file>

<file path=ppt/slides/_rels/slide4.xml.rels><?xml version="1.0" encoding="UTF-8" standalone="yes"?>
<Relationships xmlns="http://schemas.openxmlformats.org/package/2006/relationships"><Relationship Id="rId8" Type="http://schemas.openxmlformats.org/officeDocument/2006/relationships/tags" Target="../tags/tag34.xml"/><Relationship Id="rId3" Type="http://schemas.openxmlformats.org/officeDocument/2006/relationships/tags" Target="../tags/tag29.xml"/><Relationship Id="rId7" Type="http://schemas.openxmlformats.org/officeDocument/2006/relationships/tags" Target="../tags/tag33.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11" Type="http://schemas.openxmlformats.org/officeDocument/2006/relationships/notesSlide" Target="../notesSlides/notesSlide4.xml"/><Relationship Id="rId5" Type="http://schemas.openxmlformats.org/officeDocument/2006/relationships/tags" Target="../tags/tag31.xml"/><Relationship Id="rId10" Type="http://schemas.openxmlformats.org/officeDocument/2006/relationships/slideLayout" Target="../slideLayouts/slideLayout12.xml"/><Relationship Id="rId4" Type="http://schemas.openxmlformats.org/officeDocument/2006/relationships/tags" Target="../tags/tag30.xml"/><Relationship Id="rId9" Type="http://schemas.openxmlformats.org/officeDocument/2006/relationships/tags" Target="../tags/tag35.xml"/></Relationships>
</file>

<file path=ppt/slides/_rels/slide5.xml.rels><?xml version="1.0" encoding="UTF-8" standalone="yes"?>
<Relationships xmlns="http://schemas.openxmlformats.org/package/2006/relationships"><Relationship Id="rId8" Type="http://schemas.openxmlformats.org/officeDocument/2006/relationships/tags" Target="../tags/tag43.xml"/><Relationship Id="rId3" Type="http://schemas.openxmlformats.org/officeDocument/2006/relationships/tags" Target="../tags/tag38.xml"/><Relationship Id="rId7" Type="http://schemas.openxmlformats.org/officeDocument/2006/relationships/tags" Target="../tags/tag42.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11" Type="http://schemas.openxmlformats.org/officeDocument/2006/relationships/notesSlide" Target="../notesSlides/notesSlide5.xml"/><Relationship Id="rId5" Type="http://schemas.openxmlformats.org/officeDocument/2006/relationships/tags" Target="../tags/tag40.xml"/><Relationship Id="rId10" Type="http://schemas.openxmlformats.org/officeDocument/2006/relationships/slideLayout" Target="../slideLayouts/slideLayout12.xml"/><Relationship Id="rId4" Type="http://schemas.openxmlformats.org/officeDocument/2006/relationships/tags" Target="../tags/tag39.xml"/><Relationship Id="rId9" Type="http://schemas.openxmlformats.org/officeDocument/2006/relationships/tags" Target="../tags/tag44.xml"/></Relationships>
</file>

<file path=ppt/slides/_rels/slide6.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6.xml"/><Relationship Id="rId5" Type="http://schemas.openxmlformats.org/officeDocument/2006/relationships/tags" Target="../tags/tag49.xml"/><Relationship Id="rId10" Type="http://schemas.openxmlformats.org/officeDocument/2006/relationships/slideLayout" Target="../slideLayouts/slideLayout12.xml"/><Relationship Id="rId4" Type="http://schemas.openxmlformats.org/officeDocument/2006/relationships/tags" Target="../tags/tag48.xml"/><Relationship Id="rId9" Type="http://schemas.openxmlformats.org/officeDocument/2006/relationships/tags" Target="../tags/tag53.xml"/></Relationships>
</file>

<file path=ppt/slides/_rels/slide7.xml.rels><?xml version="1.0" encoding="UTF-8" standalone="yes"?>
<Relationships xmlns="http://schemas.openxmlformats.org/package/2006/relationships"><Relationship Id="rId8" Type="http://schemas.openxmlformats.org/officeDocument/2006/relationships/tags" Target="../tags/tag61.xml"/><Relationship Id="rId3" Type="http://schemas.openxmlformats.org/officeDocument/2006/relationships/tags" Target="../tags/tag56.xml"/><Relationship Id="rId7" Type="http://schemas.openxmlformats.org/officeDocument/2006/relationships/tags" Target="../tags/tag60.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11" Type="http://schemas.openxmlformats.org/officeDocument/2006/relationships/notesSlide" Target="../notesSlides/notesSlide7.xml"/><Relationship Id="rId5" Type="http://schemas.openxmlformats.org/officeDocument/2006/relationships/tags" Target="../tags/tag58.xml"/><Relationship Id="rId10" Type="http://schemas.openxmlformats.org/officeDocument/2006/relationships/slideLayout" Target="../slideLayouts/slideLayout12.xml"/><Relationship Id="rId4" Type="http://schemas.openxmlformats.org/officeDocument/2006/relationships/tags" Target="../tags/tag57.xml"/><Relationship Id="rId9" Type="http://schemas.openxmlformats.org/officeDocument/2006/relationships/tags" Target="../tags/tag62.xml"/></Relationships>
</file>

<file path=ppt/slides/_rels/slide8.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11" Type="http://schemas.openxmlformats.org/officeDocument/2006/relationships/notesSlide" Target="../notesSlides/notesSlide8.xml"/><Relationship Id="rId5" Type="http://schemas.openxmlformats.org/officeDocument/2006/relationships/tags" Target="../tags/tag67.xml"/><Relationship Id="rId10" Type="http://schemas.openxmlformats.org/officeDocument/2006/relationships/slideLayout" Target="../slideLayouts/slideLayout12.xml"/><Relationship Id="rId4" Type="http://schemas.openxmlformats.org/officeDocument/2006/relationships/tags" Target="../tags/tag66.xml"/><Relationship Id="rId9" Type="http://schemas.openxmlformats.org/officeDocument/2006/relationships/tags" Target="../tags/tag71.xml"/></Relationships>
</file>

<file path=ppt/slides/_rels/slide9.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11" Type="http://schemas.openxmlformats.org/officeDocument/2006/relationships/notesSlide" Target="../notesSlides/notesSlide9.xml"/><Relationship Id="rId5" Type="http://schemas.openxmlformats.org/officeDocument/2006/relationships/tags" Target="../tags/tag76.xml"/><Relationship Id="rId10" Type="http://schemas.openxmlformats.org/officeDocument/2006/relationships/slideLayout" Target="../slideLayouts/slideLayout12.xml"/><Relationship Id="rId4" Type="http://schemas.openxmlformats.org/officeDocument/2006/relationships/tags" Target="../tags/tag75.xml"/><Relationship Id="rId9" Type="http://schemas.openxmlformats.org/officeDocument/2006/relationships/tags" Target="../tags/tag8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4E37431-20F0-4DD6-84A9-ED2B64494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AE98B72-66C6-4AB4-AF0D-BA830DE863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07EAFC6-733F-403D-BB4D-05A3A2874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7A36730-4CB0-4F61-AD11-A44C976583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69C79E1-F916-4929-A4F3-DE763D4BFA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767334AB-16BD-4EC7-8C6B-4B5171600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7"/>
            </p:custDataLst>
          </p:nvPr>
        </p:nvSpPr>
        <p:spPr>
          <a:xfrm>
            <a:off x="162560" y="891652"/>
            <a:ext cx="5365456" cy="3030724"/>
          </a:xfrm>
        </p:spPr>
        <p:txBody>
          <a:bodyPr vert="horz" lIns="91440" tIns="45720" rIns="91440" bIns="45720" rtlCol="0" anchor="b">
            <a:normAutofit/>
          </a:bodyPr>
          <a:lstStyle/>
          <a:p>
            <a:pPr algn="r"/>
            <a:r>
              <a:rPr lang="fr-CA" sz="3400" dirty="0">
                <a:solidFill>
                  <a:srgbClr val="FFFFFF"/>
                </a:solidFill>
              </a:rPr>
              <a:t>Syndicat des employé-e-s de l’Impôt</a:t>
            </a:r>
            <a:br>
              <a:rPr lang="en-US" sz="3400" dirty="0">
                <a:solidFill>
                  <a:srgbClr val="FFFFFF"/>
                </a:solidFill>
              </a:rPr>
            </a:br>
            <a:br>
              <a:rPr lang="en-US" sz="3400" dirty="0">
                <a:solidFill>
                  <a:srgbClr val="FFFFFF"/>
                </a:solidFill>
              </a:rPr>
            </a:br>
            <a:r>
              <a:rPr lang="fr-CA" sz="3400" dirty="0">
                <a:solidFill>
                  <a:srgbClr val="FFFFFF"/>
                </a:solidFill>
              </a:rPr>
              <a:t>Conférence nationale sur la santé et la sécurité 2024</a:t>
            </a:r>
            <a:br>
              <a:rPr lang="en-US" sz="3400" kern="1200" dirty="0">
                <a:solidFill>
                  <a:srgbClr val="FFFFFF"/>
                </a:solidFill>
                <a:latin typeface="+mj-lt"/>
                <a:ea typeface="+mj-ea"/>
                <a:cs typeface="+mj-cs"/>
              </a:rPr>
            </a:br>
            <a:endParaRPr lang="en-US" sz="3400" kern="1200" dirty="0">
              <a:solidFill>
                <a:srgbClr val="FFFFFF"/>
              </a:solidFill>
              <a:latin typeface="+mj-lt"/>
              <a:ea typeface="+mj-ea"/>
              <a:cs typeface="+mj-cs"/>
            </a:endParaRPr>
          </a:p>
        </p:txBody>
      </p:sp>
      <p:pic>
        <p:nvPicPr>
          <p:cNvPr id="4" name="Picture 3" descr="A logo with red and black leaves&#10;&#10;Description automatically generated">
            <a:extLst>
              <a:ext uri="{FF2B5EF4-FFF2-40B4-BE49-F238E27FC236}">
                <a16:creationId xmlns:a16="http://schemas.microsoft.com/office/drawing/2014/main" id="{20126F08-D455-3C04-C8E0-44D318E2729E}"/>
              </a:ext>
            </a:extLst>
          </p:cNvPr>
          <p:cNvPicPr>
            <a:picLocks noChangeAspect="1"/>
          </p:cNvPicPr>
          <p:nvPr>
            <p:custDataLst>
              <p:tags r:id="rId8"/>
            </p:custDataLst>
          </p:nvPr>
        </p:nvPicPr>
        <p:blipFill>
          <a:blip r:embed="rId11"/>
          <a:stretch>
            <a:fillRect/>
          </a:stretch>
        </p:blipFill>
        <p:spPr>
          <a:xfrm>
            <a:off x="6155887" y="863192"/>
            <a:ext cx="5608320" cy="5131613"/>
          </a:xfrm>
          <a:prstGeom prst="rect">
            <a:avLst/>
          </a:prstGeom>
        </p:spPr>
      </p:pic>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COLLABORATION</a:t>
            </a:r>
          </a:p>
          <a:p>
            <a:pPr>
              <a:lnSpc>
                <a:spcPct val="90000"/>
              </a:lnSpc>
              <a:spcAft>
                <a:spcPts val="600"/>
              </a:spcAft>
            </a:pPr>
            <a:endParaRPr lang="fr-CA" sz="4000" b="1" dirty="0"/>
          </a:p>
          <a:p>
            <a:pPr>
              <a:lnSpc>
                <a:spcPct val="90000"/>
              </a:lnSpc>
              <a:spcAft>
                <a:spcPts val="600"/>
              </a:spcAft>
            </a:pPr>
            <a:r>
              <a:rPr lang="fr-CA" sz="2400" b="1" dirty="0"/>
              <a:t>Les cinq principes de la collaboration :</a:t>
            </a:r>
          </a:p>
          <a:p>
            <a:pPr>
              <a:lnSpc>
                <a:spcPct val="90000"/>
              </a:lnSpc>
              <a:spcAft>
                <a:spcPts val="600"/>
              </a:spcAft>
            </a:pPr>
            <a:endParaRPr lang="fr-CA" sz="2400" b="1" dirty="0"/>
          </a:p>
          <a:p>
            <a:pPr marL="457200" indent="-457200">
              <a:lnSpc>
                <a:spcPct val="90000"/>
              </a:lnSpc>
              <a:spcAft>
                <a:spcPts val="600"/>
              </a:spcAft>
              <a:buAutoNum type="arabicPeriod"/>
            </a:pPr>
            <a:r>
              <a:rPr lang="fr-CA" sz="2400" b="1" dirty="0"/>
              <a:t>Communication ouverte</a:t>
            </a:r>
          </a:p>
          <a:p>
            <a:pPr marL="457200" indent="-457200">
              <a:lnSpc>
                <a:spcPct val="90000"/>
              </a:lnSpc>
              <a:spcAft>
                <a:spcPts val="600"/>
              </a:spcAft>
              <a:buAutoNum type="arabicPeriod"/>
            </a:pPr>
            <a:r>
              <a:rPr lang="fr-CA" sz="2400" b="1" dirty="0"/>
              <a:t>Buts et objectifs clairs</a:t>
            </a:r>
          </a:p>
          <a:p>
            <a:pPr marL="457200" indent="-457200">
              <a:lnSpc>
                <a:spcPct val="90000"/>
              </a:lnSpc>
              <a:spcAft>
                <a:spcPts val="600"/>
              </a:spcAft>
              <a:buAutoNum type="arabicPeriod"/>
            </a:pPr>
            <a:r>
              <a:rPr lang="fr-CA" sz="2400" b="1" dirty="0"/>
              <a:t>Échange de connaissances</a:t>
            </a:r>
          </a:p>
          <a:p>
            <a:pPr marL="457200" indent="-457200">
              <a:lnSpc>
                <a:spcPct val="90000"/>
              </a:lnSpc>
              <a:spcAft>
                <a:spcPts val="600"/>
              </a:spcAft>
              <a:buAutoNum type="arabicPeriod"/>
            </a:pPr>
            <a:r>
              <a:rPr lang="fr-CA" sz="2400" b="1" dirty="0"/>
              <a:t>Renforcement positif</a:t>
            </a:r>
          </a:p>
          <a:p>
            <a:pPr marL="457200" indent="-457200">
              <a:lnSpc>
                <a:spcPct val="90000"/>
              </a:lnSpc>
              <a:spcAft>
                <a:spcPts val="600"/>
              </a:spcAft>
              <a:buAutoNum type="arabicPeriod"/>
            </a:pPr>
            <a:r>
              <a:rPr lang="fr-CA" sz="2400" b="1" dirty="0"/>
              <a:t>Responsabilité</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2641146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fr-CA" sz="4000" kern="1200" dirty="0">
                <a:solidFill>
                  <a:srgbClr val="FFFFFF"/>
                </a:solidFill>
                <a:latin typeface="+mj-lt"/>
                <a:ea typeface="+mj-ea"/>
                <a:cs typeface="+mj-cs"/>
              </a:rPr>
            </a:br>
            <a:endParaRPr lang="fr-CA"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COLLABORATION</a:t>
            </a:r>
          </a:p>
          <a:p>
            <a:pPr>
              <a:lnSpc>
                <a:spcPct val="90000"/>
              </a:lnSpc>
              <a:spcAft>
                <a:spcPts val="600"/>
              </a:spcAft>
            </a:pPr>
            <a:endParaRPr lang="fr-CA" sz="4000" b="1" dirty="0"/>
          </a:p>
          <a:p>
            <a:pPr>
              <a:lnSpc>
                <a:spcPct val="90000"/>
              </a:lnSpc>
              <a:spcAft>
                <a:spcPts val="600"/>
              </a:spcAft>
            </a:pPr>
            <a:r>
              <a:rPr lang="fr-CA" sz="2400" b="1" dirty="0"/>
              <a:t>Réfléchissez à une situation dans laquelle vous avez collaboré efficacement en groupe. Quelle forme prenait cette collaboration? Qu’avez-vous ressenti?</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331657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301D88ED-0C3D-E2C7-6B39-75CB4844A384}"/>
              </a:ext>
            </a:extLst>
          </p:cNvPr>
          <p:cNvSpPr/>
          <p:nvPr>
            <p:custDataLst>
              <p:tags r:id="rId1"/>
            </p:custDataLst>
          </p:nvPr>
        </p:nvSpPr>
        <p:spPr>
          <a:xfrm rot="3486582">
            <a:off x="5549929" y="-290036"/>
            <a:ext cx="1879218" cy="7438071"/>
          </a:xfrm>
          <a:custGeom>
            <a:avLst/>
            <a:gdLst>
              <a:gd name="connsiteX0" fmla="*/ 812855 w 1625709"/>
              <a:gd name="connsiteY0" fmla="*/ 0 h 4824660"/>
              <a:gd name="connsiteX1" fmla="*/ 1625709 w 1625709"/>
              <a:gd name="connsiteY1" fmla="*/ 1157185 h 4824660"/>
              <a:gd name="connsiteX2" fmla="*/ 1325997 w 1625709"/>
              <a:gd name="connsiteY2" fmla="*/ 1157185 h 4824660"/>
              <a:gd name="connsiteX3" fmla="*/ 1313301 w 1625709"/>
              <a:gd name="connsiteY3" fmla="*/ 1172229 h 4824660"/>
              <a:gd name="connsiteX4" fmla="*/ 657964 w 1625709"/>
              <a:gd name="connsiteY4" fmla="*/ 4824660 h 4824660"/>
              <a:gd name="connsiteX5" fmla="*/ 277983 w 1625709"/>
              <a:gd name="connsiteY5" fmla="*/ 1336775 h 4824660"/>
              <a:gd name="connsiteX6" fmla="*/ 272121 w 1625709"/>
              <a:gd name="connsiteY6" fmla="*/ 1157185 h 4824660"/>
              <a:gd name="connsiteX7" fmla="*/ 0 w 1625709"/>
              <a:gd name="connsiteY7" fmla="*/ 1157185 h 4824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25709" h="4824660">
                <a:moveTo>
                  <a:pt x="812855" y="0"/>
                </a:moveTo>
                <a:lnTo>
                  <a:pt x="1625709" y="1157185"/>
                </a:lnTo>
                <a:lnTo>
                  <a:pt x="1325997" y="1157185"/>
                </a:lnTo>
                <a:lnTo>
                  <a:pt x="1313301" y="1172229"/>
                </a:lnTo>
                <a:cubicBezTo>
                  <a:pt x="918841" y="1710832"/>
                  <a:pt x="670290" y="2933370"/>
                  <a:pt x="657964" y="4824660"/>
                </a:cubicBezTo>
                <a:cubicBezTo>
                  <a:pt x="448109" y="3576076"/>
                  <a:pt x="323039" y="2388020"/>
                  <a:pt x="277983" y="1336775"/>
                </a:cubicBezTo>
                <a:lnTo>
                  <a:pt x="272121" y="1157185"/>
                </a:lnTo>
                <a:lnTo>
                  <a:pt x="0" y="1157185"/>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CA" dirty="0"/>
          </a:p>
        </p:txBody>
      </p:sp>
      <p:sp>
        <p:nvSpPr>
          <p:cNvPr id="37" name="Oval 36">
            <a:extLst>
              <a:ext uri="{FF2B5EF4-FFF2-40B4-BE49-F238E27FC236}">
                <a16:creationId xmlns:a16="http://schemas.microsoft.com/office/drawing/2014/main" id="{7D90C071-4151-D5B4-B04D-DF7AB8FD921C}"/>
              </a:ext>
            </a:extLst>
          </p:cNvPr>
          <p:cNvSpPr/>
          <p:nvPr>
            <p:custDataLst>
              <p:tags r:id="rId2"/>
            </p:custDataLst>
          </p:nvPr>
        </p:nvSpPr>
        <p:spPr>
          <a:xfrm>
            <a:off x="3149600" y="50419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38" name="Oval 37">
            <a:extLst>
              <a:ext uri="{FF2B5EF4-FFF2-40B4-BE49-F238E27FC236}">
                <a16:creationId xmlns:a16="http://schemas.microsoft.com/office/drawing/2014/main" id="{BC2BD1FA-340B-76AE-44F3-5C3F470C3E0B}"/>
              </a:ext>
            </a:extLst>
          </p:cNvPr>
          <p:cNvSpPr/>
          <p:nvPr>
            <p:custDataLst>
              <p:tags r:id="rId3"/>
            </p:custDataLst>
          </p:nvPr>
        </p:nvSpPr>
        <p:spPr>
          <a:xfrm>
            <a:off x="4165600" y="43053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39" name="Oval 38">
            <a:extLst>
              <a:ext uri="{FF2B5EF4-FFF2-40B4-BE49-F238E27FC236}">
                <a16:creationId xmlns:a16="http://schemas.microsoft.com/office/drawing/2014/main" id="{DF5598E6-2F8F-35D6-0DC5-B978BC9F5F21}"/>
              </a:ext>
            </a:extLst>
          </p:cNvPr>
          <p:cNvSpPr/>
          <p:nvPr>
            <p:custDataLst>
              <p:tags r:id="rId4"/>
            </p:custDataLst>
          </p:nvPr>
        </p:nvSpPr>
        <p:spPr>
          <a:xfrm>
            <a:off x="5168900" y="36703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0" name="Oval 39">
            <a:extLst>
              <a:ext uri="{FF2B5EF4-FFF2-40B4-BE49-F238E27FC236}">
                <a16:creationId xmlns:a16="http://schemas.microsoft.com/office/drawing/2014/main" id="{301D360F-37EE-1BA2-4B3F-94FF09257AE8}"/>
              </a:ext>
            </a:extLst>
          </p:cNvPr>
          <p:cNvSpPr/>
          <p:nvPr>
            <p:custDataLst>
              <p:tags r:id="rId5"/>
            </p:custDataLst>
          </p:nvPr>
        </p:nvSpPr>
        <p:spPr>
          <a:xfrm>
            <a:off x="6178388" y="3124198"/>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1" name="Oval 40">
            <a:extLst>
              <a:ext uri="{FF2B5EF4-FFF2-40B4-BE49-F238E27FC236}">
                <a16:creationId xmlns:a16="http://schemas.microsoft.com/office/drawing/2014/main" id="{1481A35D-BB85-A895-82CC-010A70759446}"/>
              </a:ext>
            </a:extLst>
          </p:cNvPr>
          <p:cNvSpPr/>
          <p:nvPr>
            <p:custDataLst>
              <p:tags r:id="rId6"/>
            </p:custDataLst>
          </p:nvPr>
        </p:nvSpPr>
        <p:spPr>
          <a:xfrm>
            <a:off x="7353300" y="23622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2" name="Oval 41">
            <a:extLst>
              <a:ext uri="{FF2B5EF4-FFF2-40B4-BE49-F238E27FC236}">
                <a16:creationId xmlns:a16="http://schemas.microsoft.com/office/drawing/2014/main" id="{5D2954D3-BE11-ABC4-1EBB-0EBC0D962578}"/>
              </a:ext>
            </a:extLst>
          </p:cNvPr>
          <p:cNvSpPr/>
          <p:nvPr>
            <p:custDataLst>
              <p:tags r:id="rId7"/>
            </p:custDataLst>
          </p:nvPr>
        </p:nvSpPr>
        <p:spPr>
          <a:xfrm>
            <a:off x="8775700" y="1714500"/>
            <a:ext cx="368300" cy="304800"/>
          </a:xfrm>
          <a:prstGeom prst="ellipse">
            <a:avLst/>
          </a:prstGeom>
          <a:solidFill>
            <a:srgbClr val="FFC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43" name="TextBox 42">
            <a:extLst>
              <a:ext uri="{FF2B5EF4-FFF2-40B4-BE49-F238E27FC236}">
                <a16:creationId xmlns:a16="http://schemas.microsoft.com/office/drawing/2014/main" id="{577BBC36-88C9-B2B4-0CAF-981C65D9C056}"/>
              </a:ext>
            </a:extLst>
          </p:cNvPr>
          <p:cNvSpPr txBox="1"/>
          <p:nvPr>
            <p:custDataLst>
              <p:tags r:id="rId8"/>
            </p:custDataLst>
          </p:nvPr>
        </p:nvSpPr>
        <p:spPr>
          <a:xfrm>
            <a:off x="3149600" y="5588000"/>
            <a:ext cx="699166" cy="369332"/>
          </a:xfrm>
          <a:prstGeom prst="rect">
            <a:avLst/>
          </a:prstGeom>
          <a:noFill/>
        </p:spPr>
        <p:txBody>
          <a:bodyPr wrap="none" rtlCol="0">
            <a:spAutoFit/>
          </a:bodyPr>
          <a:lstStyle/>
          <a:p>
            <a:r>
              <a:rPr lang="fr-CA" dirty="0">
                <a:solidFill>
                  <a:srgbClr val="00B050"/>
                </a:solidFill>
              </a:rPr>
              <a:t>Juger</a:t>
            </a:r>
          </a:p>
        </p:txBody>
      </p:sp>
      <p:sp>
        <p:nvSpPr>
          <p:cNvPr id="44" name="TextBox 43">
            <a:extLst>
              <a:ext uri="{FF2B5EF4-FFF2-40B4-BE49-F238E27FC236}">
                <a16:creationId xmlns:a16="http://schemas.microsoft.com/office/drawing/2014/main" id="{E0C783AD-DCBC-612F-7F4C-40A0BB3EA2BA}"/>
              </a:ext>
            </a:extLst>
          </p:cNvPr>
          <p:cNvSpPr txBox="1"/>
          <p:nvPr>
            <p:custDataLst>
              <p:tags r:id="rId9"/>
            </p:custDataLst>
          </p:nvPr>
        </p:nvSpPr>
        <p:spPr>
          <a:xfrm>
            <a:off x="4349750" y="4953000"/>
            <a:ext cx="1446358" cy="369332"/>
          </a:xfrm>
          <a:prstGeom prst="rect">
            <a:avLst/>
          </a:prstGeom>
          <a:noFill/>
        </p:spPr>
        <p:txBody>
          <a:bodyPr wrap="none" rtlCol="0">
            <a:spAutoFit/>
          </a:bodyPr>
          <a:lstStyle/>
          <a:p>
            <a:r>
              <a:rPr lang="fr-CA" dirty="0">
                <a:solidFill>
                  <a:srgbClr val="00B050"/>
                </a:solidFill>
              </a:rPr>
              <a:t>Comprendre</a:t>
            </a:r>
          </a:p>
        </p:txBody>
      </p:sp>
      <p:sp>
        <p:nvSpPr>
          <p:cNvPr id="45" name="TextBox 44">
            <a:extLst>
              <a:ext uri="{FF2B5EF4-FFF2-40B4-BE49-F238E27FC236}">
                <a16:creationId xmlns:a16="http://schemas.microsoft.com/office/drawing/2014/main" id="{AD86398C-EC8F-500B-91D1-D80EAF3351B6}"/>
              </a:ext>
            </a:extLst>
          </p:cNvPr>
          <p:cNvSpPr txBox="1"/>
          <p:nvPr>
            <p:custDataLst>
              <p:tags r:id="rId10"/>
            </p:custDataLst>
          </p:nvPr>
        </p:nvSpPr>
        <p:spPr>
          <a:xfrm>
            <a:off x="5353050" y="4305300"/>
            <a:ext cx="1204625" cy="369332"/>
          </a:xfrm>
          <a:prstGeom prst="rect">
            <a:avLst/>
          </a:prstGeom>
          <a:noFill/>
        </p:spPr>
        <p:txBody>
          <a:bodyPr wrap="none" rtlCol="0">
            <a:spAutoFit/>
          </a:bodyPr>
          <a:lstStyle/>
          <a:p>
            <a:r>
              <a:rPr lang="fr-CA" dirty="0">
                <a:solidFill>
                  <a:srgbClr val="00B050"/>
                </a:solidFill>
              </a:rPr>
              <a:t>Respecter</a:t>
            </a:r>
          </a:p>
        </p:txBody>
      </p:sp>
      <p:sp>
        <p:nvSpPr>
          <p:cNvPr id="46" name="TextBox 45">
            <a:extLst>
              <a:ext uri="{FF2B5EF4-FFF2-40B4-BE49-F238E27FC236}">
                <a16:creationId xmlns:a16="http://schemas.microsoft.com/office/drawing/2014/main" id="{BFF43B9E-7D31-F26E-E868-F606DA76EE51}"/>
              </a:ext>
            </a:extLst>
          </p:cNvPr>
          <p:cNvSpPr txBox="1"/>
          <p:nvPr>
            <p:custDataLst>
              <p:tags r:id="rId11"/>
            </p:custDataLst>
          </p:nvPr>
        </p:nvSpPr>
        <p:spPr>
          <a:xfrm>
            <a:off x="6362538" y="3822700"/>
            <a:ext cx="1151341" cy="369332"/>
          </a:xfrm>
          <a:prstGeom prst="rect">
            <a:avLst/>
          </a:prstGeom>
          <a:noFill/>
        </p:spPr>
        <p:txBody>
          <a:bodyPr wrap="none" rtlCol="0">
            <a:spAutoFit/>
          </a:bodyPr>
          <a:lstStyle/>
          <a:p>
            <a:r>
              <a:rPr lang="fr-CA" dirty="0">
                <a:solidFill>
                  <a:srgbClr val="00B050"/>
                </a:solidFill>
              </a:rPr>
              <a:t>Apprécier</a:t>
            </a:r>
          </a:p>
        </p:txBody>
      </p:sp>
      <p:sp>
        <p:nvSpPr>
          <p:cNvPr id="47" name="TextBox 46">
            <a:extLst>
              <a:ext uri="{FF2B5EF4-FFF2-40B4-BE49-F238E27FC236}">
                <a16:creationId xmlns:a16="http://schemas.microsoft.com/office/drawing/2014/main" id="{E3ABF96D-D35C-0214-8027-FF92FC474CCE}"/>
              </a:ext>
            </a:extLst>
          </p:cNvPr>
          <p:cNvSpPr txBox="1"/>
          <p:nvPr>
            <p:custDataLst>
              <p:tags r:id="rId12"/>
            </p:custDataLst>
          </p:nvPr>
        </p:nvSpPr>
        <p:spPr>
          <a:xfrm>
            <a:off x="7537450" y="3276598"/>
            <a:ext cx="1059264" cy="369332"/>
          </a:xfrm>
          <a:prstGeom prst="rect">
            <a:avLst/>
          </a:prstGeom>
          <a:noFill/>
        </p:spPr>
        <p:txBody>
          <a:bodyPr wrap="none" rtlCol="0">
            <a:spAutoFit/>
          </a:bodyPr>
          <a:lstStyle/>
          <a:p>
            <a:r>
              <a:rPr lang="fr-CA" dirty="0">
                <a:solidFill>
                  <a:srgbClr val="00B050"/>
                </a:solidFill>
              </a:rPr>
              <a:t>Valoriser</a:t>
            </a:r>
          </a:p>
        </p:txBody>
      </p:sp>
      <p:sp>
        <p:nvSpPr>
          <p:cNvPr id="48" name="TextBox 47">
            <a:extLst>
              <a:ext uri="{FF2B5EF4-FFF2-40B4-BE49-F238E27FC236}">
                <a16:creationId xmlns:a16="http://schemas.microsoft.com/office/drawing/2014/main" id="{84B4BB05-0E4F-74AF-7F50-EF5AA8C01EB2}"/>
              </a:ext>
            </a:extLst>
          </p:cNvPr>
          <p:cNvSpPr txBox="1"/>
          <p:nvPr>
            <p:custDataLst>
              <p:tags r:id="rId13"/>
            </p:custDataLst>
          </p:nvPr>
        </p:nvSpPr>
        <p:spPr>
          <a:xfrm>
            <a:off x="8959850" y="2482334"/>
            <a:ext cx="574260" cy="369332"/>
          </a:xfrm>
          <a:prstGeom prst="rect">
            <a:avLst/>
          </a:prstGeom>
          <a:noFill/>
        </p:spPr>
        <p:txBody>
          <a:bodyPr wrap="none" rtlCol="0">
            <a:spAutoFit/>
          </a:bodyPr>
          <a:lstStyle/>
          <a:p>
            <a:r>
              <a:rPr lang="fr-CA" dirty="0">
                <a:solidFill>
                  <a:srgbClr val="00B050"/>
                </a:solidFill>
              </a:rPr>
              <a:t>Rire</a:t>
            </a:r>
          </a:p>
        </p:txBody>
      </p:sp>
      <p:sp>
        <p:nvSpPr>
          <p:cNvPr id="49" name="TextBox 48">
            <a:extLst>
              <a:ext uri="{FF2B5EF4-FFF2-40B4-BE49-F238E27FC236}">
                <a16:creationId xmlns:a16="http://schemas.microsoft.com/office/drawing/2014/main" id="{389C40C8-8680-1AB7-1704-D33C0BF8CE3F}"/>
              </a:ext>
            </a:extLst>
          </p:cNvPr>
          <p:cNvSpPr txBox="1"/>
          <p:nvPr>
            <p:custDataLst>
              <p:tags r:id="rId14"/>
            </p:custDataLst>
          </p:nvPr>
        </p:nvSpPr>
        <p:spPr>
          <a:xfrm>
            <a:off x="3373517" y="260348"/>
            <a:ext cx="5838393" cy="707886"/>
          </a:xfrm>
          <a:prstGeom prst="rect">
            <a:avLst/>
          </a:prstGeom>
          <a:noFill/>
        </p:spPr>
        <p:txBody>
          <a:bodyPr wrap="none" rtlCol="0">
            <a:spAutoFit/>
          </a:bodyPr>
          <a:lstStyle/>
          <a:p>
            <a:r>
              <a:rPr lang="fr-CA" sz="4000" dirty="0"/>
              <a:t>Accroître la collaboration</a:t>
            </a:r>
          </a:p>
        </p:txBody>
      </p:sp>
      <p:sp>
        <p:nvSpPr>
          <p:cNvPr id="50" name="TextBox 49">
            <a:extLst>
              <a:ext uri="{FF2B5EF4-FFF2-40B4-BE49-F238E27FC236}">
                <a16:creationId xmlns:a16="http://schemas.microsoft.com/office/drawing/2014/main" id="{92D8EFA9-B131-FF04-76F0-FE62A26F351E}"/>
              </a:ext>
            </a:extLst>
          </p:cNvPr>
          <p:cNvSpPr txBox="1"/>
          <p:nvPr>
            <p:custDataLst>
              <p:tags r:id="rId15"/>
            </p:custDataLst>
          </p:nvPr>
        </p:nvSpPr>
        <p:spPr>
          <a:xfrm>
            <a:off x="292343" y="1142969"/>
            <a:ext cx="2691314" cy="369332"/>
          </a:xfrm>
          <a:prstGeom prst="rect">
            <a:avLst/>
          </a:prstGeom>
          <a:noFill/>
        </p:spPr>
        <p:txBody>
          <a:bodyPr wrap="none" rtlCol="0">
            <a:spAutoFit/>
          </a:bodyPr>
          <a:lstStyle/>
          <a:p>
            <a:r>
              <a:rPr lang="fr-CA" dirty="0">
                <a:solidFill>
                  <a:schemeClr val="accent2"/>
                </a:solidFill>
              </a:rPr>
              <a:t>Très grande collaboration</a:t>
            </a:r>
          </a:p>
        </p:txBody>
      </p:sp>
      <p:sp>
        <p:nvSpPr>
          <p:cNvPr id="51" name="TextBox 50">
            <a:extLst>
              <a:ext uri="{FF2B5EF4-FFF2-40B4-BE49-F238E27FC236}">
                <a16:creationId xmlns:a16="http://schemas.microsoft.com/office/drawing/2014/main" id="{CFE1AA89-DA80-5F6B-52C3-40CC2CA8C115}"/>
              </a:ext>
            </a:extLst>
          </p:cNvPr>
          <p:cNvSpPr txBox="1"/>
          <p:nvPr>
            <p:custDataLst>
              <p:tags r:id="rId16"/>
            </p:custDataLst>
          </p:nvPr>
        </p:nvSpPr>
        <p:spPr>
          <a:xfrm>
            <a:off x="90064" y="6267732"/>
            <a:ext cx="2225353" cy="369332"/>
          </a:xfrm>
          <a:prstGeom prst="rect">
            <a:avLst/>
          </a:prstGeom>
          <a:noFill/>
        </p:spPr>
        <p:txBody>
          <a:bodyPr wrap="none" rtlCol="0">
            <a:spAutoFit/>
          </a:bodyPr>
          <a:lstStyle/>
          <a:p>
            <a:r>
              <a:rPr lang="fr-CA" dirty="0">
                <a:solidFill>
                  <a:schemeClr val="accent2"/>
                </a:solidFill>
              </a:rPr>
              <a:t>Peu de collaboration</a:t>
            </a:r>
          </a:p>
        </p:txBody>
      </p:sp>
      <p:sp>
        <p:nvSpPr>
          <p:cNvPr id="52" name="TextBox 51">
            <a:extLst>
              <a:ext uri="{FF2B5EF4-FFF2-40B4-BE49-F238E27FC236}">
                <a16:creationId xmlns:a16="http://schemas.microsoft.com/office/drawing/2014/main" id="{D46D85CF-CA90-1E90-B53C-4912B694A6A6}"/>
              </a:ext>
            </a:extLst>
          </p:cNvPr>
          <p:cNvSpPr txBox="1"/>
          <p:nvPr>
            <p:custDataLst>
              <p:tags r:id="rId17"/>
            </p:custDataLst>
          </p:nvPr>
        </p:nvSpPr>
        <p:spPr>
          <a:xfrm>
            <a:off x="10026232" y="6191532"/>
            <a:ext cx="1537280" cy="369332"/>
          </a:xfrm>
          <a:prstGeom prst="rect">
            <a:avLst/>
          </a:prstGeom>
          <a:noFill/>
        </p:spPr>
        <p:txBody>
          <a:bodyPr wrap="none" rtlCol="0">
            <a:spAutoFit/>
          </a:bodyPr>
          <a:lstStyle/>
          <a:p>
            <a:r>
              <a:rPr lang="fr-CA" dirty="0">
                <a:solidFill>
                  <a:schemeClr val="accent2"/>
                </a:solidFill>
              </a:rPr>
              <a:t>Peu stressant</a:t>
            </a:r>
          </a:p>
        </p:txBody>
      </p:sp>
      <p:sp>
        <p:nvSpPr>
          <p:cNvPr id="53" name="TextBox 52">
            <a:extLst>
              <a:ext uri="{FF2B5EF4-FFF2-40B4-BE49-F238E27FC236}">
                <a16:creationId xmlns:a16="http://schemas.microsoft.com/office/drawing/2014/main" id="{65919FDD-EC84-3869-1453-F4B170EA534B}"/>
              </a:ext>
            </a:extLst>
          </p:cNvPr>
          <p:cNvSpPr txBox="1"/>
          <p:nvPr>
            <p:custDataLst>
              <p:tags r:id="rId18"/>
            </p:custDataLst>
          </p:nvPr>
        </p:nvSpPr>
        <p:spPr>
          <a:xfrm>
            <a:off x="3149600" y="6191532"/>
            <a:ext cx="1570879" cy="369332"/>
          </a:xfrm>
          <a:prstGeom prst="rect">
            <a:avLst/>
          </a:prstGeom>
          <a:noFill/>
        </p:spPr>
        <p:txBody>
          <a:bodyPr wrap="none" rtlCol="0">
            <a:spAutoFit/>
          </a:bodyPr>
          <a:lstStyle/>
          <a:p>
            <a:r>
              <a:rPr lang="fr-CA" dirty="0">
                <a:solidFill>
                  <a:schemeClr val="accent2"/>
                </a:solidFill>
              </a:rPr>
              <a:t>Très stressant</a:t>
            </a:r>
          </a:p>
        </p:txBody>
      </p:sp>
    </p:spTree>
    <p:extLst>
      <p:ext uri="{BB962C8B-B14F-4D97-AF65-F5344CB8AC3E}">
        <p14:creationId xmlns:p14="http://schemas.microsoft.com/office/powerpoint/2010/main" val="1247107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781666"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CONSENSUS</a:t>
            </a:r>
          </a:p>
          <a:p>
            <a:pPr>
              <a:lnSpc>
                <a:spcPct val="90000"/>
              </a:lnSpc>
              <a:spcAft>
                <a:spcPts val="600"/>
              </a:spcAft>
            </a:pPr>
            <a:endParaRPr lang="fr-CA" sz="4000" b="1" dirty="0"/>
          </a:p>
          <a:p>
            <a:pPr>
              <a:lnSpc>
                <a:spcPct val="90000"/>
              </a:lnSpc>
              <a:spcAft>
                <a:spcPts val="600"/>
              </a:spcAft>
            </a:pPr>
            <a:r>
              <a:rPr lang="fr-CA" sz="2400" b="1" dirty="0"/>
              <a:t>Qu’est-ce que le consensus? Quels mots-clés ou idées vous viennent à l’esprit quand vous entendez le mot « consensus »?</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380999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CONSENSUS</a:t>
            </a:r>
          </a:p>
          <a:p>
            <a:pPr>
              <a:lnSpc>
                <a:spcPct val="90000"/>
              </a:lnSpc>
              <a:spcAft>
                <a:spcPts val="600"/>
              </a:spcAft>
            </a:pPr>
            <a:endParaRPr lang="fr-CA" sz="2400" b="1" dirty="0"/>
          </a:p>
          <a:p>
            <a:pPr>
              <a:lnSpc>
                <a:spcPct val="90000"/>
              </a:lnSpc>
              <a:spcAft>
                <a:spcPts val="600"/>
              </a:spcAft>
            </a:pPr>
            <a:r>
              <a:rPr lang="fr-CA" sz="2400" b="1" dirty="0"/>
              <a:t>Le consensus est un processus permettant à l’ensemble d’un groupe de parvenir à une décision unanime, dans l’intérêt supérieur de </a:t>
            </a:r>
            <a:r>
              <a:rPr lang="fr-CA" sz="2400" b="1" u="sng" dirty="0"/>
              <a:t>tout le monde</a:t>
            </a:r>
            <a:r>
              <a:rPr lang="fr-CA" sz="2400" b="1" dirty="0"/>
              <a:t>.</a:t>
            </a:r>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28022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OBJECTIF DU CONSENSUS</a:t>
            </a:r>
          </a:p>
          <a:p>
            <a:pPr>
              <a:lnSpc>
                <a:spcPct val="90000"/>
              </a:lnSpc>
              <a:spcAft>
                <a:spcPts val="600"/>
              </a:spcAft>
            </a:pPr>
            <a:endParaRPr lang="fr-CA" sz="4000" b="1" dirty="0"/>
          </a:p>
          <a:p>
            <a:pPr>
              <a:lnSpc>
                <a:spcPct val="90000"/>
              </a:lnSpc>
              <a:spcAft>
                <a:spcPts val="600"/>
              </a:spcAft>
            </a:pPr>
            <a:r>
              <a:rPr lang="fr-CA" sz="2400" b="1" dirty="0"/>
              <a:t>Le but d’un modèle consensuel est d’en arriver à une décision :</a:t>
            </a:r>
          </a:p>
          <a:p>
            <a:pPr>
              <a:lnSpc>
                <a:spcPct val="90000"/>
              </a:lnSpc>
              <a:spcAft>
                <a:spcPts val="600"/>
              </a:spcAft>
            </a:pPr>
            <a:endParaRPr lang="fr-CA" sz="2400" b="1" dirty="0"/>
          </a:p>
          <a:p>
            <a:pPr marL="342900" indent="-342900">
              <a:lnSpc>
                <a:spcPct val="90000"/>
              </a:lnSpc>
              <a:spcAft>
                <a:spcPts val="600"/>
              </a:spcAft>
              <a:buFont typeface="Arial" panose="020B0604020202020204" pitchFamily="34" charset="0"/>
              <a:buChar char="•"/>
            </a:pPr>
            <a:r>
              <a:rPr lang="fr-CA" sz="2400" b="1" dirty="0"/>
              <a:t>en écoutant les idées de tout le monde;</a:t>
            </a:r>
          </a:p>
          <a:p>
            <a:pPr marL="342900" indent="-342900">
              <a:lnSpc>
                <a:spcPct val="90000"/>
              </a:lnSpc>
              <a:spcAft>
                <a:spcPts val="600"/>
              </a:spcAft>
              <a:buFont typeface="Arial" panose="020B0604020202020204" pitchFamily="34" charset="0"/>
              <a:buChar char="•"/>
            </a:pPr>
            <a:r>
              <a:rPr lang="fr-CA" sz="2400" b="1" dirty="0"/>
              <a:t>en prenant en considération les préoccupations de tout le monde.</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2103951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fontScale="92500"/>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OBJECTIF DU CONSENSUS</a:t>
            </a:r>
          </a:p>
          <a:p>
            <a:pPr>
              <a:lnSpc>
                <a:spcPct val="90000"/>
              </a:lnSpc>
              <a:spcAft>
                <a:spcPts val="600"/>
              </a:spcAft>
            </a:pPr>
            <a:endParaRPr lang="fr-CA" sz="4000" b="1" dirty="0"/>
          </a:p>
          <a:p>
            <a:pPr>
              <a:lnSpc>
                <a:spcPct val="90000"/>
              </a:lnSpc>
              <a:spcAft>
                <a:spcPts val="600"/>
              </a:spcAft>
            </a:pPr>
            <a:r>
              <a:rPr lang="fr-CA" sz="2400" b="1" dirty="0"/>
              <a:t>Ce qu’il faut retenir :</a:t>
            </a:r>
          </a:p>
          <a:p>
            <a:pPr>
              <a:lnSpc>
                <a:spcPct val="90000"/>
              </a:lnSpc>
              <a:spcAft>
                <a:spcPts val="600"/>
              </a:spcAft>
            </a:pPr>
            <a:endParaRPr lang="fr-CA" sz="2400" b="1" dirty="0"/>
          </a:p>
          <a:p>
            <a:pPr marL="342900" indent="-342900">
              <a:lnSpc>
                <a:spcPct val="90000"/>
              </a:lnSpc>
              <a:spcAft>
                <a:spcPts val="600"/>
              </a:spcAft>
              <a:buFont typeface="Arial" panose="020B0604020202020204" pitchFamily="34" charset="0"/>
              <a:buChar char="•"/>
            </a:pPr>
            <a:r>
              <a:rPr lang="fr-CA" sz="2400" b="1" dirty="0"/>
              <a:t>Le consensus ne signifie pas que la décision satisfait tout le monde.</a:t>
            </a:r>
          </a:p>
          <a:p>
            <a:pPr marL="342900" indent="-342900">
              <a:lnSpc>
                <a:spcPct val="90000"/>
              </a:lnSpc>
              <a:spcAft>
                <a:spcPts val="600"/>
              </a:spcAft>
              <a:buFont typeface="Arial" panose="020B0604020202020204" pitchFamily="34" charset="0"/>
              <a:buChar char="•"/>
            </a:pPr>
            <a:r>
              <a:rPr lang="fr-CA" sz="2400" b="1" dirty="0"/>
              <a:t>Certaines personnes peuvent simplement décider de ne pas s’opposer à la décision.</a:t>
            </a:r>
          </a:p>
          <a:p>
            <a:pPr marL="342900" indent="-342900">
              <a:lnSpc>
                <a:spcPct val="90000"/>
              </a:lnSpc>
              <a:spcAft>
                <a:spcPts val="600"/>
              </a:spcAft>
              <a:buFont typeface="Arial" panose="020B0604020202020204" pitchFamily="34" charset="0"/>
              <a:buChar char="•"/>
            </a:pPr>
            <a:r>
              <a:rPr lang="fr-CA" sz="2400" b="1" dirty="0"/>
              <a:t>La décision doit être suffisamment acceptable pour que tout le groupe l’appuie.</a:t>
            </a:r>
          </a:p>
          <a:p>
            <a:pPr marL="342900" indent="-342900">
              <a:lnSpc>
                <a:spcPct val="90000"/>
              </a:lnSpc>
              <a:spcAft>
                <a:spcPts val="600"/>
              </a:spcAft>
              <a:buFont typeface="Arial" panose="020B0604020202020204" pitchFamily="34" charset="0"/>
              <a:buChar char="•"/>
            </a:pPr>
            <a:endParaRPr lang="fr-CA" sz="2400" b="1" dirty="0"/>
          </a:p>
          <a:p>
            <a:pPr marL="342900" indent="-342900">
              <a:lnSpc>
                <a:spcPct val="90000"/>
              </a:lnSpc>
              <a:spcAft>
                <a:spcPts val="600"/>
              </a:spcAft>
              <a:buFont typeface="Arial" panose="020B0604020202020204" pitchFamily="34" charset="0"/>
              <a:buChar char="•"/>
            </a:pPr>
            <a:r>
              <a:rPr lang="fr-CA" sz="2400" b="1" dirty="0"/>
              <a:t>Avez-vous des exemples?</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3876111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7178541"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CONSENSUS </a:t>
            </a:r>
          </a:p>
          <a:p>
            <a:pPr>
              <a:lnSpc>
                <a:spcPct val="90000"/>
              </a:lnSpc>
              <a:spcAft>
                <a:spcPts val="600"/>
              </a:spcAft>
            </a:pPr>
            <a:endParaRPr lang="fr-CA" sz="4000" b="1" dirty="0"/>
          </a:p>
          <a:p>
            <a:pPr>
              <a:lnSpc>
                <a:spcPct val="90000"/>
              </a:lnSpc>
              <a:spcAft>
                <a:spcPts val="600"/>
              </a:spcAft>
            </a:pPr>
            <a:r>
              <a:rPr lang="fr-CA" sz="2400" b="1" dirty="0"/>
              <a:t>Activité en petits groupes</a:t>
            </a:r>
          </a:p>
          <a:p>
            <a:pPr>
              <a:lnSpc>
                <a:spcPct val="90000"/>
              </a:lnSpc>
              <a:spcAft>
                <a:spcPts val="600"/>
              </a:spcAft>
            </a:pPr>
            <a:endParaRPr lang="fr-CA" sz="2400" b="1" dirty="0"/>
          </a:p>
          <a:p>
            <a:pPr>
              <a:lnSpc>
                <a:spcPct val="90000"/>
              </a:lnSpc>
              <a:spcAft>
                <a:spcPts val="600"/>
              </a:spcAft>
            </a:pPr>
            <a:r>
              <a:rPr lang="fr-CA" sz="2400" b="1" dirty="0"/>
              <a:t>(N’oubliez pas les cinq principes de la collaboration.)</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1176975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698858" y="666114"/>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fr-CA" sz="2200" b="1" dirty="0"/>
              <a:t>Il y a consensus lorsque chaque personne présente à une réunion peut honnêtement exprimer les quatre énoncés suivants </a:t>
            </a:r>
            <a:r>
              <a:rPr lang="en-US" sz="2200" b="1" dirty="0"/>
              <a:t>:</a:t>
            </a:r>
          </a:p>
          <a:p>
            <a:pPr>
              <a:lnSpc>
                <a:spcPct val="90000"/>
              </a:lnSpc>
              <a:spcAft>
                <a:spcPts val="600"/>
              </a:spcAft>
            </a:pPr>
            <a:endParaRPr lang="en-US" sz="2200" b="1" dirty="0"/>
          </a:p>
          <a:p>
            <a:pPr>
              <a:lnSpc>
                <a:spcPct val="90000"/>
              </a:lnSpc>
              <a:spcAft>
                <a:spcPts val="600"/>
              </a:spcAft>
            </a:pPr>
            <a:r>
              <a:rPr lang="en-US" sz="2200" b="1" dirty="0"/>
              <a:t>1. </a:t>
            </a:r>
            <a:r>
              <a:rPr lang="fr-CA" sz="2200" b="1" dirty="0"/>
              <a:t>Je pense que vous comprenez mon point de vue</a:t>
            </a:r>
            <a:r>
              <a:rPr lang="en-US" sz="2200" b="1" dirty="0"/>
              <a:t>.</a:t>
            </a:r>
          </a:p>
          <a:p>
            <a:pPr>
              <a:lnSpc>
                <a:spcPct val="90000"/>
              </a:lnSpc>
              <a:spcAft>
                <a:spcPts val="600"/>
              </a:spcAft>
            </a:pPr>
            <a:r>
              <a:rPr lang="en-US" sz="2200" b="1" dirty="0"/>
              <a:t>2. </a:t>
            </a:r>
            <a:r>
              <a:rPr lang="fr-CA" sz="2200" b="1" dirty="0"/>
              <a:t>Je pense comprendre votre point de vue</a:t>
            </a:r>
            <a:r>
              <a:rPr lang="en-US" sz="2200" b="1" dirty="0"/>
              <a:t>.</a:t>
            </a:r>
          </a:p>
          <a:p>
            <a:pPr>
              <a:lnSpc>
                <a:spcPct val="90000"/>
              </a:lnSpc>
              <a:spcAft>
                <a:spcPts val="600"/>
              </a:spcAft>
            </a:pPr>
            <a:r>
              <a:rPr lang="en-US" sz="2200" b="1" dirty="0"/>
              <a:t>3. </a:t>
            </a:r>
            <a:r>
              <a:rPr lang="fr-CA" sz="2200" b="1" dirty="0"/>
              <a:t>Je pense que la décision a été prise équitablement et avec ouverture d’esprit</a:t>
            </a:r>
            <a:r>
              <a:rPr lang="en-US" sz="2200" b="1" dirty="0"/>
              <a:t>.</a:t>
            </a:r>
          </a:p>
          <a:p>
            <a:pPr>
              <a:lnSpc>
                <a:spcPct val="90000"/>
              </a:lnSpc>
              <a:spcAft>
                <a:spcPts val="600"/>
              </a:spcAft>
            </a:pPr>
            <a:r>
              <a:rPr lang="en-US" sz="2200" b="1" dirty="0"/>
              <a:t>4. </a:t>
            </a:r>
            <a:r>
              <a:rPr lang="fr-CA" sz="2200" b="1" dirty="0"/>
              <a:t>J’accepte de soutenir la décision du groupe, que ce soit mon choix ou non</a:t>
            </a:r>
            <a:r>
              <a:rPr lang="en-US" sz="2200" b="1" dirty="0"/>
              <a:t>.</a:t>
            </a:r>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2772867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RÉSOLUTION EFFICACE DE PROBLÈMES</a:t>
            </a:r>
          </a:p>
          <a:p>
            <a:pPr>
              <a:lnSpc>
                <a:spcPct val="90000"/>
              </a:lnSpc>
              <a:spcAft>
                <a:spcPts val="600"/>
              </a:spcAft>
            </a:pPr>
            <a:endParaRPr lang="fr-CA" sz="4000" b="1" dirty="0"/>
          </a:p>
          <a:p>
            <a:pPr>
              <a:lnSpc>
                <a:spcPct val="90000"/>
              </a:lnSpc>
              <a:spcAft>
                <a:spcPts val="600"/>
              </a:spcAft>
            </a:pPr>
            <a:r>
              <a:rPr lang="fr-CA" sz="2400" b="1" dirty="0"/>
              <a:t>Décrivez un problème de santé et de sécurité dans votre lieu de travail ou un problème par rapport à la dynamique de votre CSST. Il peut aussi s’agir d’un problème que vous avez eu par le passé.</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1452217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734041"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3600" b="1" dirty="0"/>
              <a:t>TRAVAILLER EFFICACEMENT AU SEIN DES COMITÉS DE SANTÉ ET SÉCURITÉ AU TRAVAIL</a:t>
            </a:r>
          </a:p>
        </p:txBody>
      </p:sp>
    </p:spTree>
    <p:extLst>
      <p:ext uri="{BB962C8B-B14F-4D97-AF65-F5344CB8AC3E}">
        <p14:creationId xmlns:p14="http://schemas.microsoft.com/office/powerpoint/2010/main" val="4127746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30EC14BB-BC7F-6772-B214-494E771417FD}"/>
              </a:ext>
            </a:extLst>
          </p:cNvPr>
          <p:cNvSpPr/>
          <p:nvPr>
            <p:custDataLst>
              <p:tags r:id="rId1"/>
            </p:custDataLst>
          </p:nvPr>
        </p:nvSpPr>
        <p:spPr>
          <a:xfrm>
            <a:off x="506807" y="1782502"/>
            <a:ext cx="3510022" cy="312130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t>CINQ ÉTAPES </a:t>
            </a:r>
            <a:r>
              <a:rPr lang="en-US" sz="3000" dirty="0"/>
              <a:t>POUR UNE RÉSOLUTION EFFICACE DE PROBLÈMES</a:t>
            </a:r>
          </a:p>
        </p:txBody>
      </p:sp>
      <p:sp>
        <p:nvSpPr>
          <p:cNvPr id="4" name="Rectangle: Rounded Corners 3">
            <a:extLst>
              <a:ext uri="{FF2B5EF4-FFF2-40B4-BE49-F238E27FC236}">
                <a16:creationId xmlns:a16="http://schemas.microsoft.com/office/drawing/2014/main" id="{A02DD9F3-0665-CE58-6AA2-260A72DE553B}"/>
              </a:ext>
            </a:extLst>
          </p:cNvPr>
          <p:cNvSpPr/>
          <p:nvPr>
            <p:custDataLst>
              <p:tags r:id="rId2"/>
            </p:custDataLst>
          </p:nvPr>
        </p:nvSpPr>
        <p:spPr>
          <a:xfrm>
            <a:off x="6096000" y="567159"/>
            <a:ext cx="5501833" cy="798654"/>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        DÉFINIR LE PROBLÈME et EN DÉTERMINER LA CAUSE</a:t>
            </a:r>
          </a:p>
        </p:txBody>
      </p:sp>
      <p:sp>
        <p:nvSpPr>
          <p:cNvPr id="6" name="Rectangle: Rounded Corners 5">
            <a:extLst>
              <a:ext uri="{FF2B5EF4-FFF2-40B4-BE49-F238E27FC236}">
                <a16:creationId xmlns:a16="http://schemas.microsoft.com/office/drawing/2014/main" id="{C63650B4-5383-9183-F6A7-8E43675CA939}"/>
              </a:ext>
            </a:extLst>
          </p:cNvPr>
          <p:cNvSpPr/>
          <p:nvPr>
            <p:custDataLst>
              <p:tags r:id="rId3"/>
            </p:custDataLst>
          </p:nvPr>
        </p:nvSpPr>
        <p:spPr>
          <a:xfrm>
            <a:off x="6574419" y="1782502"/>
            <a:ext cx="5023414" cy="798654"/>
          </a:xfrm>
          <a:prstGeom prst="round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RÉFLÉCHIR À DES SOLUTIONS</a:t>
            </a:r>
          </a:p>
        </p:txBody>
      </p:sp>
      <p:sp>
        <p:nvSpPr>
          <p:cNvPr id="7" name="Rectangle: Rounded Corners 6">
            <a:extLst>
              <a:ext uri="{FF2B5EF4-FFF2-40B4-BE49-F238E27FC236}">
                <a16:creationId xmlns:a16="http://schemas.microsoft.com/office/drawing/2014/main" id="{A92BB9EE-E71E-75E4-1ADB-40E81F467FF1}"/>
              </a:ext>
            </a:extLst>
          </p:cNvPr>
          <p:cNvSpPr/>
          <p:nvPr>
            <p:custDataLst>
              <p:tags r:id="rId4"/>
            </p:custDataLst>
          </p:nvPr>
        </p:nvSpPr>
        <p:spPr>
          <a:xfrm>
            <a:off x="7674015" y="3184966"/>
            <a:ext cx="3923818" cy="798654"/>
          </a:xfrm>
          <a:prstGeom prst="roundRect">
            <a:avLst/>
          </a:prstGeom>
          <a:solidFill>
            <a:srgbClr val="FF93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CHOISIR UNE SOLUTION</a:t>
            </a:r>
          </a:p>
        </p:txBody>
      </p:sp>
      <p:sp>
        <p:nvSpPr>
          <p:cNvPr id="8" name="Rectangle: Rounded Corners 7">
            <a:extLst>
              <a:ext uri="{FF2B5EF4-FFF2-40B4-BE49-F238E27FC236}">
                <a16:creationId xmlns:a16="http://schemas.microsoft.com/office/drawing/2014/main" id="{0C099E49-3BB8-9E9A-0883-AA46FBB5BBCB}"/>
              </a:ext>
            </a:extLst>
          </p:cNvPr>
          <p:cNvSpPr/>
          <p:nvPr>
            <p:custDataLst>
              <p:tags r:id="rId5"/>
            </p:custDataLst>
          </p:nvPr>
        </p:nvSpPr>
        <p:spPr>
          <a:xfrm>
            <a:off x="6796272" y="4450465"/>
            <a:ext cx="4801561" cy="798654"/>
          </a:xfrm>
          <a:prstGeom prst="round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dirty="0"/>
              <a:t>APPLIQUER LA </a:t>
            </a:r>
            <a:r>
              <a:rPr lang="en-US" dirty="0"/>
              <a:t>SOLUTION</a:t>
            </a:r>
          </a:p>
        </p:txBody>
      </p:sp>
      <p:sp>
        <p:nvSpPr>
          <p:cNvPr id="9" name="Rectangle: Rounded Corners 8">
            <a:extLst>
              <a:ext uri="{FF2B5EF4-FFF2-40B4-BE49-F238E27FC236}">
                <a16:creationId xmlns:a16="http://schemas.microsoft.com/office/drawing/2014/main" id="{F98D2555-11CF-980E-C463-0B844B6CDE74}"/>
              </a:ext>
            </a:extLst>
          </p:cNvPr>
          <p:cNvSpPr/>
          <p:nvPr>
            <p:custDataLst>
              <p:tags r:id="rId6"/>
            </p:custDataLst>
          </p:nvPr>
        </p:nvSpPr>
        <p:spPr>
          <a:xfrm>
            <a:off x="6096000" y="5723681"/>
            <a:ext cx="5501833" cy="798654"/>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SURVEILLER ET AJUSTER</a:t>
            </a:r>
          </a:p>
        </p:txBody>
      </p:sp>
      <p:sp>
        <p:nvSpPr>
          <p:cNvPr id="10" name="Flowchart: Connector 9">
            <a:extLst>
              <a:ext uri="{FF2B5EF4-FFF2-40B4-BE49-F238E27FC236}">
                <a16:creationId xmlns:a16="http://schemas.microsoft.com/office/drawing/2014/main" id="{655C65EA-7A8D-5A98-021F-7EDEB9764799}"/>
              </a:ext>
            </a:extLst>
          </p:cNvPr>
          <p:cNvSpPr/>
          <p:nvPr>
            <p:custDataLst>
              <p:tags r:id="rId7"/>
            </p:custDataLst>
          </p:nvPr>
        </p:nvSpPr>
        <p:spPr>
          <a:xfrm>
            <a:off x="5393803" y="358815"/>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1</a:t>
            </a:r>
          </a:p>
        </p:txBody>
      </p:sp>
      <p:sp>
        <p:nvSpPr>
          <p:cNvPr id="11" name="Flowchart: Connector 10">
            <a:extLst>
              <a:ext uri="{FF2B5EF4-FFF2-40B4-BE49-F238E27FC236}">
                <a16:creationId xmlns:a16="http://schemas.microsoft.com/office/drawing/2014/main" id="{9F05FE8F-6FFA-D3F1-9D96-5BBB0AFEEBA0}"/>
              </a:ext>
            </a:extLst>
          </p:cNvPr>
          <p:cNvSpPr/>
          <p:nvPr>
            <p:custDataLst>
              <p:tags r:id="rId8"/>
            </p:custDataLst>
          </p:nvPr>
        </p:nvSpPr>
        <p:spPr>
          <a:xfrm>
            <a:off x="5984110" y="1650358"/>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2</a:t>
            </a:r>
          </a:p>
        </p:txBody>
      </p:sp>
      <p:sp>
        <p:nvSpPr>
          <p:cNvPr id="12" name="Flowchart: Connector 11">
            <a:extLst>
              <a:ext uri="{FF2B5EF4-FFF2-40B4-BE49-F238E27FC236}">
                <a16:creationId xmlns:a16="http://schemas.microsoft.com/office/drawing/2014/main" id="{88F02EAE-B331-EEAF-D4CF-076B249CFC3D}"/>
              </a:ext>
            </a:extLst>
          </p:cNvPr>
          <p:cNvSpPr/>
          <p:nvPr>
            <p:custDataLst>
              <p:tags r:id="rId9"/>
            </p:custDataLst>
          </p:nvPr>
        </p:nvSpPr>
        <p:spPr>
          <a:xfrm>
            <a:off x="6796272" y="2976622"/>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3</a:t>
            </a:r>
          </a:p>
        </p:txBody>
      </p:sp>
      <p:sp>
        <p:nvSpPr>
          <p:cNvPr id="13" name="Flowchart: Connector 12">
            <a:extLst>
              <a:ext uri="{FF2B5EF4-FFF2-40B4-BE49-F238E27FC236}">
                <a16:creationId xmlns:a16="http://schemas.microsoft.com/office/drawing/2014/main" id="{BBE66626-E17D-0116-B9C9-91F612461706}"/>
              </a:ext>
            </a:extLst>
          </p:cNvPr>
          <p:cNvSpPr/>
          <p:nvPr>
            <p:custDataLst>
              <p:tags r:id="rId10"/>
            </p:custDataLst>
          </p:nvPr>
        </p:nvSpPr>
        <p:spPr>
          <a:xfrm>
            <a:off x="6026551" y="4291310"/>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4</a:t>
            </a:r>
          </a:p>
        </p:txBody>
      </p:sp>
      <p:sp>
        <p:nvSpPr>
          <p:cNvPr id="14" name="Flowchart: Connector 13">
            <a:extLst>
              <a:ext uri="{FF2B5EF4-FFF2-40B4-BE49-F238E27FC236}">
                <a16:creationId xmlns:a16="http://schemas.microsoft.com/office/drawing/2014/main" id="{F7A41807-E0D6-C10B-3DD2-83894FEC8496}"/>
              </a:ext>
            </a:extLst>
          </p:cNvPr>
          <p:cNvSpPr/>
          <p:nvPr>
            <p:custDataLst>
              <p:tags r:id="rId11"/>
            </p:custDataLst>
          </p:nvPr>
        </p:nvSpPr>
        <p:spPr>
          <a:xfrm>
            <a:off x="5393802" y="5628186"/>
            <a:ext cx="1180617" cy="1099595"/>
          </a:xfrm>
          <a:prstGeom prst="flowChartConnector">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dirty="0"/>
              <a:t>5</a:t>
            </a:r>
          </a:p>
        </p:txBody>
      </p:sp>
      <p:sp>
        <p:nvSpPr>
          <p:cNvPr id="16" name="Flowchart: Connector 15">
            <a:extLst>
              <a:ext uri="{FF2B5EF4-FFF2-40B4-BE49-F238E27FC236}">
                <a16:creationId xmlns:a16="http://schemas.microsoft.com/office/drawing/2014/main" id="{40D2AAF1-E241-637D-0F8B-36320001DBBB}"/>
              </a:ext>
            </a:extLst>
          </p:cNvPr>
          <p:cNvSpPr/>
          <p:nvPr>
            <p:custDataLst>
              <p:tags r:id="rId12"/>
            </p:custDataLst>
          </p:nvPr>
        </p:nvSpPr>
        <p:spPr>
          <a:xfrm>
            <a:off x="167832" y="1296364"/>
            <a:ext cx="4047281" cy="4265271"/>
          </a:xfrm>
          <a:prstGeom prst="flowChartConnector">
            <a:avLst/>
          </a:prstGeom>
          <a:noFill/>
          <a:ln w="5715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978F03D7-63F2-AF8F-DBF2-BFA3D0C676FC}"/>
              </a:ext>
            </a:extLst>
          </p:cNvPr>
          <p:cNvCxnSpPr>
            <a:cxnSpLocks/>
          </p:cNvCxnSpPr>
          <p:nvPr>
            <p:custDataLst>
              <p:tags r:id="rId13"/>
            </p:custDataLst>
          </p:nvPr>
        </p:nvCxnSpPr>
        <p:spPr>
          <a:xfrm>
            <a:off x="2904284" y="5435279"/>
            <a:ext cx="2785639" cy="657827"/>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2EF5644B-D0E1-1659-BD9B-4AA12D91F0FE}"/>
              </a:ext>
            </a:extLst>
          </p:cNvPr>
          <p:cNvCxnSpPr/>
          <p:nvPr>
            <p:custDataLst>
              <p:tags r:id="rId14"/>
            </p:custDataLst>
          </p:nvPr>
        </p:nvCxnSpPr>
        <p:spPr>
          <a:xfrm flipV="1">
            <a:off x="4104189" y="2181829"/>
            <a:ext cx="1990845" cy="585487"/>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B2B18A3C-1BE2-72FC-16F8-0C2443223860}"/>
              </a:ext>
            </a:extLst>
          </p:cNvPr>
          <p:cNvCxnSpPr>
            <a:cxnSpLocks/>
            <a:endCxn id="12" idx="2"/>
          </p:cNvCxnSpPr>
          <p:nvPr>
            <p:custDataLst>
              <p:tags r:id="rId15"/>
            </p:custDataLst>
          </p:nvPr>
        </p:nvCxnSpPr>
        <p:spPr>
          <a:xfrm flipV="1">
            <a:off x="4209324" y="3526420"/>
            <a:ext cx="2586948" cy="111407"/>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1557586B-9785-3704-CDA5-9F3762E8C0D4}"/>
              </a:ext>
            </a:extLst>
          </p:cNvPr>
          <p:cNvCxnSpPr>
            <a:cxnSpLocks/>
          </p:cNvCxnSpPr>
          <p:nvPr>
            <p:custDataLst>
              <p:tags r:id="rId16"/>
            </p:custDataLst>
          </p:nvPr>
        </p:nvCxnSpPr>
        <p:spPr>
          <a:xfrm>
            <a:off x="3788779" y="4707037"/>
            <a:ext cx="2496274" cy="84882"/>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960D6FB5-9988-7B12-7689-08F726811DC3}"/>
              </a:ext>
            </a:extLst>
          </p:cNvPr>
          <p:cNvCxnSpPr>
            <a:cxnSpLocks/>
          </p:cNvCxnSpPr>
          <p:nvPr>
            <p:custDataLst>
              <p:tags r:id="rId17"/>
            </p:custDataLst>
          </p:nvPr>
        </p:nvCxnSpPr>
        <p:spPr>
          <a:xfrm flipV="1">
            <a:off x="3426106" y="1217271"/>
            <a:ext cx="2120096" cy="565231"/>
          </a:xfrm>
          <a:prstGeom prst="line">
            <a:avLst/>
          </a:prstGeom>
          <a:ln w="57150">
            <a:solidFill>
              <a:srgbClr val="00B0F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81540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EXERCICE</a:t>
            </a:r>
            <a:endParaRPr lang="fr-CA" sz="4000" b="1" dirty="0"/>
          </a:p>
          <a:p>
            <a:pPr>
              <a:lnSpc>
                <a:spcPct val="90000"/>
              </a:lnSpc>
              <a:spcAft>
                <a:spcPts val="600"/>
              </a:spcAft>
            </a:pPr>
            <a:endParaRPr lang="fr-CA" sz="4000" b="1" dirty="0"/>
          </a:p>
          <a:p>
            <a:pPr>
              <a:lnSpc>
                <a:spcPct val="90000"/>
              </a:lnSpc>
              <a:spcAft>
                <a:spcPts val="600"/>
              </a:spcAft>
            </a:pPr>
            <a:r>
              <a:rPr lang="fr-CA" sz="2400" b="1" dirty="0"/>
              <a:t>Chaque groupe choisit un des problèmes affichés au mur et se sert de l’outil en cinq étapes pour une résolution efficace des problèmes afin de recommander une solution.</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3339117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2800" b="1" u="sng" dirty="0"/>
              <a:t>LISTE DE VÉRIFICATION DE L’EFFICACITÉ</a:t>
            </a:r>
          </a:p>
          <a:p>
            <a:pPr>
              <a:lnSpc>
                <a:spcPct val="90000"/>
              </a:lnSpc>
              <a:spcAft>
                <a:spcPts val="600"/>
              </a:spcAft>
            </a:pPr>
            <a:endParaRPr lang="fr-CA" sz="4000" b="1" dirty="0"/>
          </a:p>
          <a:p>
            <a:pPr>
              <a:lnSpc>
                <a:spcPct val="90000"/>
              </a:lnSpc>
              <a:spcAft>
                <a:spcPts val="600"/>
              </a:spcAft>
            </a:pPr>
            <a:r>
              <a:rPr lang="fr-CA" sz="2400" b="1" dirty="0"/>
              <a:t>Les personnes participantes remplissent le document « Liste de vérification de l’efficacité ».</a:t>
            </a:r>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10882615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400" b="1" u="sng" dirty="0"/>
              <a:t>MERCI!</a:t>
            </a:r>
            <a:endParaRPr lang="en-US" sz="4400" b="1" dirty="0"/>
          </a:p>
          <a:p>
            <a:pPr>
              <a:lnSpc>
                <a:spcPct val="90000"/>
              </a:lnSpc>
              <a:spcAft>
                <a:spcPts val="600"/>
              </a:spcAft>
            </a:pPr>
            <a:endParaRPr lang="en-US" sz="2400" b="1" dirty="0"/>
          </a:p>
          <a:p>
            <a:pPr>
              <a:lnSpc>
                <a:spcPct val="90000"/>
              </a:lnSpc>
              <a:spcAft>
                <a:spcPts val="600"/>
              </a:spcAft>
            </a:pP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3878077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4000" b="1" dirty="0"/>
              <a:t>MOT DE BIENVENUE ET RECONNAISSANCE TERRITORIALE</a:t>
            </a:r>
          </a:p>
          <a:p>
            <a:pPr>
              <a:lnSpc>
                <a:spcPct val="90000"/>
              </a:lnSpc>
              <a:spcAft>
                <a:spcPts val="600"/>
              </a:spcAft>
            </a:pPr>
            <a:endParaRPr lang="en-US" sz="4000" b="1" dirty="0"/>
          </a:p>
          <a:p>
            <a:pPr>
              <a:lnSpc>
                <a:spcPct val="90000"/>
              </a:lnSpc>
              <a:spcAft>
                <a:spcPts val="600"/>
              </a:spcAft>
            </a:pPr>
            <a:r>
              <a:rPr lang="fr-CA" sz="2400" b="1" dirty="0"/>
              <a:t>Sachez sur quel territoire autochtone vous vous trouvez </a:t>
            </a:r>
            <a:r>
              <a:rPr lang="en-US" sz="2400" b="1" dirty="0"/>
              <a:t>:</a:t>
            </a:r>
          </a:p>
          <a:p>
            <a:pPr>
              <a:lnSpc>
                <a:spcPct val="90000"/>
              </a:lnSpc>
              <a:spcAft>
                <a:spcPts val="600"/>
              </a:spcAft>
            </a:pPr>
            <a:endParaRPr lang="en-US" sz="2400" b="1" dirty="0"/>
          </a:p>
          <a:p>
            <a:pPr>
              <a:lnSpc>
                <a:spcPct val="90000"/>
              </a:lnSpc>
              <a:spcAft>
                <a:spcPts val="600"/>
              </a:spcAft>
            </a:pPr>
            <a:r>
              <a:rPr lang="en-US" sz="2400" b="1" dirty="0">
                <a:hlinkClick r:id="rId12"/>
              </a:rPr>
              <a:t>www.native-land.ca</a:t>
            </a:r>
            <a:endParaRPr lang="en-US" sz="2400" b="1" dirty="0"/>
          </a:p>
          <a:p>
            <a:pPr>
              <a:lnSpc>
                <a:spcPct val="90000"/>
              </a:lnSpc>
              <a:spcAft>
                <a:spcPts val="600"/>
              </a:spcAft>
            </a:pPr>
            <a:endParaRPr lang="en-US" sz="2400" b="1" dirty="0"/>
          </a:p>
        </p:txBody>
      </p:sp>
    </p:spTree>
    <p:extLst>
      <p:ext uri="{BB962C8B-B14F-4D97-AF65-F5344CB8AC3E}">
        <p14:creationId xmlns:p14="http://schemas.microsoft.com/office/powerpoint/2010/main" val="551054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7200231"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dirty="0"/>
              <a:t>PRÉSENTATIONS</a:t>
            </a:r>
          </a:p>
          <a:p>
            <a:pPr>
              <a:lnSpc>
                <a:spcPct val="90000"/>
              </a:lnSpc>
              <a:spcAft>
                <a:spcPts val="600"/>
              </a:spcAft>
            </a:pPr>
            <a:endParaRPr lang="fr-CA" sz="4000" b="1" dirty="0"/>
          </a:p>
          <a:p>
            <a:pPr marL="342900" indent="-342900">
              <a:lnSpc>
                <a:spcPct val="90000"/>
              </a:lnSpc>
              <a:spcAft>
                <a:spcPts val="600"/>
              </a:spcAft>
              <a:buFont typeface="Arial" panose="020B0604020202020204" pitchFamily="34" charset="0"/>
              <a:buChar char="•"/>
            </a:pPr>
            <a:r>
              <a:rPr lang="fr-CA" sz="2400" b="1" dirty="0"/>
              <a:t>Nom</a:t>
            </a:r>
          </a:p>
          <a:p>
            <a:pPr marL="342900" indent="-342900">
              <a:lnSpc>
                <a:spcPct val="90000"/>
              </a:lnSpc>
              <a:spcAft>
                <a:spcPts val="600"/>
              </a:spcAft>
              <a:buFont typeface="Arial" panose="020B0604020202020204" pitchFamily="34" charset="0"/>
              <a:buChar char="•"/>
            </a:pPr>
            <a:r>
              <a:rPr lang="fr-CA" sz="2400" b="1" dirty="0"/>
              <a:t>Section locale</a:t>
            </a:r>
          </a:p>
          <a:p>
            <a:pPr marL="342900" indent="-342900">
              <a:lnSpc>
                <a:spcPct val="90000"/>
              </a:lnSpc>
              <a:spcAft>
                <a:spcPts val="600"/>
              </a:spcAft>
              <a:buFont typeface="Arial" panose="020B0604020202020204" pitchFamily="34" charset="0"/>
              <a:buChar char="•"/>
            </a:pPr>
            <a:r>
              <a:rPr lang="fr-CA" sz="2400" b="1" dirty="0"/>
              <a:t>Lieu de travail</a:t>
            </a:r>
          </a:p>
          <a:p>
            <a:pPr marL="342900" indent="-342900">
              <a:lnSpc>
                <a:spcPct val="90000"/>
              </a:lnSpc>
              <a:spcAft>
                <a:spcPts val="600"/>
              </a:spcAft>
              <a:buFont typeface="Arial" panose="020B0604020202020204" pitchFamily="34" charset="0"/>
              <a:buChar char="•"/>
            </a:pPr>
            <a:r>
              <a:rPr lang="fr-CA" sz="2400" b="1" dirty="0"/>
              <a:t>Sur une échelle de 1 à 5, comment évaluez-vous vos compétences en résolution de problèmes?</a:t>
            </a:r>
          </a:p>
          <a:p>
            <a:pPr>
              <a:lnSpc>
                <a:spcPct val="90000"/>
              </a:lnSpc>
              <a:spcAft>
                <a:spcPts val="600"/>
              </a:spcAft>
            </a:pPr>
            <a:r>
              <a:rPr lang="fr-CA" sz="2400" b="1" dirty="0"/>
              <a:t>(1 = à améliorer……………… 5 = très bonnes)</a:t>
            </a:r>
          </a:p>
          <a:p>
            <a:pPr marL="342900" indent="-342900">
              <a:lnSpc>
                <a:spcPct val="90000"/>
              </a:lnSpc>
              <a:spcAft>
                <a:spcPts val="600"/>
              </a:spcAft>
              <a:buFont typeface="Arial" panose="020B0604020202020204" pitchFamily="34" charset="0"/>
              <a:buChar char="•"/>
            </a:pPr>
            <a:endParaRPr lang="fr-CA" sz="2400" b="1" dirty="0"/>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1288180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dirty="0"/>
              <a:t>OBJECTIFS</a:t>
            </a:r>
          </a:p>
          <a:p>
            <a:pPr>
              <a:lnSpc>
                <a:spcPct val="90000"/>
              </a:lnSpc>
              <a:spcAft>
                <a:spcPts val="600"/>
              </a:spcAft>
            </a:pPr>
            <a:endParaRPr lang="fr-CA" sz="4000" b="1" dirty="0"/>
          </a:p>
          <a:p>
            <a:pPr marL="342900" indent="-342900">
              <a:lnSpc>
                <a:spcPct val="90000"/>
              </a:lnSpc>
              <a:spcAft>
                <a:spcPts val="600"/>
              </a:spcAft>
              <a:buFont typeface="Arial" panose="020B0604020202020204" pitchFamily="34" charset="0"/>
              <a:buChar char="•"/>
            </a:pPr>
            <a:r>
              <a:rPr lang="fr-CA" sz="2400" b="1" dirty="0"/>
              <a:t>Comprendre les principes fondamentaux de la collaboration.</a:t>
            </a:r>
          </a:p>
          <a:p>
            <a:pPr marL="342900" indent="-342900">
              <a:lnSpc>
                <a:spcPct val="90000"/>
              </a:lnSpc>
              <a:spcAft>
                <a:spcPts val="600"/>
              </a:spcAft>
              <a:buFont typeface="Arial" panose="020B0604020202020204" pitchFamily="34" charset="0"/>
              <a:buChar char="•"/>
            </a:pPr>
            <a:endParaRPr lang="fr-CA" sz="2400" b="1" dirty="0"/>
          </a:p>
          <a:p>
            <a:pPr marL="342900" indent="-342900">
              <a:lnSpc>
                <a:spcPct val="90000"/>
              </a:lnSpc>
              <a:spcAft>
                <a:spcPts val="600"/>
              </a:spcAft>
              <a:buFont typeface="Arial" panose="020B0604020202020204" pitchFamily="34" charset="0"/>
              <a:buChar char="•"/>
            </a:pPr>
            <a:r>
              <a:rPr lang="fr-CA" sz="2400" b="1" dirty="0"/>
              <a:t>Comprendre le caractère essentiel du consensus pour assurer l’efficacité d’un comité de santé et sécurité.</a:t>
            </a:r>
          </a:p>
          <a:p>
            <a:pPr marL="342900" indent="-342900">
              <a:lnSpc>
                <a:spcPct val="90000"/>
              </a:lnSpc>
              <a:spcAft>
                <a:spcPts val="600"/>
              </a:spcAft>
              <a:buFont typeface="Arial" panose="020B0604020202020204" pitchFamily="34" charset="0"/>
              <a:buChar char="•"/>
            </a:pPr>
            <a:endParaRPr lang="fr-CA" sz="2400" b="1" dirty="0"/>
          </a:p>
          <a:p>
            <a:pPr marL="342900" indent="-342900">
              <a:lnSpc>
                <a:spcPct val="90000"/>
              </a:lnSpc>
              <a:spcAft>
                <a:spcPts val="600"/>
              </a:spcAft>
              <a:buFont typeface="Arial" panose="020B0604020202020204" pitchFamily="34" charset="0"/>
              <a:buChar char="•"/>
            </a:pPr>
            <a:r>
              <a:rPr lang="fr-CA" sz="2400" b="1" dirty="0"/>
              <a:t>Comprendre les techniques efficaces de résolution de problèmes.</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304055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LE SRI</a:t>
            </a:r>
          </a:p>
          <a:p>
            <a:pPr>
              <a:lnSpc>
                <a:spcPct val="90000"/>
              </a:lnSpc>
              <a:spcAft>
                <a:spcPts val="600"/>
              </a:spcAft>
            </a:pPr>
            <a:endParaRPr lang="fr-CA" sz="4000" b="1" dirty="0"/>
          </a:p>
          <a:p>
            <a:pPr>
              <a:lnSpc>
                <a:spcPct val="90000"/>
              </a:lnSpc>
              <a:spcAft>
                <a:spcPts val="600"/>
              </a:spcAft>
            </a:pPr>
            <a:r>
              <a:rPr lang="fr-CA" sz="2800" b="1" dirty="0"/>
              <a:t>Qu’est-ce que le SRI?  </a:t>
            </a:r>
          </a:p>
          <a:p>
            <a:pPr>
              <a:lnSpc>
                <a:spcPct val="90000"/>
              </a:lnSpc>
              <a:spcAft>
                <a:spcPts val="600"/>
              </a:spcAft>
            </a:pPr>
            <a:endParaRPr lang="fr-CA" sz="2400" b="1" dirty="0"/>
          </a:p>
          <a:p>
            <a:pPr>
              <a:lnSpc>
                <a:spcPct val="90000"/>
              </a:lnSpc>
              <a:spcAft>
                <a:spcPts val="600"/>
              </a:spcAft>
            </a:pPr>
            <a:r>
              <a:rPr lang="fr-CA" sz="2000" b="1" dirty="0"/>
              <a:t>(Indice : Ce n’est pas une organisation étrangère.)</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818191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fr-CA" sz="4000" kern="1200" dirty="0">
                <a:solidFill>
                  <a:srgbClr val="FFFFFF"/>
                </a:solidFill>
                <a:latin typeface="+mj-lt"/>
                <a:ea typeface="+mj-ea"/>
                <a:cs typeface="+mj-cs"/>
              </a:rPr>
            </a:br>
            <a:endParaRPr lang="fr-CA"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78993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LE SRI</a:t>
            </a:r>
          </a:p>
          <a:p>
            <a:pPr>
              <a:lnSpc>
                <a:spcPct val="90000"/>
              </a:lnSpc>
              <a:spcAft>
                <a:spcPts val="600"/>
              </a:spcAft>
            </a:pPr>
            <a:endParaRPr lang="fr-CA" sz="4000" b="1" dirty="0"/>
          </a:p>
          <a:p>
            <a:pPr>
              <a:lnSpc>
                <a:spcPct val="90000"/>
              </a:lnSpc>
              <a:spcAft>
                <a:spcPts val="600"/>
              </a:spcAft>
            </a:pPr>
            <a:r>
              <a:rPr lang="fr-CA" sz="2800" b="1" dirty="0"/>
              <a:t>Le système de responsabilité interne (SRI) est le pilier de la santé et sécurité au travail. Il prévoit la répartition des responsabilités de SST selon les obligations légales de chacune des parties prenantes, souvent fondées sur l’autorité et le pouvoir d’agir dont elles sont investies.</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2759230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fr-CA" sz="4000" kern="1200" dirty="0">
                <a:solidFill>
                  <a:srgbClr val="FFFFFF"/>
                </a:solidFill>
                <a:latin typeface="+mj-lt"/>
                <a:ea typeface="+mj-ea"/>
                <a:cs typeface="+mj-cs"/>
              </a:rPr>
            </a:br>
            <a:endParaRPr lang="fr-CA"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fontScale="77500" lnSpcReduction="20000"/>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LE SRI</a:t>
            </a:r>
          </a:p>
          <a:p>
            <a:pPr>
              <a:lnSpc>
                <a:spcPct val="90000"/>
              </a:lnSpc>
              <a:spcAft>
                <a:spcPts val="600"/>
              </a:spcAft>
            </a:pPr>
            <a:endParaRPr lang="fr-CA" sz="4000" b="1" dirty="0"/>
          </a:p>
          <a:p>
            <a:pPr>
              <a:lnSpc>
                <a:spcPct val="90000"/>
              </a:lnSpc>
              <a:spcAft>
                <a:spcPts val="600"/>
              </a:spcAft>
            </a:pPr>
            <a:r>
              <a:rPr lang="fr-CA" sz="2800" b="1" dirty="0"/>
              <a:t>Le SRI se fonde sur quelques grands principes : </a:t>
            </a:r>
          </a:p>
          <a:p>
            <a:pPr>
              <a:lnSpc>
                <a:spcPct val="90000"/>
              </a:lnSpc>
              <a:spcAft>
                <a:spcPts val="600"/>
              </a:spcAft>
            </a:pPr>
            <a:r>
              <a:rPr lang="fr-CA" sz="2800" b="1" dirty="0"/>
              <a:t> </a:t>
            </a:r>
          </a:p>
          <a:p>
            <a:pPr marL="457200" indent="-457200">
              <a:lnSpc>
                <a:spcPct val="90000"/>
              </a:lnSpc>
              <a:spcAft>
                <a:spcPts val="600"/>
              </a:spcAft>
              <a:buFont typeface="Arial" panose="020B0604020202020204" pitchFamily="34" charset="0"/>
              <a:buChar char="•"/>
            </a:pPr>
            <a:r>
              <a:rPr lang="fr-CA" sz="2800" b="1" dirty="0"/>
              <a:t>Chaque personne dans le lieu de travail est responsable de détecter et d’éliminer les risques qui s’y trouvent.  </a:t>
            </a:r>
          </a:p>
          <a:p>
            <a:pPr marL="457200" indent="-457200">
              <a:lnSpc>
                <a:spcPct val="90000"/>
              </a:lnSpc>
              <a:spcAft>
                <a:spcPts val="600"/>
              </a:spcAft>
              <a:buFont typeface="Arial" panose="020B0604020202020204" pitchFamily="34" charset="0"/>
              <a:buChar char="•"/>
            </a:pPr>
            <a:r>
              <a:rPr lang="fr-CA" sz="2800" b="1" dirty="0"/>
              <a:t>Le SRI permet d’établir un partenariat entre l’employeur et les personnes salariées pour garantir un milieu de travail sécuritaire et sain.  </a:t>
            </a:r>
          </a:p>
          <a:p>
            <a:pPr marL="457200" indent="-457200">
              <a:lnSpc>
                <a:spcPct val="90000"/>
              </a:lnSpc>
              <a:spcAft>
                <a:spcPts val="600"/>
              </a:spcAft>
              <a:buFont typeface="Arial" panose="020B0604020202020204" pitchFamily="34" charset="0"/>
              <a:buChar char="•"/>
            </a:pPr>
            <a:r>
              <a:rPr lang="fr-CA" sz="2800" b="1" dirty="0"/>
              <a:t>Le comité de santé et sécurité est une instance mixte qui permet aux employeurs et aux personnes salariées de collaborer pour améliorer la santé et sécurité au travail.</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28119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custDataLst>
              <p:tags r:id="rId8"/>
            </p:custDataLst>
          </p:nvPr>
        </p:nvSpPr>
        <p:spPr>
          <a:xfrm>
            <a:off x="466722" y="586855"/>
            <a:ext cx="3201366" cy="3387497"/>
          </a:xfrm>
        </p:spPr>
        <p:txBody>
          <a:bodyPr vert="horz" lIns="91440" tIns="45720" rIns="91440" bIns="45720" rtlCol="0" anchor="b">
            <a:normAutofit/>
          </a:bodyPr>
          <a:lstStyle/>
          <a:p>
            <a:pPr algn="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5" name="TextBox 4">
            <a:extLst>
              <a:ext uri="{FF2B5EF4-FFF2-40B4-BE49-F238E27FC236}">
                <a16:creationId xmlns:a16="http://schemas.microsoft.com/office/drawing/2014/main" id="{5998122F-5B71-0DA7-878A-DC7DE61326E9}"/>
              </a:ext>
            </a:extLst>
          </p:cNvPr>
          <p:cNvSpPr txBox="1"/>
          <p:nvPr>
            <p:custDataLst>
              <p:tags r:id="rId9"/>
            </p:custDataLst>
          </p:nvPr>
        </p:nvSpPr>
        <p:spPr>
          <a:xfrm>
            <a:off x="4810259" y="649480"/>
            <a:ext cx="6555347" cy="554604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endParaRPr lang="fr-CA" sz="2000" dirty="0"/>
          </a:p>
          <a:p>
            <a:pPr indent="-228600">
              <a:lnSpc>
                <a:spcPct val="90000"/>
              </a:lnSpc>
              <a:spcAft>
                <a:spcPts val="600"/>
              </a:spcAft>
              <a:buFont typeface="Arial" panose="020B0604020202020204" pitchFamily="34" charset="0"/>
              <a:buChar char="•"/>
            </a:pPr>
            <a:endParaRPr lang="fr-CA" sz="2000" dirty="0"/>
          </a:p>
          <a:p>
            <a:pPr>
              <a:lnSpc>
                <a:spcPct val="90000"/>
              </a:lnSpc>
              <a:spcAft>
                <a:spcPts val="600"/>
              </a:spcAft>
            </a:pPr>
            <a:r>
              <a:rPr lang="fr-CA" sz="4000" b="1" u="sng" dirty="0"/>
              <a:t>LE SRI</a:t>
            </a:r>
          </a:p>
          <a:p>
            <a:pPr>
              <a:lnSpc>
                <a:spcPct val="90000"/>
              </a:lnSpc>
              <a:spcAft>
                <a:spcPts val="600"/>
              </a:spcAft>
            </a:pPr>
            <a:endParaRPr lang="fr-CA" sz="4000" b="1" dirty="0"/>
          </a:p>
          <a:p>
            <a:pPr>
              <a:lnSpc>
                <a:spcPct val="90000"/>
              </a:lnSpc>
              <a:spcAft>
                <a:spcPts val="600"/>
              </a:spcAft>
            </a:pPr>
            <a:r>
              <a:rPr lang="fr-CA" sz="2800" b="1" dirty="0"/>
              <a:t>La </a:t>
            </a:r>
            <a:r>
              <a:rPr lang="fr-CA" sz="2800" b="1" u="sng" dirty="0"/>
              <a:t>collaboration</a:t>
            </a:r>
            <a:r>
              <a:rPr lang="fr-CA" sz="2800" b="1" dirty="0"/>
              <a:t> est la pierre angulaire du système de responsabilité interne.</a:t>
            </a:r>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a:p>
            <a:pPr>
              <a:lnSpc>
                <a:spcPct val="90000"/>
              </a:lnSpc>
              <a:spcAft>
                <a:spcPts val="600"/>
              </a:spcAft>
            </a:pPr>
            <a:endParaRPr lang="fr-CA" sz="2400" b="1" dirty="0"/>
          </a:p>
        </p:txBody>
      </p:sp>
    </p:spTree>
    <p:extLst>
      <p:ext uri="{BB962C8B-B14F-4D97-AF65-F5344CB8AC3E}">
        <p14:creationId xmlns:p14="http://schemas.microsoft.com/office/powerpoint/2010/main" val="10627341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00.xml><?xml version="1.0" encoding="utf-8"?>
<p:tagLst xmlns:a="http://schemas.openxmlformats.org/drawingml/2006/main" xmlns:r="http://schemas.openxmlformats.org/officeDocument/2006/relationships" xmlns:p="http://schemas.openxmlformats.org/presentationml/2006/main">
  <p:tag name="NUM" val="2"/>
</p:tagLst>
</file>

<file path=ppt/tags/tag101.xml><?xml version="1.0" encoding="utf-8"?>
<p:tagLst xmlns:a="http://schemas.openxmlformats.org/drawingml/2006/main" xmlns:r="http://schemas.openxmlformats.org/officeDocument/2006/relationships" xmlns:p="http://schemas.openxmlformats.org/presentationml/2006/main">
  <p:tag name="NUM" val="3"/>
</p:tagLst>
</file>

<file path=ppt/tags/tag102.xml><?xml version="1.0" encoding="utf-8"?>
<p:tagLst xmlns:a="http://schemas.openxmlformats.org/drawingml/2006/main" xmlns:r="http://schemas.openxmlformats.org/officeDocument/2006/relationships" xmlns:p="http://schemas.openxmlformats.org/presentationml/2006/main">
  <p:tag name="NUM" val="4"/>
</p:tagLst>
</file>

<file path=ppt/tags/tag103.xml><?xml version="1.0" encoding="utf-8"?>
<p:tagLst xmlns:a="http://schemas.openxmlformats.org/drawingml/2006/main" xmlns:r="http://schemas.openxmlformats.org/officeDocument/2006/relationships" xmlns:p="http://schemas.openxmlformats.org/presentationml/2006/main">
  <p:tag name="NUM" val="5"/>
</p:tagLst>
</file>

<file path=ppt/tags/tag104.xml><?xml version="1.0" encoding="utf-8"?>
<p:tagLst xmlns:a="http://schemas.openxmlformats.org/drawingml/2006/main" xmlns:r="http://schemas.openxmlformats.org/officeDocument/2006/relationships" xmlns:p="http://schemas.openxmlformats.org/presentationml/2006/main">
  <p:tag name="NUM" val="6"/>
</p:tagLst>
</file>

<file path=ppt/tags/tag105.xml><?xml version="1.0" encoding="utf-8"?>
<p:tagLst xmlns:a="http://schemas.openxmlformats.org/drawingml/2006/main" xmlns:r="http://schemas.openxmlformats.org/officeDocument/2006/relationships" xmlns:p="http://schemas.openxmlformats.org/presentationml/2006/main">
  <p:tag name="NUM" val="7"/>
</p:tagLst>
</file>

<file path=ppt/tags/tag106.xml><?xml version="1.0" encoding="utf-8"?>
<p:tagLst xmlns:a="http://schemas.openxmlformats.org/drawingml/2006/main" xmlns:r="http://schemas.openxmlformats.org/officeDocument/2006/relationships" xmlns:p="http://schemas.openxmlformats.org/presentationml/2006/main">
  <p:tag name="NUM" val="8"/>
</p:tagLst>
</file>

<file path=ppt/tags/tag107.xml><?xml version="1.0" encoding="utf-8"?>
<p:tagLst xmlns:a="http://schemas.openxmlformats.org/drawingml/2006/main" xmlns:r="http://schemas.openxmlformats.org/officeDocument/2006/relationships" xmlns:p="http://schemas.openxmlformats.org/presentationml/2006/main">
  <p:tag name="NUM" val="9"/>
</p:tagLst>
</file>

<file path=ppt/tags/tag108.xml><?xml version="1.0" encoding="utf-8"?>
<p:tagLst xmlns:a="http://schemas.openxmlformats.org/drawingml/2006/main" xmlns:r="http://schemas.openxmlformats.org/officeDocument/2006/relationships" xmlns:p="http://schemas.openxmlformats.org/presentationml/2006/main">
  <p:tag name="NUM" val="10"/>
</p:tagLst>
</file>

<file path=ppt/tags/tag109.xml><?xml version="1.0" encoding="utf-8"?>
<p:tagLst xmlns:a="http://schemas.openxmlformats.org/drawingml/2006/main" xmlns:r="http://schemas.openxmlformats.org/officeDocument/2006/relationships" xmlns:p="http://schemas.openxmlformats.org/presentationml/2006/main">
  <p:tag name="NUM" val="11"/>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10.xml><?xml version="1.0" encoding="utf-8"?>
<p:tagLst xmlns:a="http://schemas.openxmlformats.org/drawingml/2006/main" xmlns:r="http://schemas.openxmlformats.org/officeDocument/2006/relationships" xmlns:p="http://schemas.openxmlformats.org/presentationml/2006/main">
  <p:tag name="NUM" val="12"/>
</p:tagLst>
</file>

<file path=ppt/tags/tag111.xml><?xml version="1.0" encoding="utf-8"?>
<p:tagLst xmlns:a="http://schemas.openxmlformats.org/drawingml/2006/main" xmlns:r="http://schemas.openxmlformats.org/officeDocument/2006/relationships" xmlns:p="http://schemas.openxmlformats.org/presentationml/2006/main">
  <p:tag name="NUM" val="13"/>
</p:tagLst>
</file>

<file path=ppt/tags/tag112.xml><?xml version="1.0" encoding="utf-8"?>
<p:tagLst xmlns:a="http://schemas.openxmlformats.org/drawingml/2006/main" xmlns:r="http://schemas.openxmlformats.org/officeDocument/2006/relationships" xmlns:p="http://schemas.openxmlformats.org/presentationml/2006/main">
  <p:tag name="NUM" val="14"/>
</p:tagLst>
</file>

<file path=ppt/tags/tag113.xml><?xml version="1.0" encoding="utf-8"?>
<p:tagLst xmlns:a="http://schemas.openxmlformats.org/drawingml/2006/main" xmlns:r="http://schemas.openxmlformats.org/officeDocument/2006/relationships" xmlns:p="http://schemas.openxmlformats.org/presentationml/2006/main">
  <p:tag name="NUM" val="15"/>
</p:tagLst>
</file>

<file path=ppt/tags/tag114.xml><?xml version="1.0" encoding="utf-8"?>
<p:tagLst xmlns:a="http://schemas.openxmlformats.org/drawingml/2006/main" xmlns:r="http://schemas.openxmlformats.org/officeDocument/2006/relationships" xmlns:p="http://schemas.openxmlformats.org/presentationml/2006/main">
  <p:tag name="NUM" val="16"/>
</p:tagLst>
</file>

<file path=ppt/tags/tag115.xml><?xml version="1.0" encoding="utf-8"?>
<p:tagLst xmlns:a="http://schemas.openxmlformats.org/drawingml/2006/main" xmlns:r="http://schemas.openxmlformats.org/officeDocument/2006/relationships" xmlns:p="http://schemas.openxmlformats.org/presentationml/2006/main">
  <p:tag name="NUM" val="17"/>
</p:tagLst>
</file>

<file path=ppt/tags/tag116.xml><?xml version="1.0" encoding="utf-8"?>
<p:tagLst xmlns:a="http://schemas.openxmlformats.org/drawingml/2006/main" xmlns:r="http://schemas.openxmlformats.org/officeDocument/2006/relationships" xmlns:p="http://schemas.openxmlformats.org/presentationml/2006/main">
  <p:tag name="NUM" val="18"/>
</p:tagLst>
</file>

<file path=ppt/tags/tag117.xml><?xml version="1.0" encoding="utf-8"?>
<p:tagLst xmlns:a="http://schemas.openxmlformats.org/drawingml/2006/main" xmlns:r="http://schemas.openxmlformats.org/officeDocument/2006/relationships" xmlns:p="http://schemas.openxmlformats.org/presentationml/2006/main">
  <p:tag name="NUM" val="1"/>
</p:tagLst>
</file>

<file path=ppt/tags/tag118.xml><?xml version="1.0" encoding="utf-8"?>
<p:tagLst xmlns:a="http://schemas.openxmlformats.org/drawingml/2006/main" xmlns:r="http://schemas.openxmlformats.org/officeDocument/2006/relationships" xmlns:p="http://schemas.openxmlformats.org/presentationml/2006/main">
  <p:tag name="NUM" val="2"/>
</p:tagLst>
</file>

<file path=ppt/tags/tag119.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20.xml><?xml version="1.0" encoding="utf-8"?>
<p:tagLst xmlns:a="http://schemas.openxmlformats.org/drawingml/2006/main" xmlns:r="http://schemas.openxmlformats.org/officeDocument/2006/relationships" xmlns:p="http://schemas.openxmlformats.org/presentationml/2006/main">
  <p:tag name="NUM" val="4"/>
</p:tagLst>
</file>

<file path=ppt/tags/tag121.xml><?xml version="1.0" encoding="utf-8"?>
<p:tagLst xmlns:a="http://schemas.openxmlformats.org/drawingml/2006/main" xmlns:r="http://schemas.openxmlformats.org/officeDocument/2006/relationships" xmlns:p="http://schemas.openxmlformats.org/presentationml/2006/main">
  <p:tag name="NUM" val="5"/>
</p:tagLst>
</file>

<file path=ppt/tags/tag122.xml><?xml version="1.0" encoding="utf-8"?>
<p:tagLst xmlns:a="http://schemas.openxmlformats.org/drawingml/2006/main" xmlns:r="http://schemas.openxmlformats.org/officeDocument/2006/relationships" xmlns:p="http://schemas.openxmlformats.org/presentationml/2006/main">
  <p:tag name="NUM" val="6"/>
</p:tagLst>
</file>

<file path=ppt/tags/tag123.xml><?xml version="1.0" encoding="utf-8"?>
<p:tagLst xmlns:a="http://schemas.openxmlformats.org/drawingml/2006/main" xmlns:r="http://schemas.openxmlformats.org/officeDocument/2006/relationships" xmlns:p="http://schemas.openxmlformats.org/presentationml/2006/main">
  <p:tag name="NUM" val="7"/>
</p:tagLst>
</file>

<file path=ppt/tags/tag124.xml><?xml version="1.0" encoding="utf-8"?>
<p:tagLst xmlns:a="http://schemas.openxmlformats.org/drawingml/2006/main" xmlns:r="http://schemas.openxmlformats.org/officeDocument/2006/relationships" xmlns:p="http://schemas.openxmlformats.org/presentationml/2006/main">
  <p:tag name="NUM" val="8"/>
</p:tagLst>
</file>

<file path=ppt/tags/tag125.xml><?xml version="1.0" encoding="utf-8"?>
<p:tagLst xmlns:a="http://schemas.openxmlformats.org/drawingml/2006/main" xmlns:r="http://schemas.openxmlformats.org/officeDocument/2006/relationships" xmlns:p="http://schemas.openxmlformats.org/presentationml/2006/main">
  <p:tag name="NUM" val="9"/>
</p:tagLst>
</file>

<file path=ppt/tags/tag126.xml><?xml version="1.0" encoding="utf-8"?>
<p:tagLst xmlns:a="http://schemas.openxmlformats.org/drawingml/2006/main" xmlns:r="http://schemas.openxmlformats.org/officeDocument/2006/relationships" xmlns:p="http://schemas.openxmlformats.org/presentationml/2006/main">
  <p:tag name="NUM" val="1"/>
</p:tagLst>
</file>

<file path=ppt/tags/tag127.xml><?xml version="1.0" encoding="utf-8"?>
<p:tagLst xmlns:a="http://schemas.openxmlformats.org/drawingml/2006/main" xmlns:r="http://schemas.openxmlformats.org/officeDocument/2006/relationships" xmlns:p="http://schemas.openxmlformats.org/presentationml/2006/main">
  <p:tag name="NUM" val="2"/>
</p:tagLst>
</file>

<file path=ppt/tags/tag128.xml><?xml version="1.0" encoding="utf-8"?>
<p:tagLst xmlns:a="http://schemas.openxmlformats.org/drawingml/2006/main" xmlns:r="http://schemas.openxmlformats.org/officeDocument/2006/relationships" xmlns:p="http://schemas.openxmlformats.org/presentationml/2006/main">
  <p:tag name="NUM" val="3"/>
</p:tagLst>
</file>

<file path=ppt/tags/tag129.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5"/>
</p:tagLst>
</file>

<file path=ppt/tags/tag130.xml><?xml version="1.0" encoding="utf-8"?>
<p:tagLst xmlns:a="http://schemas.openxmlformats.org/drawingml/2006/main" xmlns:r="http://schemas.openxmlformats.org/officeDocument/2006/relationships" xmlns:p="http://schemas.openxmlformats.org/presentationml/2006/main">
  <p:tag name="NUM" val="5"/>
</p:tagLst>
</file>

<file path=ppt/tags/tag131.xml><?xml version="1.0" encoding="utf-8"?>
<p:tagLst xmlns:a="http://schemas.openxmlformats.org/drawingml/2006/main" xmlns:r="http://schemas.openxmlformats.org/officeDocument/2006/relationships" xmlns:p="http://schemas.openxmlformats.org/presentationml/2006/main">
  <p:tag name="NUM" val="6"/>
</p:tagLst>
</file>

<file path=ppt/tags/tag132.xml><?xml version="1.0" encoding="utf-8"?>
<p:tagLst xmlns:a="http://schemas.openxmlformats.org/drawingml/2006/main" xmlns:r="http://schemas.openxmlformats.org/officeDocument/2006/relationships" xmlns:p="http://schemas.openxmlformats.org/presentationml/2006/main">
  <p:tag name="NUM" val="7"/>
</p:tagLst>
</file>

<file path=ppt/tags/tag133.xml><?xml version="1.0" encoding="utf-8"?>
<p:tagLst xmlns:a="http://schemas.openxmlformats.org/drawingml/2006/main" xmlns:r="http://schemas.openxmlformats.org/officeDocument/2006/relationships" xmlns:p="http://schemas.openxmlformats.org/presentationml/2006/main">
  <p:tag name="NUM" val="8"/>
</p:tagLst>
</file>

<file path=ppt/tags/tag134.xml><?xml version="1.0" encoding="utf-8"?>
<p:tagLst xmlns:a="http://schemas.openxmlformats.org/drawingml/2006/main" xmlns:r="http://schemas.openxmlformats.org/officeDocument/2006/relationships" xmlns:p="http://schemas.openxmlformats.org/presentationml/2006/main">
  <p:tag name="NUM" val="9"/>
</p:tagLst>
</file>

<file path=ppt/tags/tag135.xml><?xml version="1.0" encoding="utf-8"?>
<p:tagLst xmlns:a="http://schemas.openxmlformats.org/drawingml/2006/main" xmlns:r="http://schemas.openxmlformats.org/officeDocument/2006/relationships" xmlns:p="http://schemas.openxmlformats.org/presentationml/2006/main">
  <p:tag name="NUM" val="1"/>
</p:tagLst>
</file>

<file path=ppt/tags/tag136.xml><?xml version="1.0" encoding="utf-8"?>
<p:tagLst xmlns:a="http://schemas.openxmlformats.org/drawingml/2006/main" xmlns:r="http://schemas.openxmlformats.org/officeDocument/2006/relationships" xmlns:p="http://schemas.openxmlformats.org/presentationml/2006/main">
  <p:tag name="NUM" val="2"/>
</p:tagLst>
</file>

<file path=ppt/tags/tag137.xml><?xml version="1.0" encoding="utf-8"?>
<p:tagLst xmlns:a="http://schemas.openxmlformats.org/drawingml/2006/main" xmlns:r="http://schemas.openxmlformats.org/officeDocument/2006/relationships" xmlns:p="http://schemas.openxmlformats.org/presentationml/2006/main">
  <p:tag name="NUM" val="3"/>
</p:tagLst>
</file>

<file path=ppt/tags/tag138.xml><?xml version="1.0" encoding="utf-8"?>
<p:tagLst xmlns:a="http://schemas.openxmlformats.org/drawingml/2006/main" xmlns:r="http://schemas.openxmlformats.org/officeDocument/2006/relationships" xmlns:p="http://schemas.openxmlformats.org/presentationml/2006/main">
  <p:tag name="NUM" val="4"/>
</p:tagLst>
</file>

<file path=ppt/tags/tag139.xml><?xml version="1.0" encoding="utf-8"?>
<p:tagLst xmlns:a="http://schemas.openxmlformats.org/drawingml/2006/main" xmlns:r="http://schemas.openxmlformats.org/officeDocument/2006/relationships" xmlns:p="http://schemas.openxmlformats.org/presentationml/2006/main">
  <p:tag name="NUM" val="5"/>
</p:tagLst>
</file>

<file path=ppt/tags/tag14.xml><?xml version="1.0" encoding="utf-8"?>
<p:tagLst xmlns:a="http://schemas.openxmlformats.org/drawingml/2006/main" xmlns:r="http://schemas.openxmlformats.org/officeDocument/2006/relationships" xmlns:p="http://schemas.openxmlformats.org/presentationml/2006/main">
  <p:tag name="NUM" val="6"/>
</p:tagLst>
</file>

<file path=ppt/tags/tag140.xml><?xml version="1.0" encoding="utf-8"?>
<p:tagLst xmlns:a="http://schemas.openxmlformats.org/drawingml/2006/main" xmlns:r="http://schemas.openxmlformats.org/officeDocument/2006/relationships" xmlns:p="http://schemas.openxmlformats.org/presentationml/2006/main">
  <p:tag name="NUM" val="6"/>
</p:tagLst>
</file>

<file path=ppt/tags/tag141.xml><?xml version="1.0" encoding="utf-8"?>
<p:tagLst xmlns:a="http://schemas.openxmlformats.org/drawingml/2006/main" xmlns:r="http://schemas.openxmlformats.org/officeDocument/2006/relationships" xmlns:p="http://schemas.openxmlformats.org/presentationml/2006/main">
  <p:tag name="NUM" val="7"/>
</p:tagLst>
</file>

<file path=ppt/tags/tag142.xml><?xml version="1.0" encoding="utf-8"?>
<p:tagLst xmlns:a="http://schemas.openxmlformats.org/drawingml/2006/main" xmlns:r="http://schemas.openxmlformats.org/officeDocument/2006/relationships" xmlns:p="http://schemas.openxmlformats.org/presentationml/2006/main">
  <p:tag name="NUM" val="8"/>
</p:tagLst>
</file>

<file path=ppt/tags/tag143.xml><?xml version="1.0" encoding="utf-8"?>
<p:tagLst xmlns:a="http://schemas.openxmlformats.org/drawingml/2006/main" xmlns:r="http://schemas.openxmlformats.org/officeDocument/2006/relationships" xmlns:p="http://schemas.openxmlformats.org/presentationml/2006/main">
  <p:tag name="NUM" val="9"/>
</p:tagLst>
</file>

<file path=ppt/tags/tag144.xml><?xml version="1.0" encoding="utf-8"?>
<p:tagLst xmlns:a="http://schemas.openxmlformats.org/drawingml/2006/main" xmlns:r="http://schemas.openxmlformats.org/officeDocument/2006/relationships" xmlns:p="http://schemas.openxmlformats.org/presentationml/2006/main">
  <p:tag name="NUM" val="1"/>
</p:tagLst>
</file>

<file path=ppt/tags/tag145.xml><?xml version="1.0" encoding="utf-8"?>
<p:tagLst xmlns:a="http://schemas.openxmlformats.org/drawingml/2006/main" xmlns:r="http://schemas.openxmlformats.org/officeDocument/2006/relationships" xmlns:p="http://schemas.openxmlformats.org/presentationml/2006/main">
  <p:tag name="NUM" val="2"/>
</p:tagLst>
</file>

<file path=ppt/tags/tag146.xml><?xml version="1.0" encoding="utf-8"?>
<p:tagLst xmlns:a="http://schemas.openxmlformats.org/drawingml/2006/main" xmlns:r="http://schemas.openxmlformats.org/officeDocument/2006/relationships" xmlns:p="http://schemas.openxmlformats.org/presentationml/2006/main">
  <p:tag name="NUM" val="3"/>
</p:tagLst>
</file>

<file path=ppt/tags/tag147.xml><?xml version="1.0" encoding="utf-8"?>
<p:tagLst xmlns:a="http://schemas.openxmlformats.org/drawingml/2006/main" xmlns:r="http://schemas.openxmlformats.org/officeDocument/2006/relationships" xmlns:p="http://schemas.openxmlformats.org/presentationml/2006/main">
  <p:tag name="NUM" val="4"/>
</p:tagLst>
</file>

<file path=ppt/tags/tag148.xml><?xml version="1.0" encoding="utf-8"?>
<p:tagLst xmlns:a="http://schemas.openxmlformats.org/drawingml/2006/main" xmlns:r="http://schemas.openxmlformats.org/officeDocument/2006/relationships" xmlns:p="http://schemas.openxmlformats.org/presentationml/2006/main">
  <p:tag name="NUM" val="5"/>
</p:tagLst>
</file>

<file path=ppt/tags/tag149.xml><?xml version="1.0" encoding="utf-8"?>
<p:tagLst xmlns:a="http://schemas.openxmlformats.org/drawingml/2006/main" xmlns:r="http://schemas.openxmlformats.org/officeDocument/2006/relationships" xmlns:p="http://schemas.openxmlformats.org/presentationml/2006/main">
  <p:tag name="NUM" val="6"/>
</p:tagLst>
</file>

<file path=ppt/tags/tag15.xml><?xml version="1.0" encoding="utf-8"?>
<p:tagLst xmlns:a="http://schemas.openxmlformats.org/drawingml/2006/main" xmlns:r="http://schemas.openxmlformats.org/officeDocument/2006/relationships" xmlns:p="http://schemas.openxmlformats.org/presentationml/2006/main">
  <p:tag name="NUM" val="7"/>
</p:tagLst>
</file>

<file path=ppt/tags/tag150.xml><?xml version="1.0" encoding="utf-8"?>
<p:tagLst xmlns:a="http://schemas.openxmlformats.org/drawingml/2006/main" xmlns:r="http://schemas.openxmlformats.org/officeDocument/2006/relationships" xmlns:p="http://schemas.openxmlformats.org/presentationml/2006/main">
  <p:tag name="NUM" val="7"/>
</p:tagLst>
</file>

<file path=ppt/tags/tag151.xml><?xml version="1.0" encoding="utf-8"?>
<p:tagLst xmlns:a="http://schemas.openxmlformats.org/drawingml/2006/main" xmlns:r="http://schemas.openxmlformats.org/officeDocument/2006/relationships" xmlns:p="http://schemas.openxmlformats.org/presentationml/2006/main">
  <p:tag name="NUM" val="8"/>
</p:tagLst>
</file>

<file path=ppt/tags/tag152.xml><?xml version="1.0" encoding="utf-8"?>
<p:tagLst xmlns:a="http://schemas.openxmlformats.org/drawingml/2006/main" xmlns:r="http://schemas.openxmlformats.org/officeDocument/2006/relationships" xmlns:p="http://schemas.openxmlformats.org/presentationml/2006/main">
  <p:tag name="NUM" val="9"/>
</p:tagLst>
</file>

<file path=ppt/tags/tag153.xml><?xml version="1.0" encoding="utf-8"?>
<p:tagLst xmlns:a="http://schemas.openxmlformats.org/drawingml/2006/main" xmlns:r="http://schemas.openxmlformats.org/officeDocument/2006/relationships" xmlns:p="http://schemas.openxmlformats.org/presentationml/2006/main">
  <p:tag name="NUM" val="1"/>
</p:tagLst>
</file>

<file path=ppt/tags/tag154.xml><?xml version="1.0" encoding="utf-8"?>
<p:tagLst xmlns:a="http://schemas.openxmlformats.org/drawingml/2006/main" xmlns:r="http://schemas.openxmlformats.org/officeDocument/2006/relationships" xmlns:p="http://schemas.openxmlformats.org/presentationml/2006/main">
  <p:tag name="NUM" val="2"/>
</p:tagLst>
</file>

<file path=ppt/tags/tag155.xml><?xml version="1.0" encoding="utf-8"?>
<p:tagLst xmlns:a="http://schemas.openxmlformats.org/drawingml/2006/main" xmlns:r="http://schemas.openxmlformats.org/officeDocument/2006/relationships" xmlns:p="http://schemas.openxmlformats.org/presentationml/2006/main">
  <p:tag name="NUM" val="3"/>
</p:tagLst>
</file>

<file path=ppt/tags/tag156.xml><?xml version="1.0" encoding="utf-8"?>
<p:tagLst xmlns:a="http://schemas.openxmlformats.org/drawingml/2006/main" xmlns:r="http://schemas.openxmlformats.org/officeDocument/2006/relationships" xmlns:p="http://schemas.openxmlformats.org/presentationml/2006/main">
  <p:tag name="NUM" val="4"/>
</p:tagLst>
</file>

<file path=ppt/tags/tag157.xml><?xml version="1.0" encoding="utf-8"?>
<p:tagLst xmlns:a="http://schemas.openxmlformats.org/drawingml/2006/main" xmlns:r="http://schemas.openxmlformats.org/officeDocument/2006/relationships" xmlns:p="http://schemas.openxmlformats.org/presentationml/2006/main">
  <p:tag name="NUM" val="5"/>
</p:tagLst>
</file>

<file path=ppt/tags/tag158.xml><?xml version="1.0" encoding="utf-8"?>
<p:tagLst xmlns:a="http://schemas.openxmlformats.org/drawingml/2006/main" xmlns:r="http://schemas.openxmlformats.org/officeDocument/2006/relationships" xmlns:p="http://schemas.openxmlformats.org/presentationml/2006/main">
  <p:tag name="NUM" val="6"/>
</p:tagLst>
</file>

<file path=ppt/tags/tag159.xml><?xml version="1.0" encoding="utf-8"?>
<p:tagLst xmlns:a="http://schemas.openxmlformats.org/drawingml/2006/main" xmlns:r="http://schemas.openxmlformats.org/officeDocument/2006/relationships" xmlns:p="http://schemas.openxmlformats.org/presentationml/2006/main">
  <p:tag name="NUM" val="7"/>
</p:tagLst>
</file>

<file path=ppt/tags/tag16.xml><?xml version="1.0" encoding="utf-8"?>
<p:tagLst xmlns:a="http://schemas.openxmlformats.org/drawingml/2006/main" xmlns:r="http://schemas.openxmlformats.org/officeDocument/2006/relationships" xmlns:p="http://schemas.openxmlformats.org/presentationml/2006/main">
  <p:tag name="NUM" val="8"/>
</p:tagLst>
</file>

<file path=ppt/tags/tag160.xml><?xml version="1.0" encoding="utf-8"?>
<p:tagLst xmlns:a="http://schemas.openxmlformats.org/drawingml/2006/main" xmlns:r="http://schemas.openxmlformats.org/officeDocument/2006/relationships" xmlns:p="http://schemas.openxmlformats.org/presentationml/2006/main">
  <p:tag name="NUM" val="8"/>
</p:tagLst>
</file>

<file path=ppt/tags/tag161.xml><?xml version="1.0" encoding="utf-8"?>
<p:tagLst xmlns:a="http://schemas.openxmlformats.org/drawingml/2006/main" xmlns:r="http://schemas.openxmlformats.org/officeDocument/2006/relationships" xmlns:p="http://schemas.openxmlformats.org/presentationml/2006/main">
  <p:tag name="NUM" val="9"/>
</p:tagLst>
</file>

<file path=ppt/tags/tag162.xml><?xml version="1.0" encoding="utf-8"?>
<p:tagLst xmlns:a="http://schemas.openxmlformats.org/drawingml/2006/main" xmlns:r="http://schemas.openxmlformats.org/officeDocument/2006/relationships" xmlns:p="http://schemas.openxmlformats.org/presentationml/2006/main">
  <p:tag name="NUM" val="1"/>
</p:tagLst>
</file>

<file path=ppt/tags/tag163.xml><?xml version="1.0" encoding="utf-8"?>
<p:tagLst xmlns:a="http://schemas.openxmlformats.org/drawingml/2006/main" xmlns:r="http://schemas.openxmlformats.org/officeDocument/2006/relationships" xmlns:p="http://schemas.openxmlformats.org/presentationml/2006/main">
  <p:tag name="NUM" val="2"/>
</p:tagLst>
</file>

<file path=ppt/tags/tag164.xml><?xml version="1.0" encoding="utf-8"?>
<p:tagLst xmlns:a="http://schemas.openxmlformats.org/drawingml/2006/main" xmlns:r="http://schemas.openxmlformats.org/officeDocument/2006/relationships" xmlns:p="http://schemas.openxmlformats.org/presentationml/2006/main">
  <p:tag name="NUM" val="3"/>
</p:tagLst>
</file>

<file path=ppt/tags/tag165.xml><?xml version="1.0" encoding="utf-8"?>
<p:tagLst xmlns:a="http://schemas.openxmlformats.org/drawingml/2006/main" xmlns:r="http://schemas.openxmlformats.org/officeDocument/2006/relationships" xmlns:p="http://schemas.openxmlformats.org/presentationml/2006/main">
  <p:tag name="NUM" val="4"/>
</p:tagLst>
</file>

<file path=ppt/tags/tag166.xml><?xml version="1.0" encoding="utf-8"?>
<p:tagLst xmlns:a="http://schemas.openxmlformats.org/drawingml/2006/main" xmlns:r="http://schemas.openxmlformats.org/officeDocument/2006/relationships" xmlns:p="http://schemas.openxmlformats.org/presentationml/2006/main">
  <p:tag name="NUM" val="5"/>
</p:tagLst>
</file>

<file path=ppt/tags/tag167.xml><?xml version="1.0" encoding="utf-8"?>
<p:tagLst xmlns:a="http://schemas.openxmlformats.org/drawingml/2006/main" xmlns:r="http://schemas.openxmlformats.org/officeDocument/2006/relationships" xmlns:p="http://schemas.openxmlformats.org/presentationml/2006/main">
  <p:tag name="NUM" val="6"/>
</p:tagLst>
</file>

<file path=ppt/tags/tag168.xml><?xml version="1.0" encoding="utf-8"?>
<p:tagLst xmlns:a="http://schemas.openxmlformats.org/drawingml/2006/main" xmlns:r="http://schemas.openxmlformats.org/officeDocument/2006/relationships" xmlns:p="http://schemas.openxmlformats.org/presentationml/2006/main">
  <p:tag name="NUM" val="7"/>
</p:tagLst>
</file>

<file path=ppt/tags/tag169.xml><?xml version="1.0" encoding="utf-8"?>
<p:tagLst xmlns:a="http://schemas.openxmlformats.org/drawingml/2006/main" xmlns:r="http://schemas.openxmlformats.org/officeDocument/2006/relationships" xmlns:p="http://schemas.openxmlformats.org/presentationml/2006/main">
  <p:tag name="NUM" val="8"/>
</p:tagLst>
</file>

<file path=ppt/tags/tag17.xml><?xml version="1.0" encoding="utf-8"?>
<p:tagLst xmlns:a="http://schemas.openxmlformats.org/drawingml/2006/main" xmlns:r="http://schemas.openxmlformats.org/officeDocument/2006/relationships" xmlns:p="http://schemas.openxmlformats.org/presentationml/2006/main">
  <p:tag name="NUM" val="9"/>
</p:tagLst>
</file>

<file path=ppt/tags/tag170.xml><?xml version="1.0" encoding="utf-8"?>
<p:tagLst xmlns:a="http://schemas.openxmlformats.org/drawingml/2006/main" xmlns:r="http://schemas.openxmlformats.org/officeDocument/2006/relationships" xmlns:p="http://schemas.openxmlformats.org/presentationml/2006/main">
  <p:tag name="NUM" val="9"/>
</p:tagLst>
</file>

<file path=ppt/tags/tag171.xml><?xml version="1.0" encoding="utf-8"?>
<p:tagLst xmlns:a="http://schemas.openxmlformats.org/drawingml/2006/main" xmlns:r="http://schemas.openxmlformats.org/officeDocument/2006/relationships" xmlns:p="http://schemas.openxmlformats.org/presentationml/2006/main">
  <p:tag name="NUM" val="1"/>
</p:tagLst>
</file>

<file path=ppt/tags/tag172.xml><?xml version="1.0" encoding="utf-8"?>
<p:tagLst xmlns:a="http://schemas.openxmlformats.org/drawingml/2006/main" xmlns:r="http://schemas.openxmlformats.org/officeDocument/2006/relationships" xmlns:p="http://schemas.openxmlformats.org/presentationml/2006/main">
  <p:tag name="NUM" val="2"/>
</p:tagLst>
</file>

<file path=ppt/tags/tag173.xml><?xml version="1.0" encoding="utf-8"?>
<p:tagLst xmlns:a="http://schemas.openxmlformats.org/drawingml/2006/main" xmlns:r="http://schemas.openxmlformats.org/officeDocument/2006/relationships" xmlns:p="http://schemas.openxmlformats.org/presentationml/2006/main">
  <p:tag name="NUM" val="3"/>
</p:tagLst>
</file>

<file path=ppt/tags/tag174.xml><?xml version="1.0" encoding="utf-8"?>
<p:tagLst xmlns:a="http://schemas.openxmlformats.org/drawingml/2006/main" xmlns:r="http://schemas.openxmlformats.org/officeDocument/2006/relationships" xmlns:p="http://schemas.openxmlformats.org/presentationml/2006/main">
  <p:tag name="NUM" val="4"/>
</p:tagLst>
</file>

<file path=ppt/tags/tag175.xml><?xml version="1.0" encoding="utf-8"?>
<p:tagLst xmlns:a="http://schemas.openxmlformats.org/drawingml/2006/main" xmlns:r="http://schemas.openxmlformats.org/officeDocument/2006/relationships" xmlns:p="http://schemas.openxmlformats.org/presentationml/2006/main">
  <p:tag name="NUM" val="5"/>
</p:tagLst>
</file>

<file path=ppt/tags/tag176.xml><?xml version="1.0" encoding="utf-8"?>
<p:tagLst xmlns:a="http://schemas.openxmlformats.org/drawingml/2006/main" xmlns:r="http://schemas.openxmlformats.org/officeDocument/2006/relationships" xmlns:p="http://schemas.openxmlformats.org/presentationml/2006/main">
  <p:tag name="NUM" val="6"/>
</p:tagLst>
</file>

<file path=ppt/tags/tag177.xml><?xml version="1.0" encoding="utf-8"?>
<p:tagLst xmlns:a="http://schemas.openxmlformats.org/drawingml/2006/main" xmlns:r="http://schemas.openxmlformats.org/officeDocument/2006/relationships" xmlns:p="http://schemas.openxmlformats.org/presentationml/2006/main">
  <p:tag name="NUM" val="7"/>
</p:tagLst>
</file>

<file path=ppt/tags/tag178.xml><?xml version="1.0" encoding="utf-8"?>
<p:tagLst xmlns:a="http://schemas.openxmlformats.org/drawingml/2006/main" xmlns:r="http://schemas.openxmlformats.org/officeDocument/2006/relationships" xmlns:p="http://schemas.openxmlformats.org/presentationml/2006/main">
  <p:tag name="NUM" val="8"/>
</p:tagLst>
</file>

<file path=ppt/tags/tag179.xml><?xml version="1.0" encoding="utf-8"?>
<p:tagLst xmlns:a="http://schemas.openxmlformats.org/drawingml/2006/main" xmlns:r="http://schemas.openxmlformats.org/officeDocument/2006/relationships" xmlns:p="http://schemas.openxmlformats.org/presentationml/2006/main">
  <p:tag name="NUM" val="9"/>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80.xml><?xml version="1.0" encoding="utf-8"?>
<p:tagLst xmlns:a="http://schemas.openxmlformats.org/drawingml/2006/main" xmlns:r="http://schemas.openxmlformats.org/officeDocument/2006/relationships" xmlns:p="http://schemas.openxmlformats.org/presentationml/2006/main">
  <p:tag name="NUM" val="1"/>
</p:tagLst>
</file>

<file path=ppt/tags/tag181.xml><?xml version="1.0" encoding="utf-8"?>
<p:tagLst xmlns:a="http://schemas.openxmlformats.org/drawingml/2006/main" xmlns:r="http://schemas.openxmlformats.org/officeDocument/2006/relationships" xmlns:p="http://schemas.openxmlformats.org/presentationml/2006/main">
  <p:tag name="NUM" val="2"/>
</p:tagLst>
</file>

<file path=ppt/tags/tag182.xml><?xml version="1.0" encoding="utf-8"?>
<p:tagLst xmlns:a="http://schemas.openxmlformats.org/drawingml/2006/main" xmlns:r="http://schemas.openxmlformats.org/officeDocument/2006/relationships" xmlns:p="http://schemas.openxmlformats.org/presentationml/2006/main">
  <p:tag name="NUM" val="3"/>
</p:tagLst>
</file>

<file path=ppt/tags/tag183.xml><?xml version="1.0" encoding="utf-8"?>
<p:tagLst xmlns:a="http://schemas.openxmlformats.org/drawingml/2006/main" xmlns:r="http://schemas.openxmlformats.org/officeDocument/2006/relationships" xmlns:p="http://schemas.openxmlformats.org/presentationml/2006/main">
  <p:tag name="NUM" val="4"/>
</p:tagLst>
</file>

<file path=ppt/tags/tag184.xml><?xml version="1.0" encoding="utf-8"?>
<p:tagLst xmlns:a="http://schemas.openxmlformats.org/drawingml/2006/main" xmlns:r="http://schemas.openxmlformats.org/officeDocument/2006/relationships" xmlns:p="http://schemas.openxmlformats.org/presentationml/2006/main">
  <p:tag name="NUM" val="5"/>
</p:tagLst>
</file>

<file path=ppt/tags/tag185.xml><?xml version="1.0" encoding="utf-8"?>
<p:tagLst xmlns:a="http://schemas.openxmlformats.org/drawingml/2006/main" xmlns:r="http://schemas.openxmlformats.org/officeDocument/2006/relationships" xmlns:p="http://schemas.openxmlformats.org/presentationml/2006/main">
  <p:tag name="NUM" val="6"/>
</p:tagLst>
</file>

<file path=ppt/tags/tag186.xml><?xml version="1.0" encoding="utf-8"?>
<p:tagLst xmlns:a="http://schemas.openxmlformats.org/drawingml/2006/main" xmlns:r="http://schemas.openxmlformats.org/officeDocument/2006/relationships" xmlns:p="http://schemas.openxmlformats.org/presentationml/2006/main">
  <p:tag name="NUM" val="7"/>
</p:tagLst>
</file>

<file path=ppt/tags/tag187.xml><?xml version="1.0" encoding="utf-8"?>
<p:tagLst xmlns:a="http://schemas.openxmlformats.org/drawingml/2006/main" xmlns:r="http://schemas.openxmlformats.org/officeDocument/2006/relationships" xmlns:p="http://schemas.openxmlformats.org/presentationml/2006/main">
  <p:tag name="NUM" val="8"/>
</p:tagLst>
</file>

<file path=ppt/tags/tag188.xml><?xml version="1.0" encoding="utf-8"?>
<p:tagLst xmlns:a="http://schemas.openxmlformats.org/drawingml/2006/main" xmlns:r="http://schemas.openxmlformats.org/officeDocument/2006/relationships" xmlns:p="http://schemas.openxmlformats.org/presentationml/2006/main">
  <p:tag name="NUM" val="9"/>
</p:tagLst>
</file>

<file path=ppt/tags/tag189.xml><?xml version="1.0" encoding="utf-8"?>
<p:tagLst xmlns:a="http://schemas.openxmlformats.org/drawingml/2006/main" xmlns:r="http://schemas.openxmlformats.org/officeDocument/2006/relationships" xmlns:p="http://schemas.openxmlformats.org/presentationml/2006/main">
  <p:tag name="NUM" val="10"/>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190.xml><?xml version="1.0" encoding="utf-8"?>
<p:tagLst xmlns:a="http://schemas.openxmlformats.org/drawingml/2006/main" xmlns:r="http://schemas.openxmlformats.org/officeDocument/2006/relationships" xmlns:p="http://schemas.openxmlformats.org/presentationml/2006/main">
  <p:tag name="NUM" val="11"/>
</p:tagLst>
</file>

<file path=ppt/tags/tag191.xml><?xml version="1.0" encoding="utf-8"?>
<p:tagLst xmlns:a="http://schemas.openxmlformats.org/drawingml/2006/main" xmlns:r="http://schemas.openxmlformats.org/officeDocument/2006/relationships" xmlns:p="http://schemas.openxmlformats.org/presentationml/2006/main">
  <p:tag name="NUM" val="12"/>
</p:tagLst>
</file>

<file path=ppt/tags/tag192.xml><?xml version="1.0" encoding="utf-8"?>
<p:tagLst xmlns:a="http://schemas.openxmlformats.org/drawingml/2006/main" xmlns:r="http://schemas.openxmlformats.org/officeDocument/2006/relationships" xmlns:p="http://schemas.openxmlformats.org/presentationml/2006/main">
  <p:tag name="NUM" val="13"/>
</p:tagLst>
</file>

<file path=ppt/tags/tag193.xml><?xml version="1.0" encoding="utf-8"?>
<p:tagLst xmlns:a="http://schemas.openxmlformats.org/drawingml/2006/main" xmlns:r="http://schemas.openxmlformats.org/officeDocument/2006/relationships" xmlns:p="http://schemas.openxmlformats.org/presentationml/2006/main">
  <p:tag name="NUM" val="14"/>
</p:tagLst>
</file>

<file path=ppt/tags/tag194.xml><?xml version="1.0" encoding="utf-8"?>
<p:tagLst xmlns:a="http://schemas.openxmlformats.org/drawingml/2006/main" xmlns:r="http://schemas.openxmlformats.org/officeDocument/2006/relationships" xmlns:p="http://schemas.openxmlformats.org/presentationml/2006/main">
  <p:tag name="NUM" val="15"/>
</p:tagLst>
</file>

<file path=ppt/tags/tag195.xml><?xml version="1.0" encoding="utf-8"?>
<p:tagLst xmlns:a="http://schemas.openxmlformats.org/drawingml/2006/main" xmlns:r="http://schemas.openxmlformats.org/officeDocument/2006/relationships" xmlns:p="http://schemas.openxmlformats.org/presentationml/2006/main">
  <p:tag name="NUM" val="16"/>
</p:tagLst>
</file>

<file path=ppt/tags/tag196.xml><?xml version="1.0" encoding="utf-8"?>
<p:tagLst xmlns:a="http://schemas.openxmlformats.org/drawingml/2006/main" xmlns:r="http://schemas.openxmlformats.org/officeDocument/2006/relationships" xmlns:p="http://schemas.openxmlformats.org/presentationml/2006/main">
  <p:tag name="NUM" val="17"/>
</p:tagLst>
</file>

<file path=ppt/tags/tag197.xml><?xml version="1.0" encoding="utf-8"?>
<p:tagLst xmlns:a="http://schemas.openxmlformats.org/drawingml/2006/main" xmlns:r="http://schemas.openxmlformats.org/officeDocument/2006/relationships" xmlns:p="http://schemas.openxmlformats.org/presentationml/2006/main">
  <p:tag name="NUM" val="1"/>
</p:tagLst>
</file>

<file path=ppt/tags/tag198.xml><?xml version="1.0" encoding="utf-8"?>
<p:tagLst xmlns:a="http://schemas.openxmlformats.org/drawingml/2006/main" xmlns:r="http://schemas.openxmlformats.org/officeDocument/2006/relationships" xmlns:p="http://schemas.openxmlformats.org/presentationml/2006/main">
  <p:tag name="NUM" val="2"/>
</p:tagLst>
</file>

<file path=ppt/tags/tag199.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00.xml><?xml version="1.0" encoding="utf-8"?>
<p:tagLst xmlns:a="http://schemas.openxmlformats.org/drawingml/2006/main" xmlns:r="http://schemas.openxmlformats.org/officeDocument/2006/relationships" xmlns:p="http://schemas.openxmlformats.org/presentationml/2006/main">
  <p:tag name="NUM" val="4"/>
</p:tagLst>
</file>

<file path=ppt/tags/tag201.xml><?xml version="1.0" encoding="utf-8"?>
<p:tagLst xmlns:a="http://schemas.openxmlformats.org/drawingml/2006/main" xmlns:r="http://schemas.openxmlformats.org/officeDocument/2006/relationships" xmlns:p="http://schemas.openxmlformats.org/presentationml/2006/main">
  <p:tag name="NUM" val="5"/>
</p:tagLst>
</file>

<file path=ppt/tags/tag202.xml><?xml version="1.0" encoding="utf-8"?>
<p:tagLst xmlns:a="http://schemas.openxmlformats.org/drawingml/2006/main" xmlns:r="http://schemas.openxmlformats.org/officeDocument/2006/relationships" xmlns:p="http://schemas.openxmlformats.org/presentationml/2006/main">
  <p:tag name="NUM" val="6"/>
</p:tagLst>
</file>

<file path=ppt/tags/tag203.xml><?xml version="1.0" encoding="utf-8"?>
<p:tagLst xmlns:a="http://schemas.openxmlformats.org/drawingml/2006/main" xmlns:r="http://schemas.openxmlformats.org/officeDocument/2006/relationships" xmlns:p="http://schemas.openxmlformats.org/presentationml/2006/main">
  <p:tag name="NUM" val="7"/>
</p:tagLst>
</file>

<file path=ppt/tags/tag204.xml><?xml version="1.0" encoding="utf-8"?>
<p:tagLst xmlns:a="http://schemas.openxmlformats.org/drawingml/2006/main" xmlns:r="http://schemas.openxmlformats.org/officeDocument/2006/relationships" xmlns:p="http://schemas.openxmlformats.org/presentationml/2006/main">
  <p:tag name="NUM" val="8"/>
</p:tagLst>
</file>

<file path=ppt/tags/tag205.xml><?xml version="1.0" encoding="utf-8"?>
<p:tagLst xmlns:a="http://schemas.openxmlformats.org/drawingml/2006/main" xmlns:r="http://schemas.openxmlformats.org/officeDocument/2006/relationships" xmlns:p="http://schemas.openxmlformats.org/presentationml/2006/main">
  <p:tag name="NUM" val="9"/>
</p:tagLst>
</file>

<file path=ppt/tags/tag206.xml><?xml version="1.0" encoding="utf-8"?>
<p:tagLst xmlns:a="http://schemas.openxmlformats.org/drawingml/2006/main" xmlns:r="http://schemas.openxmlformats.org/officeDocument/2006/relationships" xmlns:p="http://schemas.openxmlformats.org/presentationml/2006/main">
  <p:tag name="NUM" val="1"/>
</p:tagLst>
</file>

<file path=ppt/tags/tag207.xml><?xml version="1.0" encoding="utf-8"?>
<p:tagLst xmlns:a="http://schemas.openxmlformats.org/drawingml/2006/main" xmlns:r="http://schemas.openxmlformats.org/officeDocument/2006/relationships" xmlns:p="http://schemas.openxmlformats.org/presentationml/2006/main">
  <p:tag name="NUM" val="2"/>
</p:tagLst>
</file>

<file path=ppt/tags/tag208.xml><?xml version="1.0" encoding="utf-8"?>
<p:tagLst xmlns:a="http://schemas.openxmlformats.org/drawingml/2006/main" xmlns:r="http://schemas.openxmlformats.org/officeDocument/2006/relationships" xmlns:p="http://schemas.openxmlformats.org/presentationml/2006/main">
  <p:tag name="NUM" val="3"/>
</p:tagLst>
</file>

<file path=ppt/tags/tag209.xml><?xml version="1.0" encoding="utf-8"?>
<p:tagLst xmlns:a="http://schemas.openxmlformats.org/drawingml/2006/main" xmlns:r="http://schemas.openxmlformats.org/officeDocument/2006/relationships" xmlns:p="http://schemas.openxmlformats.org/presentationml/2006/main">
  <p:tag name="NUM" val="4"/>
</p:tagLst>
</file>

<file path=ppt/tags/tag21.xml><?xml version="1.0" encoding="utf-8"?>
<p:tagLst xmlns:a="http://schemas.openxmlformats.org/drawingml/2006/main" xmlns:r="http://schemas.openxmlformats.org/officeDocument/2006/relationships" xmlns:p="http://schemas.openxmlformats.org/presentationml/2006/main">
  <p:tag name="NUM" val="4"/>
</p:tagLst>
</file>

<file path=ppt/tags/tag210.xml><?xml version="1.0" encoding="utf-8"?>
<p:tagLst xmlns:a="http://schemas.openxmlformats.org/drawingml/2006/main" xmlns:r="http://schemas.openxmlformats.org/officeDocument/2006/relationships" xmlns:p="http://schemas.openxmlformats.org/presentationml/2006/main">
  <p:tag name="NUM" val="5"/>
</p:tagLst>
</file>

<file path=ppt/tags/tag211.xml><?xml version="1.0" encoding="utf-8"?>
<p:tagLst xmlns:a="http://schemas.openxmlformats.org/drawingml/2006/main" xmlns:r="http://schemas.openxmlformats.org/officeDocument/2006/relationships" xmlns:p="http://schemas.openxmlformats.org/presentationml/2006/main">
  <p:tag name="NUM" val="6"/>
</p:tagLst>
</file>

<file path=ppt/tags/tag212.xml><?xml version="1.0" encoding="utf-8"?>
<p:tagLst xmlns:a="http://schemas.openxmlformats.org/drawingml/2006/main" xmlns:r="http://schemas.openxmlformats.org/officeDocument/2006/relationships" xmlns:p="http://schemas.openxmlformats.org/presentationml/2006/main">
  <p:tag name="NUM" val="7"/>
</p:tagLst>
</file>

<file path=ppt/tags/tag213.xml><?xml version="1.0" encoding="utf-8"?>
<p:tagLst xmlns:a="http://schemas.openxmlformats.org/drawingml/2006/main" xmlns:r="http://schemas.openxmlformats.org/officeDocument/2006/relationships" xmlns:p="http://schemas.openxmlformats.org/presentationml/2006/main">
  <p:tag name="NUM" val="8"/>
</p:tagLst>
</file>

<file path=ppt/tags/tag214.xml><?xml version="1.0" encoding="utf-8"?>
<p:tagLst xmlns:a="http://schemas.openxmlformats.org/drawingml/2006/main" xmlns:r="http://schemas.openxmlformats.org/officeDocument/2006/relationships" xmlns:p="http://schemas.openxmlformats.org/presentationml/2006/main">
  <p:tag name="NUM" val="9"/>
</p:tagLst>
</file>

<file path=ppt/tags/tag215.xml><?xml version="1.0" encoding="utf-8"?>
<p:tagLst xmlns:a="http://schemas.openxmlformats.org/drawingml/2006/main" xmlns:r="http://schemas.openxmlformats.org/officeDocument/2006/relationships" xmlns:p="http://schemas.openxmlformats.org/presentationml/2006/main">
  <p:tag name="NUM" val="1"/>
</p:tagLst>
</file>

<file path=ppt/tags/tag216.xml><?xml version="1.0" encoding="utf-8"?>
<p:tagLst xmlns:a="http://schemas.openxmlformats.org/drawingml/2006/main" xmlns:r="http://schemas.openxmlformats.org/officeDocument/2006/relationships" xmlns:p="http://schemas.openxmlformats.org/presentationml/2006/main">
  <p:tag name="NUM" val="2"/>
</p:tagLst>
</file>

<file path=ppt/tags/tag217.xml><?xml version="1.0" encoding="utf-8"?>
<p:tagLst xmlns:a="http://schemas.openxmlformats.org/drawingml/2006/main" xmlns:r="http://schemas.openxmlformats.org/officeDocument/2006/relationships" xmlns:p="http://schemas.openxmlformats.org/presentationml/2006/main">
  <p:tag name="NUM" val="3"/>
</p:tagLst>
</file>

<file path=ppt/tags/tag218.xml><?xml version="1.0" encoding="utf-8"?>
<p:tagLst xmlns:a="http://schemas.openxmlformats.org/drawingml/2006/main" xmlns:r="http://schemas.openxmlformats.org/officeDocument/2006/relationships" xmlns:p="http://schemas.openxmlformats.org/presentationml/2006/main">
  <p:tag name="NUM" val="4"/>
</p:tagLst>
</file>

<file path=ppt/tags/tag219.xml><?xml version="1.0" encoding="utf-8"?>
<p:tagLst xmlns:a="http://schemas.openxmlformats.org/drawingml/2006/main" xmlns:r="http://schemas.openxmlformats.org/officeDocument/2006/relationships" xmlns:p="http://schemas.openxmlformats.org/presentationml/2006/main">
  <p:tag name="NUM" val="5"/>
</p:tagLst>
</file>

<file path=ppt/tags/tag22.xml><?xml version="1.0" encoding="utf-8"?>
<p:tagLst xmlns:a="http://schemas.openxmlformats.org/drawingml/2006/main" xmlns:r="http://schemas.openxmlformats.org/officeDocument/2006/relationships" xmlns:p="http://schemas.openxmlformats.org/presentationml/2006/main">
  <p:tag name="NUM" val="5"/>
</p:tagLst>
</file>

<file path=ppt/tags/tag220.xml><?xml version="1.0" encoding="utf-8"?>
<p:tagLst xmlns:a="http://schemas.openxmlformats.org/drawingml/2006/main" xmlns:r="http://schemas.openxmlformats.org/officeDocument/2006/relationships" xmlns:p="http://schemas.openxmlformats.org/presentationml/2006/main">
  <p:tag name="NUM" val="6"/>
</p:tagLst>
</file>

<file path=ppt/tags/tag221.xml><?xml version="1.0" encoding="utf-8"?>
<p:tagLst xmlns:a="http://schemas.openxmlformats.org/drawingml/2006/main" xmlns:r="http://schemas.openxmlformats.org/officeDocument/2006/relationships" xmlns:p="http://schemas.openxmlformats.org/presentationml/2006/main">
  <p:tag name="NUM" val="7"/>
</p:tagLst>
</file>

<file path=ppt/tags/tag222.xml><?xml version="1.0" encoding="utf-8"?>
<p:tagLst xmlns:a="http://schemas.openxmlformats.org/drawingml/2006/main" xmlns:r="http://schemas.openxmlformats.org/officeDocument/2006/relationships" xmlns:p="http://schemas.openxmlformats.org/presentationml/2006/main">
  <p:tag name="NUM" val="8"/>
</p:tagLst>
</file>

<file path=ppt/tags/tag223.xml><?xml version="1.0" encoding="utf-8"?>
<p:tagLst xmlns:a="http://schemas.openxmlformats.org/drawingml/2006/main" xmlns:r="http://schemas.openxmlformats.org/officeDocument/2006/relationships" xmlns:p="http://schemas.openxmlformats.org/presentationml/2006/main">
  <p:tag name="NUM" val="9"/>
</p:tagLst>
</file>

<file path=ppt/tags/tag23.xml><?xml version="1.0" encoding="utf-8"?>
<p:tagLst xmlns:a="http://schemas.openxmlformats.org/drawingml/2006/main" xmlns:r="http://schemas.openxmlformats.org/officeDocument/2006/relationships" xmlns:p="http://schemas.openxmlformats.org/presentationml/2006/main">
  <p:tag name="NUM" val="6"/>
</p:tagLst>
</file>

<file path=ppt/tags/tag24.xml><?xml version="1.0" encoding="utf-8"?>
<p:tagLst xmlns:a="http://schemas.openxmlformats.org/drawingml/2006/main" xmlns:r="http://schemas.openxmlformats.org/officeDocument/2006/relationships" xmlns:p="http://schemas.openxmlformats.org/presentationml/2006/main">
  <p:tag name="NUM" val="7"/>
</p:tagLst>
</file>

<file path=ppt/tags/tag25.xml><?xml version="1.0" encoding="utf-8"?>
<p:tagLst xmlns:a="http://schemas.openxmlformats.org/drawingml/2006/main" xmlns:r="http://schemas.openxmlformats.org/officeDocument/2006/relationships" xmlns:p="http://schemas.openxmlformats.org/presentationml/2006/main">
  <p:tag name="NUM" val="8"/>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5"/>
</p:tagLst>
</file>

<file path=ppt/tags/tag32.xml><?xml version="1.0" encoding="utf-8"?>
<p:tagLst xmlns:a="http://schemas.openxmlformats.org/drawingml/2006/main" xmlns:r="http://schemas.openxmlformats.org/officeDocument/2006/relationships" xmlns:p="http://schemas.openxmlformats.org/presentationml/2006/main">
  <p:tag name="NUM" val="6"/>
</p:tagLst>
</file>

<file path=ppt/tags/tag33.xml><?xml version="1.0" encoding="utf-8"?>
<p:tagLst xmlns:a="http://schemas.openxmlformats.org/drawingml/2006/main" xmlns:r="http://schemas.openxmlformats.org/officeDocument/2006/relationships" xmlns:p="http://schemas.openxmlformats.org/presentationml/2006/main">
  <p:tag name="NUM" val="7"/>
</p:tagLst>
</file>

<file path=ppt/tags/tag34.xml><?xml version="1.0" encoding="utf-8"?>
<p:tagLst xmlns:a="http://schemas.openxmlformats.org/drawingml/2006/main" xmlns:r="http://schemas.openxmlformats.org/officeDocument/2006/relationships" xmlns:p="http://schemas.openxmlformats.org/presentationml/2006/main">
  <p:tag name="NUM" val="8"/>
</p:tagLst>
</file>

<file path=ppt/tags/tag35.xml><?xml version="1.0" encoding="utf-8"?>
<p:tagLst xmlns:a="http://schemas.openxmlformats.org/drawingml/2006/main" xmlns:r="http://schemas.openxmlformats.org/officeDocument/2006/relationships" xmlns:p="http://schemas.openxmlformats.org/presentationml/2006/main">
  <p:tag name="NUM" val="9"/>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4"/>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5"/>
</p:tagLst>
</file>

<file path=ppt/tags/tag41.xml><?xml version="1.0" encoding="utf-8"?>
<p:tagLst xmlns:a="http://schemas.openxmlformats.org/drawingml/2006/main" xmlns:r="http://schemas.openxmlformats.org/officeDocument/2006/relationships" xmlns:p="http://schemas.openxmlformats.org/presentationml/2006/main">
  <p:tag name="NUM" val="6"/>
</p:tagLst>
</file>

<file path=ppt/tags/tag42.xml><?xml version="1.0" encoding="utf-8"?>
<p:tagLst xmlns:a="http://schemas.openxmlformats.org/drawingml/2006/main" xmlns:r="http://schemas.openxmlformats.org/officeDocument/2006/relationships" xmlns:p="http://schemas.openxmlformats.org/presentationml/2006/main">
  <p:tag name="NUM" val="7"/>
</p:tagLst>
</file>

<file path=ppt/tags/tag43.xml><?xml version="1.0" encoding="utf-8"?>
<p:tagLst xmlns:a="http://schemas.openxmlformats.org/drawingml/2006/main" xmlns:r="http://schemas.openxmlformats.org/officeDocument/2006/relationships" xmlns:p="http://schemas.openxmlformats.org/presentationml/2006/main">
  <p:tag name="NUM" val="8"/>
</p:tagLst>
</file>

<file path=ppt/tags/tag44.xml><?xml version="1.0" encoding="utf-8"?>
<p:tagLst xmlns:a="http://schemas.openxmlformats.org/drawingml/2006/main" xmlns:r="http://schemas.openxmlformats.org/officeDocument/2006/relationships" xmlns:p="http://schemas.openxmlformats.org/presentationml/2006/main">
  <p:tag name="NUM" val="9"/>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6"/>
</p:tagLst>
</file>

<file path=ppt/tags/tag51.xml><?xml version="1.0" encoding="utf-8"?>
<p:tagLst xmlns:a="http://schemas.openxmlformats.org/drawingml/2006/main" xmlns:r="http://schemas.openxmlformats.org/officeDocument/2006/relationships" xmlns:p="http://schemas.openxmlformats.org/presentationml/2006/main">
  <p:tag name="NUM" val="7"/>
</p:tagLst>
</file>

<file path=ppt/tags/tag52.xml><?xml version="1.0" encoding="utf-8"?>
<p:tagLst xmlns:a="http://schemas.openxmlformats.org/drawingml/2006/main" xmlns:r="http://schemas.openxmlformats.org/officeDocument/2006/relationships" xmlns:p="http://schemas.openxmlformats.org/presentationml/2006/main">
  <p:tag name="NUM" val="8"/>
</p:tagLst>
</file>

<file path=ppt/tags/tag53.xml><?xml version="1.0" encoding="utf-8"?>
<p:tagLst xmlns:a="http://schemas.openxmlformats.org/drawingml/2006/main" xmlns:r="http://schemas.openxmlformats.org/officeDocument/2006/relationships" xmlns:p="http://schemas.openxmlformats.org/presentationml/2006/main">
  <p:tag name="NUM" val="9"/>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60.xml><?xml version="1.0" encoding="utf-8"?>
<p:tagLst xmlns:a="http://schemas.openxmlformats.org/drawingml/2006/main" xmlns:r="http://schemas.openxmlformats.org/officeDocument/2006/relationships" xmlns:p="http://schemas.openxmlformats.org/presentationml/2006/main">
  <p:tag name="NUM" val="7"/>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9"/>
</p:tagLst>
</file>

<file path=ppt/tags/tag63.xml><?xml version="1.0" encoding="utf-8"?>
<p:tagLst xmlns:a="http://schemas.openxmlformats.org/drawingml/2006/main" xmlns:r="http://schemas.openxmlformats.org/officeDocument/2006/relationships" xmlns:p="http://schemas.openxmlformats.org/presentationml/2006/main">
  <p:tag name="NUM" val="1"/>
</p:tagLst>
</file>

<file path=ppt/tags/tag64.xml><?xml version="1.0" encoding="utf-8"?>
<p:tagLst xmlns:a="http://schemas.openxmlformats.org/drawingml/2006/main" xmlns:r="http://schemas.openxmlformats.org/officeDocument/2006/relationships" xmlns:p="http://schemas.openxmlformats.org/presentationml/2006/main">
  <p:tag name="NUM" val="2"/>
</p:tagLst>
</file>

<file path=ppt/tags/tag65.xml><?xml version="1.0" encoding="utf-8"?>
<p:tagLst xmlns:a="http://schemas.openxmlformats.org/drawingml/2006/main" xmlns:r="http://schemas.openxmlformats.org/officeDocument/2006/relationships" xmlns:p="http://schemas.openxmlformats.org/presentationml/2006/main">
  <p:tag name="NUM" val="3"/>
</p:tagLst>
</file>

<file path=ppt/tags/tag66.xml><?xml version="1.0" encoding="utf-8"?>
<p:tagLst xmlns:a="http://schemas.openxmlformats.org/drawingml/2006/main" xmlns:r="http://schemas.openxmlformats.org/officeDocument/2006/relationships" xmlns:p="http://schemas.openxmlformats.org/presentationml/2006/main">
  <p:tag name="NUM" val="4"/>
</p:tagLst>
</file>

<file path=ppt/tags/tag67.xml><?xml version="1.0" encoding="utf-8"?>
<p:tagLst xmlns:a="http://schemas.openxmlformats.org/drawingml/2006/main" xmlns:r="http://schemas.openxmlformats.org/officeDocument/2006/relationships" xmlns:p="http://schemas.openxmlformats.org/presentationml/2006/main">
  <p:tag name="NUM" val="5"/>
</p:tagLst>
</file>

<file path=ppt/tags/tag68.xml><?xml version="1.0" encoding="utf-8"?>
<p:tagLst xmlns:a="http://schemas.openxmlformats.org/drawingml/2006/main" xmlns:r="http://schemas.openxmlformats.org/officeDocument/2006/relationships" xmlns:p="http://schemas.openxmlformats.org/presentationml/2006/main">
  <p:tag name="NUM" val="6"/>
</p:tagLst>
</file>

<file path=ppt/tags/tag69.xml><?xml version="1.0" encoding="utf-8"?>
<p:tagLst xmlns:a="http://schemas.openxmlformats.org/drawingml/2006/main" xmlns:r="http://schemas.openxmlformats.org/officeDocument/2006/relationships" xmlns:p="http://schemas.openxmlformats.org/presentationml/2006/main">
  <p:tag name="NUM" val="7"/>
</p:tagLst>
</file>

<file path=ppt/tags/tag7.xml><?xml version="1.0" encoding="utf-8"?>
<p:tagLst xmlns:a="http://schemas.openxmlformats.org/drawingml/2006/main" xmlns:r="http://schemas.openxmlformats.org/officeDocument/2006/relationships" xmlns:p="http://schemas.openxmlformats.org/presentationml/2006/main">
  <p:tag name="NUM" val="7"/>
</p:tagLst>
</file>

<file path=ppt/tags/tag70.xml><?xml version="1.0" encoding="utf-8"?>
<p:tagLst xmlns:a="http://schemas.openxmlformats.org/drawingml/2006/main" xmlns:r="http://schemas.openxmlformats.org/officeDocument/2006/relationships" xmlns:p="http://schemas.openxmlformats.org/presentationml/2006/main">
  <p:tag name="NUM" val="8"/>
</p:tagLst>
</file>

<file path=ppt/tags/tag71.xml><?xml version="1.0" encoding="utf-8"?>
<p:tagLst xmlns:a="http://schemas.openxmlformats.org/drawingml/2006/main" xmlns:r="http://schemas.openxmlformats.org/officeDocument/2006/relationships" xmlns:p="http://schemas.openxmlformats.org/presentationml/2006/main">
  <p:tag name="NUM" val="9"/>
</p:tagLst>
</file>

<file path=ppt/tags/tag72.xml><?xml version="1.0" encoding="utf-8"?>
<p:tagLst xmlns:a="http://schemas.openxmlformats.org/drawingml/2006/main" xmlns:r="http://schemas.openxmlformats.org/officeDocument/2006/relationships" xmlns:p="http://schemas.openxmlformats.org/presentationml/2006/main">
  <p:tag name="NUM" val="1"/>
</p:tagLst>
</file>

<file path=ppt/tags/tag73.xml><?xml version="1.0" encoding="utf-8"?>
<p:tagLst xmlns:a="http://schemas.openxmlformats.org/drawingml/2006/main" xmlns:r="http://schemas.openxmlformats.org/officeDocument/2006/relationships" xmlns:p="http://schemas.openxmlformats.org/presentationml/2006/main">
  <p:tag name="NUM" val="2"/>
</p:tagLst>
</file>

<file path=ppt/tags/tag74.xml><?xml version="1.0" encoding="utf-8"?>
<p:tagLst xmlns:a="http://schemas.openxmlformats.org/drawingml/2006/main" xmlns:r="http://schemas.openxmlformats.org/officeDocument/2006/relationships" xmlns:p="http://schemas.openxmlformats.org/presentationml/2006/main">
  <p:tag name="NUM" val="3"/>
</p:tagLst>
</file>

<file path=ppt/tags/tag75.xml><?xml version="1.0" encoding="utf-8"?>
<p:tagLst xmlns:a="http://schemas.openxmlformats.org/drawingml/2006/main" xmlns:r="http://schemas.openxmlformats.org/officeDocument/2006/relationships" xmlns:p="http://schemas.openxmlformats.org/presentationml/2006/main">
  <p:tag name="NUM" val="4"/>
</p:tagLst>
</file>

<file path=ppt/tags/tag76.xml><?xml version="1.0" encoding="utf-8"?>
<p:tagLst xmlns:a="http://schemas.openxmlformats.org/drawingml/2006/main" xmlns:r="http://schemas.openxmlformats.org/officeDocument/2006/relationships" xmlns:p="http://schemas.openxmlformats.org/presentationml/2006/main">
  <p:tag name="NUM" val="5"/>
</p:tagLst>
</file>

<file path=ppt/tags/tag77.xml><?xml version="1.0" encoding="utf-8"?>
<p:tagLst xmlns:a="http://schemas.openxmlformats.org/drawingml/2006/main" xmlns:r="http://schemas.openxmlformats.org/officeDocument/2006/relationships" xmlns:p="http://schemas.openxmlformats.org/presentationml/2006/main">
  <p:tag name="NUM" val="6"/>
</p:tagLst>
</file>

<file path=ppt/tags/tag78.xml><?xml version="1.0" encoding="utf-8"?>
<p:tagLst xmlns:a="http://schemas.openxmlformats.org/drawingml/2006/main" xmlns:r="http://schemas.openxmlformats.org/officeDocument/2006/relationships" xmlns:p="http://schemas.openxmlformats.org/presentationml/2006/main">
  <p:tag name="NUM" val="7"/>
</p:tagLst>
</file>

<file path=ppt/tags/tag79.xml><?xml version="1.0" encoding="utf-8"?>
<p:tagLst xmlns:a="http://schemas.openxmlformats.org/drawingml/2006/main" xmlns:r="http://schemas.openxmlformats.org/officeDocument/2006/relationships" xmlns:p="http://schemas.openxmlformats.org/presentationml/2006/main">
  <p:tag name="NUM" val="8"/>
</p:tagLst>
</file>

<file path=ppt/tags/tag8.xml><?xml version="1.0" encoding="utf-8"?>
<p:tagLst xmlns:a="http://schemas.openxmlformats.org/drawingml/2006/main" xmlns:r="http://schemas.openxmlformats.org/officeDocument/2006/relationships" xmlns:p="http://schemas.openxmlformats.org/presentationml/2006/main">
  <p:tag name="NUM" val="8"/>
</p:tagLst>
</file>

<file path=ppt/tags/tag80.xml><?xml version="1.0" encoding="utf-8"?>
<p:tagLst xmlns:a="http://schemas.openxmlformats.org/drawingml/2006/main" xmlns:r="http://schemas.openxmlformats.org/officeDocument/2006/relationships" xmlns:p="http://schemas.openxmlformats.org/presentationml/2006/main">
  <p:tag name="NUM" val="9"/>
</p:tagLst>
</file>

<file path=ppt/tags/tag81.xml><?xml version="1.0" encoding="utf-8"?>
<p:tagLst xmlns:a="http://schemas.openxmlformats.org/drawingml/2006/main" xmlns:r="http://schemas.openxmlformats.org/officeDocument/2006/relationships" xmlns:p="http://schemas.openxmlformats.org/presentationml/2006/main">
  <p:tag name="NUM" val="1"/>
</p:tagLst>
</file>

<file path=ppt/tags/tag82.xml><?xml version="1.0" encoding="utf-8"?>
<p:tagLst xmlns:a="http://schemas.openxmlformats.org/drawingml/2006/main" xmlns:r="http://schemas.openxmlformats.org/officeDocument/2006/relationships" xmlns:p="http://schemas.openxmlformats.org/presentationml/2006/main">
  <p:tag name="NUM" val="2"/>
</p:tagLst>
</file>

<file path=ppt/tags/tag83.xml><?xml version="1.0" encoding="utf-8"?>
<p:tagLst xmlns:a="http://schemas.openxmlformats.org/drawingml/2006/main" xmlns:r="http://schemas.openxmlformats.org/officeDocument/2006/relationships" xmlns:p="http://schemas.openxmlformats.org/presentationml/2006/main">
  <p:tag name="NUM" val="3"/>
</p:tagLst>
</file>

<file path=ppt/tags/tag84.xml><?xml version="1.0" encoding="utf-8"?>
<p:tagLst xmlns:a="http://schemas.openxmlformats.org/drawingml/2006/main" xmlns:r="http://schemas.openxmlformats.org/officeDocument/2006/relationships" xmlns:p="http://schemas.openxmlformats.org/presentationml/2006/main">
  <p:tag name="NUM" val="4"/>
</p:tagLst>
</file>

<file path=ppt/tags/tag85.xml><?xml version="1.0" encoding="utf-8"?>
<p:tagLst xmlns:a="http://schemas.openxmlformats.org/drawingml/2006/main" xmlns:r="http://schemas.openxmlformats.org/officeDocument/2006/relationships" xmlns:p="http://schemas.openxmlformats.org/presentationml/2006/main">
  <p:tag name="NUM" val="5"/>
</p:tagLst>
</file>

<file path=ppt/tags/tag86.xml><?xml version="1.0" encoding="utf-8"?>
<p:tagLst xmlns:a="http://schemas.openxmlformats.org/drawingml/2006/main" xmlns:r="http://schemas.openxmlformats.org/officeDocument/2006/relationships" xmlns:p="http://schemas.openxmlformats.org/presentationml/2006/main">
  <p:tag name="NUM" val="6"/>
</p:tagLst>
</file>

<file path=ppt/tags/tag87.xml><?xml version="1.0" encoding="utf-8"?>
<p:tagLst xmlns:a="http://schemas.openxmlformats.org/drawingml/2006/main" xmlns:r="http://schemas.openxmlformats.org/officeDocument/2006/relationships" xmlns:p="http://schemas.openxmlformats.org/presentationml/2006/main">
  <p:tag name="NUM" val="7"/>
</p:tagLst>
</file>

<file path=ppt/tags/tag88.xml><?xml version="1.0" encoding="utf-8"?>
<p:tagLst xmlns:a="http://schemas.openxmlformats.org/drawingml/2006/main" xmlns:r="http://schemas.openxmlformats.org/officeDocument/2006/relationships" xmlns:p="http://schemas.openxmlformats.org/presentationml/2006/main">
  <p:tag name="NUM" val="8"/>
</p:tagLst>
</file>

<file path=ppt/tags/tag89.xml><?xml version="1.0" encoding="utf-8"?>
<p:tagLst xmlns:a="http://schemas.openxmlformats.org/drawingml/2006/main" xmlns:r="http://schemas.openxmlformats.org/officeDocument/2006/relationships" xmlns:p="http://schemas.openxmlformats.org/presentationml/2006/main">
  <p:tag name="NUM" val="9"/>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ags/tag90.xml><?xml version="1.0" encoding="utf-8"?>
<p:tagLst xmlns:a="http://schemas.openxmlformats.org/drawingml/2006/main" xmlns:r="http://schemas.openxmlformats.org/officeDocument/2006/relationships" xmlns:p="http://schemas.openxmlformats.org/presentationml/2006/main">
  <p:tag name="NUM" val="1"/>
</p:tagLst>
</file>

<file path=ppt/tags/tag91.xml><?xml version="1.0" encoding="utf-8"?>
<p:tagLst xmlns:a="http://schemas.openxmlformats.org/drawingml/2006/main" xmlns:r="http://schemas.openxmlformats.org/officeDocument/2006/relationships" xmlns:p="http://schemas.openxmlformats.org/presentationml/2006/main">
  <p:tag name="NUM" val="2"/>
</p:tagLst>
</file>

<file path=ppt/tags/tag92.xml><?xml version="1.0" encoding="utf-8"?>
<p:tagLst xmlns:a="http://schemas.openxmlformats.org/drawingml/2006/main" xmlns:r="http://schemas.openxmlformats.org/officeDocument/2006/relationships" xmlns:p="http://schemas.openxmlformats.org/presentationml/2006/main">
  <p:tag name="NUM" val="3"/>
</p:tagLst>
</file>

<file path=ppt/tags/tag93.xml><?xml version="1.0" encoding="utf-8"?>
<p:tagLst xmlns:a="http://schemas.openxmlformats.org/drawingml/2006/main" xmlns:r="http://schemas.openxmlformats.org/officeDocument/2006/relationships" xmlns:p="http://schemas.openxmlformats.org/presentationml/2006/main">
  <p:tag name="NUM" val="4"/>
</p:tagLst>
</file>

<file path=ppt/tags/tag94.xml><?xml version="1.0" encoding="utf-8"?>
<p:tagLst xmlns:a="http://schemas.openxmlformats.org/drawingml/2006/main" xmlns:r="http://schemas.openxmlformats.org/officeDocument/2006/relationships" xmlns:p="http://schemas.openxmlformats.org/presentationml/2006/main">
  <p:tag name="NUM" val="5"/>
</p:tagLst>
</file>

<file path=ppt/tags/tag95.xml><?xml version="1.0" encoding="utf-8"?>
<p:tagLst xmlns:a="http://schemas.openxmlformats.org/drawingml/2006/main" xmlns:r="http://schemas.openxmlformats.org/officeDocument/2006/relationships" xmlns:p="http://schemas.openxmlformats.org/presentationml/2006/main">
  <p:tag name="NUM" val="6"/>
</p:tagLst>
</file>

<file path=ppt/tags/tag96.xml><?xml version="1.0" encoding="utf-8"?>
<p:tagLst xmlns:a="http://schemas.openxmlformats.org/drawingml/2006/main" xmlns:r="http://schemas.openxmlformats.org/officeDocument/2006/relationships" xmlns:p="http://schemas.openxmlformats.org/presentationml/2006/main">
  <p:tag name="NUM" val="7"/>
</p:tagLst>
</file>

<file path=ppt/tags/tag97.xml><?xml version="1.0" encoding="utf-8"?>
<p:tagLst xmlns:a="http://schemas.openxmlformats.org/drawingml/2006/main" xmlns:r="http://schemas.openxmlformats.org/officeDocument/2006/relationships" xmlns:p="http://schemas.openxmlformats.org/presentationml/2006/main">
  <p:tag name="NUM" val="8"/>
</p:tagLst>
</file>

<file path=ppt/tags/tag98.xml><?xml version="1.0" encoding="utf-8"?>
<p:tagLst xmlns:a="http://schemas.openxmlformats.org/drawingml/2006/main" xmlns:r="http://schemas.openxmlformats.org/officeDocument/2006/relationships" xmlns:p="http://schemas.openxmlformats.org/presentationml/2006/main">
  <p:tag name="NUM" val="9"/>
</p:tagLst>
</file>

<file path=ppt/tags/tag9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0FC9958D441543BE67FA11E002536F" ma:contentTypeVersion="13" ma:contentTypeDescription="Crée un document." ma:contentTypeScope="" ma:versionID="7ede5c1d1b75ee81b946fb6196c832c3">
  <xsd:schema xmlns:xsd="http://www.w3.org/2001/XMLSchema" xmlns:xs="http://www.w3.org/2001/XMLSchema" xmlns:p="http://schemas.microsoft.com/office/2006/metadata/properties" xmlns:ns2="0d6345e5-1cf7-473e-87c6-102aa3c56c75" xmlns:ns3="d14e2f15-b647-4ecf-94ca-2628f5150f37" targetNamespace="http://schemas.microsoft.com/office/2006/metadata/properties" ma:root="true" ma:fieldsID="863d9d3589eff8540578ff7184ee7038" ns2:_="" ns3:_="">
    <xsd:import namespace="0d6345e5-1cf7-473e-87c6-102aa3c56c75"/>
    <xsd:import namespace="d14e2f15-b647-4ecf-94ca-2628f5150f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6345e5-1cf7-473e-87c6-102aa3c56c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Balises d’images" ma:readOnly="false" ma:fieldId="{5cf76f15-5ced-4ddc-b409-7134ff3c332f}" ma:taxonomyMulti="true" ma:sspId="5af47b69-c9b1-4764-9e67-26b8361a465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4e2f15-b647-4ecf-94ca-2628f5150f37"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c34874f3-4ad8-41e3-89d8-df442dada7e2}" ma:internalName="TaxCatchAll" ma:showField="CatchAllData" ma:web="d14e2f15-b647-4ecf-94ca-2628f5150f3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6345e5-1cf7-473e-87c6-102aa3c56c75">
      <Terms xmlns="http://schemas.microsoft.com/office/infopath/2007/PartnerControls"/>
    </lcf76f155ced4ddcb4097134ff3c332f>
    <TaxCatchAll xmlns="d14e2f15-b647-4ecf-94ca-2628f5150f37" xsi:nil="true"/>
  </documentManagement>
</p:properties>
</file>

<file path=customXml/itemProps1.xml><?xml version="1.0" encoding="utf-8"?>
<ds:datastoreItem xmlns:ds="http://schemas.openxmlformats.org/officeDocument/2006/customXml" ds:itemID="{E94B2809-39CB-4073-9821-091F5BC82C48}"/>
</file>

<file path=customXml/itemProps2.xml><?xml version="1.0" encoding="utf-8"?>
<ds:datastoreItem xmlns:ds="http://schemas.openxmlformats.org/officeDocument/2006/customXml" ds:itemID="{9328F504-96AF-4736-A7FB-004BD20BFC31}"/>
</file>

<file path=customXml/itemProps3.xml><?xml version="1.0" encoding="utf-8"?>
<ds:datastoreItem xmlns:ds="http://schemas.openxmlformats.org/officeDocument/2006/customXml" ds:itemID="{07B08CC0-6D57-4991-A634-FB18D2D75BD2}"/>
</file>

<file path=docProps/app.xml><?xml version="1.0" encoding="utf-8"?>
<Properties xmlns="http://schemas.openxmlformats.org/officeDocument/2006/extended-properties" xmlns:vt="http://schemas.openxmlformats.org/officeDocument/2006/docPropsVTypes">
  <TotalTime>1170</TotalTime>
  <Words>2354</Words>
  <Application>Microsoft Office PowerPoint</Application>
  <PresentationFormat>Widescreen</PresentationFormat>
  <Paragraphs>296</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Aptos Display</vt:lpstr>
      <vt:lpstr>Arial</vt:lpstr>
      <vt:lpstr>Office Theme</vt:lpstr>
      <vt:lpstr>Syndicat des employé-e-s de l’Impôt  Conférence nationale sur la santé et la sécurité 2024 </vt:lpstr>
      <vt:lpstr> </vt:lpstr>
      <vt:lpstr> </vt:lpstr>
      <vt:lpstr> </vt:lpstr>
      <vt:lpstr> </vt:lpstr>
      <vt:lpstr> </vt:lpstr>
      <vt:lpstr> </vt:lpstr>
      <vt:lpstr> </vt:lpstr>
      <vt:lpstr> </vt:lpstr>
      <vt:lpstr> </vt:lpstr>
      <vt:lpstr> </vt:lpstr>
      <vt:lpstr>PowerPoint Presentation</vt:lpstr>
      <vt:lpstr> </vt:lpstr>
      <vt:lpstr> </vt:lpstr>
      <vt:lpstr> </vt:lpstr>
      <vt:lpstr> </vt:lpstr>
      <vt:lpstr> </vt:lpstr>
      <vt:lpstr> </vt:lpstr>
      <vt:lpstr> </vt:lpstr>
      <vt:lpstr>PowerPoint Presentation</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Nancy MacLean</dc:creator>
  <cp:lastModifiedBy>Nancy MacLean</cp:lastModifiedBy>
  <cp:revision>10</cp:revision>
  <cp:lastPrinted>2024-09-26T15:36:19Z</cp:lastPrinted>
  <dcterms:created xsi:type="dcterms:W3CDTF">2024-09-17T23:22:09Z</dcterms:created>
  <dcterms:modified xsi:type="dcterms:W3CDTF">2024-10-22T14:50:10Z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0x0101009D0FC9958D441543BE67FA11E002536F</vt:lpwstr>
  </property>
</Properties>
</file>