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4" r:id="rId6"/>
    <p:sldId id="304" r:id="rId7"/>
    <p:sldId id="310" r:id="rId8"/>
    <p:sldId id="272" r:id="rId9"/>
    <p:sldId id="327" r:id="rId10"/>
    <p:sldId id="318" r:id="rId11"/>
    <p:sldId id="326" r:id="rId12"/>
    <p:sldId id="274" r:id="rId13"/>
    <p:sldId id="288" r:id="rId14"/>
    <p:sldId id="275" r:id="rId15"/>
    <p:sldId id="317" r:id="rId16"/>
    <p:sldId id="302" r:id="rId17"/>
    <p:sldId id="294" r:id="rId18"/>
    <p:sldId id="271" r:id="rId19"/>
    <p:sldId id="322" r:id="rId20"/>
    <p:sldId id="285" r:id="rId21"/>
    <p:sldId id="321" r:id="rId22"/>
    <p:sldId id="297" r:id="rId23"/>
    <p:sldId id="300" r:id="rId24"/>
    <p:sldId id="328" r:id="rId25"/>
    <p:sldId id="265"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6327"/>
  </p:normalViewPr>
  <p:slideViewPr>
    <p:cSldViewPr snapToGrid="0" snapToObjects="1">
      <p:cViewPr varScale="1">
        <p:scale>
          <a:sx n="97" d="100"/>
          <a:sy n="97" d="100"/>
        </p:scale>
        <p:origin x="86" y="2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992"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FE3D2F2-C44D-2E4D-BE14-F23A68ABC759}" type="datetimeFigureOut">
              <a:rPr lang="en-US" smtClean="0"/>
              <a:t>10/31/2024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5F6366A-29F9-9642-B2F0-54556C56BB40}" type="slidenum">
              <a:rPr lang="en-US" smtClean="0"/>
              <a:t>‹#›</a:t>
            </a:fld>
            <a:endParaRPr lang="en-US"/>
          </a:p>
        </p:txBody>
      </p:sp>
    </p:spTree>
    <p:extLst>
      <p:ext uri="{BB962C8B-B14F-4D97-AF65-F5344CB8AC3E}">
        <p14:creationId xmlns:p14="http://schemas.microsoft.com/office/powerpoint/2010/main" val="98844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F6366A-29F9-9642-B2F0-54556C56BB40}" type="slidenum">
              <a:rPr lang="en-US" smtClean="0"/>
              <a:t>1</a:t>
            </a:fld>
            <a:endParaRPr lang="en-US"/>
          </a:p>
        </p:txBody>
      </p:sp>
    </p:spTree>
    <p:extLst>
      <p:ext uri="{BB962C8B-B14F-4D97-AF65-F5344CB8AC3E}">
        <p14:creationId xmlns:p14="http://schemas.microsoft.com/office/powerpoint/2010/main" val="288951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CA" dirty="0"/>
          </a:p>
        </p:txBody>
      </p:sp>
      <p:sp>
        <p:nvSpPr>
          <p:cNvPr id="4" name="Slide Number Placeholder 3"/>
          <p:cNvSpPr>
            <a:spLocks noGrp="1"/>
          </p:cNvSpPr>
          <p:nvPr>
            <p:ph type="sldNum" sz="quarter" idx="10"/>
          </p:nvPr>
        </p:nvSpPr>
        <p:spPr/>
        <p:txBody>
          <a:bodyPr/>
          <a:lstStyle/>
          <a:p>
            <a:pPr>
              <a:defRPr/>
            </a:pPr>
            <a:fld id="{9D9781CC-D4EE-4893-8ED9-2ECD8A77FB3D}" type="slidenum">
              <a:rPr lang="en-CA" smtClean="0"/>
              <a:pPr>
                <a:defRPr/>
              </a:pPr>
              <a:t>2</a:t>
            </a:fld>
            <a:endParaRPr lang="en-CA"/>
          </a:p>
        </p:txBody>
      </p:sp>
    </p:spTree>
    <p:extLst>
      <p:ext uri="{BB962C8B-B14F-4D97-AF65-F5344CB8AC3E}">
        <p14:creationId xmlns:p14="http://schemas.microsoft.com/office/powerpoint/2010/main" val="351165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a:p>
        </p:txBody>
      </p:sp>
      <p:sp>
        <p:nvSpPr>
          <p:cNvPr id="4" name="Slide Number Placeholder 3"/>
          <p:cNvSpPr>
            <a:spLocks noGrp="1"/>
          </p:cNvSpPr>
          <p:nvPr>
            <p:ph type="sldNum" sz="quarter" idx="5"/>
          </p:nvPr>
        </p:nvSpPr>
        <p:spPr/>
        <p:txBody>
          <a:bodyPr/>
          <a:lstStyle/>
          <a:p>
            <a:pPr>
              <a:defRPr/>
            </a:pPr>
            <a:fld id="{E7FECBE6-6234-439B-ACFB-9CDBBEC3A0D0}" type="slidenum">
              <a:rPr lang="en-CA" smtClean="0"/>
              <a:pPr>
                <a:defRPr/>
              </a:pPr>
              <a:t>10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1A84C49-BEBF-A545-A8C1-7CC65603BDCE}" type="slidenum">
              <a:rPr lang="en-US" smtClean="0"/>
              <a:t>13</a:t>
            </a:fld>
            <a:endParaRPr lang="en-US"/>
          </a:p>
        </p:txBody>
      </p:sp>
    </p:spTree>
    <p:extLst>
      <p:ext uri="{BB962C8B-B14F-4D97-AF65-F5344CB8AC3E}">
        <p14:creationId xmlns:p14="http://schemas.microsoft.com/office/powerpoint/2010/main" val="75849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809301">
              <a:lnSpc>
                <a:spcPct val="90000"/>
              </a:lnSpc>
              <a:spcAft>
                <a:spcPct val="15000"/>
              </a:spcAft>
            </a:pPr>
            <a:endParaRPr lang="en-US" dirty="0"/>
          </a:p>
          <a:p>
            <a:pPr marL="0" lvl="1" defTabSz="809301">
              <a:lnSpc>
                <a:spcPct val="90000"/>
              </a:lnSpc>
              <a:spcAft>
                <a:spcPct val="15000"/>
              </a:spcAft>
            </a:pPr>
            <a:endParaRPr lang="en-US" dirty="0"/>
          </a:p>
        </p:txBody>
      </p:sp>
      <p:sp>
        <p:nvSpPr>
          <p:cNvPr id="4" name="Slide Number Placeholder 3"/>
          <p:cNvSpPr>
            <a:spLocks noGrp="1"/>
          </p:cNvSpPr>
          <p:nvPr>
            <p:ph type="sldNum" sz="quarter" idx="5"/>
          </p:nvPr>
        </p:nvSpPr>
        <p:spPr/>
        <p:txBody>
          <a:bodyPr/>
          <a:lstStyle/>
          <a:p>
            <a:pPr>
              <a:defRPr/>
            </a:pPr>
            <a:fld id="{61C7E63C-1EA4-48B6-836E-B3297A590C7F}" type="slidenum">
              <a:rPr lang="en-CA" smtClean="0"/>
              <a:pPr>
                <a:defRPr/>
              </a:pPr>
              <a:t>14</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D9781CC-D4EE-4893-8ED9-2ECD8A77FB3D}" type="slidenum">
              <a:rPr lang="en-CA" smtClean="0"/>
              <a:pPr>
                <a:defRPr/>
              </a:pPr>
              <a:t>19</a:t>
            </a:fld>
            <a:endParaRPr lang="en-CA"/>
          </a:p>
        </p:txBody>
      </p:sp>
    </p:spTree>
    <p:extLst>
      <p:ext uri="{BB962C8B-B14F-4D97-AF65-F5344CB8AC3E}">
        <p14:creationId xmlns:p14="http://schemas.microsoft.com/office/powerpoint/2010/main" val="48614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D9781CC-D4EE-4893-8ED9-2ECD8A77FB3D}" type="slidenum">
              <a:rPr lang="en-CA" smtClean="0"/>
              <a:pPr>
                <a:defRPr/>
              </a:pPr>
              <a:t>20</a:t>
            </a:fld>
            <a:endParaRPr lang="en-CA"/>
          </a:p>
        </p:txBody>
      </p:sp>
    </p:spTree>
    <p:extLst>
      <p:ext uri="{BB962C8B-B14F-4D97-AF65-F5344CB8AC3E}">
        <p14:creationId xmlns:p14="http://schemas.microsoft.com/office/powerpoint/2010/main" val="341187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F6366A-29F9-9642-B2F0-54556C56BB40}" type="slidenum">
              <a:rPr lang="en-US" smtClean="0"/>
              <a:t>22</a:t>
            </a:fld>
            <a:endParaRPr lang="en-US"/>
          </a:p>
        </p:txBody>
      </p:sp>
    </p:spTree>
    <p:extLst>
      <p:ext uri="{BB962C8B-B14F-4D97-AF65-F5344CB8AC3E}">
        <p14:creationId xmlns:p14="http://schemas.microsoft.com/office/powerpoint/2010/main" val="1009163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3C08-3B95-AD49-A537-B41646DA2123}"/>
              </a:ext>
            </a:extLst>
          </p:cNvPr>
          <p:cNvSpPr>
            <a:spLocks noGrp="1"/>
          </p:cNvSpPr>
          <p:nvPr>
            <p:ph type="ctrTitle" hasCustomPrompt="1"/>
          </p:nvPr>
        </p:nvSpPr>
        <p:spPr>
          <a:xfrm>
            <a:off x="1524000" y="1122363"/>
            <a:ext cx="9144000" cy="2387600"/>
          </a:xfrm>
        </p:spPr>
        <p:txBody>
          <a:bodyPr anchor="b"/>
          <a:lstStyle>
            <a:lvl1pPr algn="ctr">
              <a:defRPr sz="6000" b="1" i="0">
                <a:solidFill>
                  <a:schemeClr val="bg1"/>
                </a:solidFill>
                <a:latin typeface="+mj-lt"/>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CCA6FDE5-02A7-6449-97A2-AC4505F10947}"/>
              </a:ext>
            </a:extLst>
          </p:cNvPr>
          <p:cNvSpPr>
            <a:spLocks noGrp="1"/>
          </p:cNvSpPr>
          <p:nvPr>
            <p:ph type="subTitle" idx="1" hasCustomPrompt="1"/>
          </p:nvPr>
        </p:nvSpPr>
        <p:spPr>
          <a:xfrm>
            <a:off x="1524000" y="3602038"/>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Click to edit Master subtitle style</a:t>
            </a:r>
          </a:p>
        </p:txBody>
      </p:sp>
      <p:sp>
        <p:nvSpPr>
          <p:cNvPr id="6" name="Slide Number Placeholder 5">
            <a:extLst>
              <a:ext uri="{FF2B5EF4-FFF2-40B4-BE49-F238E27FC236}">
                <a16:creationId xmlns:a16="http://schemas.microsoft.com/office/drawing/2014/main" id="{ED7D79A8-2583-8240-90A8-08B44FE0FCD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latin typeface="+mn-lt"/>
              </a:defRPr>
            </a:lvl1pPr>
          </a:lstStyle>
          <a:p>
            <a:fld id="{CD9A65EA-4CFD-ED4B-B039-4E0B4BD66C34}"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42EF6BBA-27C3-494D-B164-EC3BA7515329}"/>
              </a:ext>
            </a:extLst>
          </p:cNvPr>
          <p:cNvPicPr>
            <a:picLocks noChangeAspect="1"/>
          </p:cNvPicPr>
          <p:nvPr userDrawn="1"/>
        </p:nvPicPr>
        <p:blipFill>
          <a:blip r:embed="rId3"/>
          <a:stretch>
            <a:fillRect/>
          </a:stretch>
        </p:blipFill>
        <p:spPr>
          <a:xfrm>
            <a:off x="168564" y="6116927"/>
            <a:ext cx="3315855" cy="604548"/>
          </a:xfrm>
          <a:prstGeom prst="rect">
            <a:avLst/>
          </a:prstGeom>
        </p:spPr>
      </p:pic>
    </p:spTree>
    <p:extLst>
      <p:ext uri="{BB962C8B-B14F-4D97-AF65-F5344CB8AC3E}">
        <p14:creationId xmlns:p14="http://schemas.microsoft.com/office/powerpoint/2010/main" val="367436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53DF2-8E25-5A4B-AF0B-3910477AD394}"/>
              </a:ext>
            </a:extLst>
          </p:cNvPr>
          <p:cNvSpPr>
            <a:spLocks noGrp="1"/>
          </p:cNvSpPr>
          <p:nvPr>
            <p:ph idx="1"/>
          </p:nvPr>
        </p:nvSpPr>
        <p:spPr>
          <a:xfrm>
            <a:off x="5183188" y="987425"/>
            <a:ext cx="6172200" cy="4873625"/>
          </a:xfrm>
        </p:spPr>
        <p:txBody>
          <a:bodyPr>
            <a:normAutofit/>
          </a:bodyPr>
          <a:lstStyle>
            <a:lvl1pPr marL="0" indent="0">
              <a:buNone/>
              <a:defRPr sz="2400" b="1" i="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756FAD88-1549-FC4D-BFBA-96E33D05AB74}"/>
              </a:ext>
            </a:extLst>
          </p:cNvPr>
          <p:cNvSpPr>
            <a:spLocks noGrp="1"/>
          </p:cNvSpPr>
          <p:nvPr>
            <p:ph type="body" sz="half" idx="2"/>
          </p:nvPr>
        </p:nvSpPr>
        <p:spPr>
          <a:xfrm>
            <a:off x="836611" y="2459421"/>
            <a:ext cx="3932237" cy="3409567"/>
          </a:xfrm>
        </p:spPr>
        <p:txBody>
          <a:bodyPr>
            <a:normAutofit/>
          </a:bodyPr>
          <a:lstStyle>
            <a:lvl1pPr marL="0" indent="0">
              <a:buNone/>
              <a:defRPr sz="2400" b="0" i="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371A2C70-98D3-344E-A3FA-884C68315D77}"/>
              </a:ext>
            </a:extLst>
          </p:cNvPr>
          <p:cNvSpPr/>
          <p:nvPr userDrawn="1"/>
        </p:nvSpPr>
        <p:spPr>
          <a:xfrm>
            <a:off x="0" y="5970494"/>
            <a:ext cx="12192000" cy="887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2534A54-7D2B-D643-843F-97493E6F6453}"/>
              </a:ext>
            </a:extLst>
          </p:cNvPr>
          <p:cNvPicPr>
            <a:picLocks noChangeAspect="1"/>
          </p:cNvPicPr>
          <p:nvPr userDrawn="1"/>
        </p:nvPicPr>
        <p:blipFill>
          <a:blip r:embed="rId2"/>
          <a:stretch>
            <a:fillRect/>
          </a:stretch>
        </p:blipFill>
        <p:spPr>
          <a:xfrm>
            <a:off x="168564" y="6116927"/>
            <a:ext cx="3315855" cy="604548"/>
          </a:xfrm>
          <a:prstGeom prst="rect">
            <a:avLst/>
          </a:prstGeom>
        </p:spPr>
      </p:pic>
      <p:sp>
        <p:nvSpPr>
          <p:cNvPr id="10" name="Title 1">
            <a:extLst>
              <a:ext uri="{FF2B5EF4-FFF2-40B4-BE49-F238E27FC236}">
                <a16:creationId xmlns:a16="http://schemas.microsoft.com/office/drawing/2014/main" id="{37177D06-FF7F-834E-A033-1E4D2EDEBBA8}"/>
              </a:ext>
            </a:extLst>
          </p:cNvPr>
          <p:cNvSpPr>
            <a:spLocks noGrp="1"/>
          </p:cNvSpPr>
          <p:nvPr>
            <p:ph type="title"/>
          </p:nvPr>
        </p:nvSpPr>
        <p:spPr>
          <a:xfrm>
            <a:off x="836612" y="987425"/>
            <a:ext cx="3932237" cy="1325563"/>
          </a:xfrm>
        </p:spPr>
        <p:txBody>
          <a:bodyPr>
            <a:normAutofit/>
          </a:bodyPr>
          <a:lstStyle>
            <a:lvl1pPr>
              <a:defRPr sz="3200" b="0" i="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8106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1C2C37-2CE8-B046-83AB-CCFC266B0C49}"/>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Rectangle 10">
            <a:extLst>
              <a:ext uri="{FF2B5EF4-FFF2-40B4-BE49-F238E27FC236}">
                <a16:creationId xmlns:a16="http://schemas.microsoft.com/office/drawing/2014/main" id="{D7E85EC6-D8A9-1D48-81B8-BFB38AF2FA93}"/>
              </a:ext>
            </a:extLst>
          </p:cNvPr>
          <p:cNvSpPr/>
          <p:nvPr userDrawn="1"/>
        </p:nvSpPr>
        <p:spPr>
          <a:xfrm>
            <a:off x="1" y="1828800"/>
            <a:ext cx="12192000" cy="502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56FAD88-1549-FC4D-BFBA-96E33D05AB74}"/>
              </a:ext>
            </a:extLst>
          </p:cNvPr>
          <p:cNvSpPr>
            <a:spLocks noGrp="1"/>
          </p:cNvSpPr>
          <p:nvPr>
            <p:ph type="body" sz="half" idx="2"/>
          </p:nvPr>
        </p:nvSpPr>
        <p:spPr>
          <a:xfrm>
            <a:off x="567671"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Text&#10;&#10;Description automatically generated">
            <a:extLst>
              <a:ext uri="{FF2B5EF4-FFF2-40B4-BE49-F238E27FC236}">
                <a16:creationId xmlns:a16="http://schemas.microsoft.com/office/drawing/2014/main" id="{02534A54-7D2B-D643-843F-97493E6F6453}"/>
              </a:ext>
            </a:extLst>
          </p:cNvPr>
          <p:cNvPicPr>
            <a:picLocks noChangeAspect="1"/>
          </p:cNvPicPr>
          <p:nvPr userDrawn="1"/>
        </p:nvPicPr>
        <p:blipFill>
          <a:blip r:embed="rId3"/>
          <a:stretch>
            <a:fillRect/>
          </a:stretch>
        </p:blipFill>
        <p:spPr>
          <a:xfrm>
            <a:off x="567671" y="6116927"/>
            <a:ext cx="3315855" cy="604548"/>
          </a:xfrm>
          <a:prstGeom prst="rect">
            <a:avLst/>
          </a:prstGeom>
        </p:spPr>
      </p:pic>
      <p:sp>
        <p:nvSpPr>
          <p:cNvPr id="10" name="Title 1">
            <a:extLst>
              <a:ext uri="{FF2B5EF4-FFF2-40B4-BE49-F238E27FC236}">
                <a16:creationId xmlns:a16="http://schemas.microsoft.com/office/drawing/2014/main" id="{37177D06-FF7F-834E-A033-1E4D2EDEBBA8}"/>
              </a:ext>
            </a:extLst>
          </p:cNvPr>
          <p:cNvSpPr>
            <a:spLocks noGrp="1"/>
          </p:cNvSpPr>
          <p:nvPr>
            <p:ph type="title"/>
          </p:nvPr>
        </p:nvSpPr>
        <p:spPr>
          <a:xfrm>
            <a:off x="799960" y="381378"/>
            <a:ext cx="7594694" cy="1325563"/>
          </a:xfrm>
        </p:spPr>
        <p:txBody>
          <a:bodyPr>
            <a:normAutofit/>
          </a:bodyPr>
          <a:lstStyle>
            <a:lvl1pPr>
              <a:defRPr sz="3200" b="0" i="0">
                <a:latin typeface="+mj-lt"/>
              </a:defRPr>
            </a:lvl1pPr>
          </a:lstStyle>
          <a:p>
            <a:r>
              <a:rPr lang="en-US" dirty="0"/>
              <a:t>Click to edit Master title style</a:t>
            </a:r>
          </a:p>
        </p:txBody>
      </p:sp>
      <p:sp>
        <p:nvSpPr>
          <p:cNvPr id="14" name="Text Placeholder 3">
            <a:extLst>
              <a:ext uri="{FF2B5EF4-FFF2-40B4-BE49-F238E27FC236}">
                <a16:creationId xmlns:a16="http://schemas.microsoft.com/office/drawing/2014/main" id="{A9F1D8A4-F775-724B-9342-84AC0A4E5DEF}"/>
              </a:ext>
            </a:extLst>
          </p:cNvPr>
          <p:cNvSpPr>
            <a:spLocks noGrp="1"/>
          </p:cNvSpPr>
          <p:nvPr>
            <p:ph type="body" sz="half" idx="10"/>
          </p:nvPr>
        </p:nvSpPr>
        <p:spPr>
          <a:xfrm>
            <a:off x="4346295"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53588A15-A15E-624A-B40B-2DD70779DF84}"/>
              </a:ext>
            </a:extLst>
          </p:cNvPr>
          <p:cNvSpPr>
            <a:spLocks noGrp="1"/>
          </p:cNvSpPr>
          <p:nvPr>
            <p:ph type="body" sz="half" idx="11"/>
          </p:nvPr>
        </p:nvSpPr>
        <p:spPr>
          <a:xfrm>
            <a:off x="8111471"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058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422499968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EA92-7217-7445-9D54-10EA5C4A2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7DC9D-12C3-6042-AF0C-377859BE84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9CCCB-30C1-F040-A43A-CC6D25CC31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15609-94CA-954A-ACBB-348A1760BEAC}"/>
              </a:ext>
            </a:extLst>
          </p:cNvPr>
          <p:cNvSpPr>
            <a:spLocks noGrp="1"/>
          </p:cNvSpPr>
          <p:nvPr>
            <p:ph type="dt" sz="half" idx="10"/>
          </p:nvPr>
        </p:nvSpPr>
        <p:spPr>
          <a:xfrm>
            <a:off x="838200" y="6356350"/>
            <a:ext cx="2743200" cy="365125"/>
          </a:xfrm>
          <a:prstGeom prst="rect">
            <a:avLst/>
          </a:prstGeom>
        </p:spPr>
        <p:txBody>
          <a:bodyPr/>
          <a:lstStyle/>
          <a:p>
            <a:fld id="{E3D5164F-78A8-9A43-8339-252873F40CB2}" type="datetime1">
              <a:rPr lang="en-CA" smtClean="0"/>
              <a:t>2024-10-31</a:t>
            </a:fld>
            <a:endParaRPr lang="en-US"/>
          </a:p>
        </p:txBody>
      </p:sp>
      <p:sp>
        <p:nvSpPr>
          <p:cNvPr id="6" name="Footer Placeholder 5">
            <a:extLst>
              <a:ext uri="{FF2B5EF4-FFF2-40B4-BE49-F238E27FC236}">
                <a16:creationId xmlns:a16="http://schemas.microsoft.com/office/drawing/2014/main" id="{CC22B0DA-7E35-0043-8C38-C4B810D57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F7BE7-E456-A24F-A8F4-A488C8D291EA}"/>
              </a:ext>
            </a:extLst>
          </p:cNvPr>
          <p:cNvSpPr>
            <a:spLocks noGrp="1"/>
          </p:cNvSpPr>
          <p:nvPr>
            <p:ph type="sldNum" sz="quarter" idx="12"/>
          </p:nvPr>
        </p:nvSpPr>
        <p:spPr/>
        <p:txBody>
          <a:bodyPr/>
          <a:lstStyle/>
          <a:p>
            <a:fld id="{07F8D2F7-79EF-F341-B2F5-FCB0797D5FC2}" type="slidenum">
              <a:rPr lang="en-US" smtClean="0"/>
              <a:t>‹#›</a:t>
            </a:fld>
            <a:endParaRPr lang="en-US"/>
          </a:p>
        </p:txBody>
      </p:sp>
    </p:spTree>
    <p:extLst>
      <p:ext uri="{BB962C8B-B14F-4D97-AF65-F5344CB8AC3E}">
        <p14:creationId xmlns:p14="http://schemas.microsoft.com/office/powerpoint/2010/main" val="250791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8CC0-18C6-EC40-9B13-B4EF19F5367A}"/>
              </a:ext>
            </a:extLst>
          </p:cNvPr>
          <p:cNvSpPr>
            <a:spLocks noGrp="1"/>
          </p:cNvSpPr>
          <p:nvPr>
            <p:ph type="title"/>
          </p:nvPr>
        </p:nvSpPr>
        <p:spPr/>
        <p:txBody>
          <a:bodyPr>
            <a:normAutofit/>
          </a:bodyPr>
          <a:lstStyle>
            <a:lvl1pPr>
              <a:defRPr sz="3600" b="0" i="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9D53C61-33A2-3E4E-A6B5-5C8301828F7C}"/>
              </a:ext>
            </a:extLst>
          </p:cNvPr>
          <p:cNvSpPr>
            <a:spLocks noGrp="1"/>
          </p:cNvSpPr>
          <p:nvPr>
            <p:ph idx="1"/>
          </p:nvPr>
        </p:nvSpPr>
        <p:spPr/>
        <p:txBody>
          <a:bodyPr/>
          <a:lstStyle>
            <a:lvl1pPr>
              <a:defRPr b="0" i="0">
                <a:solidFill>
                  <a:schemeClr val="accent2"/>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AA8413E-0206-7647-AC9A-CB7CE1C46623}"/>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7" name="Date Placeholder 3">
            <a:extLst>
              <a:ext uri="{FF2B5EF4-FFF2-40B4-BE49-F238E27FC236}">
                <a16:creationId xmlns:a16="http://schemas.microsoft.com/office/drawing/2014/main" id="{B9A461D2-C681-1246-A001-429F98379D36}"/>
              </a:ext>
            </a:extLst>
          </p:cNvPr>
          <p:cNvSpPr>
            <a:spLocks noGrp="1"/>
          </p:cNvSpPr>
          <p:nvPr>
            <p:ph type="dt" sz="half" idx="10"/>
          </p:nvPr>
        </p:nvSpPr>
        <p:spPr>
          <a:xfrm>
            <a:off x="4424084" y="6333146"/>
            <a:ext cx="1220716"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8" name="Footer Placeholder 4">
            <a:extLst>
              <a:ext uri="{FF2B5EF4-FFF2-40B4-BE49-F238E27FC236}">
                <a16:creationId xmlns:a16="http://schemas.microsoft.com/office/drawing/2014/main" id="{DA8781AA-1722-F742-9A1F-2F784DD10587}"/>
              </a:ext>
            </a:extLst>
          </p:cNvPr>
          <p:cNvSpPr>
            <a:spLocks noGrp="1"/>
          </p:cNvSpPr>
          <p:nvPr>
            <p:ph type="ftr" sz="quarter" idx="11"/>
          </p:nvPr>
        </p:nvSpPr>
        <p:spPr>
          <a:xfrm>
            <a:off x="5702400" y="6333147"/>
            <a:ext cx="3773294" cy="365125"/>
          </a:xfrm>
          <a:prstGeom prst="rect">
            <a:avLst/>
          </a:prstGeom>
        </p:spPr>
        <p:txBody>
          <a:bodyPr/>
          <a:lstStyle>
            <a:lvl1pPr>
              <a:defRPr b="0" i="0">
                <a:latin typeface="+mn-lt"/>
              </a:defRPr>
            </a:lvl1pPr>
          </a:lstStyle>
          <a:p>
            <a:endParaRPr lang="en-US" dirty="0"/>
          </a:p>
        </p:txBody>
      </p:sp>
      <p:pic>
        <p:nvPicPr>
          <p:cNvPr id="11" name="Content Placeholder 4" descr="Text&#10;&#10;Description automatically generated">
            <a:extLst>
              <a:ext uri="{FF2B5EF4-FFF2-40B4-BE49-F238E27FC236}">
                <a16:creationId xmlns:a16="http://schemas.microsoft.com/office/drawing/2014/main" id="{009F586F-5FE4-F845-8060-CD508A22054A}"/>
              </a:ext>
            </a:extLst>
          </p:cNvPr>
          <p:cNvPicPr>
            <a:picLocks noChangeAspect="1"/>
          </p:cNvPicPr>
          <p:nvPr userDrawn="1"/>
        </p:nvPicPr>
        <p:blipFill>
          <a:blip r:embed="rId3"/>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209210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C88A2-3517-1049-9054-9A48068110F9}"/>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Rectangle 10">
            <a:extLst>
              <a:ext uri="{FF2B5EF4-FFF2-40B4-BE49-F238E27FC236}">
                <a16:creationId xmlns:a16="http://schemas.microsoft.com/office/drawing/2014/main" id="{E49118AC-E778-EC43-AACB-952B88832F3D}"/>
              </a:ext>
            </a:extLst>
          </p:cNvPr>
          <p:cNvSpPr/>
          <p:nvPr userDrawn="1"/>
        </p:nvSpPr>
        <p:spPr>
          <a:xfrm>
            <a:off x="1" y="1828800"/>
            <a:ext cx="12192000" cy="502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28CC0-18C6-EC40-9B13-B4EF19F5367A}"/>
              </a:ext>
            </a:extLst>
          </p:cNvPr>
          <p:cNvSpPr>
            <a:spLocks noGrp="1"/>
          </p:cNvSpPr>
          <p:nvPr>
            <p:ph type="title"/>
          </p:nvPr>
        </p:nvSpPr>
        <p:spPr/>
        <p:txBody>
          <a:bodyPr>
            <a:normAutofit/>
          </a:bodyPr>
          <a:lstStyle>
            <a:lvl1pPr>
              <a:defRPr sz="3600" b="0" i="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9D53C61-33A2-3E4E-A6B5-5C8301828F7C}"/>
              </a:ext>
            </a:extLst>
          </p:cNvPr>
          <p:cNvSpPr>
            <a:spLocks noGrp="1"/>
          </p:cNvSpPr>
          <p:nvPr>
            <p:ph idx="1"/>
          </p:nvPr>
        </p:nvSpPr>
        <p:spPr>
          <a:xfrm>
            <a:off x="1147481"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AAA8413E-0206-7647-AC9A-CB7CE1C46623}"/>
              </a:ext>
            </a:extLst>
          </p:cNvPr>
          <p:cNvSpPr>
            <a:spLocks noGrp="1"/>
          </p:cNvSpPr>
          <p:nvPr>
            <p:ph type="sldNum" sz="quarter" idx="12"/>
          </p:nvPr>
        </p:nvSpPr>
        <p:spPr>
          <a:xfrm>
            <a:off x="9650504" y="6333146"/>
            <a:ext cx="1582271" cy="365125"/>
          </a:xfrm>
          <a:prstGeom prst="rect">
            <a:avLst/>
          </a:prstGeom>
        </p:spPr>
        <p:txBody>
          <a:bodyPr/>
          <a:lstStyle>
            <a:lvl1pPr>
              <a:defRPr b="0" i="0">
                <a:solidFill>
                  <a:schemeClr val="accent3"/>
                </a:solidFill>
                <a:latin typeface="+mn-lt"/>
              </a:defRPr>
            </a:lvl1pPr>
          </a:lstStyle>
          <a:p>
            <a:fld id="{CD9A65EA-4CFD-ED4B-B039-4E0B4BD66C34}" type="slidenum">
              <a:rPr lang="en-US" smtClean="0"/>
              <a:pPr/>
              <a:t>‹#›</a:t>
            </a:fld>
            <a:endParaRPr lang="en-US" dirty="0"/>
          </a:p>
        </p:txBody>
      </p:sp>
      <p:sp>
        <p:nvSpPr>
          <p:cNvPr id="7" name="Date Placeholder 3">
            <a:extLst>
              <a:ext uri="{FF2B5EF4-FFF2-40B4-BE49-F238E27FC236}">
                <a16:creationId xmlns:a16="http://schemas.microsoft.com/office/drawing/2014/main" id="{B9A461D2-C681-1246-A001-429F98379D36}"/>
              </a:ext>
            </a:extLst>
          </p:cNvPr>
          <p:cNvSpPr>
            <a:spLocks noGrp="1"/>
          </p:cNvSpPr>
          <p:nvPr>
            <p:ph type="dt" sz="half" idx="10"/>
          </p:nvPr>
        </p:nvSpPr>
        <p:spPr>
          <a:xfrm>
            <a:off x="4424085" y="6333146"/>
            <a:ext cx="1163114" cy="365125"/>
          </a:xfrm>
          <a:prstGeom prst="rect">
            <a:avLst/>
          </a:prstGeom>
        </p:spPr>
        <p:txBody>
          <a:bodyPr/>
          <a:lstStyle>
            <a:lvl1pPr>
              <a:defRPr b="0" i="0">
                <a:solidFill>
                  <a:schemeClr val="accent3"/>
                </a:solidFill>
                <a:latin typeface="+mn-lt"/>
              </a:defRPr>
            </a:lvl1pPr>
          </a:lstStyle>
          <a:p>
            <a:fld id="{5067FBDB-8346-BE46-969C-55A52EB75536}" type="datetimeFigureOut">
              <a:rPr lang="en-US" smtClean="0"/>
              <a:pPr/>
              <a:t>10/31/2024</a:t>
            </a:fld>
            <a:endParaRPr lang="en-US" dirty="0"/>
          </a:p>
        </p:txBody>
      </p:sp>
      <p:sp>
        <p:nvSpPr>
          <p:cNvPr id="8" name="Footer Placeholder 4">
            <a:extLst>
              <a:ext uri="{FF2B5EF4-FFF2-40B4-BE49-F238E27FC236}">
                <a16:creationId xmlns:a16="http://schemas.microsoft.com/office/drawing/2014/main" id="{DA8781AA-1722-F742-9A1F-2F784DD10587}"/>
              </a:ext>
            </a:extLst>
          </p:cNvPr>
          <p:cNvSpPr>
            <a:spLocks noGrp="1"/>
          </p:cNvSpPr>
          <p:nvPr>
            <p:ph type="ftr" sz="quarter" idx="11"/>
          </p:nvPr>
        </p:nvSpPr>
        <p:spPr>
          <a:xfrm>
            <a:off x="5587200" y="6333147"/>
            <a:ext cx="3888494" cy="365125"/>
          </a:xfrm>
          <a:prstGeom prst="rect">
            <a:avLst/>
          </a:prstGeom>
        </p:spPr>
        <p:txBody>
          <a:bodyPr/>
          <a:lstStyle>
            <a:lvl1pPr>
              <a:defRPr b="0" i="0">
                <a:solidFill>
                  <a:schemeClr val="accent3"/>
                </a:solidFill>
                <a:latin typeface="+mn-lt"/>
              </a:defRPr>
            </a:lvl1pPr>
          </a:lstStyle>
          <a:p>
            <a:endParaRPr lang="en-US" dirty="0"/>
          </a:p>
        </p:txBody>
      </p:sp>
      <p:sp>
        <p:nvSpPr>
          <p:cNvPr id="12" name="Content Placeholder 2">
            <a:extLst>
              <a:ext uri="{FF2B5EF4-FFF2-40B4-BE49-F238E27FC236}">
                <a16:creationId xmlns:a16="http://schemas.microsoft.com/office/drawing/2014/main" id="{FE90B0D3-BAC4-224C-9A20-BCF3ED04953D}"/>
              </a:ext>
            </a:extLst>
          </p:cNvPr>
          <p:cNvSpPr>
            <a:spLocks noGrp="1"/>
          </p:cNvSpPr>
          <p:nvPr>
            <p:ph idx="13"/>
          </p:nvPr>
        </p:nvSpPr>
        <p:spPr>
          <a:xfrm>
            <a:off x="4522692"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A20A692A-BC1D-284D-BB2B-6304F8FB34F0}"/>
              </a:ext>
            </a:extLst>
          </p:cNvPr>
          <p:cNvSpPr>
            <a:spLocks noGrp="1"/>
          </p:cNvSpPr>
          <p:nvPr>
            <p:ph idx="14"/>
          </p:nvPr>
        </p:nvSpPr>
        <p:spPr>
          <a:xfrm>
            <a:off x="7884457"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a:t>Click to edit Master text styles</a:t>
            </a:r>
          </a:p>
        </p:txBody>
      </p:sp>
    </p:spTree>
    <p:extLst>
      <p:ext uri="{BB962C8B-B14F-4D97-AF65-F5344CB8AC3E}">
        <p14:creationId xmlns:p14="http://schemas.microsoft.com/office/powerpoint/2010/main" val="7747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097-3EBF-9A4E-BF53-830B828919BE}"/>
              </a:ext>
            </a:extLst>
          </p:cNvPr>
          <p:cNvSpPr>
            <a:spLocks noGrp="1"/>
          </p:cNvSpPr>
          <p:nvPr>
            <p:ph type="title"/>
          </p:nvPr>
        </p:nvSpPr>
        <p:spPr/>
        <p:txBody>
          <a:bodyPr>
            <a:normAutofit/>
          </a:bodyPr>
          <a:lstStyle>
            <a:lvl1pPr>
              <a:defRPr sz="3600" b="0" i="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591567D-85EE-DD4F-9ACC-4FED1CAC49CD}"/>
              </a:ext>
            </a:extLst>
          </p:cNvPr>
          <p:cNvSpPr>
            <a:spLocks noGrp="1"/>
          </p:cNvSpPr>
          <p:nvPr>
            <p:ph sz="half" idx="1"/>
          </p:nvPr>
        </p:nvSpPr>
        <p:spPr>
          <a:xfrm>
            <a:off x="838200" y="1825625"/>
            <a:ext cx="5181600" cy="4351338"/>
          </a:xfrm>
        </p:spPr>
        <p:txBody>
          <a:bodyPr/>
          <a:lstStyle>
            <a:lvl1pPr>
              <a:buClr>
                <a:schemeClr val="accent1"/>
              </a:buClr>
              <a:defRPr sz="2400" b="1" i="0">
                <a:solidFill>
                  <a:schemeClr val="accent5"/>
                </a:solidFill>
                <a:latin typeface="+mn-lt"/>
              </a:defRPr>
            </a:lvl1pPr>
            <a:lvl2pPr>
              <a:buClr>
                <a:schemeClr val="accent1"/>
              </a:buClr>
              <a:defRPr b="0" i="0">
                <a:latin typeface="+mn-lt"/>
              </a:defRPr>
            </a:lvl2pPr>
            <a:lvl3pPr>
              <a:buClr>
                <a:schemeClr val="accent1"/>
              </a:buClr>
              <a:defRPr b="1" i="0">
                <a:latin typeface="+mn-lt"/>
              </a:defRPr>
            </a:lvl3pPr>
            <a:lvl4pPr>
              <a:buClr>
                <a:schemeClr val="accent1"/>
              </a:buClr>
              <a:defRPr b="0" i="0">
                <a:latin typeface="+mn-lt"/>
              </a:defRPr>
            </a:lvl4pPr>
            <a:lvl5pPr>
              <a:buClr>
                <a:schemeClr val="accent1"/>
              </a:buCl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4CE4623-197B-F745-9ABD-BB9B9711C340}"/>
              </a:ext>
            </a:extLst>
          </p:cNvPr>
          <p:cNvSpPr>
            <a:spLocks noGrp="1"/>
          </p:cNvSpPr>
          <p:nvPr>
            <p:ph sz="half" idx="13"/>
          </p:nvPr>
        </p:nvSpPr>
        <p:spPr>
          <a:xfrm>
            <a:off x="6199909" y="1825625"/>
            <a:ext cx="5181600" cy="4351338"/>
          </a:xfrm>
        </p:spPr>
        <p:txBody>
          <a:bodyPr/>
          <a:lstStyle>
            <a:lvl1pPr>
              <a:buClr>
                <a:schemeClr val="accent1"/>
              </a:buClr>
              <a:defRPr sz="2400" b="1" i="0">
                <a:solidFill>
                  <a:schemeClr val="accent5"/>
                </a:solidFill>
                <a:latin typeface="+mn-lt"/>
              </a:defRPr>
            </a:lvl1pPr>
            <a:lvl2pPr>
              <a:buClr>
                <a:schemeClr val="accent1"/>
              </a:buClr>
              <a:defRPr b="0" i="0">
                <a:latin typeface="+mn-lt"/>
              </a:defRPr>
            </a:lvl2pPr>
            <a:lvl3pPr>
              <a:buClr>
                <a:schemeClr val="accent1"/>
              </a:buClr>
              <a:defRPr b="1" i="0">
                <a:latin typeface="+mn-lt"/>
              </a:defRPr>
            </a:lvl3pPr>
            <a:lvl4pPr>
              <a:buClr>
                <a:schemeClr val="accent1"/>
              </a:buClr>
              <a:defRPr b="0" i="0">
                <a:latin typeface="+mn-lt"/>
              </a:defRPr>
            </a:lvl4pPr>
            <a:lvl5pPr>
              <a:buClr>
                <a:schemeClr val="accent1"/>
              </a:buCl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F547CEA0-CD9D-AA4A-9CC1-0F8CEEB921D3}"/>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4" name="Date Placeholder 3">
            <a:extLst>
              <a:ext uri="{FF2B5EF4-FFF2-40B4-BE49-F238E27FC236}">
                <a16:creationId xmlns:a16="http://schemas.microsoft.com/office/drawing/2014/main" id="{4A3FFBF9-6325-D04C-A712-2590CFB970EA}"/>
              </a:ext>
            </a:extLst>
          </p:cNvPr>
          <p:cNvSpPr>
            <a:spLocks noGrp="1"/>
          </p:cNvSpPr>
          <p:nvPr>
            <p:ph type="dt" sz="half" idx="10"/>
          </p:nvPr>
        </p:nvSpPr>
        <p:spPr>
          <a:xfrm>
            <a:off x="4424084" y="6333146"/>
            <a:ext cx="13287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5" name="Footer Placeholder 4">
            <a:extLst>
              <a:ext uri="{FF2B5EF4-FFF2-40B4-BE49-F238E27FC236}">
                <a16:creationId xmlns:a16="http://schemas.microsoft.com/office/drawing/2014/main" id="{4A720AC9-97E7-DC43-A57D-17CF36B1E882}"/>
              </a:ext>
            </a:extLst>
          </p:cNvPr>
          <p:cNvSpPr>
            <a:spLocks noGrp="1"/>
          </p:cNvSpPr>
          <p:nvPr>
            <p:ph type="ftr" sz="quarter" idx="11"/>
          </p:nvPr>
        </p:nvSpPr>
        <p:spPr>
          <a:xfrm>
            <a:off x="5752800" y="6333147"/>
            <a:ext cx="3722894" cy="365125"/>
          </a:xfrm>
          <a:prstGeom prst="rect">
            <a:avLst/>
          </a:prstGeom>
        </p:spPr>
        <p:txBody>
          <a:bodyPr/>
          <a:lstStyle>
            <a:lvl1pPr>
              <a:defRPr b="0" i="0">
                <a:latin typeface="+mn-lt"/>
              </a:defRPr>
            </a:lvl1pPr>
          </a:lstStyle>
          <a:p>
            <a:endParaRPr lang="en-US" dirty="0"/>
          </a:p>
        </p:txBody>
      </p:sp>
      <p:pic>
        <p:nvPicPr>
          <p:cNvPr id="17" name="Content Placeholder 4" descr="Text&#10;&#10;Description automatically generated">
            <a:extLst>
              <a:ext uri="{FF2B5EF4-FFF2-40B4-BE49-F238E27FC236}">
                <a16:creationId xmlns:a16="http://schemas.microsoft.com/office/drawing/2014/main" id="{AB570BC2-46D9-1A48-BFDB-838507F8A0E1}"/>
              </a:ext>
            </a:extLst>
          </p:cNvPr>
          <p:cNvPicPr>
            <a:picLocks noChangeAspect="1"/>
          </p:cNvPicPr>
          <p:nvPr userDrawn="1"/>
        </p:nvPicPr>
        <p:blipFill>
          <a:blip r:embed="rId3"/>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371091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40875-BADF-3E49-B7A3-AC22420D9012}"/>
              </a:ext>
            </a:extLst>
          </p:cNvPr>
          <p:cNvSpPr/>
          <p:nvPr userDrawn="1"/>
        </p:nvSpPr>
        <p:spPr>
          <a:xfrm>
            <a:off x="838197" y="852055"/>
            <a:ext cx="10515600" cy="482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E73E38-407D-8140-BFEC-3E23AA9925E5}"/>
              </a:ext>
            </a:extLst>
          </p:cNvPr>
          <p:cNvSpPr>
            <a:spLocks noGrp="1"/>
          </p:cNvSpPr>
          <p:nvPr>
            <p:ph type="title" hasCustomPrompt="1"/>
          </p:nvPr>
        </p:nvSpPr>
        <p:spPr>
          <a:xfrm>
            <a:off x="1936170" y="2157412"/>
            <a:ext cx="8319655" cy="1325563"/>
          </a:xfrm>
        </p:spPr>
        <p:txBody>
          <a:bodyPr>
            <a:normAutofit/>
          </a:bodyPr>
          <a:lstStyle>
            <a:lvl1pPr>
              <a:defRPr sz="3600" b="0" i="0">
                <a:solidFill>
                  <a:schemeClr val="bg1"/>
                </a:solidFill>
                <a:latin typeface="+mj-lt"/>
              </a:defRPr>
            </a:lvl1pPr>
          </a:lstStyle>
          <a:p>
            <a:r>
              <a:rPr lang="en-US" dirty="0"/>
              <a:t>Click to add quote</a:t>
            </a:r>
          </a:p>
        </p:txBody>
      </p:sp>
      <p:sp>
        <p:nvSpPr>
          <p:cNvPr id="7" name="Title 1">
            <a:extLst>
              <a:ext uri="{FF2B5EF4-FFF2-40B4-BE49-F238E27FC236}">
                <a16:creationId xmlns:a16="http://schemas.microsoft.com/office/drawing/2014/main" id="{A089DC1E-69CC-6443-85AA-6CCDD6300883}"/>
              </a:ext>
            </a:extLst>
          </p:cNvPr>
          <p:cNvSpPr txBox="1">
            <a:spLocks/>
          </p:cNvSpPr>
          <p:nvPr userDrawn="1"/>
        </p:nvSpPr>
        <p:spPr>
          <a:xfrm>
            <a:off x="5630139" y="1184564"/>
            <a:ext cx="9317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venir LT Std 65 Medium" panose="020B0503020203020204" pitchFamily="34" charset="0"/>
                <a:ea typeface="+mj-ea"/>
                <a:cs typeface="+mj-cs"/>
              </a:defRPr>
            </a:lvl1pPr>
          </a:lstStyle>
          <a:p>
            <a:r>
              <a:rPr lang="en-US" sz="13600" b="1" i="0" spc="300" dirty="0">
                <a:solidFill>
                  <a:schemeClr val="accent2"/>
                </a:solidFill>
                <a:latin typeface="Times New Roman" panose="02020603050405020304" pitchFamily="18"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9A5C74E7-C782-754B-B774-1B2E122FA3E0}"/>
              </a:ext>
            </a:extLst>
          </p:cNvPr>
          <p:cNvCxnSpPr/>
          <p:nvPr userDrawn="1"/>
        </p:nvCxnSpPr>
        <p:spPr>
          <a:xfrm>
            <a:off x="8946776" y="609600"/>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743C90-FF21-1045-BAE5-4BFCCB53CB06}"/>
              </a:ext>
            </a:extLst>
          </p:cNvPr>
          <p:cNvCxnSpPr/>
          <p:nvPr userDrawn="1"/>
        </p:nvCxnSpPr>
        <p:spPr>
          <a:xfrm>
            <a:off x="842682" y="5952565"/>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CA8F6006-0CB6-9F4A-B550-3D5B8DBAE0F5}"/>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6" name="Date Placeholder 3">
            <a:extLst>
              <a:ext uri="{FF2B5EF4-FFF2-40B4-BE49-F238E27FC236}">
                <a16:creationId xmlns:a16="http://schemas.microsoft.com/office/drawing/2014/main" id="{EB862BF9-C7C9-064E-9D1E-B38F217A4745}"/>
              </a:ext>
            </a:extLst>
          </p:cNvPr>
          <p:cNvSpPr>
            <a:spLocks noGrp="1"/>
          </p:cNvSpPr>
          <p:nvPr>
            <p:ph type="dt" sz="half" idx="10"/>
          </p:nvPr>
        </p:nvSpPr>
        <p:spPr>
          <a:xfrm>
            <a:off x="4424084" y="6333146"/>
            <a:ext cx="13503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7" name="Footer Placeholder 4">
            <a:extLst>
              <a:ext uri="{FF2B5EF4-FFF2-40B4-BE49-F238E27FC236}">
                <a16:creationId xmlns:a16="http://schemas.microsoft.com/office/drawing/2014/main" id="{7B913D24-4465-DD45-B418-A04DF5E3D7F4}"/>
              </a:ext>
            </a:extLst>
          </p:cNvPr>
          <p:cNvSpPr>
            <a:spLocks noGrp="1"/>
          </p:cNvSpPr>
          <p:nvPr>
            <p:ph type="ftr" sz="quarter" idx="11"/>
          </p:nvPr>
        </p:nvSpPr>
        <p:spPr>
          <a:xfrm>
            <a:off x="5774400" y="6333147"/>
            <a:ext cx="3701294" cy="365125"/>
          </a:xfrm>
          <a:prstGeom prst="rect">
            <a:avLst/>
          </a:prstGeom>
        </p:spPr>
        <p:txBody>
          <a:bodyPr/>
          <a:lstStyle>
            <a:lvl1pPr>
              <a:defRPr b="0" i="0">
                <a:latin typeface="+mn-lt"/>
              </a:defRPr>
            </a:lvl1pPr>
          </a:lstStyle>
          <a:p>
            <a:endParaRPr lang="en-US" dirty="0"/>
          </a:p>
        </p:txBody>
      </p:sp>
      <p:pic>
        <p:nvPicPr>
          <p:cNvPr id="19" name="Content Placeholder 4" descr="Text&#10;&#10;Description automatically generated">
            <a:extLst>
              <a:ext uri="{FF2B5EF4-FFF2-40B4-BE49-F238E27FC236}">
                <a16:creationId xmlns:a16="http://schemas.microsoft.com/office/drawing/2014/main" id="{0C213F4C-102E-EC48-B649-E3AE9F1999A3}"/>
              </a:ext>
            </a:extLst>
          </p:cNvPr>
          <p:cNvPicPr>
            <a:picLocks noChangeAspect="1"/>
          </p:cNvPicPr>
          <p:nvPr userDrawn="1"/>
        </p:nvPicPr>
        <p:blipFill>
          <a:blip r:embed="rId2"/>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72824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40875-BADF-3E49-B7A3-AC22420D9012}"/>
              </a:ext>
            </a:extLst>
          </p:cNvPr>
          <p:cNvSpPr/>
          <p:nvPr userDrawn="1"/>
        </p:nvSpPr>
        <p:spPr>
          <a:xfrm>
            <a:off x="838197" y="852055"/>
            <a:ext cx="10515600" cy="482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E73E38-407D-8140-BFEC-3E23AA9925E5}"/>
              </a:ext>
            </a:extLst>
          </p:cNvPr>
          <p:cNvSpPr>
            <a:spLocks noGrp="1"/>
          </p:cNvSpPr>
          <p:nvPr>
            <p:ph type="title" hasCustomPrompt="1"/>
          </p:nvPr>
        </p:nvSpPr>
        <p:spPr>
          <a:xfrm>
            <a:off x="1936170" y="2157412"/>
            <a:ext cx="8319655" cy="1325563"/>
          </a:xfrm>
        </p:spPr>
        <p:txBody>
          <a:bodyPr>
            <a:normAutofit/>
          </a:bodyPr>
          <a:lstStyle>
            <a:lvl1pPr>
              <a:defRPr sz="3600" b="0" i="0">
                <a:solidFill>
                  <a:schemeClr val="bg1"/>
                </a:solidFill>
                <a:latin typeface="+mj-lt"/>
              </a:defRPr>
            </a:lvl1pPr>
          </a:lstStyle>
          <a:p>
            <a:r>
              <a:rPr lang="en-US" dirty="0"/>
              <a:t>Click to add quote</a:t>
            </a:r>
          </a:p>
        </p:txBody>
      </p:sp>
      <p:cxnSp>
        <p:nvCxnSpPr>
          <p:cNvPr id="10" name="Straight Connector 9">
            <a:extLst>
              <a:ext uri="{FF2B5EF4-FFF2-40B4-BE49-F238E27FC236}">
                <a16:creationId xmlns:a16="http://schemas.microsoft.com/office/drawing/2014/main" id="{9A5C74E7-C782-754B-B774-1B2E122FA3E0}"/>
              </a:ext>
            </a:extLst>
          </p:cNvPr>
          <p:cNvCxnSpPr/>
          <p:nvPr userDrawn="1"/>
        </p:nvCxnSpPr>
        <p:spPr>
          <a:xfrm>
            <a:off x="8946776" y="609600"/>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743C90-FF21-1045-BAE5-4BFCCB53CB06}"/>
              </a:ext>
            </a:extLst>
          </p:cNvPr>
          <p:cNvCxnSpPr/>
          <p:nvPr userDrawn="1"/>
        </p:nvCxnSpPr>
        <p:spPr>
          <a:xfrm>
            <a:off x="842682" y="5952565"/>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29C42C6-3304-8E4A-9A59-00BC4A5924EE}"/>
              </a:ext>
            </a:extLst>
          </p:cNvPr>
          <p:cNvSpPr txBox="1">
            <a:spLocks/>
          </p:cNvSpPr>
          <p:nvPr userDrawn="1"/>
        </p:nvSpPr>
        <p:spPr>
          <a:xfrm>
            <a:off x="5630137" y="710622"/>
            <a:ext cx="9317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venir LT Std 65 Medium" panose="020B0503020203020204" pitchFamily="34" charset="0"/>
                <a:ea typeface="+mj-ea"/>
                <a:cs typeface="+mj-cs"/>
              </a:defRPr>
            </a:lvl1pPr>
          </a:lstStyle>
          <a:p>
            <a:r>
              <a:rPr lang="en-US" sz="12600" b="1" i="0" spc="300" dirty="0">
                <a:solidFill>
                  <a:schemeClr val="accent2"/>
                </a:solidFill>
                <a:latin typeface="Times New Roman" panose="02020603050405020304" pitchFamily="18" charset="0"/>
                <a:cs typeface="Times New Roman" panose="02020603050405020304" pitchFamily="18" charset="0"/>
              </a:rPr>
              <a:t>«</a:t>
            </a:r>
          </a:p>
        </p:txBody>
      </p:sp>
      <p:sp>
        <p:nvSpPr>
          <p:cNvPr id="17" name="Slide Number Placeholder 5">
            <a:extLst>
              <a:ext uri="{FF2B5EF4-FFF2-40B4-BE49-F238E27FC236}">
                <a16:creationId xmlns:a16="http://schemas.microsoft.com/office/drawing/2014/main" id="{804A9D8F-EBB0-5341-B9C6-C0B141C93AD2}"/>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8" name="Date Placeholder 3">
            <a:extLst>
              <a:ext uri="{FF2B5EF4-FFF2-40B4-BE49-F238E27FC236}">
                <a16:creationId xmlns:a16="http://schemas.microsoft.com/office/drawing/2014/main" id="{3E1AC1D4-4D9A-6E42-9B62-0A43704DBB61}"/>
              </a:ext>
            </a:extLst>
          </p:cNvPr>
          <p:cNvSpPr>
            <a:spLocks noGrp="1"/>
          </p:cNvSpPr>
          <p:nvPr>
            <p:ph type="dt" sz="half" idx="10"/>
          </p:nvPr>
        </p:nvSpPr>
        <p:spPr>
          <a:xfrm>
            <a:off x="4424084" y="6333146"/>
            <a:ext cx="13935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9" name="Footer Placeholder 4">
            <a:extLst>
              <a:ext uri="{FF2B5EF4-FFF2-40B4-BE49-F238E27FC236}">
                <a16:creationId xmlns:a16="http://schemas.microsoft.com/office/drawing/2014/main" id="{2B64A117-3A6B-AD43-A717-570BD6E1B433}"/>
              </a:ext>
            </a:extLst>
          </p:cNvPr>
          <p:cNvSpPr>
            <a:spLocks noGrp="1"/>
          </p:cNvSpPr>
          <p:nvPr>
            <p:ph type="ftr" sz="quarter" idx="11"/>
          </p:nvPr>
        </p:nvSpPr>
        <p:spPr>
          <a:xfrm>
            <a:off x="5875200" y="6333147"/>
            <a:ext cx="3600494" cy="365125"/>
          </a:xfrm>
          <a:prstGeom prst="rect">
            <a:avLst/>
          </a:prstGeom>
        </p:spPr>
        <p:txBody>
          <a:bodyPr/>
          <a:lstStyle>
            <a:lvl1pPr>
              <a:defRPr b="0" i="0">
                <a:latin typeface="+mn-lt"/>
              </a:defRPr>
            </a:lvl1pPr>
          </a:lstStyle>
          <a:p>
            <a:endParaRPr lang="en-US" dirty="0"/>
          </a:p>
        </p:txBody>
      </p:sp>
      <p:pic>
        <p:nvPicPr>
          <p:cNvPr id="21" name="Content Placeholder 4" descr="Text&#10;&#10;Description automatically generated">
            <a:extLst>
              <a:ext uri="{FF2B5EF4-FFF2-40B4-BE49-F238E27FC236}">
                <a16:creationId xmlns:a16="http://schemas.microsoft.com/office/drawing/2014/main" id="{2B7179AE-5C90-E84F-AE86-2F6BDB5B9D95}"/>
              </a:ext>
            </a:extLst>
          </p:cNvPr>
          <p:cNvPicPr>
            <a:picLocks noChangeAspect="1"/>
          </p:cNvPicPr>
          <p:nvPr userDrawn="1"/>
        </p:nvPicPr>
        <p:blipFill>
          <a:blip r:embed="rId2"/>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26886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2FDE12-B179-544E-9239-6B8FE23A1D2A}"/>
              </a:ext>
            </a:extLst>
          </p:cNvPr>
          <p:cNvSpPr/>
          <p:nvPr userDrawn="1"/>
        </p:nvSpPr>
        <p:spPr>
          <a:xfrm>
            <a:off x="4482353" y="0"/>
            <a:ext cx="7709647"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43587-1418-F841-BD91-5BF556E83E00}"/>
              </a:ext>
            </a:extLst>
          </p:cNvPr>
          <p:cNvSpPr>
            <a:spLocks noGrp="1"/>
          </p:cNvSpPr>
          <p:nvPr>
            <p:ph type="title"/>
          </p:nvPr>
        </p:nvSpPr>
        <p:spPr>
          <a:xfrm>
            <a:off x="6096000" y="867148"/>
            <a:ext cx="5735170" cy="1325563"/>
          </a:xfrm>
        </p:spPr>
        <p:txBody>
          <a:bodyPr>
            <a:normAutofit/>
          </a:bodyPr>
          <a:lstStyle>
            <a:lvl1pPr>
              <a:defRPr sz="3400" b="0" i="0">
                <a:solidFill>
                  <a:schemeClr val="bg1"/>
                </a:solidFill>
                <a:latin typeface="+mj-lt"/>
              </a:defRPr>
            </a:lvl1pPr>
          </a:lstStyle>
          <a:p>
            <a:r>
              <a:rPr lang="en-US" dirty="0"/>
              <a:t>Click to edit Master title style</a:t>
            </a:r>
          </a:p>
        </p:txBody>
      </p:sp>
      <p:pic>
        <p:nvPicPr>
          <p:cNvPr id="12" name="Picture 11" descr="A group of people holding signs&#10;&#10;Description automatically generated with medium confidence">
            <a:extLst>
              <a:ext uri="{FF2B5EF4-FFF2-40B4-BE49-F238E27FC236}">
                <a16:creationId xmlns:a16="http://schemas.microsoft.com/office/drawing/2014/main" id="{5C2A5484-02CA-2C44-829C-AE821700A8CA}"/>
              </a:ext>
            </a:extLst>
          </p:cNvPr>
          <p:cNvPicPr>
            <a:picLocks noChangeAspect="1"/>
          </p:cNvPicPr>
          <p:nvPr userDrawn="1"/>
        </p:nvPicPr>
        <p:blipFill>
          <a:blip r:embed="rId2"/>
          <a:stretch>
            <a:fillRect/>
          </a:stretch>
        </p:blipFill>
        <p:spPr>
          <a:xfrm>
            <a:off x="784413" y="595218"/>
            <a:ext cx="4474481" cy="5416924"/>
          </a:xfrm>
          <a:prstGeom prst="rect">
            <a:avLst/>
          </a:prstGeom>
          <a:ln w="28575">
            <a:solidFill>
              <a:schemeClr val="bg1"/>
            </a:solidFill>
          </a:ln>
        </p:spPr>
      </p:pic>
      <p:sp>
        <p:nvSpPr>
          <p:cNvPr id="16" name="Slide Number Placeholder 5">
            <a:extLst>
              <a:ext uri="{FF2B5EF4-FFF2-40B4-BE49-F238E27FC236}">
                <a16:creationId xmlns:a16="http://schemas.microsoft.com/office/drawing/2014/main" id="{0C886E68-C3E4-B944-BFC3-9BDE25563CDA}"/>
              </a:ext>
            </a:extLst>
          </p:cNvPr>
          <p:cNvSpPr>
            <a:spLocks noGrp="1"/>
          </p:cNvSpPr>
          <p:nvPr>
            <p:ph type="sldNum" sz="quarter" idx="12"/>
          </p:nvPr>
        </p:nvSpPr>
        <p:spPr>
          <a:xfrm>
            <a:off x="10248899" y="6333146"/>
            <a:ext cx="1582271" cy="365125"/>
          </a:xfrm>
          <a:prstGeom prst="rect">
            <a:avLst/>
          </a:prstGeom>
        </p:spPr>
        <p:txBody>
          <a:bodyPr/>
          <a:lstStyle>
            <a:lvl1pPr>
              <a:defRPr b="0" i="0">
                <a:solidFill>
                  <a:schemeClr val="accent3"/>
                </a:solidFill>
                <a:latin typeface="+mn-lt"/>
              </a:defRPr>
            </a:lvl1pPr>
          </a:lstStyle>
          <a:p>
            <a:fld id="{CD9A65EA-4CFD-ED4B-B039-4E0B4BD66C34}" type="slidenum">
              <a:rPr lang="en-US" smtClean="0"/>
              <a:pPr/>
              <a:t>‹#›</a:t>
            </a:fld>
            <a:endParaRPr lang="en-US" dirty="0"/>
          </a:p>
        </p:txBody>
      </p:sp>
      <p:sp>
        <p:nvSpPr>
          <p:cNvPr id="17" name="Date Placeholder 3">
            <a:extLst>
              <a:ext uri="{FF2B5EF4-FFF2-40B4-BE49-F238E27FC236}">
                <a16:creationId xmlns:a16="http://schemas.microsoft.com/office/drawing/2014/main" id="{561F0703-978B-124C-90EF-55709DC70436}"/>
              </a:ext>
            </a:extLst>
          </p:cNvPr>
          <p:cNvSpPr>
            <a:spLocks noGrp="1"/>
          </p:cNvSpPr>
          <p:nvPr>
            <p:ph type="dt" sz="half" idx="10"/>
          </p:nvPr>
        </p:nvSpPr>
        <p:spPr>
          <a:xfrm>
            <a:off x="4659411" y="6333146"/>
            <a:ext cx="1299877" cy="365125"/>
          </a:xfrm>
          <a:prstGeom prst="rect">
            <a:avLst/>
          </a:prstGeom>
        </p:spPr>
        <p:txBody>
          <a:bodyPr/>
          <a:lstStyle>
            <a:lvl1pPr>
              <a:defRPr b="0" i="0">
                <a:solidFill>
                  <a:schemeClr val="accent3"/>
                </a:solidFill>
                <a:latin typeface="+mn-lt"/>
              </a:defRPr>
            </a:lvl1pPr>
          </a:lstStyle>
          <a:p>
            <a:fld id="{5067FBDB-8346-BE46-969C-55A52EB75536}" type="datetimeFigureOut">
              <a:rPr lang="en-US" smtClean="0"/>
              <a:pPr/>
              <a:t>10/31/2024</a:t>
            </a:fld>
            <a:endParaRPr lang="en-US" dirty="0"/>
          </a:p>
        </p:txBody>
      </p:sp>
      <p:sp>
        <p:nvSpPr>
          <p:cNvPr id="18" name="Footer Placeholder 4">
            <a:extLst>
              <a:ext uri="{FF2B5EF4-FFF2-40B4-BE49-F238E27FC236}">
                <a16:creationId xmlns:a16="http://schemas.microsoft.com/office/drawing/2014/main" id="{878AEAAC-DAD0-0D4D-90DB-07BE7EB42661}"/>
              </a:ext>
            </a:extLst>
          </p:cNvPr>
          <p:cNvSpPr>
            <a:spLocks noGrp="1"/>
          </p:cNvSpPr>
          <p:nvPr>
            <p:ph type="ftr" sz="quarter" idx="11"/>
          </p:nvPr>
        </p:nvSpPr>
        <p:spPr>
          <a:xfrm>
            <a:off x="5959289" y="6333147"/>
            <a:ext cx="4114800" cy="365125"/>
          </a:xfrm>
          <a:prstGeom prst="rect">
            <a:avLst/>
          </a:prstGeom>
        </p:spPr>
        <p:txBody>
          <a:bodyPr/>
          <a:lstStyle>
            <a:lvl1pPr>
              <a:defRPr b="0" i="0">
                <a:solidFill>
                  <a:schemeClr val="accent3"/>
                </a:solidFill>
                <a:latin typeface="+mn-lt"/>
              </a:defRPr>
            </a:lvl1pPr>
          </a:lstStyle>
          <a:p>
            <a:endParaRPr lang="en-US" dirty="0"/>
          </a:p>
        </p:txBody>
      </p:sp>
      <p:pic>
        <p:nvPicPr>
          <p:cNvPr id="21" name="Content Placeholder 4" descr="Text&#10;&#10;Description automatically generated">
            <a:extLst>
              <a:ext uri="{FF2B5EF4-FFF2-40B4-BE49-F238E27FC236}">
                <a16:creationId xmlns:a16="http://schemas.microsoft.com/office/drawing/2014/main" id="{570A2DFF-58CB-B249-9624-7302333237A1}"/>
              </a:ext>
            </a:extLst>
          </p:cNvPr>
          <p:cNvPicPr>
            <a:picLocks noChangeAspect="1"/>
          </p:cNvPicPr>
          <p:nvPr userDrawn="1"/>
        </p:nvPicPr>
        <p:blipFill>
          <a:blip r:embed="rId3"/>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23507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C6E2D3BF-6E2F-D94E-A800-F40183AF9BBF}"/>
              </a:ext>
            </a:extLst>
          </p:cNvPr>
          <p:cNvPicPr>
            <a:picLocks noChangeAspect="1"/>
          </p:cNvPicPr>
          <p:nvPr userDrawn="1"/>
        </p:nvPicPr>
        <p:blipFill>
          <a:blip r:embed="rId2">
            <a:alphaModFix amt="6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9D90CB-1133-B540-AF59-6E06248296FF}"/>
              </a:ext>
            </a:extLst>
          </p:cNvPr>
          <p:cNvSpPr>
            <a:spLocks noGrp="1"/>
          </p:cNvSpPr>
          <p:nvPr>
            <p:ph type="title"/>
          </p:nvPr>
        </p:nvSpPr>
        <p:spPr/>
        <p:txBody>
          <a:bodyPr>
            <a:normAutofit/>
          </a:bodyPr>
          <a:lstStyle>
            <a:lvl1pPr>
              <a:defRPr sz="4000" b="0" i="0">
                <a:latin typeface="+mj-lt"/>
              </a:defRPr>
            </a:lvl1pPr>
          </a:lstStyle>
          <a:p>
            <a:r>
              <a:rPr lang="en-US" dirty="0"/>
              <a:t>Click to edit Master title style</a:t>
            </a:r>
          </a:p>
        </p:txBody>
      </p:sp>
      <p:sp>
        <p:nvSpPr>
          <p:cNvPr id="3" name="Date Placeholder 2">
            <a:extLst>
              <a:ext uri="{FF2B5EF4-FFF2-40B4-BE49-F238E27FC236}">
                <a16:creationId xmlns:a16="http://schemas.microsoft.com/office/drawing/2014/main" id="{3AE885F9-F4DA-0448-A97B-0477F93A87D2}"/>
              </a:ext>
            </a:extLst>
          </p:cNvPr>
          <p:cNvSpPr>
            <a:spLocks noGrp="1"/>
          </p:cNvSpPr>
          <p:nvPr>
            <p:ph type="dt" sz="half" idx="10"/>
          </p:nvPr>
        </p:nvSpPr>
        <p:spPr>
          <a:xfrm>
            <a:off x="838200" y="6356350"/>
            <a:ext cx="2743200" cy="365125"/>
          </a:xfrm>
          <a:prstGeom prst="rect">
            <a:avLst/>
          </a:prstGeom>
        </p:spPr>
        <p:txBody>
          <a:bodyPr/>
          <a:lstStyle/>
          <a:p>
            <a:fld id="{5067FBDB-8346-BE46-969C-55A52EB75536}" type="datetimeFigureOut">
              <a:rPr lang="en-US" smtClean="0"/>
              <a:t>10/31/2024</a:t>
            </a:fld>
            <a:endParaRPr lang="en-US"/>
          </a:p>
        </p:txBody>
      </p:sp>
      <p:sp>
        <p:nvSpPr>
          <p:cNvPr id="4" name="Footer Placeholder 3">
            <a:extLst>
              <a:ext uri="{FF2B5EF4-FFF2-40B4-BE49-F238E27FC236}">
                <a16:creationId xmlns:a16="http://schemas.microsoft.com/office/drawing/2014/main" id="{1C4DA030-5B34-7D4A-99A0-74696A34DB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DB25A153-9B8F-8A42-B30D-2719877E45A0}"/>
              </a:ext>
            </a:extLst>
          </p:cNvPr>
          <p:cNvSpPr>
            <a:spLocks noGrp="1"/>
          </p:cNvSpPr>
          <p:nvPr>
            <p:ph type="sldNum" sz="quarter" idx="12"/>
          </p:nvPr>
        </p:nvSpPr>
        <p:spPr>
          <a:xfrm>
            <a:off x="8610600" y="6356350"/>
            <a:ext cx="2743200" cy="365125"/>
          </a:xfrm>
          <a:prstGeom prst="rect">
            <a:avLst/>
          </a:prstGeom>
        </p:spPr>
        <p:txBody>
          <a:bodyPr/>
          <a:lstStyle/>
          <a:p>
            <a:fld id="{CD9A65EA-4CFD-ED4B-B039-4E0B4BD66C34}" type="slidenum">
              <a:rPr lang="en-US" smtClean="0"/>
              <a:t>‹#›</a:t>
            </a:fld>
            <a:endParaRPr lang="en-US"/>
          </a:p>
        </p:txBody>
      </p:sp>
      <p:sp>
        <p:nvSpPr>
          <p:cNvPr id="8" name="Rectangle 7">
            <a:extLst>
              <a:ext uri="{FF2B5EF4-FFF2-40B4-BE49-F238E27FC236}">
                <a16:creationId xmlns:a16="http://schemas.microsoft.com/office/drawing/2014/main" id="{A9119055-9FDD-5C45-9C3F-446575803114}"/>
              </a:ext>
            </a:extLst>
          </p:cNvPr>
          <p:cNvSpPr/>
          <p:nvPr userDrawn="1"/>
        </p:nvSpPr>
        <p:spPr>
          <a:xfrm>
            <a:off x="0" y="5970494"/>
            <a:ext cx="12192000" cy="887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5D096C4-045F-C74C-9032-DA41FF56353A}"/>
              </a:ext>
            </a:extLst>
          </p:cNvPr>
          <p:cNvPicPr>
            <a:picLocks noChangeAspect="1"/>
          </p:cNvPicPr>
          <p:nvPr userDrawn="1"/>
        </p:nvPicPr>
        <p:blipFill>
          <a:blip r:embed="rId3"/>
          <a:stretch>
            <a:fillRect/>
          </a:stretch>
        </p:blipFill>
        <p:spPr>
          <a:xfrm>
            <a:off x="168564" y="6116927"/>
            <a:ext cx="3315855" cy="604548"/>
          </a:xfrm>
          <a:prstGeom prst="rect">
            <a:avLst/>
          </a:prstGeom>
        </p:spPr>
      </p:pic>
    </p:spTree>
    <p:extLst>
      <p:ext uri="{BB962C8B-B14F-4D97-AF65-F5344CB8AC3E}">
        <p14:creationId xmlns:p14="http://schemas.microsoft.com/office/powerpoint/2010/main" val="73823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51C8D61C-AE1F-A847-BEAC-8F3B6E658AC4}"/>
              </a:ext>
            </a:extLst>
          </p:cNvPr>
          <p:cNvPicPr>
            <a:picLocks noChangeAspect="1"/>
          </p:cNvPicPr>
          <p:nvPr userDrawn="1"/>
        </p:nvPicPr>
        <p:blipFill>
          <a:blip r:embed="rId2">
            <a:alphaModFix amt="6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33BCCC-A5B3-0446-9B32-060AC5545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0E34E-8DA2-FE4F-8E03-A431E600D775}"/>
              </a:ext>
            </a:extLst>
          </p:cNvPr>
          <p:cNvSpPr>
            <a:spLocks noGrp="1"/>
          </p:cNvSpPr>
          <p:nvPr>
            <p:ph type="dt" sz="half" idx="10"/>
          </p:nvPr>
        </p:nvSpPr>
        <p:spPr/>
        <p:txBody>
          <a:bodyPr/>
          <a:lstStyle/>
          <a:p>
            <a:fld id="{5067FBDB-8346-BE46-969C-55A52EB75536}" type="datetimeFigureOut">
              <a:rPr lang="en-US" smtClean="0"/>
              <a:pPr/>
              <a:t>10/31/2024</a:t>
            </a:fld>
            <a:endParaRPr lang="en-US" dirty="0"/>
          </a:p>
        </p:txBody>
      </p:sp>
      <p:sp>
        <p:nvSpPr>
          <p:cNvPr id="4" name="Footer Placeholder 3">
            <a:extLst>
              <a:ext uri="{FF2B5EF4-FFF2-40B4-BE49-F238E27FC236}">
                <a16:creationId xmlns:a16="http://schemas.microsoft.com/office/drawing/2014/main" id="{31338E83-2FB9-5F43-8D19-D851688A68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EC66B5-8DC6-A847-A699-1A4D62954CC9}"/>
              </a:ext>
            </a:extLst>
          </p:cNvPr>
          <p:cNvSpPr>
            <a:spLocks noGrp="1"/>
          </p:cNvSpPr>
          <p:nvPr>
            <p:ph type="sldNum" sz="quarter" idx="12"/>
          </p:nvPr>
        </p:nvSpPr>
        <p:spPr/>
        <p:txBody>
          <a:bodyPr/>
          <a:lstStyle/>
          <a:p>
            <a:fld id="{CD9A65EA-4CFD-ED4B-B039-4E0B4BD66C34}" type="slidenum">
              <a:rPr lang="en-US" smtClean="0"/>
              <a:pPr/>
              <a:t>‹#›</a:t>
            </a:fld>
            <a:endParaRPr lang="en-US" dirty="0"/>
          </a:p>
        </p:txBody>
      </p:sp>
    </p:spTree>
    <p:extLst>
      <p:ext uri="{BB962C8B-B14F-4D97-AF65-F5344CB8AC3E}">
        <p14:creationId xmlns:p14="http://schemas.microsoft.com/office/powerpoint/2010/main" val="47257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8CE09-82EE-674A-B281-07444EDF2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5C06D1-E814-924F-9BD9-54DA9222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0E39C5-701B-0143-85EE-5A1AFDA18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n-lt"/>
              </a:defRPr>
            </a:lvl1pPr>
          </a:lstStyle>
          <a:p>
            <a:fld id="{5067FBDB-8346-BE46-969C-55A52EB75536}" type="datetimeFigureOut">
              <a:rPr lang="en-US" smtClean="0"/>
              <a:pPr/>
              <a:t>10/31/2024</a:t>
            </a:fld>
            <a:endParaRPr lang="en-US" dirty="0"/>
          </a:p>
        </p:txBody>
      </p:sp>
      <p:sp>
        <p:nvSpPr>
          <p:cNvPr id="5" name="Footer Placeholder 4">
            <a:extLst>
              <a:ext uri="{FF2B5EF4-FFF2-40B4-BE49-F238E27FC236}">
                <a16:creationId xmlns:a16="http://schemas.microsoft.com/office/drawing/2014/main" id="{57829959-3657-FF4B-8BDA-9BDCBAB66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8C36ABD2-2EE4-C44F-A4AA-CA2920AA5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n-lt"/>
              </a:defRPr>
            </a:lvl1pPr>
          </a:lstStyle>
          <a:p>
            <a:fld id="{CD9A65EA-4CFD-ED4B-B039-4E0B4BD66C34}" type="slidenum">
              <a:rPr lang="en-US" smtClean="0"/>
              <a:pPr/>
              <a:t>‹#›</a:t>
            </a:fld>
            <a:endParaRPr lang="en-US" dirty="0"/>
          </a:p>
        </p:txBody>
      </p:sp>
    </p:spTree>
    <p:extLst>
      <p:ext uri="{BB962C8B-B14F-4D97-AF65-F5344CB8AC3E}">
        <p14:creationId xmlns:p14="http://schemas.microsoft.com/office/powerpoint/2010/main" val="68583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5" r:id="rId5"/>
    <p:sldLayoutId id="2147483658" r:id="rId6"/>
    <p:sldLayoutId id="2147483654" r:id="rId7"/>
    <p:sldLayoutId id="2147483659" r:id="rId8"/>
    <p:sldLayoutId id="2147483663" r:id="rId9"/>
    <p:sldLayoutId id="2147483656" r:id="rId10"/>
    <p:sldLayoutId id="2147483662" r:id="rId11"/>
    <p:sldLayoutId id="2147483664" r:id="rId12"/>
    <p:sldLayoutId id="2147483665" r:id="rId13"/>
  </p:sldLayoutIdLst>
  <p:txStyles>
    <p:title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583A-32D4-DE4C-A733-DFFDCFD4DEC3}"/>
              </a:ext>
            </a:extLst>
          </p:cNvPr>
          <p:cNvSpPr>
            <a:spLocks noGrp="1"/>
          </p:cNvSpPr>
          <p:nvPr>
            <p:ph type="ctrTitle"/>
          </p:nvPr>
        </p:nvSpPr>
        <p:spPr>
          <a:xfrm>
            <a:off x="959795" y="1173008"/>
            <a:ext cx="9144000" cy="1973377"/>
          </a:xfrm>
        </p:spPr>
        <p:txBody>
          <a:bodyPr>
            <a:normAutofit fontScale="90000"/>
          </a:bodyPr>
          <a:lstStyle/>
          <a:p>
            <a:r>
              <a:rPr lang="en-US" sz="5000" dirty="0">
                <a:latin typeface="Arial" panose="020B0604020202020204" pitchFamily="34" charset="0"/>
                <a:cs typeface="Arial" panose="020B0604020202020204" pitchFamily="34" charset="0"/>
              </a:rPr>
              <a:t>Roles and Responsibilities of </a:t>
            </a:r>
            <a:br>
              <a:rPr lang="en-US" sz="5000" dirty="0">
                <a:latin typeface="Arial" panose="020B0604020202020204" pitchFamily="34" charset="0"/>
                <a:cs typeface="Arial" panose="020B0604020202020204" pitchFamily="34" charset="0"/>
              </a:rPr>
            </a:br>
            <a:r>
              <a:rPr lang="en-US" sz="5000" dirty="0">
                <a:latin typeface="Arial" panose="020B0604020202020204" pitchFamily="34" charset="0"/>
                <a:cs typeface="Arial" panose="020B0604020202020204" pitchFamily="34" charset="0"/>
              </a:rPr>
              <a:t>an Effective Health &amp; Safety Committee</a:t>
            </a:r>
          </a:p>
        </p:txBody>
      </p:sp>
      <p:sp>
        <p:nvSpPr>
          <p:cNvPr id="3" name="Subtitle 2">
            <a:extLst>
              <a:ext uri="{FF2B5EF4-FFF2-40B4-BE49-F238E27FC236}">
                <a16:creationId xmlns:a16="http://schemas.microsoft.com/office/drawing/2014/main" id="{420C7813-99F3-C144-BF55-08484257B2D1}"/>
              </a:ext>
            </a:extLst>
          </p:cNvPr>
          <p:cNvSpPr>
            <a:spLocks noGrp="1"/>
          </p:cNvSpPr>
          <p:nvPr>
            <p:ph type="subTitle" idx="1"/>
          </p:nvPr>
        </p:nvSpPr>
        <p:spPr>
          <a:xfrm>
            <a:off x="959795" y="3548575"/>
            <a:ext cx="9144000" cy="2431225"/>
          </a:xfrm>
        </p:spPr>
        <p:txBody>
          <a:bodyPr>
            <a:normAutofit/>
          </a:bodyPr>
          <a:lstStyle/>
          <a:p>
            <a:r>
              <a:rPr lang="en-US" sz="2800" b="1" dirty="0">
                <a:solidFill>
                  <a:schemeClr val="bg1">
                    <a:lumMod val="95000"/>
                  </a:schemeClr>
                </a:solidFill>
                <a:latin typeface="Arial" panose="020B0604020202020204" pitchFamily="34" charset="0"/>
                <a:cs typeface="Arial" panose="020B0604020202020204" pitchFamily="34" charset="0"/>
              </a:rPr>
              <a:t>UTE</a:t>
            </a:r>
          </a:p>
          <a:p>
            <a:r>
              <a:rPr lang="en-US" sz="2800" b="1" dirty="0">
                <a:solidFill>
                  <a:schemeClr val="bg1">
                    <a:lumMod val="95000"/>
                  </a:schemeClr>
                </a:solidFill>
                <a:latin typeface="Arial" panose="020B0604020202020204" pitchFamily="34" charset="0"/>
                <a:cs typeface="Arial" panose="020B0604020202020204" pitchFamily="34" charset="0"/>
              </a:rPr>
              <a:t>November 2024</a:t>
            </a:r>
          </a:p>
          <a:p>
            <a:r>
              <a:rPr lang="en-US" sz="2800" b="1" dirty="0">
                <a:solidFill>
                  <a:schemeClr val="bg1">
                    <a:lumMod val="95000"/>
                  </a:schemeClr>
                </a:solidFill>
                <a:latin typeface="Arial" panose="020B0604020202020204" pitchFamily="34" charset="0"/>
                <a:cs typeface="Arial" panose="020B0604020202020204" pitchFamily="34" charset="0"/>
              </a:rPr>
              <a:t>Andrea Peart</a:t>
            </a:r>
            <a:br>
              <a:rPr lang="en-US" sz="2800" b="1" dirty="0">
                <a:solidFill>
                  <a:schemeClr val="bg1">
                    <a:lumMod val="95000"/>
                  </a:schemeClr>
                </a:solidFill>
                <a:latin typeface="Arial" panose="020B0604020202020204" pitchFamily="34" charset="0"/>
                <a:cs typeface="Arial" panose="020B0604020202020204" pitchFamily="34" charset="0"/>
              </a:rPr>
            </a:br>
            <a:r>
              <a:rPr lang="en-US" sz="2800" dirty="0">
                <a:solidFill>
                  <a:schemeClr val="bg1">
                    <a:lumMod val="95000"/>
                  </a:schemeClr>
                </a:solidFill>
                <a:latin typeface="Arial" panose="020B0604020202020204" pitchFamily="34" charset="0"/>
                <a:cs typeface="Arial" panose="020B0604020202020204" pitchFamily="34" charset="0"/>
              </a:rPr>
              <a:t>National Health &amp; Safety Officer</a:t>
            </a:r>
            <a:br>
              <a:rPr lang="en-US" sz="2800" dirty="0">
                <a:solidFill>
                  <a:schemeClr val="bg1">
                    <a:lumMod val="95000"/>
                  </a:schemeClr>
                </a:solidFill>
                <a:latin typeface="Arial" panose="020B0604020202020204" pitchFamily="34" charset="0"/>
                <a:cs typeface="Arial" panose="020B0604020202020204" pitchFamily="34" charset="0"/>
              </a:rPr>
            </a:br>
            <a:endParaRPr lang="en-US"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15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84000" y="316801"/>
            <a:ext cx="8348662" cy="542925"/>
          </a:xfrm>
        </p:spPr>
        <p:txBody>
          <a:bodyPr>
            <a:noAutofit/>
          </a:bodyPr>
          <a:lstStyle/>
          <a:p>
            <a:pPr eaLnBrk="1" hangingPunct="1"/>
            <a:r>
              <a:rPr lang="en-US" dirty="0"/>
              <a:t>Employer Duties</a:t>
            </a:r>
            <a:endParaRPr lang="en-CA" dirty="0"/>
          </a:p>
        </p:txBody>
      </p:sp>
      <p:sp>
        <p:nvSpPr>
          <p:cNvPr id="16" name="Freeform 15"/>
          <p:cNvSpPr/>
          <p:nvPr/>
        </p:nvSpPr>
        <p:spPr>
          <a:xfrm>
            <a:off x="1992020" y="4101619"/>
            <a:ext cx="8834508" cy="414000"/>
          </a:xfrm>
          <a:custGeom>
            <a:avLst/>
            <a:gdLst>
              <a:gd name="connsiteX0" fmla="*/ 0 w 6096000"/>
              <a:gd name="connsiteY0" fmla="*/ 0 h 828000"/>
              <a:gd name="connsiteX1" fmla="*/ 6096000 w 6096000"/>
              <a:gd name="connsiteY1" fmla="*/ 0 h 828000"/>
              <a:gd name="connsiteX2" fmla="*/ 6096000 w 6096000"/>
              <a:gd name="connsiteY2" fmla="*/ 828000 h 828000"/>
              <a:gd name="connsiteX3" fmla="*/ 0 w 6096000"/>
              <a:gd name="connsiteY3" fmla="*/ 828000 h 828000"/>
              <a:gd name="connsiteX4" fmla="*/ 0 w 60960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28000">
                <a:moveTo>
                  <a:pt x="0" y="0"/>
                </a:moveTo>
                <a:lnTo>
                  <a:pt x="6096000" y="0"/>
                </a:lnTo>
                <a:lnTo>
                  <a:pt x="60960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22860" rIns="128016" bIns="22860" numCol="1" spcCol="1270" anchor="t" anchorCtr="0">
            <a:noAutofit/>
          </a:bodyPr>
          <a:lstStyle/>
          <a:p>
            <a:pPr marL="0" lvl="1"/>
            <a:endParaRPr lang="en-CA" dirty="0"/>
          </a:p>
        </p:txBody>
      </p:sp>
      <p:sp>
        <p:nvSpPr>
          <p:cNvPr id="17" name="Freeform 16"/>
          <p:cNvSpPr/>
          <p:nvPr/>
        </p:nvSpPr>
        <p:spPr>
          <a:xfrm>
            <a:off x="1992020" y="3176333"/>
            <a:ext cx="8834508" cy="414000"/>
          </a:xfrm>
          <a:custGeom>
            <a:avLst/>
            <a:gdLst>
              <a:gd name="connsiteX0" fmla="*/ 0 w 6096000"/>
              <a:gd name="connsiteY0" fmla="*/ 0 h 828000"/>
              <a:gd name="connsiteX1" fmla="*/ 6096000 w 6096000"/>
              <a:gd name="connsiteY1" fmla="*/ 0 h 828000"/>
              <a:gd name="connsiteX2" fmla="*/ 6096000 w 6096000"/>
              <a:gd name="connsiteY2" fmla="*/ 828000 h 828000"/>
              <a:gd name="connsiteX3" fmla="*/ 0 w 6096000"/>
              <a:gd name="connsiteY3" fmla="*/ 828000 h 828000"/>
              <a:gd name="connsiteX4" fmla="*/ 0 w 60960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28000">
                <a:moveTo>
                  <a:pt x="0" y="0"/>
                </a:moveTo>
                <a:lnTo>
                  <a:pt x="6096000" y="0"/>
                </a:lnTo>
                <a:lnTo>
                  <a:pt x="60960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22860" rIns="128016" bIns="22860" numCol="1" spcCol="1270" anchor="t" anchorCtr="0">
            <a:noAutofit/>
          </a:bodyPr>
          <a:lstStyle/>
          <a:p>
            <a:pPr marL="0" lvl="1"/>
            <a:endParaRPr lang="en-CA" dirty="0"/>
          </a:p>
        </p:txBody>
      </p:sp>
      <p:grpSp>
        <p:nvGrpSpPr>
          <p:cNvPr id="27" name="Group 26"/>
          <p:cNvGrpSpPr/>
          <p:nvPr/>
        </p:nvGrpSpPr>
        <p:grpSpPr>
          <a:xfrm>
            <a:off x="1912800" y="1328776"/>
            <a:ext cx="1797318" cy="2242808"/>
            <a:chOff x="388800" y="1328776"/>
            <a:chExt cx="1797318" cy="2242808"/>
          </a:xfrm>
        </p:grpSpPr>
        <p:sp>
          <p:nvSpPr>
            <p:cNvPr id="6" name="Freeform 5"/>
            <p:cNvSpPr/>
            <p:nvPr/>
          </p:nvSpPr>
          <p:spPr>
            <a:xfrm>
              <a:off x="388800" y="1328776"/>
              <a:ext cx="1797318" cy="1797318"/>
            </a:xfrm>
            <a:custGeom>
              <a:avLst/>
              <a:gdLst>
                <a:gd name="connsiteX0" fmla="*/ 0 w 1098351"/>
                <a:gd name="connsiteY0" fmla="*/ 549176 h 1098351"/>
                <a:gd name="connsiteX1" fmla="*/ 549176 w 1098351"/>
                <a:gd name="connsiteY1" fmla="*/ 0 h 1098351"/>
                <a:gd name="connsiteX2" fmla="*/ 1098352 w 1098351"/>
                <a:gd name="connsiteY2" fmla="*/ 549176 h 1098351"/>
                <a:gd name="connsiteX3" fmla="*/ 549176 w 1098351"/>
                <a:gd name="connsiteY3" fmla="*/ 1098352 h 1098351"/>
                <a:gd name="connsiteX4" fmla="*/ 0 w 1098351"/>
                <a:gd name="connsiteY4" fmla="*/ 549176 h 109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351" h="1098351">
                  <a:moveTo>
                    <a:pt x="0" y="549176"/>
                  </a:moveTo>
                  <a:cubicBezTo>
                    <a:pt x="0" y="245874"/>
                    <a:pt x="245874" y="0"/>
                    <a:pt x="549176" y="0"/>
                  </a:cubicBezTo>
                  <a:cubicBezTo>
                    <a:pt x="852478" y="0"/>
                    <a:pt x="1098352" y="245874"/>
                    <a:pt x="1098352" y="549176"/>
                  </a:cubicBezTo>
                  <a:cubicBezTo>
                    <a:pt x="1098352" y="852478"/>
                    <a:pt x="852478" y="1098352"/>
                    <a:pt x="549176" y="1098352"/>
                  </a:cubicBezTo>
                  <a:cubicBezTo>
                    <a:pt x="245874" y="1098352"/>
                    <a:pt x="0" y="852478"/>
                    <a:pt x="0" y="54917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010" tIns="171010" rIns="171010" bIns="171010" numCol="1" spcCol="1270" anchor="ctr" anchorCtr="0">
              <a:noAutofit/>
            </a:bodyPr>
            <a:lstStyle/>
            <a:p>
              <a:pPr algn="ctr">
                <a:spcBef>
                  <a:spcPct val="0"/>
                </a:spcBef>
                <a:defRPr/>
              </a:pPr>
              <a:r>
                <a:rPr lang="en-CA" sz="1400" dirty="0"/>
                <a:t>Ensure the Health and Safety of All Parties in the Workplace</a:t>
              </a:r>
              <a:endParaRPr lang="en-CA" sz="800" dirty="0"/>
            </a:p>
          </p:txBody>
        </p:sp>
        <p:sp>
          <p:nvSpPr>
            <p:cNvPr id="7" name="Isosceles Triangle 6"/>
            <p:cNvSpPr/>
            <p:nvPr/>
          </p:nvSpPr>
          <p:spPr>
            <a:xfrm rot="9897004">
              <a:off x="1329737" y="3179780"/>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28" name="Group 27"/>
          <p:cNvGrpSpPr/>
          <p:nvPr/>
        </p:nvGrpSpPr>
        <p:grpSpPr>
          <a:xfrm>
            <a:off x="2714297" y="3598203"/>
            <a:ext cx="1616734" cy="1648674"/>
            <a:chOff x="1190297" y="3598203"/>
            <a:chExt cx="1616734" cy="1648674"/>
          </a:xfrm>
        </p:grpSpPr>
        <p:sp>
          <p:nvSpPr>
            <p:cNvPr id="8" name="Freeform 7"/>
            <p:cNvSpPr/>
            <p:nvPr/>
          </p:nvSpPr>
          <p:spPr>
            <a:xfrm>
              <a:off x="1190297" y="3598203"/>
              <a:ext cx="1420832" cy="142083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en-CA" sz="1400" dirty="0"/>
                <a:t>Identify hazards and implement a prevention program</a:t>
              </a:r>
            </a:p>
            <a:p>
              <a:pPr algn="ctr" defTabSz="355600">
                <a:lnSpc>
                  <a:spcPct val="90000"/>
                </a:lnSpc>
                <a:spcBef>
                  <a:spcPct val="0"/>
                </a:spcBef>
                <a:spcAft>
                  <a:spcPct val="35000"/>
                </a:spcAft>
              </a:pPr>
              <a:endParaRPr lang="en-CA" sz="500" dirty="0"/>
            </a:p>
          </p:txBody>
        </p:sp>
        <p:sp>
          <p:nvSpPr>
            <p:cNvPr id="9" name="Isosceles Triangle 8"/>
            <p:cNvSpPr/>
            <p:nvPr/>
          </p:nvSpPr>
          <p:spPr>
            <a:xfrm rot="7921885">
              <a:off x="2360656" y="4800502"/>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29" name="Group 28"/>
          <p:cNvGrpSpPr/>
          <p:nvPr/>
        </p:nvGrpSpPr>
        <p:grpSpPr>
          <a:xfrm>
            <a:off x="4228462" y="4069245"/>
            <a:ext cx="2146910" cy="2593285"/>
            <a:chOff x="2704462" y="4069244"/>
            <a:chExt cx="2146910" cy="2593285"/>
          </a:xfrm>
        </p:grpSpPr>
        <p:sp>
          <p:nvSpPr>
            <p:cNvPr id="10" name="Freeform 9"/>
            <p:cNvSpPr/>
            <p:nvPr/>
          </p:nvSpPr>
          <p:spPr>
            <a:xfrm>
              <a:off x="2704462" y="4515619"/>
              <a:ext cx="2146910" cy="2146910"/>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en-CA" sz="1400" dirty="0"/>
                <a:t>Ensure employees are not exposed to levels of hazardous substances exceeding the prescribed limits</a:t>
              </a:r>
              <a:endParaRPr lang="en-CA" sz="500" dirty="0"/>
            </a:p>
          </p:txBody>
        </p:sp>
        <p:sp>
          <p:nvSpPr>
            <p:cNvPr id="11" name="Isosceles Triangle 10"/>
            <p:cNvSpPr/>
            <p:nvPr/>
          </p:nvSpPr>
          <p:spPr>
            <a:xfrm rot="21199988">
              <a:off x="3356187" y="4069244"/>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30" name="Group 29"/>
          <p:cNvGrpSpPr/>
          <p:nvPr/>
        </p:nvGrpSpPr>
        <p:grpSpPr>
          <a:xfrm>
            <a:off x="4219259" y="2320909"/>
            <a:ext cx="1711117" cy="1669551"/>
            <a:chOff x="2695258" y="2320908"/>
            <a:chExt cx="1711117" cy="1669551"/>
          </a:xfrm>
        </p:grpSpPr>
        <p:sp>
          <p:nvSpPr>
            <p:cNvPr id="12" name="Freeform 11"/>
            <p:cNvSpPr/>
            <p:nvPr/>
          </p:nvSpPr>
          <p:spPr>
            <a:xfrm>
              <a:off x="2695258" y="2499499"/>
              <a:ext cx="1490960" cy="1490960"/>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en-CA" sz="1400" dirty="0"/>
                <a:t>Ensure non-employees don’t endanger employees</a:t>
              </a:r>
              <a:endParaRPr lang="en-CA" sz="500" dirty="0"/>
            </a:p>
          </p:txBody>
        </p:sp>
        <p:sp>
          <p:nvSpPr>
            <p:cNvPr id="13" name="Isosceles Triangle 12"/>
            <p:cNvSpPr/>
            <p:nvPr/>
          </p:nvSpPr>
          <p:spPr>
            <a:xfrm rot="2954634">
              <a:off x="3960000" y="2375479"/>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31" name="Group 30"/>
          <p:cNvGrpSpPr/>
          <p:nvPr/>
        </p:nvGrpSpPr>
        <p:grpSpPr>
          <a:xfrm>
            <a:off x="5844000" y="1224000"/>
            <a:ext cx="1578102" cy="2029804"/>
            <a:chOff x="4320000" y="1224000"/>
            <a:chExt cx="1578102" cy="2029804"/>
          </a:xfrm>
        </p:grpSpPr>
        <p:sp>
          <p:nvSpPr>
            <p:cNvPr id="14" name="Freeform 13"/>
            <p:cNvSpPr/>
            <p:nvPr/>
          </p:nvSpPr>
          <p:spPr>
            <a:xfrm>
              <a:off x="4320000" y="1224000"/>
              <a:ext cx="1578102" cy="157810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en-CA" sz="1400" dirty="0"/>
                <a:t>Provide safety equipment and make sure all are familiar with it’s use</a:t>
              </a:r>
              <a:endParaRPr lang="en-CA" sz="500" dirty="0"/>
            </a:p>
          </p:txBody>
        </p:sp>
        <p:sp>
          <p:nvSpPr>
            <p:cNvPr id="15" name="Isosceles Triangle 14"/>
            <p:cNvSpPr/>
            <p:nvPr/>
          </p:nvSpPr>
          <p:spPr>
            <a:xfrm rot="10020449">
              <a:off x="5133524" y="2862000"/>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17408" name="Group 17407"/>
          <p:cNvGrpSpPr/>
          <p:nvPr/>
        </p:nvGrpSpPr>
        <p:grpSpPr>
          <a:xfrm>
            <a:off x="6409274" y="3243126"/>
            <a:ext cx="1662732" cy="2152679"/>
            <a:chOff x="4885274" y="3243125"/>
            <a:chExt cx="1662732" cy="2152679"/>
          </a:xfrm>
        </p:grpSpPr>
        <p:sp>
          <p:nvSpPr>
            <p:cNvPr id="18" name="Freeform 17"/>
            <p:cNvSpPr/>
            <p:nvPr/>
          </p:nvSpPr>
          <p:spPr>
            <a:xfrm>
              <a:off x="4885274" y="3243125"/>
              <a:ext cx="1662732" cy="166273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defTabSz="222250">
                <a:lnSpc>
                  <a:spcPct val="90000"/>
                </a:lnSpc>
                <a:spcBef>
                  <a:spcPct val="0"/>
                </a:spcBef>
                <a:spcAft>
                  <a:spcPct val="35000"/>
                </a:spcAft>
              </a:pPr>
              <a:r>
                <a:rPr lang="en-CA" sz="1400" dirty="0"/>
                <a:t>Provide first aid, sanitary, and personal facility services</a:t>
              </a:r>
            </a:p>
          </p:txBody>
        </p:sp>
        <p:sp>
          <p:nvSpPr>
            <p:cNvPr id="19" name="Isosceles Triangle 18"/>
            <p:cNvSpPr/>
            <p:nvPr/>
          </p:nvSpPr>
          <p:spPr>
            <a:xfrm rot="10326756">
              <a:off x="5577934" y="5004000"/>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17409" name="Group 17408"/>
          <p:cNvGrpSpPr/>
          <p:nvPr/>
        </p:nvGrpSpPr>
        <p:grpSpPr>
          <a:xfrm>
            <a:off x="6907998" y="5434264"/>
            <a:ext cx="1567718" cy="1195719"/>
            <a:chOff x="5383998" y="5434263"/>
            <a:chExt cx="1567718" cy="1195719"/>
          </a:xfrm>
        </p:grpSpPr>
        <p:sp>
          <p:nvSpPr>
            <p:cNvPr id="20" name="Freeform 19"/>
            <p:cNvSpPr/>
            <p:nvPr/>
          </p:nvSpPr>
          <p:spPr>
            <a:xfrm>
              <a:off x="5383998" y="5434263"/>
              <a:ext cx="1195719" cy="1195719"/>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en-CA" sz="1400" dirty="0"/>
                <a:t>Address ergonomic issues</a:t>
              </a:r>
            </a:p>
            <a:p>
              <a:pPr algn="ctr" defTabSz="222250">
                <a:lnSpc>
                  <a:spcPct val="90000"/>
                </a:lnSpc>
                <a:spcBef>
                  <a:spcPct val="0"/>
                </a:spcBef>
                <a:spcAft>
                  <a:spcPct val="35000"/>
                </a:spcAft>
              </a:pPr>
              <a:endParaRPr lang="en-CA" sz="500" dirty="0"/>
            </a:p>
          </p:txBody>
        </p:sp>
        <p:sp>
          <p:nvSpPr>
            <p:cNvPr id="22" name="Isosceles Triangle 21"/>
            <p:cNvSpPr/>
            <p:nvPr/>
          </p:nvSpPr>
          <p:spPr>
            <a:xfrm rot="3908525">
              <a:off x="6505341" y="5493617"/>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17411" name="Group 17410"/>
          <p:cNvGrpSpPr/>
          <p:nvPr/>
        </p:nvGrpSpPr>
        <p:grpSpPr>
          <a:xfrm>
            <a:off x="8524257" y="3999049"/>
            <a:ext cx="1548432" cy="1983510"/>
            <a:chOff x="7000257" y="3999049"/>
            <a:chExt cx="1548432" cy="1983510"/>
          </a:xfrm>
        </p:grpSpPr>
        <p:sp>
          <p:nvSpPr>
            <p:cNvPr id="23" name="Freeform 22"/>
            <p:cNvSpPr/>
            <p:nvPr/>
          </p:nvSpPr>
          <p:spPr>
            <a:xfrm>
              <a:off x="7000257" y="4434127"/>
              <a:ext cx="1548432" cy="154843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en-CA" sz="1400" dirty="0"/>
                <a:t>Ensure fire safety procedures are in place</a:t>
              </a:r>
              <a:endParaRPr lang="en-CA" sz="500" dirty="0"/>
            </a:p>
          </p:txBody>
        </p:sp>
        <p:sp>
          <p:nvSpPr>
            <p:cNvPr id="24" name="Isosceles Triangle 23"/>
            <p:cNvSpPr/>
            <p:nvPr/>
          </p:nvSpPr>
          <p:spPr>
            <a:xfrm>
              <a:off x="7524000" y="3999049"/>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
        <p:nvSpPr>
          <p:cNvPr id="25" name="Freeform 24"/>
          <p:cNvSpPr/>
          <p:nvPr/>
        </p:nvSpPr>
        <p:spPr>
          <a:xfrm>
            <a:off x="8366316" y="2013052"/>
            <a:ext cx="1864315" cy="1864315"/>
          </a:xfrm>
          <a:custGeom>
            <a:avLst/>
            <a:gdLst>
              <a:gd name="connsiteX0" fmla="*/ 0 w 1098351"/>
              <a:gd name="connsiteY0" fmla="*/ 549176 h 1098351"/>
              <a:gd name="connsiteX1" fmla="*/ 549176 w 1098351"/>
              <a:gd name="connsiteY1" fmla="*/ 0 h 1098351"/>
              <a:gd name="connsiteX2" fmla="*/ 1098352 w 1098351"/>
              <a:gd name="connsiteY2" fmla="*/ 549176 h 1098351"/>
              <a:gd name="connsiteX3" fmla="*/ 549176 w 1098351"/>
              <a:gd name="connsiteY3" fmla="*/ 1098352 h 1098351"/>
              <a:gd name="connsiteX4" fmla="*/ 0 w 1098351"/>
              <a:gd name="connsiteY4" fmla="*/ 549176 h 109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351" h="1098351">
                <a:moveTo>
                  <a:pt x="0" y="549176"/>
                </a:moveTo>
                <a:cubicBezTo>
                  <a:pt x="0" y="245874"/>
                  <a:pt x="245874" y="0"/>
                  <a:pt x="549176" y="0"/>
                </a:cubicBezTo>
                <a:cubicBezTo>
                  <a:pt x="852478" y="0"/>
                  <a:pt x="1098352" y="245874"/>
                  <a:pt x="1098352" y="549176"/>
                </a:cubicBezTo>
                <a:cubicBezTo>
                  <a:pt x="1098352" y="852478"/>
                  <a:pt x="852478" y="1098352"/>
                  <a:pt x="549176" y="1098352"/>
                </a:cubicBezTo>
                <a:cubicBezTo>
                  <a:pt x="245874" y="1098352"/>
                  <a:pt x="0" y="852478"/>
                  <a:pt x="0" y="54917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010" tIns="171010" rIns="171010" bIns="171010" numCol="1" spcCol="1270" anchor="ctr" anchorCtr="0">
            <a:noAutofit/>
          </a:bodyPr>
          <a:lstStyle/>
          <a:p>
            <a:pPr algn="ctr">
              <a:spcBef>
                <a:spcPct val="0"/>
              </a:spcBef>
              <a:defRPr/>
            </a:pPr>
            <a:r>
              <a:rPr lang="en-CA" sz="1400" dirty="0"/>
              <a:t>Take steps to protect and prevent harassment and violence in the workplace</a:t>
            </a:r>
            <a:endParaRPr lang="en-CA" sz="800" dirty="0"/>
          </a:p>
        </p:txBody>
      </p:sp>
    </p:spTree>
    <p:extLst>
      <p:ext uri="{BB962C8B-B14F-4D97-AF65-F5344CB8AC3E}">
        <p14:creationId xmlns:p14="http://schemas.microsoft.com/office/powerpoint/2010/main" val="34949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408"/>
                                        </p:tgtEl>
                                        <p:attrNameLst>
                                          <p:attrName>style.visibility</p:attrName>
                                        </p:attrNameLst>
                                      </p:cBhvr>
                                      <p:to>
                                        <p:strVal val="visible"/>
                                      </p:to>
                                    </p:set>
                                    <p:anim calcmode="lin" valueType="num">
                                      <p:cBhvr>
                                        <p:cTn id="42" dur="500" fill="hold"/>
                                        <p:tgtEl>
                                          <p:spTgt spid="17408"/>
                                        </p:tgtEl>
                                        <p:attrNameLst>
                                          <p:attrName>ppt_w</p:attrName>
                                        </p:attrNameLst>
                                      </p:cBhvr>
                                      <p:tavLst>
                                        <p:tav tm="0">
                                          <p:val>
                                            <p:fltVal val="0"/>
                                          </p:val>
                                        </p:tav>
                                        <p:tav tm="100000">
                                          <p:val>
                                            <p:strVal val="#ppt_w"/>
                                          </p:val>
                                        </p:tav>
                                      </p:tavLst>
                                    </p:anim>
                                    <p:anim calcmode="lin" valueType="num">
                                      <p:cBhvr>
                                        <p:cTn id="43" dur="500" fill="hold"/>
                                        <p:tgtEl>
                                          <p:spTgt spid="17408"/>
                                        </p:tgtEl>
                                        <p:attrNameLst>
                                          <p:attrName>ppt_h</p:attrName>
                                        </p:attrNameLst>
                                      </p:cBhvr>
                                      <p:tavLst>
                                        <p:tav tm="0">
                                          <p:val>
                                            <p:fltVal val="0"/>
                                          </p:val>
                                        </p:tav>
                                        <p:tav tm="100000">
                                          <p:val>
                                            <p:strVal val="#ppt_h"/>
                                          </p:val>
                                        </p:tav>
                                      </p:tavLst>
                                    </p:anim>
                                    <p:animEffect transition="in" filter="fade">
                                      <p:cBhvr>
                                        <p:cTn id="44" dur="500"/>
                                        <p:tgtEl>
                                          <p:spTgt spid="174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7409"/>
                                        </p:tgtEl>
                                        <p:attrNameLst>
                                          <p:attrName>style.visibility</p:attrName>
                                        </p:attrNameLst>
                                      </p:cBhvr>
                                      <p:to>
                                        <p:strVal val="visible"/>
                                      </p:to>
                                    </p:set>
                                    <p:anim calcmode="lin" valueType="num">
                                      <p:cBhvr>
                                        <p:cTn id="49" dur="500" fill="hold"/>
                                        <p:tgtEl>
                                          <p:spTgt spid="17409"/>
                                        </p:tgtEl>
                                        <p:attrNameLst>
                                          <p:attrName>ppt_w</p:attrName>
                                        </p:attrNameLst>
                                      </p:cBhvr>
                                      <p:tavLst>
                                        <p:tav tm="0">
                                          <p:val>
                                            <p:fltVal val="0"/>
                                          </p:val>
                                        </p:tav>
                                        <p:tav tm="100000">
                                          <p:val>
                                            <p:strVal val="#ppt_w"/>
                                          </p:val>
                                        </p:tav>
                                      </p:tavLst>
                                    </p:anim>
                                    <p:anim calcmode="lin" valueType="num">
                                      <p:cBhvr>
                                        <p:cTn id="50" dur="500" fill="hold"/>
                                        <p:tgtEl>
                                          <p:spTgt spid="17409"/>
                                        </p:tgtEl>
                                        <p:attrNameLst>
                                          <p:attrName>ppt_h</p:attrName>
                                        </p:attrNameLst>
                                      </p:cBhvr>
                                      <p:tavLst>
                                        <p:tav tm="0">
                                          <p:val>
                                            <p:fltVal val="0"/>
                                          </p:val>
                                        </p:tav>
                                        <p:tav tm="100000">
                                          <p:val>
                                            <p:strVal val="#ppt_h"/>
                                          </p:val>
                                        </p:tav>
                                      </p:tavLst>
                                    </p:anim>
                                    <p:animEffect transition="in" filter="fade">
                                      <p:cBhvr>
                                        <p:cTn id="51" dur="500"/>
                                        <p:tgtEl>
                                          <p:spTgt spid="1740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411"/>
                                        </p:tgtEl>
                                        <p:attrNameLst>
                                          <p:attrName>style.visibility</p:attrName>
                                        </p:attrNameLst>
                                      </p:cBhvr>
                                      <p:to>
                                        <p:strVal val="visible"/>
                                      </p:to>
                                    </p:set>
                                    <p:anim calcmode="lin" valueType="num">
                                      <p:cBhvr>
                                        <p:cTn id="56" dur="500" fill="hold"/>
                                        <p:tgtEl>
                                          <p:spTgt spid="17411"/>
                                        </p:tgtEl>
                                        <p:attrNameLst>
                                          <p:attrName>ppt_w</p:attrName>
                                        </p:attrNameLst>
                                      </p:cBhvr>
                                      <p:tavLst>
                                        <p:tav tm="0">
                                          <p:val>
                                            <p:fltVal val="0"/>
                                          </p:val>
                                        </p:tav>
                                        <p:tav tm="100000">
                                          <p:val>
                                            <p:strVal val="#ppt_w"/>
                                          </p:val>
                                        </p:tav>
                                      </p:tavLst>
                                    </p:anim>
                                    <p:anim calcmode="lin" valueType="num">
                                      <p:cBhvr>
                                        <p:cTn id="57" dur="500" fill="hold"/>
                                        <p:tgtEl>
                                          <p:spTgt spid="17411"/>
                                        </p:tgtEl>
                                        <p:attrNameLst>
                                          <p:attrName>ppt_h</p:attrName>
                                        </p:attrNameLst>
                                      </p:cBhvr>
                                      <p:tavLst>
                                        <p:tav tm="0">
                                          <p:val>
                                            <p:fltVal val="0"/>
                                          </p:val>
                                        </p:tav>
                                        <p:tav tm="100000">
                                          <p:val>
                                            <p:strVal val="#ppt_h"/>
                                          </p:val>
                                        </p:tav>
                                      </p:tavLst>
                                    </p:anim>
                                    <p:animEffect transition="in" filter="fade">
                                      <p:cBhvr>
                                        <p:cTn id="58" dur="500"/>
                                        <p:tgtEl>
                                          <p:spTgt spid="174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424-A5B2-595C-E284-7205FAFD94E1}"/>
              </a:ext>
            </a:extLst>
          </p:cNvPr>
          <p:cNvSpPr>
            <a:spLocks noGrp="1"/>
          </p:cNvSpPr>
          <p:nvPr>
            <p:ph type="title"/>
          </p:nvPr>
        </p:nvSpPr>
        <p:spPr/>
        <p:txBody>
          <a:bodyPr/>
          <a:lstStyle/>
          <a:p>
            <a:r>
              <a:rPr lang="fr-CA" dirty="0" err="1"/>
              <a:t>Employee</a:t>
            </a:r>
            <a:r>
              <a:rPr lang="fr-CA" dirty="0"/>
              <a:t> </a:t>
            </a:r>
            <a:r>
              <a:rPr lang="fr-CA" dirty="0" err="1"/>
              <a:t>Responsibilities</a:t>
            </a:r>
            <a:r>
              <a:rPr lang="fr-CA" dirty="0"/>
              <a:t> </a:t>
            </a:r>
            <a:br>
              <a:rPr lang="fr-CA" dirty="0"/>
            </a:br>
            <a:r>
              <a:rPr lang="fr-CA" dirty="0"/>
              <a:t>Under </a:t>
            </a:r>
            <a:r>
              <a:rPr lang="fr-CA" i="1" dirty="0"/>
              <a:t>Canada Labour Code</a:t>
            </a:r>
            <a:endParaRPr lang="en-US" i="1" dirty="0"/>
          </a:p>
        </p:txBody>
      </p:sp>
      <p:sp>
        <p:nvSpPr>
          <p:cNvPr id="3" name="Content Placeholder 2">
            <a:extLst>
              <a:ext uri="{FF2B5EF4-FFF2-40B4-BE49-F238E27FC236}">
                <a16:creationId xmlns:a16="http://schemas.microsoft.com/office/drawing/2014/main" id="{7509E427-1F20-74B8-DD1D-5DB20BEC70A8}"/>
              </a:ext>
            </a:extLst>
          </p:cNvPr>
          <p:cNvSpPr>
            <a:spLocks noGrp="1"/>
          </p:cNvSpPr>
          <p:nvPr>
            <p:ph idx="1"/>
          </p:nvPr>
        </p:nvSpPr>
        <p:spPr>
          <a:xfrm>
            <a:off x="838200" y="2243914"/>
            <a:ext cx="10515600" cy="3359218"/>
          </a:xfrm>
        </p:spPr>
        <p:txBody>
          <a:bodyPr>
            <a:normAutofit lnSpcReduction="10000"/>
          </a:bodyPr>
          <a:lstStyle/>
          <a:p>
            <a:pPr marL="0" indent="0">
              <a:buNone/>
            </a:pPr>
            <a:r>
              <a:rPr lang="fr-CA" sz="3000" u="sng" dirty="0" err="1"/>
              <a:t>Worker’s</a:t>
            </a:r>
            <a:r>
              <a:rPr lang="fr-CA" sz="3000" u="sng" dirty="0"/>
              <a:t> Duty</a:t>
            </a:r>
            <a:r>
              <a:rPr lang="fr-CA" sz="3000" dirty="0"/>
              <a:t>:</a:t>
            </a:r>
          </a:p>
          <a:p>
            <a:pPr lvl="1"/>
            <a:r>
              <a:rPr lang="fr-CA" sz="2800" b="0" dirty="0"/>
              <a:t>Report </a:t>
            </a:r>
            <a:r>
              <a:rPr lang="fr-CA" sz="2800" b="0" dirty="0" err="1"/>
              <a:t>ergonomic</a:t>
            </a:r>
            <a:r>
              <a:rPr lang="fr-CA" sz="2800" b="0" dirty="0"/>
              <a:t> </a:t>
            </a:r>
            <a:r>
              <a:rPr lang="fr-CA" sz="2800" b="0" dirty="0" err="1"/>
              <a:t>hazards</a:t>
            </a:r>
            <a:endParaRPr lang="fr-CA" sz="2800" b="0" dirty="0"/>
          </a:p>
          <a:p>
            <a:pPr lvl="1"/>
            <a:r>
              <a:rPr lang="fr-CA" sz="2800" b="0" dirty="0" err="1"/>
              <a:t>Participate</a:t>
            </a:r>
            <a:r>
              <a:rPr lang="fr-CA" sz="2800" b="0" dirty="0"/>
              <a:t> in training and </a:t>
            </a:r>
            <a:r>
              <a:rPr lang="fr-CA" sz="2800" b="0" dirty="0" err="1"/>
              <a:t>education</a:t>
            </a:r>
            <a:endParaRPr lang="fr-CA" sz="2800" b="0" dirty="0"/>
          </a:p>
          <a:p>
            <a:pPr lvl="1"/>
            <a:r>
              <a:rPr lang="fr-CA" sz="2800" b="0" dirty="0"/>
              <a:t>Use </a:t>
            </a:r>
            <a:r>
              <a:rPr lang="fr-CA" sz="2800" b="0" dirty="0" err="1"/>
              <a:t>provided</a:t>
            </a:r>
            <a:r>
              <a:rPr lang="fr-CA" sz="2800" b="0" dirty="0"/>
              <a:t> </a:t>
            </a:r>
            <a:r>
              <a:rPr lang="fr-CA" sz="2800" b="0" dirty="0" err="1"/>
              <a:t>ergonomic</a:t>
            </a:r>
            <a:r>
              <a:rPr lang="fr-CA" sz="2800" b="0" dirty="0"/>
              <a:t> </a:t>
            </a:r>
            <a:r>
              <a:rPr lang="fr-CA" sz="2800" b="0" dirty="0" err="1"/>
              <a:t>tools</a:t>
            </a:r>
            <a:r>
              <a:rPr lang="fr-CA" sz="2800" b="0" dirty="0"/>
              <a:t> and follow </a:t>
            </a:r>
            <a:r>
              <a:rPr lang="fr-CA" sz="2800" b="0" dirty="0" err="1"/>
              <a:t>proper</a:t>
            </a:r>
            <a:r>
              <a:rPr lang="fr-CA" sz="2800" b="0" dirty="0"/>
              <a:t> </a:t>
            </a:r>
            <a:r>
              <a:rPr lang="fr-CA" sz="2800" b="0" dirty="0" err="1"/>
              <a:t>workstation</a:t>
            </a:r>
            <a:r>
              <a:rPr lang="fr-CA" sz="2800" b="0" dirty="0"/>
              <a:t> setup</a:t>
            </a:r>
          </a:p>
          <a:p>
            <a:pPr lvl="1"/>
            <a:r>
              <a:rPr lang="fr-CA" sz="2800" b="0" dirty="0"/>
              <a:t>Monitor </a:t>
            </a:r>
            <a:r>
              <a:rPr lang="fr-CA" sz="2800" b="0" dirty="0" err="1"/>
              <a:t>their</a:t>
            </a:r>
            <a:r>
              <a:rPr lang="fr-CA" sz="2800" b="0" dirty="0"/>
              <a:t> </a:t>
            </a:r>
            <a:r>
              <a:rPr lang="fr-CA" sz="2800" b="0" dirty="0" err="1"/>
              <a:t>own</a:t>
            </a:r>
            <a:r>
              <a:rPr lang="fr-CA" sz="2800" b="0" dirty="0"/>
              <a:t> posture and habits</a:t>
            </a:r>
          </a:p>
          <a:p>
            <a:pPr marL="0" indent="0">
              <a:buNone/>
            </a:pPr>
            <a:br>
              <a:rPr lang="fr-CA" u="sng" dirty="0"/>
            </a:br>
            <a:endParaRPr lang="fr-CA" sz="2800" b="0" dirty="0"/>
          </a:p>
          <a:p>
            <a:pPr marL="457200" lvl="1" indent="0">
              <a:buNone/>
            </a:pPr>
            <a:endParaRPr lang="fr-CA" b="0" dirty="0"/>
          </a:p>
        </p:txBody>
      </p:sp>
    </p:spTree>
    <p:extLst>
      <p:ext uri="{BB962C8B-B14F-4D97-AF65-F5344CB8AC3E}">
        <p14:creationId xmlns:p14="http://schemas.microsoft.com/office/powerpoint/2010/main" val="2066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424-A5B2-595C-E284-7205FAFD94E1}"/>
              </a:ext>
            </a:extLst>
          </p:cNvPr>
          <p:cNvSpPr>
            <a:spLocks noGrp="1"/>
          </p:cNvSpPr>
          <p:nvPr>
            <p:ph type="title"/>
          </p:nvPr>
        </p:nvSpPr>
        <p:spPr/>
        <p:txBody>
          <a:bodyPr/>
          <a:lstStyle/>
          <a:p>
            <a:r>
              <a:rPr lang="fr-CA" dirty="0"/>
              <a:t>Workplace </a:t>
            </a:r>
            <a:r>
              <a:rPr lang="fr-CA" dirty="0" err="1"/>
              <a:t>Ergonomic</a:t>
            </a:r>
            <a:r>
              <a:rPr lang="fr-CA" dirty="0"/>
              <a:t> </a:t>
            </a:r>
            <a:r>
              <a:rPr lang="fr-CA" dirty="0" err="1"/>
              <a:t>Assessments</a:t>
            </a:r>
            <a:endParaRPr lang="en-US" dirty="0"/>
          </a:p>
        </p:txBody>
      </p:sp>
      <p:sp>
        <p:nvSpPr>
          <p:cNvPr id="3" name="Content Placeholder 2">
            <a:extLst>
              <a:ext uri="{FF2B5EF4-FFF2-40B4-BE49-F238E27FC236}">
                <a16:creationId xmlns:a16="http://schemas.microsoft.com/office/drawing/2014/main" id="{7509E427-1F20-74B8-DD1D-5DB20BEC70A8}"/>
              </a:ext>
            </a:extLst>
          </p:cNvPr>
          <p:cNvSpPr>
            <a:spLocks noGrp="1"/>
          </p:cNvSpPr>
          <p:nvPr>
            <p:ph idx="1"/>
          </p:nvPr>
        </p:nvSpPr>
        <p:spPr/>
        <p:txBody>
          <a:bodyPr>
            <a:normAutofit/>
          </a:bodyPr>
          <a:lstStyle/>
          <a:p>
            <a:pPr marL="0" indent="0">
              <a:buNone/>
            </a:pPr>
            <a:r>
              <a:rPr lang="fr-CA" u="sng" dirty="0" err="1"/>
              <a:t>Purpose</a:t>
            </a:r>
            <a:r>
              <a:rPr lang="fr-CA" u="sng" dirty="0"/>
              <a:t> of </a:t>
            </a:r>
            <a:r>
              <a:rPr lang="fr-CA" u="sng" dirty="0" err="1"/>
              <a:t>Ergonomic</a:t>
            </a:r>
            <a:r>
              <a:rPr lang="fr-CA" u="sng" dirty="0"/>
              <a:t> </a:t>
            </a:r>
            <a:r>
              <a:rPr lang="fr-CA" u="sng" dirty="0" err="1"/>
              <a:t>Assessments</a:t>
            </a:r>
            <a:r>
              <a:rPr lang="fr-CA" dirty="0"/>
              <a:t>:</a:t>
            </a:r>
          </a:p>
          <a:p>
            <a:pPr lvl="1"/>
            <a:r>
              <a:rPr lang="fr-CA" b="0" dirty="0" err="1"/>
              <a:t>Identify</a:t>
            </a:r>
            <a:r>
              <a:rPr lang="fr-CA" b="0" dirty="0"/>
              <a:t> </a:t>
            </a:r>
            <a:r>
              <a:rPr lang="fr-CA" b="0" dirty="0" err="1"/>
              <a:t>ergonomic</a:t>
            </a:r>
            <a:r>
              <a:rPr lang="fr-CA" b="0" dirty="0"/>
              <a:t> </a:t>
            </a:r>
            <a:r>
              <a:rPr lang="fr-CA" b="0" dirty="0" err="1"/>
              <a:t>risks</a:t>
            </a:r>
            <a:r>
              <a:rPr lang="fr-CA" b="0" dirty="0"/>
              <a:t> in the </a:t>
            </a:r>
            <a:r>
              <a:rPr lang="fr-CA" b="0" dirty="0" err="1"/>
              <a:t>workplace</a:t>
            </a:r>
            <a:endParaRPr lang="fr-CA" b="0" dirty="0"/>
          </a:p>
          <a:p>
            <a:pPr lvl="1"/>
            <a:r>
              <a:rPr lang="fr-CA" b="0" dirty="0" err="1"/>
              <a:t>Provide</a:t>
            </a:r>
            <a:r>
              <a:rPr lang="fr-CA" b="0" dirty="0"/>
              <a:t> </a:t>
            </a:r>
            <a:r>
              <a:rPr lang="fr-CA" b="0" dirty="0" err="1"/>
              <a:t>personalized</a:t>
            </a:r>
            <a:r>
              <a:rPr lang="fr-CA" b="0" dirty="0"/>
              <a:t> </a:t>
            </a:r>
            <a:r>
              <a:rPr lang="fr-CA" b="0" dirty="0" err="1"/>
              <a:t>recommendations</a:t>
            </a:r>
            <a:r>
              <a:rPr lang="fr-CA" b="0" dirty="0"/>
              <a:t> for </a:t>
            </a:r>
            <a:r>
              <a:rPr lang="fr-CA" b="0" dirty="0" err="1"/>
              <a:t>improvement</a:t>
            </a:r>
            <a:endParaRPr lang="fr-CA" b="0" dirty="0"/>
          </a:p>
          <a:p>
            <a:pPr lvl="1"/>
            <a:r>
              <a:rPr lang="fr-CA" b="0" dirty="0" err="1"/>
              <a:t>Ensure</a:t>
            </a:r>
            <a:r>
              <a:rPr lang="fr-CA" b="0" dirty="0"/>
              <a:t> compliance </a:t>
            </a:r>
            <a:r>
              <a:rPr lang="fr-CA" b="0" dirty="0" err="1"/>
              <a:t>with</a:t>
            </a:r>
            <a:r>
              <a:rPr lang="fr-CA" b="0" dirty="0"/>
              <a:t> </a:t>
            </a:r>
            <a:r>
              <a:rPr lang="fr-CA" b="0" dirty="0" err="1"/>
              <a:t>safety</a:t>
            </a:r>
            <a:r>
              <a:rPr lang="fr-CA" b="0" dirty="0"/>
              <a:t> </a:t>
            </a:r>
            <a:r>
              <a:rPr lang="fr-CA" b="0" dirty="0" err="1"/>
              <a:t>regulations</a:t>
            </a:r>
            <a:endParaRPr lang="fr-CA" b="0" dirty="0"/>
          </a:p>
          <a:p>
            <a:pPr marL="0" indent="0">
              <a:buNone/>
            </a:pPr>
            <a:br>
              <a:rPr lang="fr-CA" u="sng" dirty="0"/>
            </a:br>
            <a:r>
              <a:rPr lang="fr-CA" u="sng" dirty="0"/>
              <a:t>How to </a:t>
            </a:r>
            <a:r>
              <a:rPr lang="fr-CA" u="sng" dirty="0" err="1"/>
              <a:t>Conduct</a:t>
            </a:r>
            <a:r>
              <a:rPr lang="fr-CA" u="sng" dirty="0"/>
              <a:t> an </a:t>
            </a:r>
            <a:r>
              <a:rPr lang="fr-CA" u="sng" dirty="0" err="1"/>
              <a:t>Assessment</a:t>
            </a:r>
            <a:r>
              <a:rPr lang="fr-CA" dirty="0"/>
              <a:t>:</a:t>
            </a:r>
          </a:p>
          <a:p>
            <a:pPr lvl="1"/>
            <a:r>
              <a:rPr lang="fr-CA" b="0" dirty="0" err="1"/>
              <a:t>Evaluate</a:t>
            </a:r>
            <a:r>
              <a:rPr lang="fr-CA" b="0" dirty="0"/>
              <a:t> </a:t>
            </a:r>
            <a:r>
              <a:rPr lang="fr-CA" b="0" dirty="0" err="1"/>
              <a:t>workstation</a:t>
            </a:r>
            <a:r>
              <a:rPr lang="fr-CA" b="0" dirty="0"/>
              <a:t> setup</a:t>
            </a:r>
          </a:p>
          <a:p>
            <a:pPr lvl="1"/>
            <a:r>
              <a:rPr lang="fr-CA" b="0" dirty="0"/>
              <a:t>Observe </a:t>
            </a:r>
            <a:r>
              <a:rPr lang="fr-CA" b="0" dirty="0" err="1"/>
              <a:t>working</a:t>
            </a:r>
            <a:r>
              <a:rPr lang="fr-CA" b="0" dirty="0"/>
              <a:t> habits</a:t>
            </a:r>
          </a:p>
          <a:p>
            <a:pPr lvl="1"/>
            <a:r>
              <a:rPr lang="fr-CA" b="0" dirty="0" err="1"/>
              <a:t>Provide</a:t>
            </a:r>
            <a:r>
              <a:rPr lang="fr-CA" b="0" dirty="0"/>
              <a:t> feedback on posture and </a:t>
            </a:r>
            <a:r>
              <a:rPr lang="fr-CA" b="0" dirty="0" err="1"/>
              <a:t>adjustments</a:t>
            </a:r>
            <a:endParaRPr lang="fr-CA" b="0" dirty="0"/>
          </a:p>
          <a:p>
            <a:pPr marL="457200" lvl="1" indent="0">
              <a:buNone/>
            </a:pPr>
            <a:endParaRPr lang="fr-CA" sz="2800" b="0" dirty="0"/>
          </a:p>
          <a:p>
            <a:pPr marL="457200" lvl="1" indent="0">
              <a:buNone/>
            </a:pPr>
            <a:endParaRPr lang="fr-CA" b="0" dirty="0"/>
          </a:p>
        </p:txBody>
      </p:sp>
    </p:spTree>
    <p:extLst>
      <p:ext uri="{BB962C8B-B14F-4D97-AF65-F5344CB8AC3E}">
        <p14:creationId xmlns:p14="http://schemas.microsoft.com/office/powerpoint/2010/main" val="144022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2D89A39-AEED-4A19-B182-E5FD245F65E5}"/>
              </a:ext>
            </a:extLst>
          </p:cNvPr>
          <p:cNvSpPr>
            <a:spLocks noGrp="1"/>
          </p:cNvSpPr>
          <p:nvPr>
            <p:ph type="title"/>
          </p:nvPr>
        </p:nvSpPr>
        <p:spPr/>
        <p:txBody>
          <a:bodyPr>
            <a:normAutofit/>
          </a:bodyPr>
          <a:lstStyle/>
          <a:p>
            <a:r>
              <a:rPr lang="en-US" sz="3600" dirty="0"/>
              <a:t>Canada Occupational </a:t>
            </a:r>
            <a:br>
              <a:rPr lang="en-US" sz="3600" dirty="0"/>
            </a:br>
            <a:r>
              <a:rPr lang="en-US" sz="3600" dirty="0"/>
              <a:t>Health and Safety Regulations</a:t>
            </a:r>
          </a:p>
        </p:txBody>
      </p:sp>
      <p:sp>
        <p:nvSpPr>
          <p:cNvPr id="8" name="Content Placeholder 7">
            <a:extLst>
              <a:ext uri="{FF2B5EF4-FFF2-40B4-BE49-F238E27FC236}">
                <a16:creationId xmlns:a16="http://schemas.microsoft.com/office/drawing/2014/main" id="{D2C2DD90-4C65-400C-AEFA-5B0C4900774F}"/>
              </a:ext>
            </a:extLst>
          </p:cNvPr>
          <p:cNvSpPr>
            <a:spLocks noGrp="1"/>
          </p:cNvSpPr>
          <p:nvPr>
            <p:ph sz="half" idx="1"/>
          </p:nvPr>
        </p:nvSpPr>
        <p:spPr/>
        <p:txBody>
          <a:bodyPr>
            <a:normAutofit fontScale="92500" lnSpcReduction="10000"/>
          </a:bodyPr>
          <a:lstStyle/>
          <a:p>
            <a:r>
              <a:rPr lang="en-US" altLang="en-US" b="0" dirty="0">
                <a:solidFill>
                  <a:schemeClr val="accent2"/>
                </a:solidFill>
                <a:latin typeface="Arial" panose="020B0604020202020204" pitchFamily="34" charset="0"/>
                <a:cs typeface="Arial" panose="020B0604020202020204" pitchFamily="34" charset="0"/>
              </a:rPr>
              <a:t>PART XIX – HAZARD PREVENTION PROGRAM</a:t>
            </a:r>
          </a:p>
          <a:p>
            <a:r>
              <a:rPr lang="en-US" altLang="en-US" b="0" dirty="0">
                <a:solidFill>
                  <a:schemeClr val="accent2"/>
                </a:solidFill>
                <a:latin typeface="Arial" panose="020B0604020202020204" pitchFamily="34" charset="0"/>
                <a:cs typeface="Arial" panose="020B0604020202020204" pitchFamily="34" charset="0"/>
              </a:rPr>
              <a:t>19.1 (1) The employer shall, in consultation with and with the participation of the policy committee, (…), develop, implement and monitor a program for the prevention of hazards in the work place that is appropriate to the size of the work place and the nature of the hazards and that includes the following components:</a:t>
            </a:r>
          </a:p>
        </p:txBody>
      </p:sp>
      <p:sp>
        <p:nvSpPr>
          <p:cNvPr id="2" name="Content Placeholder 1">
            <a:extLst>
              <a:ext uri="{FF2B5EF4-FFF2-40B4-BE49-F238E27FC236}">
                <a16:creationId xmlns:a16="http://schemas.microsoft.com/office/drawing/2014/main" id="{F2DE8591-F318-48DD-9907-32B692943D2E}"/>
              </a:ext>
            </a:extLst>
          </p:cNvPr>
          <p:cNvSpPr>
            <a:spLocks noGrp="1"/>
          </p:cNvSpPr>
          <p:nvPr>
            <p:ph sz="half" idx="2"/>
          </p:nvPr>
        </p:nvSpPr>
        <p:spPr>
          <a:xfrm>
            <a:off x="6762750" y="1825625"/>
            <a:ext cx="4591050" cy="4351338"/>
          </a:xfrm>
        </p:spPr>
        <p:txBody>
          <a:bodyPr>
            <a:normAutofit fontScale="92500" lnSpcReduction="10000"/>
          </a:bodyPr>
          <a:lstStyle/>
          <a:p>
            <a:pPr marL="0" indent="0">
              <a:buNone/>
            </a:pPr>
            <a:br>
              <a:rPr lang="en-US" dirty="0"/>
            </a:br>
            <a:endParaRPr lang="en-US" dirty="0"/>
          </a:p>
          <a:p>
            <a:r>
              <a:rPr lang="en-US" sz="3000" b="0" dirty="0">
                <a:solidFill>
                  <a:schemeClr val="accent2"/>
                </a:solidFill>
                <a:latin typeface="Arial" panose="020B0604020202020204" pitchFamily="34" charset="0"/>
                <a:cs typeface="Arial" panose="020B0604020202020204" pitchFamily="34" charset="0"/>
              </a:rPr>
              <a:t>a hazard identification and assessment methodology;</a:t>
            </a:r>
          </a:p>
          <a:p>
            <a:r>
              <a:rPr lang="en-US" sz="3000" b="0" dirty="0">
                <a:solidFill>
                  <a:schemeClr val="accent2"/>
                </a:solidFill>
                <a:latin typeface="Arial" panose="020B0604020202020204" pitchFamily="34" charset="0"/>
                <a:cs typeface="Arial" panose="020B0604020202020204" pitchFamily="34" charset="0"/>
              </a:rPr>
              <a:t>hazard identification and assessment;</a:t>
            </a:r>
          </a:p>
          <a:p>
            <a:r>
              <a:rPr lang="en-US" sz="3000" b="0" dirty="0">
                <a:solidFill>
                  <a:schemeClr val="accent2"/>
                </a:solidFill>
                <a:latin typeface="Arial" panose="020B0604020202020204" pitchFamily="34" charset="0"/>
                <a:cs typeface="Arial" panose="020B0604020202020204" pitchFamily="34" charset="0"/>
              </a:rPr>
              <a:t>preventive measures;</a:t>
            </a:r>
          </a:p>
          <a:p>
            <a:r>
              <a:rPr lang="en-US" sz="3000" b="0" dirty="0">
                <a:solidFill>
                  <a:schemeClr val="accent2"/>
                </a:solidFill>
                <a:latin typeface="Arial" panose="020B0604020202020204" pitchFamily="34" charset="0"/>
                <a:cs typeface="Arial" panose="020B0604020202020204" pitchFamily="34" charset="0"/>
              </a:rPr>
              <a:t>employee training; and</a:t>
            </a:r>
          </a:p>
          <a:p>
            <a:r>
              <a:rPr lang="en-US" sz="3000" b="0" dirty="0">
                <a:solidFill>
                  <a:schemeClr val="accent2"/>
                </a:solidFill>
                <a:latin typeface="Arial" panose="020B0604020202020204" pitchFamily="34" charset="0"/>
                <a:cs typeface="Arial" panose="020B0604020202020204" pitchFamily="34" charset="0"/>
              </a:rPr>
              <a:t>a program evaluation.</a:t>
            </a:r>
          </a:p>
          <a:p>
            <a:pPr marL="0" indent="0">
              <a:buNone/>
            </a:pPr>
            <a:endParaRPr lang="en-US" dirty="0"/>
          </a:p>
        </p:txBody>
      </p:sp>
      <p:sp>
        <p:nvSpPr>
          <p:cNvPr id="4" name="Footer Placeholder 3">
            <a:extLst>
              <a:ext uri="{FF2B5EF4-FFF2-40B4-BE49-F238E27FC236}">
                <a16:creationId xmlns:a16="http://schemas.microsoft.com/office/drawing/2014/main" id="{B3C56157-AF0D-4795-9901-44B60CEDE1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C4B44-D940-4C98-A87A-A9B7B240F6EC}"/>
              </a:ext>
            </a:extLst>
          </p:cNvPr>
          <p:cNvSpPr>
            <a:spLocks noGrp="1"/>
          </p:cNvSpPr>
          <p:nvPr>
            <p:ph type="sldNum" sz="quarter" idx="12"/>
          </p:nvPr>
        </p:nvSpPr>
        <p:spPr/>
        <p:txBody>
          <a:bodyPr/>
          <a:lstStyle/>
          <a:p>
            <a:fld id="{07F8D2F7-79EF-F341-B2F5-FCB0797D5FC2}" type="slidenum">
              <a:rPr lang="en-US" smtClean="0"/>
              <a:t>13</a:t>
            </a:fld>
            <a:endParaRPr lang="en-US"/>
          </a:p>
        </p:txBody>
      </p:sp>
    </p:spTree>
    <p:extLst>
      <p:ext uri="{BB962C8B-B14F-4D97-AF65-F5344CB8AC3E}">
        <p14:creationId xmlns:p14="http://schemas.microsoft.com/office/powerpoint/2010/main" val="325411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0000"/>
            <a:lum/>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371600" y="317500"/>
            <a:ext cx="8229600" cy="671513"/>
          </a:xfrm>
          <a:prstGeom prst="rect">
            <a:avLst/>
          </a:prstGeom>
        </p:spPr>
        <p:txBody>
          <a:bodyPr>
            <a:normAutofit/>
          </a:bodyPr>
          <a:lstStyle/>
          <a:p>
            <a:pPr eaLnBrk="1" hangingPunct="1"/>
            <a:r>
              <a:rPr lang="en-US" sz="3600" dirty="0"/>
              <a:t>Summary of Committee Roles</a:t>
            </a:r>
          </a:p>
        </p:txBody>
      </p:sp>
      <p:grpSp>
        <p:nvGrpSpPr>
          <p:cNvPr id="24" name="Group 23"/>
          <p:cNvGrpSpPr/>
          <p:nvPr/>
        </p:nvGrpSpPr>
        <p:grpSpPr>
          <a:xfrm>
            <a:off x="1704000" y="1412776"/>
            <a:ext cx="8730184" cy="4142456"/>
            <a:chOff x="180000" y="1700808"/>
            <a:chExt cx="8730184" cy="4142456"/>
          </a:xfrm>
        </p:grpSpPr>
        <p:sp>
          <p:nvSpPr>
            <p:cNvPr id="23" name="Rounded Rectangle 22"/>
            <p:cNvSpPr/>
            <p:nvPr/>
          </p:nvSpPr>
          <p:spPr>
            <a:xfrm>
              <a:off x="180000" y="2566494"/>
              <a:ext cx="2682000" cy="3276770"/>
            </a:xfrm>
            <a:prstGeom prst="roundRect">
              <a:avLst/>
            </a:prstGeom>
            <a:solidFill>
              <a:srgbClr val="00347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lvl="1" algn="ctr"/>
              <a:r>
                <a:rPr lang="en-CA" sz="2000" b="1" dirty="0"/>
                <a:t>Policy Committee</a:t>
              </a:r>
            </a:p>
            <a:p>
              <a:pPr marL="0" lvl="1" algn="ctr"/>
              <a:endParaRPr lang="en-CA" sz="1400" dirty="0"/>
            </a:p>
            <a:p>
              <a:pPr marL="0" lvl="1" algn="ctr"/>
              <a:r>
                <a:rPr lang="en-US" dirty="0"/>
                <a:t>In collaboration with the employer, establishes  national OHS policies and programs, particular to the department.</a:t>
              </a:r>
              <a:endParaRPr lang="en-CA" dirty="0"/>
            </a:p>
            <a:p>
              <a:pPr algn="ctr"/>
              <a:endParaRPr lang="en-CA" dirty="0"/>
            </a:p>
          </p:txBody>
        </p:sp>
        <p:sp>
          <p:nvSpPr>
            <p:cNvPr id="26" name="Rounded Rectangle 25"/>
            <p:cNvSpPr/>
            <p:nvPr/>
          </p:nvSpPr>
          <p:spPr>
            <a:xfrm>
              <a:off x="3006000" y="1700808"/>
              <a:ext cx="3060000" cy="4140866"/>
            </a:xfrm>
            <a:prstGeom prst="roundRect">
              <a:avLst/>
            </a:prstGeom>
            <a:solidFill>
              <a:srgbClr val="00347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2000" b="1" dirty="0"/>
                <a:t>Regional Committees (optional)</a:t>
              </a:r>
            </a:p>
            <a:p>
              <a:pPr algn="ctr"/>
              <a:endParaRPr lang="en-CA" sz="1400" b="1" dirty="0"/>
            </a:p>
            <a:p>
              <a:pPr marL="0" lvl="1" algn="ctr"/>
              <a:r>
                <a:rPr lang="en-US" dirty="0"/>
                <a:t>Works in collaboration with their Workplace Committees to ensure national policies and programs are implemented in the region.</a:t>
              </a:r>
              <a:r>
                <a:rPr lang="en-CA" dirty="0"/>
                <a:t>  Keeps the Policy Committee informed of regional health and safety issues.</a:t>
              </a:r>
            </a:p>
          </p:txBody>
        </p:sp>
        <p:sp>
          <p:nvSpPr>
            <p:cNvPr id="27" name="Rounded Rectangle 26"/>
            <p:cNvSpPr/>
            <p:nvPr/>
          </p:nvSpPr>
          <p:spPr>
            <a:xfrm>
              <a:off x="6228184" y="2564904"/>
              <a:ext cx="2682000" cy="3276770"/>
            </a:xfrm>
            <a:prstGeom prst="roundRect">
              <a:avLst/>
            </a:prstGeom>
            <a:solidFill>
              <a:srgbClr val="00347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en-CA" sz="2000" b="1" dirty="0"/>
                <a:t>Workplace Committees</a:t>
              </a:r>
            </a:p>
            <a:p>
              <a:pPr algn="ctr"/>
              <a:endParaRPr lang="en-CA" sz="1400" dirty="0"/>
            </a:p>
            <a:p>
              <a:pPr marL="0" lvl="1" algn="ctr" defTabSz="800100">
                <a:lnSpc>
                  <a:spcPct val="90000"/>
                </a:lnSpc>
                <a:spcAft>
                  <a:spcPct val="15000"/>
                </a:spcAft>
              </a:pPr>
              <a:r>
                <a:rPr lang="en-US" dirty="0"/>
                <a:t>Plays a more “hands on” role in health and safety issues in the work place by being directly involved in workplace inspections, investigations, etc.</a:t>
              </a:r>
            </a:p>
          </p:txBody>
        </p:sp>
      </p:grpSp>
    </p:spTree>
    <p:extLst>
      <p:ext uri="{BB962C8B-B14F-4D97-AF65-F5344CB8AC3E}">
        <p14:creationId xmlns:p14="http://schemas.microsoft.com/office/powerpoint/2010/main" val="274999380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424-A5B2-595C-E284-7205FAFD94E1}"/>
              </a:ext>
            </a:extLst>
          </p:cNvPr>
          <p:cNvSpPr>
            <a:spLocks noGrp="1"/>
          </p:cNvSpPr>
          <p:nvPr>
            <p:ph type="title"/>
          </p:nvPr>
        </p:nvSpPr>
        <p:spPr/>
        <p:txBody>
          <a:bodyPr>
            <a:normAutofit/>
          </a:bodyPr>
          <a:lstStyle/>
          <a:p>
            <a:r>
              <a:rPr lang="en-US" dirty="0"/>
              <a:t>Telework: Committees and Communicating</a:t>
            </a:r>
            <a:br>
              <a:rPr lang="en-US" dirty="0"/>
            </a:br>
            <a:endParaRPr lang="en-US" dirty="0"/>
          </a:p>
        </p:txBody>
      </p:sp>
      <p:sp>
        <p:nvSpPr>
          <p:cNvPr id="3" name="Content Placeholder 2">
            <a:extLst>
              <a:ext uri="{FF2B5EF4-FFF2-40B4-BE49-F238E27FC236}">
                <a16:creationId xmlns:a16="http://schemas.microsoft.com/office/drawing/2014/main" id="{7509E427-1F20-74B8-DD1D-5DB20BEC70A8}"/>
              </a:ext>
            </a:extLst>
          </p:cNvPr>
          <p:cNvSpPr>
            <a:spLocks noGrp="1"/>
          </p:cNvSpPr>
          <p:nvPr>
            <p:ph idx="1"/>
          </p:nvPr>
        </p:nvSpPr>
        <p:spPr>
          <a:xfrm>
            <a:off x="592667" y="1392767"/>
            <a:ext cx="10871200" cy="5100108"/>
          </a:xfrm>
        </p:spPr>
        <p:txBody>
          <a:bodyPr>
            <a:normAutofit/>
          </a:bodyPr>
          <a:lstStyle/>
          <a:p>
            <a:r>
              <a:rPr lang="en-US" dirty="0">
                <a:latin typeface="+mn-lt"/>
              </a:rPr>
              <a:t>There will be new processes and new ways of collectively ensuring things get done</a:t>
            </a:r>
          </a:p>
          <a:p>
            <a:r>
              <a:rPr lang="en-US" dirty="0">
                <a:latin typeface="+mn-lt"/>
              </a:rPr>
              <a:t>While the role of committees is evolving, the actual responsibilities are not changing</a:t>
            </a:r>
          </a:p>
          <a:p>
            <a:r>
              <a:rPr lang="en-US" dirty="0">
                <a:latin typeface="+mn-lt"/>
              </a:rPr>
              <a:t>Communicating with H&amp;S committees and members who are not consistently in the workplace will be different</a:t>
            </a:r>
          </a:p>
          <a:p>
            <a:r>
              <a:rPr lang="en-US" dirty="0">
                <a:latin typeface="+mn-lt"/>
              </a:rPr>
              <a:t>Consider formalized ways to work in teams or shifts to reflect work schedules. Consider similar solutions for similar problems e.g. multiple shifts for fire wardens, apply the same approach to first aid or participating in incident investigations</a:t>
            </a:r>
          </a:p>
        </p:txBody>
      </p:sp>
    </p:spTree>
    <p:extLst>
      <p:ext uri="{BB962C8B-B14F-4D97-AF65-F5344CB8AC3E}">
        <p14:creationId xmlns:p14="http://schemas.microsoft.com/office/powerpoint/2010/main" val="183785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424-A5B2-595C-E284-7205FAFD94E1}"/>
              </a:ext>
            </a:extLst>
          </p:cNvPr>
          <p:cNvSpPr>
            <a:spLocks noGrp="1"/>
          </p:cNvSpPr>
          <p:nvPr>
            <p:ph type="title"/>
          </p:nvPr>
        </p:nvSpPr>
        <p:spPr/>
        <p:txBody>
          <a:bodyPr/>
          <a:lstStyle/>
          <a:p>
            <a:r>
              <a:rPr lang="fr-CA" dirty="0" err="1"/>
              <a:t>Responsibilities</a:t>
            </a:r>
            <a:r>
              <a:rPr lang="fr-CA" dirty="0"/>
              <a:t> Under </a:t>
            </a:r>
            <a:r>
              <a:rPr lang="fr-CA" i="1" dirty="0"/>
              <a:t>Canada Labour Code</a:t>
            </a:r>
            <a:endParaRPr lang="en-US" i="1" dirty="0"/>
          </a:p>
        </p:txBody>
      </p:sp>
      <p:sp>
        <p:nvSpPr>
          <p:cNvPr id="3" name="Content Placeholder 2">
            <a:extLst>
              <a:ext uri="{FF2B5EF4-FFF2-40B4-BE49-F238E27FC236}">
                <a16:creationId xmlns:a16="http://schemas.microsoft.com/office/drawing/2014/main" id="{7509E427-1F20-74B8-DD1D-5DB20BEC70A8}"/>
              </a:ext>
            </a:extLst>
          </p:cNvPr>
          <p:cNvSpPr>
            <a:spLocks noGrp="1"/>
          </p:cNvSpPr>
          <p:nvPr>
            <p:ph idx="1"/>
          </p:nvPr>
        </p:nvSpPr>
        <p:spPr>
          <a:xfrm>
            <a:off x="838200" y="1470564"/>
            <a:ext cx="10515600" cy="4803775"/>
          </a:xfrm>
        </p:spPr>
        <p:txBody>
          <a:bodyPr>
            <a:normAutofit lnSpcReduction="10000"/>
          </a:bodyPr>
          <a:lstStyle/>
          <a:p>
            <a:pPr marL="0" indent="0">
              <a:lnSpc>
                <a:spcPct val="100000"/>
              </a:lnSpc>
              <a:buFont typeface="Arial" panose="020B0604020202020204" pitchFamily="34" charset="0"/>
              <a:buNone/>
            </a:pPr>
            <a:r>
              <a:rPr lang="fr-CA" sz="2500" dirty="0" err="1">
                <a:latin typeface="+mn-lt"/>
              </a:rPr>
              <a:t>Worker’s</a:t>
            </a:r>
            <a:r>
              <a:rPr lang="fr-CA" sz="2500" dirty="0">
                <a:latin typeface="+mn-lt"/>
              </a:rPr>
              <a:t> Duty:</a:t>
            </a:r>
          </a:p>
          <a:p>
            <a:pPr lvl="1">
              <a:lnSpc>
                <a:spcPct val="100000"/>
              </a:lnSpc>
            </a:pPr>
            <a:r>
              <a:rPr lang="fr-CA" sz="2500" b="0" dirty="0">
                <a:solidFill>
                  <a:schemeClr val="accent2"/>
                </a:solidFill>
                <a:latin typeface="+mn-lt"/>
              </a:rPr>
              <a:t>Report </a:t>
            </a:r>
            <a:r>
              <a:rPr lang="fr-CA" sz="2500" b="0" dirty="0" err="1">
                <a:solidFill>
                  <a:schemeClr val="accent2"/>
                </a:solidFill>
                <a:latin typeface="+mn-lt"/>
              </a:rPr>
              <a:t>ergonomic</a:t>
            </a:r>
            <a:r>
              <a:rPr lang="fr-CA" sz="2500" b="0" dirty="0">
                <a:solidFill>
                  <a:schemeClr val="accent2"/>
                </a:solidFill>
                <a:latin typeface="+mn-lt"/>
              </a:rPr>
              <a:t> </a:t>
            </a:r>
            <a:r>
              <a:rPr lang="fr-CA" sz="2500" b="0" dirty="0" err="1">
                <a:solidFill>
                  <a:schemeClr val="accent2"/>
                </a:solidFill>
                <a:latin typeface="+mn-lt"/>
              </a:rPr>
              <a:t>hazards</a:t>
            </a:r>
            <a:endParaRPr lang="fr-CA" sz="2500" b="0" dirty="0">
              <a:solidFill>
                <a:schemeClr val="accent2"/>
              </a:solidFill>
              <a:latin typeface="+mn-lt"/>
            </a:endParaRPr>
          </a:p>
          <a:p>
            <a:pPr lvl="1">
              <a:lnSpc>
                <a:spcPct val="100000"/>
              </a:lnSpc>
            </a:pPr>
            <a:r>
              <a:rPr lang="fr-CA" sz="2500" b="0" dirty="0" err="1">
                <a:solidFill>
                  <a:schemeClr val="accent2"/>
                </a:solidFill>
                <a:latin typeface="+mn-lt"/>
              </a:rPr>
              <a:t>Participate</a:t>
            </a:r>
            <a:r>
              <a:rPr lang="fr-CA" sz="2500" b="0" dirty="0">
                <a:solidFill>
                  <a:schemeClr val="accent2"/>
                </a:solidFill>
                <a:latin typeface="+mn-lt"/>
              </a:rPr>
              <a:t> in training and </a:t>
            </a:r>
            <a:r>
              <a:rPr lang="fr-CA" sz="2500" b="0" dirty="0" err="1">
                <a:solidFill>
                  <a:schemeClr val="accent2"/>
                </a:solidFill>
                <a:latin typeface="+mn-lt"/>
              </a:rPr>
              <a:t>education</a:t>
            </a:r>
            <a:endParaRPr lang="fr-CA" sz="2500" b="0" dirty="0">
              <a:solidFill>
                <a:schemeClr val="accent2"/>
              </a:solidFill>
              <a:latin typeface="+mn-lt"/>
            </a:endParaRPr>
          </a:p>
          <a:p>
            <a:pPr lvl="1">
              <a:lnSpc>
                <a:spcPct val="100000"/>
              </a:lnSpc>
            </a:pPr>
            <a:r>
              <a:rPr lang="fr-CA" sz="2500" b="0" dirty="0">
                <a:solidFill>
                  <a:schemeClr val="accent2"/>
                </a:solidFill>
                <a:latin typeface="+mn-lt"/>
              </a:rPr>
              <a:t>Use </a:t>
            </a:r>
            <a:r>
              <a:rPr lang="fr-CA" sz="2500" b="0" dirty="0" err="1">
                <a:solidFill>
                  <a:schemeClr val="accent2"/>
                </a:solidFill>
                <a:latin typeface="+mn-lt"/>
              </a:rPr>
              <a:t>provided</a:t>
            </a:r>
            <a:r>
              <a:rPr lang="fr-CA" sz="2500" b="0" dirty="0">
                <a:solidFill>
                  <a:schemeClr val="accent2"/>
                </a:solidFill>
                <a:latin typeface="+mn-lt"/>
              </a:rPr>
              <a:t> </a:t>
            </a:r>
            <a:r>
              <a:rPr lang="fr-CA" sz="2500" b="0" dirty="0" err="1">
                <a:solidFill>
                  <a:schemeClr val="accent2"/>
                </a:solidFill>
                <a:latin typeface="+mn-lt"/>
              </a:rPr>
              <a:t>ergonomic</a:t>
            </a:r>
            <a:r>
              <a:rPr lang="fr-CA" sz="2500" b="0" dirty="0">
                <a:solidFill>
                  <a:schemeClr val="accent2"/>
                </a:solidFill>
                <a:latin typeface="+mn-lt"/>
              </a:rPr>
              <a:t> </a:t>
            </a:r>
            <a:r>
              <a:rPr lang="fr-CA" sz="2500" b="0" dirty="0" err="1">
                <a:solidFill>
                  <a:schemeClr val="accent2"/>
                </a:solidFill>
                <a:latin typeface="+mn-lt"/>
              </a:rPr>
              <a:t>tools</a:t>
            </a:r>
            <a:r>
              <a:rPr lang="fr-CA" sz="2500" b="0" dirty="0">
                <a:solidFill>
                  <a:schemeClr val="accent2"/>
                </a:solidFill>
                <a:latin typeface="+mn-lt"/>
              </a:rPr>
              <a:t> and follow </a:t>
            </a:r>
            <a:r>
              <a:rPr lang="fr-CA" sz="2500" b="0" dirty="0" err="1">
                <a:solidFill>
                  <a:schemeClr val="accent2"/>
                </a:solidFill>
                <a:latin typeface="+mn-lt"/>
              </a:rPr>
              <a:t>proper</a:t>
            </a:r>
            <a:r>
              <a:rPr lang="fr-CA" sz="2500" b="0" dirty="0">
                <a:solidFill>
                  <a:schemeClr val="accent2"/>
                </a:solidFill>
                <a:latin typeface="+mn-lt"/>
              </a:rPr>
              <a:t> </a:t>
            </a:r>
            <a:r>
              <a:rPr lang="fr-CA" sz="2500" b="0" dirty="0" err="1">
                <a:solidFill>
                  <a:schemeClr val="accent2"/>
                </a:solidFill>
                <a:latin typeface="+mn-lt"/>
              </a:rPr>
              <a:t>workstation</a:t>
            </a:r>
            <a:r>
              <a:rPr lang="fr-CA" sz="2500" b="0" dirty="0">
                <a:solidFill>
                  <a:schemeClr val="accent2"/>
                </a:solidFill>
                <a:latin typeface="+mn-lt"/>
              </a:rPr>
              <a:t> setup</a:t>
            </a:r>
          </a:p>
          <a:p>
            <a:pPr lvl="1">
              <a:lnSpc>
                <a:spcPct val="100000"/>
              </a:lnSpc>
            </a:pPr>
            <a:r>
              <a:rPr lang="fr-CA" sz="2500" b="0" dirty="0">
                <a:solidFill>
                  <a:schemeClr val="accent2"/>
                </a:solidFill>
                <a:latin typeface="+mn-lt"/>
              </a:rPr>
              <a:t>Monitor </a:t>
            </a:r>
            <a:r>
              <a:rPr lang="fr-CA" sz="2500" b="0" dirty="0" err="1">
                <a:solidFill>
                  <a:schemeClr val="accent2"/>
                </a:solidFill>
                <a:latin typeface="+mn-lt"/>
              </a:rPr>
              <a:t>their</a:t>
            </a:r>
            <a:r>
              <a:rPr lang="fr-CA" sz="2500" b="0" dirty="0">
                <a:solidFill>
                  <a:schemeClr val="accent2"/>
                </a:solidFill>
                <a:latin typeface="+mn-lt"/>
              </a:rPr>
              <a:t> </a:t>
            </a:r>
            <a:r>
              <a:rPr lang="fr-CA" sz="2500" b="0" dirty="0" err="1">
                <a:solidFill>
                  <a:schemeClr val="accent2"/>
                </a:solidFill>
                <a:latin typeface="+mn-lt"/>
              </a:rPr>
              <a:t>own</a:t>
            </a:r>
            <a:r>
              <a:rPr lang="fr-CA" sz="2500" b="0" dirty="0">
                <a:solidFill>
                  <a:schemeClr val="accent2"/>
                </a:solidFill>
                <a:latin typeface="+mn-lt"/>
              </a:rPr>
              <a:t> posture and habits</a:t>
            </a:r>
          </a:p>
          <a:p>
            <a:pPr marL="457200" lvl="1" indent="0">
              <a:lnSpc>
                <a:spcPct val="100000"/>
              </a:lnSpc>
              <a:buFont typeface="Arial" panose="020B0604020202020204" pitchFamily="34" charset="0"/>
              <a:buNone/>
            </a:pPr>
            <a:endParaRPr lang="fr-CA" sz="2500" b="0" dirty="0">
              <a:solidFill>
                <a:schemeClr val="accent2"/>
              </a:solidFill>
              <a:latin typeface="+mn-lt"/>
            </a:endParaRPr>
          </a:p>
          <a:p>
            <a:pPr marL="0" indent="0">
              <a:lnSpc>
                <a:spcPct val="100000"/>
              </a:lnSpc>
              <a:buFont typeface="Arial" panose="020B0604020202020204" pitchFamily="34" charset="0"/>
              <a:buNone/>
            </a:pPr>
            <a:r>
              <a:rPr lang="fr-CA" sz="2500" dirty="0" err="1">
                <a:latin typeface="+mn-lt"/>
              </a:rPr>
              <a:t>Employer’s</a:t>
            </a:r>
            <a:r>
              <a:rPr lang="fr-CA" sz="2500" dirty="0">
                <a:latin typeface="+mn-lt"/>
              </a:rPr>
              <a:t> Duty:</a:t>
            </a:r>
          </a:p>
          <a:p>
            <a:pPr lvl="1">
              <a:lnSpc>
                <a:spcPct val="100000"/>
              </a:lnSpc>
            </a:pPr>
            <a:r>
              <a:rPr lang="fr-CA" sz="2500" b="0" dirty="0" err="1">
                <a:solidFill>
                  <a:schemeClr val="accent2"/>
                </a:solidFill>
                <a:latin typeface="+mn-lt"/>
              </a:rPr>
              <a:t>Identify</a:t>
            </a:r>
            <a:r>
              <a:rPr lang="fr-CA" sz="2500" b="0" dirty="0">
                <a:solidFill>
                  <a:schemeClr val="accent2"/>
                </a:solidFill>
                <a:latin typeface="+mn-lt"/>
              </a:rPr>
              <a:t> and </a:t>
            </a:r>
            <a:r>
              <a:rPr lang="fr-CA" sz="2500" b="0" dirty="0" err="1">
                <a:solidFill>
                  <a:schemeClr val="accent2"/>
                </a:solidFill>
                <a:latin typeface="+mn-lt"/>
              </a:rPr>
              <a:t>assess</a:t>
            </a:r>
            <a:r>
              <a:rPr lang="fr-CA" sz="2500" b="0" dirty="0">
                <a:solidFill>
                  <a:schemeClr val="accent2"/>
                </a:solidFill>
                <a:latin typeface="+mn-lt"/>
              </a:rPr>
              <a:t> </a:t>
            </a:r>
            <a:r>
              <a:rPr lang="fr-CA" sz="2500" b="0" dirty="0" err="1">
                <a:solidFill>
                  <a:schemeClr val="accent2"/>
                </a:solidFill>
                <a:latin typeface="+mn-lt"/>
              </a:rPr>
              <a:t>ergonomic</a:t>
            </a:r>
            <a:r>
              <a:rPr lang="fr-CA" sz="2500" b="0" dirty="0">
                <a:solidFill>
                  <a:schemeClr val="accent2"/>
                </a:solidFill>
                <a:latin typeface="+mn-lt"/>
              </a:rPr>
              <a:t> </a:t>
            </a:r>
            <a:r>
              <a:rPr lang="fr-CA" sz="2500" b="0" dirty="0" err="1">
                <a:solidFill>
                  <a:schemeClr val="accent2"/>
                </a:solidFill>
                <a:latin typeface="+mn-lt"/>
              </a:rPr>
              <a:t>risks</a:t>
            </a:r>
            <a:endParaRPr lang="fr-CA" sz="2500" b="0" dirty="0">
              <a:solidFill>
                <a:schemeClr val="accent2"/>
              </a:solidFill>
              <a:latin typeface="+mn-lt"/>
            </a:endParaRPr>
          </a:p>
          <a:p>
            <a:pPr lvl="1">
              <a:lnSpc>
                <a:spcPct val="100000"/>
              </a:lnSpc>
            </a:pPr>
            <a:r>
              <a:rPr lang="fr-CA" sz="2500" b="0" dirty="0" err="1">
                <a:solidFill>
                  <a:schemeClr val="accent2"/>
                </a:solidFill>
                <a:latin typeface="+mn-lt"/>
              </a:rPr>
              <a:t>Provide</a:t>
            </a:r>
            <a:r>
              <a:rPr lang="fr-CA" sz="2500" b="0" dirty="0">
                <a:solidFill>
                  <a:schemeClr val="accent2"/>
                </a:solidFill>
                <a:latin typeface="+mn-lt"/>
              </a:rPr>
              <a:t> </a:t>
            </a:r>
            <a:r>
              <a:rPr lang="fr-CA" sz="2500" b="0" dirty="0" err="1">
                <a:solidFill>
                  <a:schemeClr val="accent2"/>
                </a:solidFill>
                <a:latin typeface="+mn-lt"/>
              </a:rPr>
              <a:t>ergonomic</a:t>
            </a:r>
            <a:r>
              <a:rPr lang="fr-CA" sz="2500" b="0" dirty="0">
                <a:solidFill>
                  <a:schemeClr val="accent2"/>
                </a:solidFill>
                <a:latin typeface="+mn-lt"/>
              </a:rPr>
              <a:t> </a:t>
            </a:r>
            <a:r>
              <a:rPr lang="fr-CA" sz="2500" b="0" dirty="0" err="1">
                <a:solidFill>
                  <a:schemeClr val="accent2"/>
                </a:solidFill>
                <a:latin typeface="+mn-lt"/>
              </a:rPr>
              <a:t>equipment</a:t>
            </a:r>
            <a:r>
              <a:rPr lang="fr-CA" sz="2500" b="0" dirty="0">
                <a:solidFill>
                  <a:schemeClr val="accent2"/>
                </a:solidFill>
                <a:latin typeface="+mn-lt"/>
              </a:rPr>
              <a:t> and training</a:t>
            </a:r>
          </a:p>
          <a:p>
            <a:pPr lvl="1">
              <a:lnSpc>
                <a:spcPct val="100000"/>
              </a:lnSpc>
            </a:pPr>
            <a:r>
              <a:rPr lang="fr-CA" sz="2500" b="0" dirty="0" err="1">
                <a:solidFill>
                  <a:schemeClr val="accent2"/>
                </a:solidFill>
                <a:latin typeface="+mn-lt"/>
              </a:rPr>
              <a:t>Implement</a:t>
            </a:r>
            <a:r>
              <a:rPr lang="fr-CA" sz="2500" b="0" dirty="0">
                <a:solidFill>
                  <a:schemeClr val="accent2"/>
                </a:solidFill>
                <a:latin typeface="+mn-lt"/>
              </a:rPr>
              <a:t> </a:t>
            </a:r>
            <a:r>
              <a:rPr lang="fr-CA" sz="2500" b="0" dirty="0" err="1">
                <a:solidFill>
                  <a:schemeClr val="accent2"/>
                </a:solidFill>
                <a:latin typeface="+mn-lt"/>
              </a:rPr>
              <a:t>ergonomic</a:t>
            </a:r>
            <a:r>
              <a:rPr lang="fr-CA" sz="2500" b="0" dirty="0">
                <a:solidFill>
                  <a:schemeClr val="accent2"/>
                </a:solidFill>
                <a:latin typeface="+mn-lt"/>
              </a:rPr>
              <a:t> standards in the </a:t>
            </a:r>
            <a:r>
              <a:rPr lang="fr-CA" sz="2500" b="0" dirty="0" err="1">
                <a:solidFill>
                  <a:schemeClr val="accent2"/>
                </a:solidFill>
                <a:latin typeface="+mn-lt"/>
              </a:rPr>
              <a:t>workplace</a:t>
            </a:r>
            <a:endParaRPr lang="fr-CA" sz="2500" b="0" dirty="0">
              <a:solidFill>
                <a:schemeClr val="accent2"/>
              </a:solidFill>
              <a:latin typeface="+mn-lt"/>
            </a:endParaRPr>
          </a:p>
          <a:p>
            <a:pPr lvl="1">
              <a:lnSpc>
                <a:spcPct val="100000"/>
              </a:lnSpc>
            </a:pPr>
            <a:r>
              <a:rPr lang="fr-CA" sz="2500" b="0" dirty="0" err="1">
                <a:solidFill>
                  <a:schemeClr val="accent2"/>
                </a:solidFill>
                <a:latin typeface="+mn-lt"/>
              </a:rPr>
              <a:t>Ensure</a:t>
            </a:r>
            <a:r>
              <a:rPr lang="fr-CA" sz="2500" b="0" dirty="0">
                <a:solidFill>
                  <a:schemeClr val="accent2"/>
                </a:solidFill>
                <a:latin typeface="+mn-lt"/>
              </a:rPr>
              <a:t> </a:t>
            </a:r>
            <a:r>
              <a:rPr lang="fr-CA" sz="2500" b="0" dirty="0" err="1">
                <a:solidFill>
                  <a:schemeClr val="accent2"/>
                </a:solidFill>
                <a:latin typeface="+mn-lt"/>
              </a:rPr>
              <a:t>workers</a:t>
            </a:r>
            <a:r>
              <a:rPr lang="fr-CA" sz="2500" b="0" dirty="0">
                <a:solidFill>
                  <a:schemeClr val="accent2"/>
                </a:solidFill>
                <a:latin typeface="+mn-lt"/>
              </a:rPr>
              <a:t> are </a:t>
            </a:r>
            <a:r>
              <a:rPr lang="fr-CA" sz="2500" b="0" dirty="0" err="1">
                <a:solidFill>
                  <a:schemeClr val="accent2"/>
                </a:solidFill>
                <a:latin typeface="+mn-lt"/>
              </a:rPr>
              <a:t>educated</a:t>
            </a:r>
            <a:r>
              <a:rPr lang="fr-CA" sz="2500" b="0" dirty="0">
                <a:solidFill>
                  <a:schemeClr val="accent2"/>
                </a:solidFill>
                <a:latin typeface="+mn-lt"/>
              </a:rPr>
              <a:t> on </a:t>
            </a:r>
            <a:r>
              <a:rPr lang="fr-CA" sz="2500" b="0" dirty="0" err="1">
                <a:solidFill>
                  <a:schemeClr val="accent2"/>
                </a:solidFill>
                <a:latin typeface="+mn-lt"/>
              </a:rPr>
              <a:t>proper</a:t>
            </a:r>
            <a:r>
              <a:rPr lang="fr-CA" sz="2500" b="0" dirty="0">
                <a:solidFill>
                  <a:schemeClr val="accent2"/>
                </a:solidFill>
                <a:latin typeface="+mn-lt"/>
              </a:rPr>
              <a:t> </a:t>
            </a:r>
            <a:r>
              <a:rPr lang="fr-CA" sz="2500" b="0" dirty="0" err="1">
                <a:solidFill>
                  <a:schemeClr val="accent2"/>
                </a:solidFill>
                <a:latin typeface="+mn-lt"/>
              </a:rPr>
              <a:t>ergonomic</a:t>
            </a:r>
            <a:r>
              <a:rPr lang="fr-CA" sz="2500" b="0" dirty="0">
                <a:solidFill>
                  <a:schemeClr val="accent2"/>
                </a:solidFill>
                <a:latin typeface="+mn-lt"/>
              </a:rPr>
              <a:t> practices</a:t>
            </a:r>
          </a:p>
          <a:p>
            <a:pPr marL="0" indent="0">
              <a:buNone/>
            </a:pPr>
            <a:endParaRPr lang="fr-CA" sz="2800" b="0" dirty="0">
              <a:latin typeface="+mn-lt"/>
            </a:endParaRPr>
          </a:p>
          <a:p>
            <a:pPr marL="457200" lvl="1" indent="0">
              <a:buNone/>
            </a:pPr>
            <a:endParaRPr lang="fr-CA" b="0" dirty="0"/>
          </a:p>
        </p:txBody>
      </p:sp>
    </p:spTree>
    <p:extLst>
      <p:ext uri="{BB962C8B-B14F-4D97-AF65-F5344CB8AC3E}">
        <p14:creationId xmlns:p14="http://schemas.microsoft.com/office/powerpoint/2010/main" val="171876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6215-27B6-E04B-3A27-313C8032DC18}"/>
              </a:ext>
            </a:extLst>
          </p:cNvPr>
          <p:cNvSpPr>
            <a:spLocks noGrp="1"/>
          </p:cNvSpPr>
          <p:nvPr>
            <p:ph type="title"/>
          </p:nvPr>
        </p:nvSpPr>
        <p:spPr>
          <a:xfrm>
            <a:off x="838200" y="365125"/>
            <a:ext cx="10515600" cy="1325563"/>
          </a:xfrm>
        </p:spPr>
        <p:txBody>
          <a:bodyPr anchor="ctr">
            <a:normAutofit/>
          </a:bodyPr>
          <a:lstStyle/>
          <a:p>
            <a:r>
              <a:rPr lang="en-CA" dirty="0"/>
              <a:t>H&amp;S Law in Canada – The Truth</a:t>
            </a:r>
            <a:endParaRPr lang="en-US" dirty="0"/>
          </a:p>
        </p:txBody>
      </p:sp>
      <p:sp>
        <p:nvSpPr>
          <p:cNvPr id="3" name="Content Placeholder 2">
            <a:extLst>
              <a:ext uri="{FF2B5EF4-FFF2-40B4-BE49-F238E27FC236}">
                <a16:creationId xmlns:a16="http://schemas.microsoft.com/office/drawing/2014/main" id="{7F9006C9-16FB-D4F2-5D17-B09E47591D91}"/>
              </a:ext>
            </a:extLst>
          </p:cNvPr>
          <p:cNvSpPr>
            <a:spLocks noGrp="1"/>
          </p:cNvSpPr>
          <p:nvPr>
            <p:ph sz="half" idx="1"/>
          </p:nvPr>
        </p:nvSpPr>
        <p:spPr>
          <a:xfrm>
            <a:off x="428017" y="1465700"/>
            <a:ext cx="5591783" cy="4867005"/>
          </a:xfrm>
        </p:spPr>
        <p:txBody>
          <a:bodyPr>
            <a:normAutofit/>
          </a:bodyPr>
          <a:lstStyle/>
          <a:p>
            <a:pPr lvl="1">
              <a:lnSpc>
                <a:spcPct val="100000"/>
              </a:lnSpc>
              <a:buClrTx/>
              <a:defRPr/>
            </a:pPr>
            <a:r>
              <a:rPr lang="en-CA" sz="2800" dirty="0">
                <a:latin typeface="Arial" panose="020B0604020202020204" pitchFamily="34" charset="0"/>
                <a:cs typeface="Arial" panose="020B0604020202020204" pitchFamily="34" charset="0"/>
              </a:rPr>
              <a:t>The most important tool for exercising worker rights is the Policy and Workplace Health and Safety Committees </a:t>
            </a:r>
          </a:p>
          <a:p>
            <a:pPr lvl="1">
              <a:lnSpc>
                <a:spcPct val="100000"/>
              </a:lnSpc>
              <a:buClrTx/>
              <a:defRPr/>
            </a:pPr>
            <a:endParaRPr lang="en-CA" sz="2800" dirty="0">
              <a:latin typeface="Arial" panose="020B0604020202020204" pitchFamily="34" charset="0"/>
              <a:cs typeface="Arial" panose="020B0604020202020204" pitchFamily="34" charset="0"/>
            </a:endParaRPr>
          </a:p>
          <a:p>
            <a:pPr lvl="1">
              <a:lnSpc>
                <a:spcPct val="100000"/>
              </a:lnSpc>
              <a:buClrTx/>
              <a:defRPr/>
            </a:pPr>
            <a:r>
              <a:rPr lang="en-CA" sz="2800" dirty="0">
                <a:latin typeface="Arial" panose="020B0604020202020204" pitchFamily="34" charset="0"/>
                <a:cs typeface="Arial" panose="020B0604020202020204" pitchFamily="34" charset="0"/>
              </a:rPr>
              <a:t>Union involvement on these committees will have a direct impact on the health and safety of all workers</a:t>
            </a:r>
          </a:p>
          <a:p>
            <a:pPr marL="0" indent="0">
              <a:buNone/>
            </a:pPr>
            <a:endParaRPr lang="en-US" dirty="0"/>
          </a:p>
        </p:txBody>
      </p:sp>
      <p:pic>
        <p:nvPicPr>
          <p:cNvPr id="4" name="Picture 3">
            <a:extLst>
              <a:ext uri="{FF2B5EF4-FFF2-40B4-BE49-F238E27FC236}">
                <a16:creationId xmlns:a16="http://schemas.microsoft.com/office/drawing/2014/main" id="{650FB6D9-0064-1FF7-4E5F-08971E060246}"/>
              </a:ext>
            </a:extLst>
          </p:cNvPr>
          <p:cNvPicPr>
            <a:picLocks noChangeAspect="1"/>
          </p:cNvPicPr>
          <p:nvPr/>
        </p:nvPicPr>
        <p:blipFill>
          <a:blip r:embed="rId2"/>
          <a:stretch>
            <a:fillRect/>
          </a:stretch>
        </p:blipFill>
        <p:spPr>
          <a:xfrm>
            <a:off x="6199909" y="2068190"/>
            <a:ext cx="5181600" cy="3881198"/>
          </a:xfrm>
          <a:prstGeom prst="rect">
            <a:avLst/>
          </a:prstGeom>
          <a:noFill/>
        </p:spPr>
      </p:pic>
    </p:spTree>
    <p:extLst>
      <p:ext uri="{BB962C8B-B14F-4D97-AF65-F5344CB8AC3E}">
        <p14:creationId xmlns:p14="http://schemas.microsoft.com/office/powerpoint/2010/main" val="238823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BDD4-40DF-3E7E-8823-6BCB1B1D3DCB}"/>
              </a:ext>
            </a:extLst>
          </p:cNvPr>
          <p:cNvSpPr>
            <a:spLocks noGrp="1"/>
          </p:cNvSpPr>
          <p:nvPr>
            <p:ph type="title"/>
          </p:nvPr>
        </p:nvSpPr>
        <p:spPr/>
        <p:txBody>
          <a:bodyPr/>
          <a:lstStyle/>
          <a:p>
            <a:r>
              <a:rPr lang="en-US" dirty="0"/>
              <a:t>127.1 – Internal Complaint Resolution Process </a:t>
            </a:r>
          </a:p>
        </p:txBody>
      </p:sp>
      <p:sp>
        <p:nvSpPr>
          <p:cNvPr id="3" name="Content Placeholder 2">
            <a:extLst>
              <a:ext uri="{FF2B5EF4-FFF2-40B4-BE49-F238E27FC236}">
                <a16:creationId xmlns:a16="http://schemas.microsoft.com/office/drawing/2014/main" id="{59FC06CF-C780-A0E3-78AB-DB37C3427D16}"/>
              </a:ext>
            </a:extLst>
          </p:cNvPr>
          <p:cNvSpPr>
            <a:spLocks noGrp="1"/>
          </p:cNvSpPr>
          <p:nvPr>
            <p:ph idx="1"/>
          </p:nvPr>
        </p:nvSpPr>
        <p:spPr/>
        <p:txBody>
          <a:bodyPr/>
          <a:lstStyle/>
          <a:p>
            <a:pPr marL="0" marR="0" indent="0">
              <a:spcBef>
                <a:spcPts val="0"/>
              </a:spcBef>
              <a:spcAft>
                <a:spcPts val="0"/>
              </a:spcAft>
              <a:buNone/>
            </a:pPr>
            <a:r>
              <a:rPr lang="en-US" sz="2800" dirty="0">
                <a:effectLst/>
                <a:latin typeface="+mn-lt"/>
                <a:ea typeface="Times New Roman" panose="02020603050405020304" pitchFamily="18" charset="0"/>
                <a:cs typeface="Aptos" panose="020B0004020202020204" pitchFamily="34" charset="0"/>
              </a:rPr>
              <a:t>Internal Complaint Resolution Process</a:t>
            </a:r>
            <a:endParaRPr lang="en-US" sz="28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en-US" sz="2800" dirty="0">
                <a:effectLst/>
                <a:latin typeface="+mn-lt"/>
                <a:ea typeface="Times New Roman" panose="02020603050405020304" pitchFamily="18" charset="0"/>
                <a:cs typeface="Aptos" panose="020B0004020202020204" pitchFamily="34" charset="0"/>
              </a:rPr>
              <a:t>Complaint to supervisor</a:t>
            </a:r>
            <a:endParaRPr lang="en-US" sz="28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en-US" sz="2800" dirty="0">
                <a:effectLst/>
                <a:latin typeface="+mn-lt"/>
                <a:ea typeface="Times New Roman" panose="02020603050405020304" pitchFamily="18" charset="0"/>
                <a:cs typeface="Aptos" panose="020B0004020202020204" pitchFamily="34" charset="0"/>
              </a:rPr>
              <a:t> </a:t>
            </a:r>
            <a:endParaRPr lang="en-US" sz="2800" dirty="0">
              <a:effectLst/>
              <a:latin typeface="+mn-lt"/>
              <a:ea typeface="Calibri" panose="020F0502020204030204" pitchFamily="34" charset="0"/>
              <a:cs typeface="Aptos" panose="020B0004020202020204" pitchFamily="34" charset="0"/>
            </a:endParaRPr>
          </a:p>
          <a:p>
            <a:pPr marL="0" marR="0" indent="0">
              <a:spcBef>
                <a:spcPts val="0"/>
              </a:spcBef>
              <a:spcAft>
                <a:spcPts val="0"/>
              </a:spcAft>
              <a:buNone/>
            </a:pPr>
            <a:r>
              <a:rPr lang="en-US" sz="2800" dirty="0">
                <a:effectLst/>
                <a:latin typeface="+mn-lt"/>
                <a:ea typeface="Times New Roman" panose="02020603050405020304" pitchFamily="18" charset="0"/>
                <a:cs typeface="Aptos" panose="020B0004020202020204" pitchFamily="34" charset="0"/>
              </a:rPr>
              <a:t>127.1 (1) An employee who believes on reasonable grounds that there has been a contravention of this Part or that there is likely to be an accident, injury or illness arising out of, linked with or occurring in the course of employment shall, before exercising any other recourse available under this Part, except the rights conferred by sections 128, 129 and 132, make a complaint to the employee’s supervisor.</a:t>
            </a:r>
            <a:endParaRPr lang="en-US" sz="2800" dirty="0">
              <a:effectLst/>
              <a:latin typeface="+mn-lt"/>
              <a:ea typeface="Calibri" panose="020F050202020403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304565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54868" y="134240"/>
            <a:ext cx="9376628" cy="951960"/>
          </a:xfrm>
        </p:spPr>
        <p:txBody>
          <a:bodyPr>
            <a:noAutofit/>
          </a:bodyPr>
          <a:lstStyle/>
          <a:p>
            <a:pPr algn="ctr" eaLnBrk="1" hangingPunct="1"/>
            <a:r>
              <a:rPr lang="en-CA" dirty="0"/>
              <a:t>Workplace Committees and Representatives</a:t>
            </a:r>
          </a:p>
        </p:txBody>
      </p:sp>
      <p:grpSp>
        <p:nvGrpSpPr>
          <p:cNvPr id="39946" name="Group 39945"/>
          <p:cNvGrpSpPr/>
          <p:nvPr/>
        </p:nvGrpSpPr>
        <p:grpSpPr>
          <a:xfrm>
            <a:off x="2855640" y="1086200"/>
            <a:ext cx="6897960" cy="5314600"/>
            <a:chOff x="1331640" y="1414076"/>
            <a:chExt cx="6373022" cy="4939924"/>
          </a:xfrm>
        </p:grpSpPr>
        <p:sp>
          <p:nvSpPr>
            <p:cNvPr id="42" name="Donut 41"/>
            <p:cNvSpPr/>
            <p:nvPr/>
          </p:nvSpPr>
          <p:spPr>
            <a:xfrm>
              <a:off x="2115550" y="1414076"/>
              <a:ext cx="4929639" cy="4929638"/>
            </a:xfrm>
            <a:prstGeom prst="donut">
              <a:avLst>
                <a:gd name="adj" fmla="val 984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39936" name="Group 39935"/>
            <p:cNvGrpSpPr/>
            <p:nvPr/>
          </p:nvGrpSpPr>
          <p:grpSpPr>
            <a:xfrm>
              <a:off x="1331640" y="1414076"/>
              <a:ext cx="6373022" cy="4939924"/>
              <a:chOff x="2324483" y="1845242"/>
              <a:chExt cx="4290355" cy="3325585"/>
            </a:xfrm>
          </p:grpSpPr>
          <p:sp>
            <p:nvSpPr>
              <p:cNvPr id="39939" name="Freeform 39938"/>
              <p:cNvSpPr/>
              <p:nvPr/>
            </p:nvSpPr>
            <p:spPr>
              <a:xfrm>
                <a:off x="3725862" y="184524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en-CA" sz="1600" dirty="0"/>
                  <a:t>Deal with local OHS complaints</a:t>
                </a:r>
              </a:p>
            </p:txBody>
          </p:sp>
          <p:sp>
            <p:nvSpPr>
              <p:cNvPr id="39940" name="Freeform 39939"/>
              <p:cNvSpPr/>
              <p:nvPr/>
            </p:nvSpPr>
            <p:spPr>
              <a:xfrm>
                <a:off x="5121348"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en-CA" sz="1600" dirty="0"/>
                  <a:t>Inspect the workplace monthly</a:t>
                </a:r>
              </a:p>
            </p:txBody>
          </p:sp>
          <p:sp>
            <p:nvSpPr>
              <p:cNvPr id="39941" name="Freeform 39940"/>
              <p:cNvSpPr/>
              <p:nvPr/>
            </p:nvSpPr>
            <p:spPr>
              <a:xfrm>
                <a:off x="5115455"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en-CA" sz="1600" dirty="0"/>
                  <a:t>Participate in inquiries and investigations</a:t>
                </a:r>
              </a:p>
            </p:txBody>
          </p:sp>
          <p:sp>
            <p:nvSpPr>
              <p:cNvPr id="39942" name="Freeform 39941"/>
              <p:cNvSpPr/>
              <p:nvPr/>
            </p:nvSpPr>
            <p:spPr>
              <a:xfrm>
                <a:off x="3734328" y="442408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en-CA" sz="1600" dirty="0"/>
                  <a:t>Participate in the implementation and monitoring of OHS policies and programs</a:t>
                </a:r>
              </a:p>
            </p:txBody>
          </p:sp>
          <p:sp>
            <p:nvSpPr>
              <p:cNvPr id="39943" name="Freeform 39942"/>
              <p:cNvSpPr/>
              <p:nvPr/>
            </p:nvSpPr>
            <p:spPr>
              <a:xfrm>
                <a:off x="2324483"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en-CA" sz="1600" dirty="0"/>
                  <a:t>Maintain adequate records</a:t>
                </a:r>
              </a:p>
            </p:txBody>
          </p:sp>
          <p:sp>
            <p:nvSpPr>
              <p:cNvPr id="39944" name="Freeform 39943"/>
              <p:cNvSpPr/>
              <p:nvPr/>
            </p:nvSpPr>
            <p:spPr>
              <a:xfrm>
                <a:off x="2330377"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en-CA" sz="1600" dirty="0"/>
                  <a:t>Make recommendations to management </a:t>
                </a:r>
              </a:p>
            </p:txBody>
          </p:sp>
        </p:grpSp>
      </p:grpSp>
    </p:spTree>
    <p:extLst>
      <p:ext uri="{BB962C8B-B14F-4D97-AF65-F5344CB8AC3E}">
        <p14:creationId xmlns:p14="http://schemas.microsoft.com/office/powerpoint/2010/main" val="315723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884000" y="1305355"/>
            <a:ext cx="8912954" cy="4515153"/>
            <a:chOff x="1402116" y="2164688"/>
            <a:chExt cx="7410915" cy="3677444"/>
          </a:xfrm>
        </p:grpSpPr>
        <p:sp>
          <p:nvSpPr>
            <p:cNvPr id="7" name="Freeform 6"/>
            <p:cNvSpPr/>
            <p:nvPr/>
          </p:nvSpPr>
          <p:spPr>
            <a:xfrm>
              <a:off x="1402117" y="2164688"/>
              <a:ext cx="3668687" cy="1803987"/>
            </a:xfrm>
            <a:custGeom>
              <a:avLst/>
              <a:gdLst>
                <a:gd name="connsiteX0" fmla="*/ 0 w 2051843"/>
                <a:gd name="connsiteY0" fmla="*/ 0 h 4172743"/>
                <a:gd name="connsiteX1" fmla="*/ 1709862 w 2051843"/>
                <a:gd name="connsiteY1" fmla="*/ 0 h 4172743"/>
                <a:gd name="connsiteX2" fmla="*/ 2051843 w 2051843"/>
                <a:gd name="connsiteY2" fmla="*/ 341981 h 4172743"/>
                <a:gd name="connsiteX3" fmla="*/ 2051843 w 2051843"/>
                <a:gd name="connsiteY3" fmla="*/ 4172743 h 4172743"/>
                <a:gd name="connsiteX4" fmla="*/ 0 w 2051843"/>
                <a:gd name="connsiteY4" fmla="*/ 4172743 h 4172743"/>
                <a:gd name="connsiteX5" fmla="*/ 0 w 2051843"/>
                <a:gd name="connsiteY5" fmla="*/ 0 h 417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843" h="4172743">
                  <a:moveTo>
                    <a:pt x="0" y="4172742"/>
                  </a:moveTo>
                  <a:lnTo>
                    <a:pt x="0" y="695472"/>
                  </a:lnTo>
                  <a:cubicBezTo>
                    <a:pt x="0" y="311374"/>
                    <a:pt x="75288" y="1"/>
                    <a:pt x="168161" y="1"/>
                  </a:cubicBezTo>
                  <a:lnTo>
                    <a:pt x="2051843" y="1"/>
                  </a:lnTo>
                  <a:lnTo>
                    <a:pt x="2051843" y="4172742"/>
                  </a:lnTo>
                  <a:lnTo>
                    <a:pt x="0" y="41727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324000" rIns="180000" bIns="911234" numCol="1" spcCol="1270" anchor="ctr" anchorCtr="0">
              <a:noAutofit/>
            </a:bodyPr>
            <a:lstStyle/>
            <a:p>
              <a:pPr algn="ctr" defTabSz="2489200">
                <a:lnSpc>
                  <a:spcPct val="90000"/>
                </a:lnSpc>
                <a:spcAft>
                  <a:spcPct val="35000"/>
                </a:spcAft>
              </a:pPr>
              <a:endParaRPr lang="en-CA" dirty="0"/>
            </a:p>
            <a:p>
              <a:pPr algn="ctr" defTabSz="2489200">
                <a:lnSpc>
                  <a:spcPct val="90000"/>
                </a:lnSpc>
                <a:spcAft>
                  <a:spcPct val="35000"/>
                </a:spcAft>
              </a:pPr>
              <a:r>
                <a:rPr lang="en-CA" dirty="0"/>
                <a:t>The CLC is founded on the principal of Internal Responsibility</a:t>
              </a:r>
            </a:p>
          </p:txBody>
        </p:sp>
        <p:sp>
          <p:nvSpPr>
            <p:cNvPr id="8" name="Freeform 7"/>
            <p:cNvSpPr/>
            <p:nvPr/>
          </p:nvSpPr>
          <p:spPr>
            <a:xfrm>
              <a:off x="5144343" y="2164689"/>
              <a:ext cx="3668687" cy="1803986"/>
            </a:xfrm>
            <a:custGeom>
              <a:avLst/>
              <a:gdLst>
                <a:gd name="connsiteX0" fmla="*/ 0 w 4172743"/>
                <a:gd name="connsiteY0" fmla="*/ 0 h 2051843"/>
                <a:gd name="connsiteX1" fmla="*/ 3830762 w 4172743"/>
                <a:gd name="connsiteY1" fmla="*/ 0 h 2051843"/>
                <a:gd name="connsiteX2" fmla="*/ 4172743 w 4172743"/>
                <a:gd name="connsiteY2" fmla="*/ 341981 h 2051843"/>
                <a:gd name="connsiteX3" fmla="*/ 4172743 w 4172743"/>
                <a:gd name="connsiteY3" fmla="*/ 2051843 h 2051843"/>
                <a:gd name="connsiteX4" fmla="*/ 0 w 4172743"/>
                <a:gd name="connsiteY4" fmla="*/ 2051843 h 2051843"/>
                <a:gd name="connsiteX5" fmla="*/ 0 w 4172743"/>
                <a:gd name="connsiteY5" fmla="*/ 0 h 205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743" h="2051843">
                  <a:moveTo>
                    <a:pt x="0" y="0"/>
                  </a:moveTo>
                  <a:lnTo>
                    <a:pt x="3830762" y="0"/>
                  </a:lnTo>
                  <a:cubicBezTo>
                    <a:pt x="4019633" y="0"/>
                    <a:pt x="4172743" y="153110"/>
                    <a:pt x="4172743" y="341981"/>
                  </a:cubicBezTo>
                  <a:lnTo>
                    <a:pt x="4172743" y="2051843"/>
                  </a:lnTo>
                  <a:lnTo>
                    <a:pt x="0" y="205184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396000" rIns="398272" bIns="911233" numCol="1" spcCol="1270" anchor="ctr" anchorCtr="0">
              <a:noAutofit/>
            </a:bodyPr>
            <a:lstStyle/>
            <a:p>
              <a:pPr algn="ctr" defTabSz="2489200">
                <a:lnSpc>
                  <a:spcPct val="90000"/>
                </a:lnSpc>
              </a:pPr>
              <a:endParaRPr lang="en-CA" dirty="0"/>
            </a:p>
            <a:p>
              <a:pPr marL="449263" indent="-84138" algn="ctr" defTabSz="2489200">
                <a:lnSpc>
                  <a:spcPct val="90000"/>
                </a:lnSpc>
                <a:spcAft>
                  <a:spcPts val="600"/>
                </a:spcAft>
              </a:pPr>
              <a:r>
                <a:rPr lang="en-CA" dirty="0"/>
                <a:t>Provides 3 Basic Rights</a:t>
              </a:r>
            </a:p>
            <a:p>
              <a:pPr marL="814388" lvl="1" indent="-182563" defTabSz="2489200">
                <a:lnSpc>
                  <a:spcPct val="90000"/>
                </a:lnSpc>
                <a:buFont typeface="Arial" panose="020B0604020202020204" pitchFamily="34" charset="0"/>
                <a:buChar char="•"/>
              </a:pPr>
              <a:r>
                <a:rPr lang="en-CA" dirty="0"/>
                <a:t>Right to Know</a:t>
              </a:r>
            </a:p>
            <a:p>
              <a:pPr marL="814388" lvl="1" indent="-182563" defTabSz="2489200">
                <a:lnSpc>
                  <a:spcPct val="90000"/>
                </a:lnSpc>
                <a:buFont typeface="Arial" panose="020B0604020202020204" pitchFamily="34" charset="0"/>
                <a:buChar char="•"/>
              </a:pPr>
              <a:r>
                <a:rPr lang="en-CA" dirty="0"/>
                <a:t>Right to Participate</a:t>
              </a:r>
            </a:p>
            <a:p>
              <a:pPr marL="814388" lvl="1" indent="-182563" defTabSz="2489200">
                <a:lnSpc>
                  <a:spcPct val="90000"/>
                </a:lnSpc>
                <a:buFont typeface="Arial" panose="020B0604020202020204" pitchFamily="34" charset="0"/>
                <a:buChar char="•"/>
              </a:pPr>
              <a:r>
                <a:rPr lang="en-CA" dirty="0"/>
                <a:t>Right to Refuse</a:t>
              </a:r>
            </a:p>
          </p:txBody>
        </p:sp>
        <p:sp>
          <p:nvSpPr>
            <p:cNvPr id="9" name="Freeform 8"/>
            <p:cNvSpPr/>
            <p:nvPr/>
          </p:nvSpPr>
          <p:spPr>
            <a:xfrm>
              <a:off x="1402116" y="4069462"/>
              <a:ext cx="3668687" cy="1772670"/>
            </a:xfrm>
            <a:custGeom>
              <a:avLst/>
              <a:gdLst>
                <a:gd name="connsiteX0" fmla="*/ 0 w 4172743"/>
                <a:gd name="connsiteY0" fmla="*/ 0 h 2051843"/>
                <a:gd name="connsiteX1" fmla="*/ 3830762 w 4172743"/>
                <a:gd name="connsiteY1" fmla="*/ 0 h 2051843"/>
                <a:gd name="connsiteX2" fmla="*/ 4172743 w 4172743"/>
                <a:gd name="connsiteY2" fmla="*/ 341981 h 2051843"/>
                <a:gd name="connsiteX3" fmla="*/ 4172743 w 4172743"/>
                <a:gd name="connsiteY3" fmla="*/ 2051843 h 2051843"/>
                <a:gd name="connsiteX4" fmla="*/ 0 w 4172743"/>
                <a:gd name="connsiteY4" fmla="*/ 2051843 h 2051843"/>
                <a:gd name="connsiteX5" fmla="*/ 0 w 4172743"/>
                <a:gd name="connsiteY5" fmla="*/ 0 h 205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743" h="2051843">
                  <a:moveTo>
                    <a:pt x="4172743" y="2051842"/>
                  </a:moveTo>
                  <a:lnTo>
                    <a:pt x="341981" y="2051842"/>
                  </a:lnTo>
                  <a:cubicBezTo>
                    <a:pt x="153110" y="2051842"/>
                    <a:pt x="0" y="1898732"/>
                    <a:pt x="0" y="1709861"/>
                  </a:cubicBezTo>
                  <a:lnTo>
                    <a:pt x="0" y="1"/>
                  </a:lnTo>
                  <a:lnTo>
                    <a:pt x="4172743" y="1"/>
                  </a:lnTo>
                  <a:lnTo>
                    <a:pt x="4172743" y="20518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972000" rIns="180000" bIns="398272" numCol="1" spcCol="1270" anchor="ctr" anchorCtr="0">
              <a:noAutofit/>
            </a:bodyPr>
            <a:lstStyle/>
            <a:p>
              <a:pPr algn="ctr" defTabSz="2489200">
                <a:lnSpc>
                  <a:spcPct val="90000"/>
                </a:lnSpc>
                <a:spcAft>
                  <a:spcPct val="35000"/>
                </a:spcAft>
              </a:pPr>
              <a:r>
                <a:rPr lang="en-CA" dirty="0"/>
                <a:t>Places the direct responsibility for workplace health and safety on everyone in the workplace.</a:t>
              </a:r>
            </a:p>
            <a:p>
              <a:pPr algn="ctr" defTabSz="2489200">
                <a:lnSpc>
                  <a:spcPct val="90000"/>
                </a:lnSpc>
                <a:spcAft>
                  <a:spcPct val="35000"/>
                </a:spcAft>
              </a:pPr>
              <a:endParaRPr lang="en-CA" sz="1600" dirty="0"/>
            </a:p>
          </p:txBody>
        </p:sp>
        <p:sp>
          <p:nvSpPr>
            <p:cNvPr id="10" name="Freeform 9"/>
            <p:cNvSpPr/>
            <p:nvPr/>
          </p:nvSpPr>
          <p:spPr>
            <a:xfrm>
              <a:off x="5144342" y="4069462"/>
              <a:ext cx="3668689" cy="1772670"/>
            </a:xfrm>
            <a:custGeom>
              <a:avLst/>
              <a:gdLst>
                <a:gd name="connsiteX0" fmla="*/ 0 w 2051843"/>
                <a:gd name="connsiteY0" fmla="*/ 0 h 4172743"/>
                <a:gd name="connsiteX1" fmla="*/ 1709862 w 2051843"/>
                <a:gd name="connsiteY1" fmla="*/ 0 h 4172743"/>
                <a:gd name="connsiteX2" fmla="*/ 2051843 w 2051843"/>
                <a:gd name="connsiteY2" fmla="*/ 341981 h 4172743"/>
                <a:gd name="connsiteX3" fmla="*/ 2051843 w 2051843"/>
                <a:gd name="connsiteY3" fmla="*/ 4172743 h 4172743"/>
                <a:gd name="connsiteX4" fmla="*/ 0 w 2051843"/>
                <a:gd name="connsiteY4" fmla="*/ 4172743 h 4172743"/>
                <a:gd name="connsiteX5" fmla="*/ 0 w 2051843"/>
                <a:gd name="connsiteY5" fmla="*/ 0 h 417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843" h="4172743">
                  <a:moveTo>
                    <a:pt x="2051843" y="0"/>
                  </a:moveTo>
                  <a:lnTo>
                    <a:pt x="2051843" y="3477271"/>
                  </a:lnTo>
                  <a:cubicBezTo>
                    <a:pt x="2051843" y="3861370"/>
                    <a:pt x="1976555" y="4172743"/>
                    <a:pt x="1883682" y="4172743"/>
                  </a:cubicBezTo>
                  <a:lnTo>
                    <a:pt x="0" y="4172743"/>
                  </a:lnTo>
                  <a:lnTo>
                    <a:pt x="0" y="0"/>
                  </a:lnTo>
                  <a:lnTo>
                    <a:pt x="2051843"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450000" rIns="108000" bIns="398273" numCol="1" spcCol="1270" anchor="ctr" anchorCtr="0">
              <a:noAutofit/>
            </a:bodyPr>
            <a:lstStyle/>
            <a:p>
              <a:pPr marL="266700" lvl="1" defTabSz="2489200"/>
              <a:endParaRPr lang="en-CA" dirty="0"/>
            </a:p>
            <a:p>
              <a:pPr marL="266700" lvl="1" defTabSz="2489200"/>
              <a:r>
                <a:rPr lang="en-CA" dirty="0"/>
                <a:t>Provides formal and informal mechanisms for raising OHS issues</a:t>
              </a:r>
            </a:p>
          </p:txBody>
        </p:sp>
        <p:sp>
          <p:nvSpPr>
            <p:cNvPr id="11" name="Freeform 10"/>
            <p:cNvSpPr/>
            <p:nvPr/>
          </p:nvSpPr>
          <p:spPr>
            <a:xfrm>
              <a:off x="3507698" y="3571779"/>
              <a:ext cx="3210070" cy="816724"/>
            </a:xfrm>
            <a:custGeom>
              <a:avLst/>
              <a:gdLst>
                <a:gd name="connsiteX0" fmla="*/ 0 w 3175799"/>
                <a:gd name="connsiteY0" fmla="*/ 203897 h 1223360"/>
                <a:gd name="connsiteX1" fmla="*/ 203897 w 3175799"/>
                <a:gd name="connsiteY1" fmla="*/ 0 h 1223360"/>
                <a:gd name="connsiteX2" fmla="*/ 2971902 w 3175799"/>
                <a:gd name="connsiteY2" fmla="*/ 0 h 1223360"/>
                <a:gd name="connsiteX3" fmla="*/ 3175799 w 3175799"/>
                <a:gd name="connsiteY3" fmla="*/ 203897 h 1223360"/>
                <a:gd name="connsiteX4" fmla="*/ 3175799 w 3175799"/>
                <a:gd name="connsiteY4" fmla="*/ 1019463 h 1223360"/>
                <a:gd name="connsiteX5" fmla="*/ 2971902 w 3175799"/>
                <a:gd name="connsiteY5" fmla="*/ 1223360 h 1223360"/>
                <a:gd name="connsiteX6" fmla="*/ 203897 w 3175799"/>
                <a:gd name="connsiteY6" fmla="*/ 1223360 h 1223360"/>
                <a:gd name="connsiteX7" fmla="*/ 0 w 3175799"/>
                <a:gd name="connsiteY7" fmla="*/ 1019463 h 1223360"/>
                <a:gd name="connsiteX8" fmla="*/ 0 w 3175799"/>
                <a:gd name="connsiteY8" fmla="*/ 203897 h 12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799" h="1223360">
                  <a:moveTo>
                    <a:pt x="0" y="203897"/>
                  </a:moveTo>
                  <a:cubicBezTo>
                    <a:pt x="0" y="91288"/>
                    <a:pt x="91288" y="0"/>
                    <a:pt x="203897" y="0"/>
                  </a:cubicBezTo>
                  <a:lnTo>
                    <a:pt x="2971902" y="0"/>
                  </a:lnTo>
                  <a:cubicBezTo>
                    <a:pt x="3084511" y="0"/>
                    <a:pt x="3175799" y="91288"/>
                    <a:pt x="3175799" y="203897"/>
                  </a:cubicBezTo>
                  <a:lnTo>
                    <a:pt x="3175799" y="1019463"/>
                  </a:lnTo>
                  <a:cubicBezTo>
                    <a:pt x="3175799" y="1132072"/>
                    <a:pt x="3084511" y="1223360"/>
                    <a:pt x="2971902" y="1223360"/>
                  </a:cubicBezTo>
                  <a:lnTo>
                    <a:pt x="203897" y="1223360"/>
                  </a:lnTo>
                  <a:cubicBezTo>
                    <a:pt x="91288" y="1223360"/>
                    <a:pt x="0" y="1132072"/>
                    <a:pt x="0" y="1019463"/>
                  </a:cubicBezTo>
                  <a:lnTo>
                    <a:pt x="0" y="203897"/>
                  </a:lnTo>
                  <a:close/>
                </a:path>
              </a:pathLst>
            </a:cu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61650" tIns="261650" rIns="261650" bIns="261650" numCol="1" spcCol="1270" anchor="ctr" anchorCtr="0">
              <a:noAutofit/>
            </a:bodyPr>
            <a:lstStyle/>
            <a:p>
              <a:pPr algn="ctr" defTabSz="2355850">
                <a:lnSpc>
                  <a:spcPct val="90000"/>
                </a:lnSpc>
                <a:spcAft>
                  <a:spcPct val="35000"/>
                </a:spcAft>
              </a:pPr>
              <a:r>
                <a:rPr lang="en-CA" sz="2000" dirty="0"/>
                <a:t>The Internal Responsibility System</a:t>
              </a:r>
            </a:p>
          </p:txBody>
        </p:sp>
      </p:grpSp>
      <p:sp>
        <p:nvSpPr>
          <p:cNvPr id="5122" name="Rectangle 2"/>
          <p:cNvSpPr>
            <a:spLocks noGrp="1" noChangeArrowheads="1"/>
          </p:cNvSpPr>
          <p:nvPr>
            <p:ph type="title"/>
          </p:nvPr>
        </p:nvSpPr>
        <p:spPr>
          <a:xfrm>
            <a:off x="1884000" y="316801"/>
            <a:ext cx="8348662" cy="542925"/>
          </a:xfrm>
        </p:spPr>
        <p:txBody>
          <a:bodyPr>
            <a:noAutofit/>
          </a:bodyPr>
          <a:lstStyle/>
          <a:p>
            <a:pPr eaLnBrk="1" hangingPunct="1"/>
            <a:r>
              <a:rPr lang="en-US" dirty="0"/>
              <a:t>The Internal Responsibility System </a:t>
            </a:r>
          </a:p>
        </p:txBody>
      </p:sp>
    </p:spTree>
    <p:extLst>
      <p:ext uri="{BB962C8B-B14F-4D97-AF65-F5344CB8AC3E}">
        <p14:creationId xmlns:p14="http://schemas.microsoft.com/office/powerpoint/2010/main" val="410783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662"/>
            <a:ext cx="10515600" cy="1055113"/>
          </a:xfrm>
        </p:spPr>
        <p:txBody>
          <a:bodyPr>
            <a:normAutofit/>
          </a:bodyPr>
          <a:lstStyle/>
          <a:p>
            <a:r>
              <a:rPr lang="en-CA" altLang="en-US" dirty="0"/>
              <a:t>Tips, Tools and Information</a:t>
            </a:r>
            <a:endParaRPr lang="en-CA" dirty="0"/>
          </a:p>
        </p:txBody>
      </p:sp>
      <p:sp>
        <p:nvSpPr>
          <p:cNvPr id="3" name="Content Placeholder 2"/>
          <p:cNvSpPr>
            <a:spLocks noGrp="1"/>
          </p:cNvSpPr>
          <p:nvPr>
            <p:ph idx="1"/>
          </p:nvPr>
        </p:nvSpPr>
        <p:spPr>
          <a:xfrm>
            <a:off x="1361017" y="1070044"/>
            <a:ext cx="8345488" cy="4922194"/>
          </a:xfrm>
        </p:spPr>
        <p:txBody>
          <a:bodyPr>
            <a:normAutofit lnSpcReduction="10000"/>
          </a:bodyPr>
          <a:lstStyle/>
          <a:p>
            <a:r>
              <a:rPr lang="en-CA" altLang="en-US" sz="3200" dirty="0">
                <a:solidFill>
                  <a:srgbClr val="003478"/>
                </a:solidFill>
              </a:rPr>
              <a:t>Effective meetings</a:t>
            </a:r>
          </a:p>
          <a:p>
            <a:pPr lvl="1"/>
            <a:r>
              <a:rPr lang="en-CA" altLang="en-US" b="0" dirty="0">
                <a:solidFill>
                  <a:srgbClr val="003478"/>
                </a:solidFill>
              </a:rPr>
              <a:t>Schedule, but be flexible</a:t>
            </a:r>
          </a:p>
          <a:p>
            <a:pPr lvl="1"/>
            <a:r>
              <a:rPr lang="en-CA" altLang="en-US" b="0" dirty="0">
                <a:solidFill>
                  <a:srgbClr val="003478"/>
                </a:solidFill>
              </a:rPr>
              <a:t>Begin and end on time</a:t>
            </a:r>
          </a:p>
          <a:p>
            <a:pPr lvl="1"/>
            <a:r>
              <a:rPr lang="en-CA" altLang="en-US" b="0" dirty="0">
                <a:solidFill>
                  <a:srgbClr val="003478"/>
                </a:solidFill>
              </a:rPr>
              <a:t>Agenda is known well in advance</a:t>
            </a:r>
          </a:p>
          <a:p>
            <a:pPr lvl="1"/>
            <a:r>
              <a:rPr lang="en-CA" altLang="en-US" b="0" dirty="0">
                <a:solidFill>
                  <a:srgbClr val="003478"/>
                </a:solidFill>
              </a:rPr>
              <a:t>Attend! And come prepared</a:t>
            </a:r>
          </a:p>
          <a:p>
            <a:pPr lvl="1"/>
            <a:r>
              <a:rPr lang="en-CA" altLang="en-US" b="0" dirty="0">
                <a:solidFill>
                  <a:srgbClr val="003478"/>
                </a:solidFill>
              </a:rPr>
              <a:t>Participate! Differing opinions are welcome</a:t>
            </a:r>
          </a:p>
          <a:p>
            <a:pPr lvl="1"/>
            <a:r>
              <a:rPr lang="en-CA" altLang="en-US" b="0" dirty="0">
                <a:solidFill>
                  <a:srgbClr val="003478"/>
                </a:solidFill>
              </a:rPr>
              <a:t>Strive for consensus</a:t>
            </a:r>
          </a:p>
          <a:p>
            <a:pPr lvl="1"/>
            <a:r>
              <a:rPr lang="en-CA" altLang="en-US" b="0" dirty="0">
                <a:solidFill>
                  <a:srgbClr val="003478"/>
                </a:solidFill>
              </a:rPr>
              <a:t>Invite speakers – have regular training events </a:t>
            </a:r>
            <a:endParaRPr lang="en-CA" altLang="en-US" dirty="0">
              <a:solidFill>
                <a:srgbClr val="003478"/>
              </a:solidFill>
            </a:endParaRPr>
          </a:p>
          <a:p>
            <a:r>
              <a:rPr lang="en-CA" altLang="en-US" sz="3200" dirty="0">
                <a:solidFill>
                  <a:srgbClr val="003478"/>
                </a:solidFill>
              </a:rPr>
              <a:t>Good recommendations</a:t>
            </a:r>
          </a:p>
          <a:p>
            <a:pPr lvl="1"/>
            <a:r>
              <a:rPr lang="en-CA" altLang="en-US" b="0" dirty="0">
                <a:solidFill>
                  <a:srgbClr val="003478"/>
                </a:solidFill>
              </a:rPr>
              <a:t>Support the Internal Responsibility System</a:t>
            </a:r>
          </a:p>
          <a:p>
            <a:pPr lvl="1"/>
            <a:r>
              <a:rPr lang="en-CA" altLang="en-US" b="0" dirty="0">
                <a:solidFill>
                  <a:srgbClr val="003478"/>
                </a:solidFill>
              </a:rPr>
              <a:t>Support compliance with policy and legislative requirements</a:t>
            </a:r>
          </a:p>
          <a:p>
            <a:pPr lvl="1"/>
            <a:r>
              <a:rPr lang="en-CA" altLang="en-US" b="0" dirty="0">
                <a:solidFill>
                  <a:srgbClr val="003478"/>
                </a:solidFill>
              </a:rPr>
              <a:t>Reduce or eliminate risks</a:t>
            </a:r>
            <a:endParaRPr lang="en-CA" altLang="en-US" b="1" dirty="0">
              <a:solidFill>
                <a:srgbClr val="003478"/>
              </a:solidFill>
            </a:endParaRPr>
          </a:p>
        </p:txBody>
      </p:sp>
    </p:spTree>
    <p:extLst>
      <p:ext uri="{BB962C8B-B14F-4D97-AF65-F5344CB8AC3E}">
        <p14:creationId xmlns:p14="http://schemas.microsoft.com/office/powerpoint/2010/main" val="177946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5C30-C87F-DD6D-B559-6314312A2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C7D9C-5880-7E47-2E74-9E7F77291514}"/>
              </a:ext>
            </a:extLst>
          </p:cNvPr>
          <p:cNvSpPr>
            <a:spLocks noGrp="1"/>
          </p:cNvSpPr>
          <p:nvPr>
            <p:ph type="title"/>
          </p:nvPr>
        </p:nvSpPr>
        <p:spPr>
          <a:xfrm>
            <a:off x="838200" y="365125"/>
            <a:ext cx="7080115" cy="559003"/>
          </a:xfrm>
        </p:spPr>
        <p:txBody>
          <a:bodyPr>
            <a:normAutofit fontScale="90000"/>
          </a:bodyPr>
          <a:lstStyle/>
          <a:p>
            <a:r>
              <a:rPr lang="en-US" sz="4000" dirty="0"/>
              <a:t>Committee</a:t>
            </a:r>
            <a:r>
              <a:rPr lang="en-US" dirty="0"/>
              <a:t> Objectives</a:t>
            </a:r>
          </a:p>
        </p:txBody>
      </p:sp>
      <p:sp>
        <p:nvSpPr>
          <p:cNvPr id="3" name="Content Placeholder 2">
            <a:extLst>
              <a:ext uri="{FF2B5EF4-FFF2-40B4-BE49-F238E27FC236}">
                <a16:creationId xmlns:a16="http://schemas.microsoft.com/office/drawing/2014/main" id="{1D620E68-CC40-5AFE-5537-0B1B225AF04E}"/>
              </a:ext>
            </a:extLst>
          </p:cNvPr>
          <p:cNvSpPr>
            <a:spLocks noGrp="1"/>
          </p:cNvSpPr>
          <p:nvPr>
            <p:ph idx="1"/>
          </p:nvPr>
        </p:nvSpPr>
        <p:spPr>
          <a:xfrm>
            <a:off x="536643" y="924128"/>
            <a:ext cx="10515600" cy="4803775"/>
          </a:xfrm>
        </p:spPr>
        <p:txBody>
          <a:bodyPr>
            <a:normAutofit fontScale="92500" lnSpcReduction="20000"/>
          </a:bodyPr>
          <a:lstStyle/>
          <a:p>
            <a:pPr marL="457200" lvl="1" indent="0">
              <a:lnSpc>
                <a:spcPct val="100000"/>
              </a:lnSpc>
              <a:buNone/>
            </a:pPr>
            <a:endParaRPr lang="fr-CA" sz="2500" b="0" dirty="0">
              <a:solidFill>
                <a:srgbClr val="002060"/>
              </a:solidFill>
              <a:latin typeface="+mn-lt"/>
            </a:endParaRPr>
          </a:p>
          <a:p>
            <a:pPr lvl="1">
              <a:lnSpc>
                <a:spcPct val="100000"/>
              </a:lnSpc>
            </a:pPr>
            <a:r>
              <a:rPr lang="fr-CA" sz="2600" b="0" dirty="0">
                <a:solidFill>
                  <a:srgbClr val="003478"/>
                </a:solidFill>
              </a:rPr>
              <a:t>CREATE and MAINTAIN active </a:t>
            </a:r>
            <a:r>
              <a:rPr lang="fr-CA" sz="2600" b="0" dirty="0" err="1">
                <a:solidFill>
                  <a:srgbClr val="003478"/>
                </a:solidFill>
              </a:rPr>
              <a:t>interest</a:t>
            </a:r>
            <a:r>
              <a:rPr lang="fr-CA" sz="2600" b="0" dirty="0">
                <a:solidFill>
                  <a:srgbClr val="003478"/>
                </a:solidFill>
              </a:rPr>
              <a:t> in </a:t>
            </a:r>
            <a:r>
              <a:rPr lang="fr-CA" sz="2600" b="0" dirty="0" err="1">
                <a:solidFill>
                  <a:srgbClr val="003478"/>
                </a:solidFill>
              </a:rPr>
              <a:t>health</a:t>
            </a:r>
            <a:r>
              <a:rPr lang="fr-CA" sz="2600" b="0" dirty="0">
                <a:solidFill>
                  <a:srgbClr val="003478"/>
                </a:solidFill>
              </a:rPr>
              <a:t> and </a:t>
            </a:r>
            <a:r>
              <a:rPr lang="fr-CA" sz="2600" b="0" dirty="0" err="1">
                <a:solidFill>
                  <a:srgbClr val="003478"/>
                </a:solidFill>
              </a:rPr>
              <a:t>safety</a:t>
            </a:r>
            <a:r>
              <a:rPr lang="fr-CA" sz="2600" b="0" dirty="0">
                <a:solidFill>
                  <a:srgbClr val="003478"/>
                </a:solidFill>
              </a:rPr>
              <a:t>, and incident </a:t>
            </a:r>
            <a:r>
              <a:rPr lang="fr-CA" sz="2600" b="0" dirty="0" err="1">
                <a:solidFill>
                  <a:srgbClr val="003478"/>
                </a:solidFill>
              </a:rPr>
              <a:t>prevention</a:t>
            </a:r>
            <a:endParaRPr lang="fr-CA" sz="2600" b="0" dirty="0">
              <a:solidFill>
                <a:srgbClr val="003478"/>
              </a:solidFill>
            </a:endParaRPr>
          </a:p>
          <a:p>
            <a:pPr lvl="1">
              <a:lnSpc>
                <a:spcPct val="100000"/>
              </a:lnSpc>
            </a:pPr>
            <a:r>
              <a:rPr lang="fr-CA" sz="2600" b="0" dirty="0">
                <a:solidFill>
                  <a:srgbClr val="003478"/>
                </a:solidFill>
              </a:rPr>
              <a:t>RECOMMEND effective action about incident </a:t>
            </a:r>
            <a:r>
              <a:rPr lang="fr-CA" sz="2600" b="0" dirty="0" err="1">
                <a:solidFill>
                  <a:srgbClr val="003478"/>
                </a:solidFill>
              </a:rPr>
              <a:t>causing</a:t>
            </a:r>
            <a:r>
              <a:rPr lang="fr-CA" sz="2600" b="0" dirty="0">
                <a:solidFill>
                  <a:srgbClr val="003478"/>
                </a:solidFill>
              </a:rPr>
              <a:t> conditions</a:t>
            </a:r>
          </a:p>
          <a:p>
            <a:pPr lvl="1">
              <a:lnSpc>
                <a:spcPct val="100000"/>
              </a:lnSpc>
            </a:pPr>
            <a:r>
              <a:rPr lang="fr-CA" sz="2600" b="0" dirty="0">
                <a:solidFill>
                  <a:srgbClr val="003478"/>
                </a:solidFill>
              </a:rPr>
              <a:t>PROMOTE </a:t>
            </a:r>
            <a:r>
              <a:rPr lang="fr-CA" sz="2600" b="0" dirty="0" err="1">
                <a:solidFill>
                  <a:srgbClr val="003478"/>
                </a:solidFill>
              </a:rPr>
              <a:t>awareness</a:t>
            </a:r>
            <a:r>
              <a:rPr lang="fr-CA" sz="2600" b="0" dirty="0">
                <a:solidFill>
                  <a:srgbClr val="003478"/>
                </a:solidFill>
              </a:rPr>
              <a:t> about </a:t>
            </a:r>
            <a:r>
              <a:rPr lang="fr-CA" sz="2600" b="0" dirty="0" err="1">
                <a:solidFill>
                  <a:srgbClr val="003478"/>
                </a:solidFill>
              </a:rPr>
              <a:t>health</a:t>
            </a:r>
            <a:r>
              <a:rPr lang="fr-CA" sz="2600" b="0" dirty="0">
                <a:solidFill>
                  <a:srgbClr val="003478"/>
                </a:solidFill>
              </a:rPr>
              <a:t> and </a:t>
            </a:r>
            <a:r>
              <a:rPr lang="fr-CA" sz="2600" b="0" dirty="0" err="1">
                <a:solidFill>
                  <a:srgbClr val="003478"/>
                </a:solidFill>
              </a:rPr>
              <a:t>safety</a:t>
            </a:r>
            <a:r>
              <a:rPr lang="fr-CA" sz="2600" b="0" dirty="0">
                <a:solidFill>
                  <a:srgbClr val="003478"/>
                </a:solidFill>
              </a:rPr>
              <a:t> issues</a:t>
            </a:r>
          </a:p>
          <a:p>
            <a:pPr lvl="1">
              <a:lnSpc>
                <a:spcPct val="100000"/>
              </a:lnSpc>
            </a:pPr>
            <a:r>
              <a:rPr lang="fr-CA" sz="2600" b="0" dirty="0">
                <a:solidFill>
                  <a:srgbClr val="003478"/>
                </a:solidFill>
              </a:rPr>
              <a:t>PROMOTE </a:t>
            </a:r>
            <a:r>
              <a:rPr lang="fr-CA" sz="2600" b="0" dirty="0" err="1">
                <a:solidFill>
                  <a:srgbClr val="003478"/>
                </a:solidFill>
              </a:rPr>
              <a:t>cooperation</a:t>
            </a:r>
            <a:r>
              <a:rPr lang="fr-CA" sz="2600" b="0" dirty="0">
                <a:solidFill>
                  <a:srgbClr val="003478"/>
                </a:solidFill>
              </a:rPr>
              <a:t> </a:t>
            </a:r>
            <a:r>
              <a:rPr lang="fr-CA" sz="2600" b="0" dirty="0" err="1">
                <a:solidFill>
                  <a:srgbClr val="003478"/>
                </a:solidFill>
              </a:rPr>
              <a:t>between</a:t>
            </a:r>
            <a:r>
              <a:rPr lang="fr-CA" sz="2600" b="0" dirty="0">
                <a:solidFill>
                  <a:srgbClr val="003478"/>
                </a:solidFill>
              </a:rPr>
              <a:t> management and </a:t>
            </a:r>
            <a:r>
              <a:rPr lang="fr-CA" sz="2600" b="0" dirty="0" err="1">
                <a:solidFill>
                  <a:srgbClr val="003478"/>
                </a:solidFill>
              </a:rPr>
              <a:t>employees</a:t>
            </a:r>
            <a:r>
              <a:rPr lang="fr-CA" sz="2600" b="0" dirty="0">
                <a:solidFill>
                  <a:srgbClr val="003478"/>
                </a:solidFill>
              </a:rPr>
              <a:t> in </a:t>
            </a:r>
            <a:r>
              <a:rPr lang="fr-CA" sz="2600" b="0" dirty="0" err="1">
                <a:solidFill>
                  <a:srgbClr val="003478"/>
                </a:solidFill>
              </a:rPr>
              <a:t>dealing</a:t>
            </a:r>
            <a:r>
              <a:rPr lang="fr-CA" sz="2600" b="0" dirty="0">
                <a:solidFill>
                  <a:srgbClr val="003478"/>
                </a:solidFill>
              </a:rPr>
              <a:t> </a:t>
            </a:r>
            <a:r>
              <a:rPr lang="fr-CA" sz="2600" b="0" dirty="0" err="1">
                <a:solidFill>
                  <a:srgbClr val="003478"/>
                </a:solidFill>
              </a:rPr>
              <a:t>with</a:t>
            </a:r>
            <a:r>
              <a:rPr lang="fr-CA" sz="2600" b="0" dirty="0">
                <a:solidFill>
                  <a:srgbClr val="003478"/>
                </a:solidFill>
              </a:rPr>
              <a:t> </a:t>
            </a:r>
            <a:r>
              <a:rPr lang="fr-CA" sz="2600" b="0" dirty="0" err="1">
                <a:solidFill>
                  <a:srgbClr val="003478"/>
                </a:solidFill>
              </a:rPr>
              <a:t>health</a:t>
            </a:r>
            <a:r>
              <a:rPr lang="fr-CA" sz="2600" b="0" dirty="0">
                <a:solidFill>
                  <a:srgbClr val="003478"/>
                </a:solidFill>
              </a:rPr>
              <a:t> and </a:t>
            </a:r>
            <a:r>
              <a:rPr lang="fr-CA" sz="2600" b="0" dirty="0" err="1">
                <a:solidFill>
                  <a:srgbClr val="003478"/>
                </a:solidFill>
              </a:rPr>
              <a:t>safety</a:t>
            </a:r>
            <a:r>
              <a:rPr lang="fr-CA" sz="2600" b="0" dirty="0">
                <a:solidFill>
                  <a:srgbClr val="003478"/>
                </a:solidFill>
              </a:rPr>
              <a:t> issues</a:t>
            </a:r>
          </a:p>
          <a:p>
            <a:pPr lvl="1">
              <a:lnSpc>
                <a:spcPct val="100000"/>
              </a:lnSpc>
            </a:pPr>
            <a:r>
              <a:rPr lang="fr-CA" sz="2600" b="0" dirty="0">
                <a:solidFill>
                  <a:srgbClr val="003478"/>
                </a:solidFill>
              </a:rPr>
              <a:t>HELP </a:t>
            </a:r>
            <a:r>
              <a:rPr lang="fr-CA" sz="2600" b="0" dirty="0" err="1">
                <a:solidFill>
                  <a:srgbClr val="003478"/>
                </a:solidFill>
              </a:rPr>
              <a:t>identify</a:t>
            </a:r>
            <a:r>
              <a:rPr lang="fr-CA" sz="2600" b="0" dirty="0">
                <a:solidFill>
                  <a:srgbClr val="003478"/>
                </a:solidFill>
              </a:rPr>
              <a:t> </a:t>
            </a:r>
            <a:r>
              <a:rPr lang="fr-CA" sz="2600" b="0" dirty="0" err="1">
                <a:solidFill>
                  <a:srgbClr val="003478"/>
                </a:solidFill>
              </a:rPr>
              <a:t>problems</a:t>
            </a:r>
            <a:r>
              <a:rPr lang="fr-CA" sz="2600" b="0" dirty="0">
                <a:solidFill>
                  <a:srgbClr val="003478"/>
                </a:solidFill>
              </a:rPr>
              <a:t>, </a:t>
            </a:r>
            <a:r>
              <a:rPr lang="fr-CA" sz="2600" b="0" dirty="0" err="1">
                <a:solidFill>
                  <a:srgbClr val="003478"/>
                </a:solidFill>
              </a:rPr>
              <a:t>evaluate</a:t>
            </a:r>
            <a:r>
              <a:rPr lang="fr-CA" sz="2600" b="0" dirty="0">
                <a:solidFill>
                  <a:srgbClr val="003478"/>
                </a:solidFill>
              </a:rPr>
              <a:t> </a:t>
            </a:r>
            <a:r>
              <a:rPr lang="fr-CA" sz="2600" b="0" dirty="0" err="1">
                <a:solidFill>
                  <a:srgbClr val="003478"/>
                </a:solidFill>
              </a:rPr>
              <a:t>risks</a:t>
            </a:r>
            <a:r>
              <a:rPr lang="fr-CA" sz="2600" b="0" dirty="0">
                <a:solidFill>
                  <a:srgbClr val="003478"/>
                </a:solidFill>
              </a:rPr>
              <a:t>, and </a:t>
            </a:r>
            <a:r>
              <a:rPr lang="fr-CA" sz="2600" b="0" dirty="0" err="1">
                <a:solidFill>
                  <a:srgbClr val="003478"/>
                </a:solidFill>
              </a:rPr>
              <a:t>recommend</a:t>
            </a:r>
            <a:r>
              <a:rPr lang="fr-CA" sz="2600" b="0" dirty="0">
                <a:solidFill>
                  <a:srgbClr val="003478"/>
                </a:solidFill>
              </a:rPr>
              <a:t> control </a:t>
            </a:r>
            <a:r>
              <a:rPr lang="fr-CA" sz="2600" b="0" dirty="0" err="1">
                <a:solidFill>
                  <a:srgbClr val="003478"/>
                </a:solidFill>
              </a:rPr>
              <a:t>measures</a:t>
            </a:r>
            <a:endParaRPr lang="fr-CA" sz="2600" b="0" dirty="0">
              <a:solidFill>
                <a:srgbClr val="003478"/>
              </a:solidFill>
            </a:endParaRPr>
          </a:p>
          <a:p>
            <a:pPr lvl="1">
              <a:lnSpc>
                <a:spcPct val="100000"/>
              </a:lnSpc>
            </a:pPr>
            <a:r>
              <a:rPr lang="fr-CA" sz="2600" b="0" dirty="0">
                <a:solidFill>
                  <a:srgbClr val="003478"/>
                </a:solidFill>
              </a:rPr>
              <a:t>ASSIST employer in </a:t>
            </a:r>
            <a:r>
              <a:rPr lang="fr-CA" sz="2600" b="0" dirty="0" err="1">
                <a:solidFill>
                  <a:srgbClr val="003478"/>
                </a:solidFill>
              </a:rPr>
              <a:t>implementation</a:t>
            </a:r>
            <a:r>
              <a:rPr lang="fr-CA" sz="2600" b="0" dirty="0">
                <a:solidFill>
                  <a:srgbClr val="003478"/>
                </a:solidFill>
              </a:rPr>
              <a:t> of control </a:t>
            </a:r>
            <a:r>
              <a:rPr lang="fr-CA" sz="2600" b="0" dirty="0" err="1">
                <a:solidFill>
                  <a:srgbClr val="003478"/>
                </a:solidFill>
              </a:rPr>
              <a:t>measures</a:t>
            </a:r>
            <a:r>
              <a:rPr lang="fr-CA" sz="2600" b="0" dirty="0">
                <a:solidFill>
                  <a:srgbClr val="003478"/>
                </a:solidFill>
              </a:rPr>
              <a:t> and </a:t>
            </a:r>
            <a:r>
              <a:rPr lang="fr-CA" sz="2600" b="0" dirty="0" err="1">
                <a:solidFill>
                  <a:srgbClr val="003478"/>
                </a:solidFill>
              </a:rPr>
              <a:t>evaluation</a:t>
            </a:r>
            <a:r>
              <a:rPr lang="fr-CA" sz="2600" b="0" dirty="0">
                <a:solidFill>
                  <a:srgbClr val="003478"/>
                </a:solidFill>
              </a:rPr>
              <a:t> of </a:t>
            </a:r>
            <a:r>
              <a:rPr lang="fr-CA" sz="2600" b="0" dirty="0" err="1">
                <a:solidFill>
                  <a:srgbClr val="003478"/>
                </a:solidFill>
              </a:rPr>
              <a:t>their</a:t>
            </a:r>
            <a:r>
              <a:rPr lang="fr-CA" sz="2600" b="0" dirty="0">
                <a:solidFill>
                  <a:srgbClr val="003478"/>
                </a:solidFill>
              </a:rPr>
              <a:t> </a:t>
            </a:r>
            <a:r>
              <a:rPr lang="fr-CA" sz="2600" b="0" dirty="0" err="1">
                <a:solidFill>
                  <a:srgbClr val="003478"/>
                </a:solidFill>
              </a:rPr>
              <a:t>effectiveness</a:t>
            </a:r>
            <a:endParaRPr lang="fr-CA" sz="2600" b="0" dirty="0">
              <a:solidFill>
                <a:srgbClr val="003478"/>
              </a:solidFill>
            </a:endParaRPr>
          </a:p>
          <a:p>
            <a:pPr lvl="1">
              <a:lnSpc>
                <a:spcPct val="100000"/>
              </a:lnSpc>
            </a:pPr>
            <a:r>
              <a:rPr lang="fr-CA" sz="2600" b="0" dirty="0">
                <a:solidFill>
                  <a:srgbClr val="003478"/>
                </a:solidFill>
              </a:rPr>
              <a:t>COOPERATE </a:t>
            </a:r>
            <a:r>
              <a:rPr lang="fr-CA" sz="2600" b="0" dirty="0" err="1">
                <a:solidFill>
                  <a:srgbClr val="003478"/>
                </a:solidFill>
              </a:rPr>
              <a:t>with</a:t>
            </a:r>
            <a:r>
              <a:rPr lang="fr-CA" sz="2600" b="0" dirty="0">
                <a:solidFill>
                  <a:srgbClr val="003478"/>
                </a:solidFill>
              </a:rPr>
              <a:t> the </a:t>
            </a:r>
            <a:r>
              <a:rPr lang="fr-CA" sz="2600" b="0" dirty="0" err="1">
                <a:solidFill>
                  <a:srgbClr val="003478"/>
                </a:solidFill>
              </a:rPr>
              <a:t>emloyer</a:t>
            </a:r>
            <a:r>
              <a:rPr lang="fr-CA" sz="2600" b="0" dirty="0">
                <a:solidFill>
                  <a:srgbClr val="003478"/>
                </a:solidFill>
              </a:rPr>
              <a:t> in </a:t>
            </a:r>
            <a:r>
              <a:rPr lang="fr-CA" sz="2600" b="0" dirty="0" err="1">
                <a:solidFill>
                  <a:srgbClr val="003478"/>
                </a:solidFill>
              </a:rPr>
              <a:t>formulating</a:t>
            </a:r>
            <a:r>
              <a:rPr lang="fr-CA" sz="2600" b="0" dirty="0">
                <a:solidFill>
                  <a:srgbClr val="003478"/>
                </a:solidFill>
              </a:rPr>
              <a:t> </a:t>
            </a:r>
            <a:r>
              <a:rPr lang="fr-CA" sz="2600" b="0" dirty="0" err="1">
                <a:solidFill>
                  <a:srgbClr val="003478"/>
                </a:solidFill>
              </a:rPr>
              <a:t>policy</a:t>
            </a:r>
            <a:r>
              <a:rPr lang="fr-CA" sz="2600" b="0" dirty="0">
                <a:solidFill>
                  <a:srgbClr val="003478"/>
                </a:solidFill>
              </a:rPr>
              <a:t> and </a:t>
            </a:r>
            <a:r>
              <a:rPr lang="fr-CA" sz="2600" b="0" dirty="0" err="1">
                <a:solidFill>
                  <a:srgbClr val="003478"/>
                </a:solidFill>
              </a:rPr>
              <a:t>procedures</a:t>
            </a:r>
            <a:endParaRPr lang="fr-CA" sz="2600" b="0" dirty="0">
              <a:solidFill>
                <a:srgbClr val="003478"/>
              </a:solidFill>
            </a:endParaRPr>
          </a:p>
          <a:p>
            <a:pPr lvl="1">
              <a:lnSpc>
                <a:spcPct val="100000"/>
              </a:lnSpc>
            </a:pPr>
            <a:r>
              <a:rPr lang="fr-CA" sz="2600" b="0" dirty="0">
                <a:solidFill>
                  <a:srgbClr val="003478"/>
                </a:solidFill>
              </a:rPr>
              <a:t>MONITOR and IMPROVE </a:t>
            </a:r>
            <a:r>
              <a:rPr lang="fr-CA" sz="2600" b="0" dirty="0" err="1">
                <a:solidFill>
                  <a:srgbClr val="003478"/>
                </a:solidFill>
              </a:rPr>
              <a:t>workplace</a:t>
            </a:r>
            <a:r>
              <a:rPr lang="fr-CA" sz="2600" b="0" dirty="0">
                <a:solidFill>
                  <a:srgbClr val="003478"/>
                </a:solidFill>
              </a:rPr>
              <a:t> </a:t>
            </a:r>
            <a:r>
              <a:rPr lang="fr-CA" sz="2600" b="0" dirty="0" err="1">
                <a:solidFill>
                  <a:srgbClr val="003478"/>
                </a:solidFill>
              </a:rPr>
              <a:t>health</a:t>
            </a:r>
            <a:r>
              <a:rPr lang="fr-CA" sz="2600" b="0" dirty="0">
                <a:solidFill>
                  <a:srgbClr val="003478"/>
                </a:solidFill>
              </a:rPr>
              <a:t> and </a:t>
            </a:r>
            <a:r>
              <a:rPr lang="fr-CA" sz="2600" b="0" dirty="0" err="1">
                <a:solidFill>
                  <a:srgbClr val="003478"/>
                </a:solidFill>
              </a:rPr>
              <a:t>safety</a:t>
            </a:r>
            <a:endParaRPr lang="fr-CA" sz="2600" b="0" dirty="0">
              <a:solidFill>
                <a:srgbClr val="003478"/>
              </a:solidFill>
            </a:endParaRPr>
          </a:p>
          <a:p>
            <a:pPr marL="457200" lvl="1" indent="0">
              <a:lnSpc>
                <a:spcPct val="100000"/>
              </a:lnSpc>
              <a:buFont typeface="Arial" panose="020B0604020202020204" pitchFamily="34" charset="0"/>
              <a:buNone/>
            </a:pPr>
            <a:endParaRPr lang="fr-CA" sz="2500" b="0" dirty="0">
              <a:solidFill>
                <a:schemeClr val="accent2"/>
              </a:solidFill>
              <a:latin typeface="+mn-lt"/>
            </a:endParaRPr>
          </a:p>
          <a:p>
            <a:pPr marL="0" indent="0">
              <a:buNone/>
            </a:pPr>
            <a:endParaRPr lang="fr-CA" sz="2800" b="0" dirty="0">
              <a:latin typeface="+mn-lt"/>
            </a:endParaRPr>
          </a:p>
          <a:p>
            <a:pPr marL="457200" lvl="1" indent="0">
              <a:buNone/>
            </a:pPr>
            <a:endParaRPr lang="fr-CA" b="0" dirty="0"/>
          </a:p>
        </p:txBody>
      </p:sp>
    </p:spTree>
    <p:extLst>
      <p:ext uri="{BB962C8B-B14F-4D97-AF65-F5344CB8AC3E}">
        <p14:creationId xmlns:p14="http://schemas.microsoft.com/office/powerpoint/2010/main" val="144507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583A-32D4-DE4C-A733-DFFDCFD4DEC3}"/>
              </a:ext>
            </a:extLst>
          </p:cNvPr>
          <p:cNvSpPr>
            <a:spLocks noGrp="1"/>
          </p:cNvSpPr>
          <p:nvPr>
            <p:ph type="ctrTitle"/>
          </p:nvPr>
        </p:nvSpPr>
        <p:spPr/>
        <p:txBody>
          <a:bodyPr>
            <a:normAutofit/>
          </a:bodyPr>
          <a:lstStyle/>
          <a:p>
            <a:r>
              <a:rPr lang="en-US" sz="5000" dirty="0"/>
              <a:t>Thank you!</a:t>
            </a:r>
          </a:p>
        </p:txBody>
      </p:sp>
    </p:spTree>
    <p:extLst>
      <p:ext uri="{BB962C8B-B14F-4D97-AF65-F5344CB8AC3E}">
        <p14:creationId xmlns:p14="http://schemas.microsoft.com/office/powerpoint/2010/main" val="128120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21F4-ADDD-4656-FCBD-102D6D47FDEA}"/>
              </a:ext>
            </a:extLst>
          </p:cNvPr>
          <p:cNvSpPr>
            <a:spLocks noGrp="1"/>
          </p:cNvSpPr>
          <p:nvPr>
            <p:ph type="title"/>
          </p:nvPr>
        </p:nvSpPr>
        <p:spPr/>
        <p:txBody>
          <a:bodyPr/>
          <a:lstStyle/>
          <a:p>
            <a:r>
              <a:rPr lang="en-CA" dirty="0"/>
              <a:t>Limitations of the IRS</a:t>
            </a:r>
            <a:endParaRPr lang="en-US" dirty="0"/>
          </a:p>
        </p:txBody>
      </p:sp>
      <p:sp>
        <p:nvSpPr>
          <p:cNvPr id="3" name="Content Placeholder 2">
            <a:extLst>
              <a:ext uri="{FF2B5EF4-FFF2-40B4-BE49-F238E27FC236}">
                <a16:creationId xmlns:a16="http://schemas.microsoft.com/office/drawing/2014/main" id="{A9F1A2D3-AE5A-52A0-F9AB-34BC3040BA05}"/>
              </a:ext>
            </a:extLst>
          </p:cNvPr>
          <p:cNvSpPr>
            <a:spLocks noGrp="1"/>
          </p:cNvSpPr>
          <p:nvPr>
            <p:ph idx="1"/>
          </p:nvPr>
        </p:nvSpPr>
        <p:spPr>
          <a:xfrm>
            <a:off x="838200" y="1541846"/>
            <a:ext cx="10515600" cy="4351338"/>
          </a:xfrm>
        </p:spPr>
        <p:txBody>
          <a:bodyPr/>
          <a:lstStyle/>
          <a:p>
            <a:pPr marL="0" lvl="1" indent="0">
              <a:spcBef>
                <a:spcPts val="1000"/>
              </a:spcBef>
              <a:buNone/>
              <a:defRPr/>
            </a:pPr>
            <a:r>
              <a:rPr lang="en-CA" sz="2800" b="0" dirty="0">
                <a:solidFill>
                  <a:schemeClr val="accent2"/>
                </a:solidFill>
              </a:rPr>
              <a:t>It is a closed loop</a:t>
            </a:r>
          </a:p>
          <a:p>
            <a:pPr marL="0" lvl="1" indent="0">
              <a:spcBef>
                <a:spcPts val="1000"/>
              </a:spcBef>
              <a:buNone/>
              <a:defRPr/>
            </a:pPr>
            <a:endParaRPr lang="en-CA" sz="2800" b="0" dirty="0">
              <a:solidFill>
                <a:schemeClr val="accent2"/>
              </a:solidFill>
            </a:endParaRPr>
          </a:p>
          <a:p>
            <a:pPr marL="0" lvl="1" indent="0">
              <a:spcBef>
                <a:spcPts val="1000"/>
              </a:spcBef>
              <a:buNone/>
              <a:defRPr/>
            </a:pPr>
            <a:r>
              <a:rPr lang="en-CA" sz="2800" b="0" dirty="0">
                <a:solidFill>
                  <a:schemeClr val="accent2"/>
                </a:solidFill>
              </a:rPr>
              <a:t>You have to “play the game” before you can bring in a HSO if/when the parties disagree.</a:t>
            </a:r>
          </a:p>
          <a:p>
            <a:pPr marL="0" lvl="1" indent="0">
              <a:spcBef>
                <a:spcPts val="1000"/>
              </a:spcBef>
              <a:buNone/>
              <a:defRPr/>
            </a:pPr>
            <a:endParaRPr lang="en-CA" sz="2800" b="0" dirty="0">
              <a:solidFill>
                <a:schemeClr val="accent2"/>
              </a:solidFill>
            </a:endParaRPr>
          </a:p>
          <a:p>
            <a:pPr marL="0" lvl="1" indent="0">
              <a:spcBef>
                <a:spcPts val="1000"/>
              </a:spcBef>
              <a:buNone/>
              <a:defRPr/>
            </a:pPr>
            <a:r>
              <a:rPr lang="en-CA" sz="2800" b="0" dirty="0">
                <a:solidFill>
                  <a:schemeClr val="accent2"/>
                </a:solidFill>
              </a:rPr>
              <a:t>You have to conduct “reasonable discussions” to reach “reasonable results” in a joint employee-employer committee. </a:t>
            </a:r>
          </a:p>
          <a:p>
            <a:pPr marL="0" lvl="1" indent="0">
              <a:spcBef>
                <a:spcPts val="1000"/>
              </a:spcBef>
              <a:buNone/>
              <a:defRPr/>
            </a:pPr>
            <a:r>
              <a:rPr lang="en-CA" sz="2800" b="0" dirty="0">
                <a:solidFill>
                  <a:schemeClr val="accent2"/>
                </a:solidFill>
              </a:rPr>
              <a:t> </a:t>
            </a:r>
          </a:p>
          <a:p>
            <a:pPr marL="0" lvl="1" indent="0">
              <a:spcBef>
                <a:spcPts val="1000"/>
              </a:spcBef>
              <a:buNone/>
              <a:defRPr/>
            </a:pPr>
            <a:r>
              <a:rPr lang="en-CA" sz="2800" b="0" dirty="0">
                <a:solidFill>
                  <a:schemeClr val="accent2"/>
                </a:solidFill>
              </a:rPr>
              <a:t>What if the employer reps simply say no all the time?</a:t>
            </a:r>
          </a:p>
        </p:txBody>
      </p:sp>
    </p:spTree>
    <p:extLst>
      <p:ext uri="{BB962C8B-B14F-4D97-AF65-F5344CB8AC3E}">
        <p14:creationId xmlns:p14="http://schemas.microsoft.com/office/powerpoint/2010/main" val="30760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6215-27B6-E04B-3A27-313C8032DC18}"/>
              </a:ext>
            </a:extLst>
          </p:cNvPr>
          <p:cNvSpPr>
            <a:spLocks noGrp="1"/>
          </p:cNvSpPr>
          <p:nvPr>
            <p:ph type="title"/>
          </p:nvPr>
        </p:nvSpPr>
        <p:spPr>
          <a:xfrm>
            <a:off x="838200" y="365125"/>
            <a:ext cx="10515600" cy="1325563"/>
          </a:xfrm>
        </p:spPr>
        <p:txBody>
          <a:bodyPr anchor="ctr">
            <a:normAutofit/>
          </a:bodyPr>
          <a:lstStyle/>
          <a:p>
            <a:r>
              <a:rPr lang="en-CA" dirty="0"/>
              <a:t>H&amp;S Law in Canada – The Truth</a:t>
            </a:r>
            <a:endParaRPr lang="en-US" dirty="0"/>
          </a:p>
        </p:txBody>
      </p:sp>
      <p:sp>
        <p:nvSpPr>
          <p:cNvPr id="3" name="Content Placeholder 2">
            <a:extLst>
              <a:ext uri="{FF2B5EF4-FFF2-40B4-BE49-F238E27FC236}">
                <a16:creationId xmlns:a16="http://schemas.microsoft.com/office/drawing/2014/main" id="{7F9006C9-16FB-D4F2-5D17-B09E47591D91}"/>
              </a:ext>
            </a:extLst>
          </p:cNvPr>
          <p:cNvSpPr>
            <a:spLocks noGrp="1"/>
          </p:cNvSpPr>
          <p:nvPr>
            <p:ph sz="half" idx="1"/>
          </p:nvPr>
        </p:nvSpPr>
        <p:spPr>
          <a:xfrm>
            <a:off x="838200" y="1825625"/>
            <a:ext cx="5181600" cy="4351338"/>
          </a:xfrm>
        </p:spPr>
        <p:txBody>
          <a:bodyPr>
            <a:normAutofit fontScale="92500"/>
          </a:bodyPr>
          <a:lstStyle/>
          <a:p>
            <a:pPr lvl="1">
              <a:lnSpc>
                <a:spcPct val="100000"/>
              </a:lnSpc>
              <a:buClrTx/>
              <a:defRPr/>
            </a:pPr>
            <a:r>
              <a:rPr lang="en-CA" sz="2800" dirty="0">
                <a:latin typeface="Arial" panose="020B0604020202020204" pitchFamily="34" charset="0"/>
                <a:cs typeface="Arial" panose="020B0604020202020204" pitchFamily="34" charset="0"/>
              </a:rPr>
              <a:t>The most important tool for exercising worker rights is the Policy and Workplace Health and Safety Committees. </a:t>
            </a:r>
          </a:p>
          <a:p>
            <a:pPr lvl="1">
              <a:lnSpc>
                <a:spcPct val="100000"/>
              </a:lnSpc>
              <a:buClrTx/>
              <a:defRPr/>
            </a:pPr>
            <a:endParaRPr lang="en-CA" sz="2800" dirty="0">
              <a:latin typeface="Arial" panose="020B0604020202020204" pitchFamily="34" charset="0"/>
              <a:cs typeface="Arial" panose="020B0604020202020204" pitchFamily="34" charset="0"/>
            </a:endParaRPr>
          </a:p>
          <a:p>
            <a:pPr lvl="1">
              <a:lnSpc>
                <a:spcPct val="100000"/>
              </a:lnSpc>
              <a:buClrTx/>
              <a:defRPr/>
            </a:pPr>
            <a:r>
              <a:rPr lang="en-CA" sz="2800" dirty="0">
                <a:latin typeface="Arial" panose="020B0604020202020204" pitchFamily="34" charset="0"/>
                <a:cs typeface="Arial" panose="020B0604020202020204" pitchFamily="34" charset="0"/>
              </a:rPr>
              <a:t>Union involvement on these committees will have a direct impact on the health and safety of all workers.</a:t>
            </a:r>
          </a:p>
          <a:p>
            <a:pPr marL="0" indent="0">
              <a:buNone/>
            </a:pPr>
            <a:endParaRPr lang="en-US" dirty="0"/>
          </a:p>
        </p:txBody>
      </p:sp>
      <p:pic>
        <p:nvPicPr>
          <p:cNvPr id="4" name="Picture 3">
            <a:extLst>
              <a:ext uri="{FF2B5EF4-FFF2-40B4-BE49-F238E27FC236}">
                <a16:creationId xmlns:a16="http://schemas.microsoft.com/office/drawing/2014/main" id="{650FB6D9-0064-1FF7-4E5F-08971E060246}"/>
              </a:ext>
            </a:extLst>
          </p:cNvPr>
          <p:cNvPicPr>
            <a:picLocks noChangeAspect="1"/>
          </p:cNvPicPr>
          <p:nvPr/>
        </p:nvPicPr>
        <p:blipFill>
          <a:blip r:embed="rId2"/>
          <a:stretch>
            <a:fillRect/>
          </a:stretch>
        </p:blipFill>
        <p:spPr>
          <a:xfrm>
            <a:off x="6199909" y="2068190"/>
            <a:ext cx="5181600" cy="3881198"/>
          </a:xfrm>
          <a:prstGeom prst="rect">
            <a:avLst/>
          </a:prstGeom>
          <a:noFill/>
        </p:spPr>
      </p:pic>
    </p:spTree>
    <p:extLst>
      <p:ext uri="{BB962C8B-B14F-4D97-AF65-F5344CB8AC3E}">
        <p14:creationId xmlns:p14="http://schemas.microsoft.com/office/powerpoint/2010/main" val="325569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424-A5B2-595C-E284-7205FAFD94E1}"/>
              </a:ext>
            </a:extLst>
          </p:cNvPr>
          <p:cNvSpPr>
            <a:spLocks noGrp="1"/>
          </p:cNvSpPr>
          <p:nvPr>
            <p:ph type="title"/>
          </p:nvPr>
        </p:nvSpPr>
        <p:spPr/>
        <p:txBody>
          <a:bodyPr>
            <a:normAutofit/>
          </a:bodyPr>
          <a:lstStyle/>
          <a:p>
            <a:r>
              <a:rPr lang="en-US" dirty="0">
                <a:effectLst/>
              </a:rPr>
              <a:t>What does a health and safety committee do?</a:t>
            </a:r>
            <a:br>
              <a:rPr lang="en-US" b="1" dirty="0">
                <a:effectLst/>
                <a:latin typeface="inherit"/>
              </a:rPr>
            </a:br>
            <a:endParaRPr lang="en-US" dirty="0"/>
          </a:p>
        </p:txBody>
      </p:sp>
      <p:sp>
        <p:nvSpPr>
          <p:cNvPr id="3" name="Content Placeholder 2">
            <a:extLst>
              <a:ext uri="{FF2B5EF4-FFF2-40B4-BE49-F238E27FC236}">
                <a16:creationId xmlns:a16="http://schemas.microsoft.com/office/drawing/2014/main" id="{7509E427-1F20-74B8-DD1D-5DB20BEC70A8}"/>
              </a:ext>
            </a:extLst>
          </p:cNvPr>
          <p:cNvSpPr>
            <a:spLocks noGrp="1"/>
          </p:cNvSpPr>
          <p:nvPr>
            <p:ph idx="1"/>
          </p:nvPr>
        </p:nvSpPr>
        <p:spPr>
          <a:xfrm>
            <a:off x="838200" y="1151467"/>
            <a:ext cx="10515600" cy="5461000"/>
          </a:xfrm>
        </p:spPr>
        <p:txBody>
          <a:bodyPr>
            <a:normAutofit fontScale="77500" lnSpcReduction="20000"/>
          </a:bodyPr>
          <a:lstStyle/>
          <a:p>
            <a:pPr algn="l">
              <a:buFont typeface="Arial" panose="020B0604020202020204" pitchFamily="34" charset="0"/>
              <a:buChar char="•"/>
            </a:pPr>
            <a:r>
              <a:rPr lang="en-US" b="0" i="0" dirty="0">
                <a:solidFill>
                  <a:srgbClr val="333333"/>
                </a:solidFill>
                <a:effectLst/>
                <a:latin typeface="Helvetica Neue"/>
              </a:rPr>
              <a:t>Recognize workplace hazards</a:t>
            </a:r>
          </a:p>
          <a:p>
            <a:pPr algn="l">
              <a:buFont typeface="Arial" panose="020B0604020202020204" pitchFamily="34" charset="0"/>
              <a:buChar char="•"/>
            </a:pPr>
            <a:r>
              <a:rPr lang="en-US" b="0" i="0" dirty="0">
                <a:solidFill>
                  <a:srgbClr val="333333"/>
                </a:solidFill>
                <a:effectLst/>
                <a:latin typeface="Helvetica Neue"/>
              </a:rPr>
              <a:t>Evaluate the hazards and risks that may cause incidents, injuries, and illness</a:t>
            </a:r>
          </a:p>
          <a:p>
            <a:r>
              <a:rPr lang="en-US" b="0" i="0" dirty="0">
                <a:solidFill>
                  <a:srgbClr val="333333"/>
                </a:solidFill>
                <a:effectLst/>
                <a:latin typeface="Helvetica Neue"/>
              </a:rPr>
              <a:t>Make recommendations to management for incident prevention and safety program activities</a:t>
            </a:r>
          </a:p>
          <a:p>
            <a:pPr algn="l">
              <a:buFont typeface="Arial" panose="020B0604020202020204" pitchFamily="34" charset="0"/>
              <a:buChar char="•"/>
            </a:pPr>
            <a:r>
              <a:rPr lang="en-US" b="0" i="0" dirty="0">
                <a:solidFill>
                  <a:srgbClr val="333333"/>
                </a:solidFill>
                <a:effectLst/>
                <a:latin typeface="Helvetica Neue"/>
              </a:rPr>
              <a:t>Participate in the development and implementation of programs to protect the workers' safety and health</a:t>
            </a:r>
          </a:p>
          <a:p>
            <a:pPr algn="l">
              <a:buFont typeface="Arial" panose="020B0604020202020204" pitchFamily="34" charset="0"/>
              <a:buChar char="•"/>
            </a:pPr>
            <a:r>
              <a:rPr lang="en-US" b="0" i="0" dirty="0">
                <a:solidFill>
                  <a:srgbClr val="333333"/>
                </a:solidFill>
                <a:effectLst/>
                <a:latin typeface="Helvetica Neue"/>
              </a:rPr>
              <a:t>Respond to worker complaints and suggestions concerning safety and health</a:t>
            </a:r>
          </a:p>
          <a:p>
            <a:pPr algn="l">
              <a:buFont typeface="Arial" panose="020B0604020202020204" pitchFamily="34" charset="0"/>
              <a:buChar char="•"/>
            </a:pPr>
            <a:r>
              <a:rPr lang="en-US" b="0" i="0" dirty="0">
                <a:solidFill>
                  <a:srgbClr val="333333"/>
                </a:solidFill>
                <a:effectLst/>
                <a:latin typeface="Helvetica Neue"/>
              </a:rPr>
              <a:t>Ensure the maintenance and monitoring of injury and work hazard records</a:t>
            </a:r>
          </a:p>
          <a:p>
            <a:pPr algn="l">
              <a:buFont typeface="Arial" panose="020B0604020202020204" pitchFamily="34" charset="0"/>
              <a:buChar char="•"/>
            </a:pPr>
            <a:r>
              <a:rPr lang="en-US" b="0" i="0" dirty="0">
                <a:solidFill>
                  <a:srgbClr val="333333"/>
                </a:solidFill>
                <a:effectLst/>
                <a:latin typeface="Helvetica Neue"/>
              </a:rPr>
              <a:t>Monitor and follow up hazard reports and recommend action</a:t>
            </a:r>
          </a:p>
          <a:p>
            <a:pPr algn="l">
              <a:buFont typeface="Arial" panose="020B0604020202020204" pitchFamily="34" charset="0"/>
              <a:buChar char="•"/>
            </a:pPr>
            <a:r>
              <a:rPr lang="en-US" b="0" i="0" dirty="0">
                <a:solidFill>
                  <a:srgbClr val="333333"/>
                </a:solidFill>
                <a:effectLst/>
                <a:latin typeface="Helvetica Neue"/>
              </a:rPr>
              <a:t>Set up and promote programs to improve worker training and education</a:t>
            </a:r>
          </a:p>
          <a:p>
            <a:pPr algn="l">
              <a:buFont typeface="Arial" panose="020B0604020202020204" pitchFamily="34" charset="0"/>
              <a:buChar char="•"/>
            </a:pPr>
            <a:r>
              <a:rPr lang="en-US" b="0" i="0" dirty="0">
                <a:solidFill>
                  <a:srgbClr val="333333"/>
                </a:solidFill>
                <a:effectLst/>
                <a:latin typeface="Helvetica Neue"/>
              </a:rPr>
              <a:t>Participate in health and safety inquiries and investigations, as appropriate</a:t>
            </a:r>
          </a:p>
          <a:p>
            <a:pPr algn="l">
              <a:buFont typeface="Arial" panose="020B0604020202020204" pitchFamily="34" charset="0"/>
              <a:buChar char="•"/>
            </a:pPr>
            <a:r>
              <a:rPr lang="en-US" b="0" i="0" dirty="0">
                <a:solidFill>
                  <a:srgbClr val="333333"/>
                </a:solidFill>
                <a:effectLst/>
                <a:latin typeface="Helvetica Neue"/>
              </a:rPr>
              <a:t>Consult with professional and technical experts</a:t>
            </a:r>
          </a:p>
          <a:p>
            <a:pPr algn="l">
              <a:buFont typeface="Arial" panose="020B0604020202020204" pitchFamily="34" charset="0"/>
              <a:buChar char="•"/>
            </a:pPr>
            <a:r>
              <a:rPr lang="en-US" b="0" i="0" dirty="0">
                <a:solidFill>
                  <a:srgbClr val="333333"/>
                </a:solidFill>
                <a:effectLst/>
                <a:latin typeface="Helvetica Neue"/>
              </a:rPr>
              <a:t>Participate in resolving workplace refusals and work stoppages</a:t>
            </a:r>
          </a:p>
          <a:p>
            <a:pPr algn="l">
              <a:buFont typeface="Arial" panose="020B0604020202020204" pitchFamily="34" charset="0"/>
              <a:buChar char="•"/>
            </a:pPr>
            <a:r>
              <a:rPr lang="en-US" b="0" i="0" dirty="0">
                <a:solidFill>
                  <a:srgbClr val="333333"/>
                </a:solidFill>
                <a:effectLst/>
                <a:latin typeface="Helvetica Neue"/>
              </a:rPr>
              <a:t>Monitor the effectiveness of safety programs and procedures</a:t>
            </a:r>
          </a:p>
        </p:txBody>
      </p:sp>
    </p:spTree>
    <p:extLst>
      <p:ext uri="{BB962C8B-B14F-4D97-AF65-F5344CB8AC3E}">
        <p14:creationId xmlns:p14="http://schemas.microsoft.com/office/powerpoint/2010/main" val="380709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3C72C-8FCF-D306-9F76-1B4ACFCD1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CA193-7E41-B10E-EC46-B90E6A6EDE5D}"/>
              </a:ext>
            </a:extLst>
          </p:cNvPr>
          <p:cNvSpPr>
            <a:spLocks noGrp="1"/>
          </p:cNvSpPr>
          <p:nvPr>
            <p:ph type="title"/>
          </p:nvPr>
        </p:nvSpPr>
        <p:spPr>
          <a:xfrm>
            <a:off x="838200" y="24657"/>
            <a:ext cx="10124872" cy="1434492"/>
          </a:xfrm>
        </p:spPr>
        <p:txBody>
          <a:bodyPr/>
          <a:lstStyle/>
          <a:p>
            <a:r>
              <a:rPr lang="en-US" dirty="0">
                <a:effectLst/>
                <a:latin typeface="+mn-lt"/>
              </a:rPr>
              <a:t>What does a health and safety committee do?</a:t>
            </a:r>
            <a:br>
              <a:rPr lang="en-US" b="1" dirty="0">
                <a:effectLst/>
                <a:latin typeface="inherit"/>
              </a:rPr>
            </a:br>
            <a:endParaRPr lang="en-US" dirty="0"/>
          </a:p>
        </p:txBody>
      </p:sp>
      <p:sp>
        <p:nvSpPr>
          <p:cNvPr id="3" name="Content Placeholder 2">
            <a:extLst>
              <a:ext uri="{FF2B5EF4-FFF2-40B4-BE49-F238E27FC236}">
                <a16:creationId xmlns:a16="http://schemas.microsoft.com/office/drawing/2014/main" id="{EAFA2E95-3E9A-BB36-9DA2-C136D16BD503}"/>
              </a:ext>
            </a:extLst>
          </p:cNvPr>
          <p:cNvSpPr>
            <a:spLocks noGrp="1"/>
          </p:cNvSpPr>
          <p:nvPr>
            <p:ph idx="1"/>
          </p:nvPr>
        </p:nvSpPr>
        <p:spPr>
          <a:xfrm>
            <a:off x="838200" y="830454"/>
            <a:ext cx="10515600" cy="5794082"/>
          </a:xfrm>
        </p:spPr>
        <p:txBody>
          <a:bodyPr>
            <a:noAutofit/>
          </a:bodyPr>
          <a:lstStyle/>
          <a:p>
            <a:pPr algn="l">
              <a:buFont typeface="Arial" panose="020B0604020202020204" pitchFamily="34" charset="0"/>
              <a:buChar char="•"/>
            </a:pPr>
            <a:r>
              <a:rPr lang="en-US" sz="2000" b="0" i="0" dirty="0">
                <a:solidFill>
                  <a:srgbClr val="333333"/>
                </a:solidFill>
                <a:effectLst/>
                <a:latin typeface="+mn-lt"/>
              </a:rPr>
              <a:t>Recognize workplace hazards</a:t>
            </a:r>
          </a:p>
          <a:p>
            <a:pPr algn="l">
              <a:buFont typeface="Arial" panose="020B0604020202020204" pitchFamily="34" charset="0"/>
              <a:buChar char="•"/>
            </a:pPr>
            <a:r>
              <a:rPr lang="en-US" sz="2000" b="0" i="0" dirty="0">
                <a:solidFill>
                  <a:srgbClr val="333333"/>
                </a:solidFill>
                <a:effectLst/>
                <a:latin typeface="+mn-lt"/>
              </a:rPr>
              <a:t>Evaluate the hazards and risks that may cause incidents, injuries, and illness</a:t>
            </a:r>
          </a:p>
          <a:p>
            <a:r>
              <a:rPr lang="en-US" sz="2000" b="1" i="0" dirty="0">
                <a:solidFill>
                  <a:srgbClr val="333333"/>
                </a:solidFill>
                <a:effectLst/>
                <a:latin typeface="+mn-lt"/>
              </a:rPr>
              <a:t>Make recommendations to management for incident prevention and safety program activities</a:t>
            </a:r>
          </a:p>
          <a:p>
            <a:pPr algn="l">
              <a:buFont typeface="Arial" panose="020B0604020202020204" pitchFamily="34" charset="0"/>
              <a:buChar char="•"/>
            </a:pPr>
            <a:r>
              <a:rPr lang="en-US" sz="2000" b="0" i="0" dirty="0">
                <a:solidFill>
                  <a:srgbClr val="333333"/>
                </a:solidFill>
                <a:effectLst/>
                <a:latin typeface="+mn-lt"/>
              </a:rPr>
              <a:t>Participate in the development and implementation of programs to protect the workers' safety and health</a:t>
            </a:r>
          </a:p>
          <a:p>
            <a:pPr algn="l">
              <a:buFont typeface="Arial" panose="020B0604020202020204" pitchFamily="34" charset="0"/>
              <a:buChar char="•"/>
            </a:pPr>
            <a:r>
              <a:rPr lang="en-US" sz="2000" b="0" i="0" dirty="0">
                <a:solidFill>
                  <a:srgbClr val="333333"/>
                </a:solidFill>
                <a:effectLst/>
                <a:latin typeface="+mn-lt"/>
              </a:rPr>
              <a:t>Respond to worker complaints and suggestions concerning safety and health</a:t>
            </a:r>
          </a:p>
          <a:p>
            <a:pPr algn="l">
              <a:buFont typeface="Arial" panose="020B0604020202020204" pitchFamily="34" charset="0"/>
              <a:buChar char="•"/>
            </a:pPr>
            <a:r>
              <a:rPr lang="en-US" sz="2000" b="0" i="0" dirty="0">
                <a:solidFill>
                  <a:srgbClr val="333333"/>
                </a:solidFill>
                <a:effectLst/>
                <a:latin typeface="+mn-lt"/>
              </a:rPr>
              <a:t>Ensure the maintenance and monitoring of injury and work hazard records</a:t>
            </a:r>
          </a:p>
          <a:p>
            <a:pPr algn="l">
              <a:buFont typeface="Arial" panose="020B0604020202020204" pitchFamily="34" charset="0"/>
              <a:buChar char="•"/>
            </a:pPr>
            <a:r>
              <a:rPr lang="en-US" sz="2000" b="0" i="0" dirty="0">
                <a:solidFill>
                  <a:srgbClr val="333333"/>
                </a:solidFill>
                <a:effectLst/>
                <a:latin typeface="+mn-lt"/>
              </a:rPr>
              <a:t>Monitor and follow up hazard reports and recommend action</a:t>
            </a:r>
          </a:p>
          <a:p>
            <a:pPr algn="l">
              <a:buFont typeface="Arial" panose="020B0604020202020204" pitchFamily="34" charset="0"/>
              <a:buChar char="•"/>
            </a:pPr>
            <a:r>
              <a:rPr lang="en-US" sz="2000" b="0" i="0" dirty="0">
                <a:solidFill>
                  <a:srgbClr val="333333"/>
                </a:solidFill>
                <a:effectLst/>
                <a:latin typeface="+mn-lt"/>
              </a:rPr>
              <a:t>Set up and promote programs to improve worker training and education</a:t>
            </a:r>
          </a:p>
          <a:p>
            <a:pPr algn="l">
              <a:buFont typeface="Arial" panose="020B0604020202020204" pitchFamily="34" charset="0"/>
              <a:buChar char="•"/>
            </a:pPr>
            <a:r>
              <a:rPr lang="en-US" sz="2000" b="0" i="0" dirty="0">
                <a:solidFill>
                  <a:srgbClr val="333333"/>
                </a:solidFill>
                <a:effectLst/>
                <a:latin typeface="+mn-lt"/>
              </a:rPr>
              <a:t>Participate in health and safety inquiries and investigations, as appropriate</a:t>
            </a:r>
          </a:p>
          <a:p>
            <a:pPr algn="l">
              <a:buFont typeface="Arial" panose="020B0604020202020204" pitchFamily="34" charset="0"/>
              <a:buChar char="•"/>
            </a:pPr>
            <a:r>
              <a:rPr lang="en-US" sz="2000" b="0" i="0" dirty="0">
                <a:solidFill>
                  <a:srgbClr val="333333"/>
                </a:solidFill>
                <a:effectLst/>
                <a:latin typeface="+mn-lt"/>
              </a:rPr>
              <a:t>Consult with professional and technical experts</a:t>
            </a:r>
          </a:p>
          <a:p>
            <a:pPr algn="l">
              <a:buFont typeface="Arial" panose="020B0604020202020204" pitchFamily="34" charset="0"/>
              <a:buChar char="•"/>
            </a:pPr>
            <a:r>
              <a:rPr lang="en-US" sz="2000" b="0" i="0" dirty="0">
                <a:solidFill>
                  <a:srgbClr val="333333"/>
                </a:solidFill>
                <a:effectLst/>
                <a:latin typeface="+mn-lt"/>
              </a:rPr>
              <a:t>Participate in resolving workplace refusals and work stoppages</a:t>
            </a:r>
          </a:p>
          <a:p>
            <a:pPr algn="l">
              <a:buFont typeface="Arial" panose="020B0604020202020204" pitchFamily="34" charset="0"/>
              <a:buChar char="•"/>
            </a:pPr>
            <a:r>
              <a:rPr lang="en-US" sz="2000" b="0" i="0" dirty="0">
                <a:solidFill>
                  <a:srgbClr val="333333"/>
                </a:solidFill>
                <a:effectLst/>
                <a:latin typeface="+mn-lt"/>
              </a:rPr>
              <a:t>Monitor the effectiveness of safety programs and procedures</a:t>
            </a:r>
          </a:p>
        </p:txBody>
      </p:sp>
    </p:spTree>
    <p:extLst>
      <p:ext uri="{BB962C8B-B14F-4D97-AF65-F5344CB8AC3E}">
        <p14:creationId xmlns:p14="http://schemas.microsoft.com/office/powerpoint/2010/main" val="3721370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oster for a sitting position&#10;&#10;Description automatically generated">
            <a:extLst>
              <a:ext uri="{FF2B5EF4-FFF2-40B4-BE49-F238E27FC236}">
                <a16:creationId xmlns:a16="http://schemas.microsoft.com/office/drawing/2014/main" id="{797C1DD0-23A4-FDE9-B967-27698FB22960}"/>
              </a:ext>
            </a:extLst>
          </p:cNvPr>
          <p:cNvPicPr>
            <a:picLocks noGrp="1" noChangeAspect="1"/>
          </p:cNvPicPr>
          <p:nvPr>
            <p:ph idx="1"/>
          </p:nvPr>
        </p:nvPicPr>
        <p:blipFill>
          <a:blip r:embed="rId2"/>
          <a:stretch>
            <a:fillRect/>
          </a:stretch>
        </p:blipFill>
        <p:spPr>
          <a:xfrm>
            <a:off x="1416859" y="68263"/>
            <a:ext cx="9358281" cy="6059487"/>
          </a:xfrm>
          <a:noFill/>
        </p:spPr>
      </p:pic>
    </p:spTree>
    <p:extLst>
      <p:ext uri="{BB962C8B-B14F-4D97-AF65-F5344CB8AC3E}">
        <p14:creationId xmlns:p14="http://schemas.microsoft.com/office/powerpoint/2010/main" val="190200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4EA4EE2-302F-568A-0E56-A63B3A13AE6E}"/>
              </a:ext>
            </a:extLst>
          </p:cNvPr>
          <p:cNvGraphicFramePr>
            <a:graphicFrameLocks noGrp="1" noChangeAspect="1"/>
          </p:cNvGraphicFramePr>
          <p:nvPr>
            <p:ph idx="1"/>
            <p:extLst>
              <p:ext uri="{D42A27DB-BD31-4B8C-83A1-F6EECF244321}">
                <p14:modId xmlns:p14="http://schemas.microsoft.com/office/powerpoint/2010/main" val="1287076306"/>
              </p:ext>
            </p:extLst>
          </p:nvPr>
        </p:nvGraphicFramePr>
        <p:xfrm>
          <a:off x="3626070" y="194794"/>
          <a:ext cx="4075770" cy="6213396"/>
        </p:xfrm>
        <a:graphic>
          <a:graphicData uri="http://schemas.openxmlformats.org/presentationml/2006/ole">
            <mc:AlternateContent xmlns:mc="http://schemas.openxmlformats.org/markup-compatibility/2006">
              <mc:Choice xmlns:v="urn:schemas-microsoft-com:vml" Requires="v">
                <p:oleObj name="Acrobat Document" r:id="rId2" imgW="3710462" imgH="5653890" progId="AcroExch.Document.DC">
                  <p:embed/>
                </p:oleObj>
              </mc:Choice>
              <mc:Fallback>
                <p:oleObj name="Acrobat Document" r:id="rId2" imgW="3710462" imgH="5653890" progId="AcroExch.Document.DC">
                  <p:embed/>
                  <p:pic>
                    <p:nvPicPr>
                      <p:cNvPr id="0" name=""/>
                      <p:cNvPicPr/>
                      <p:nvPr/>
                    </p:nvPicPr>
                    <p:blipFill>
                      <a:blip r:embed="rId3"/>
                      <a:stretch>
                        <a:fillRect/>
                      </a:stretch>
                    </p:blipFill>
                    <p:spPr>
                      <a:xfrm>
                        <a:off x="3626070" y="194794"/>
                        <a:ext cx="4075770" cy="6213396"/>
                      </a:xfrm>
                      <a:prstGeom prst="rect">
                        <a:avLst/>
                      </a:prstGeom>
                    </p:spPr>
                  </p:pic>
                </p:oleObj>
              </mc:Fallback>
            </mc:AlternateContent>
          </a:graphicData>
        </a:graphic>
      </p:graphicFrame>
    </p:spTree>
    <p:extLst>
      <p:ext uri="{BB962C8B-B14F-4D97-AF65-F5344CB8AC3E}">
        <p14:creationId xmlns:p14="http://schemas.microsoft.com/office/powerpoint/2010/main" val="343127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424-A5B2-595C-E284-7205FAFD94E1}"/>
              </a:ext>
            </a:extLst>
          </p:cNvPr>
          <p:cNvSpPr>
            <a:spLocks noGrp="1"/>
          </p:cNvSpPr>
          <p:nvPr>
            <p:ph type="title"/>
          </p:nvPr>
        </p:nvSpPr>
        <p:spPr/>
        <p:txBody>
          <a:bodyPr/>
          <a:lstStyle/>
          <a:p>
            <a:r>
              <a:rPr lang="fr-CA" dirty="0"/>
              <a:t>Employer </a:t>
            </a:r>
            <a:r>
              <a:rPr lang="fr-CA" dirty="0" err="1"/>
              <a:t>Responsibilities</a:t>
            </a:r>
            <a:r>
              <a:rPr lang="fr-CA" dirty="0"/>
              <a:t> </a:t>
            </a:r>
            <a:br>
              <a:rPr lang="fr-CA" dirty="0"/>
            </a:br>
            <a:r>
              <a:rPr lang="fr-CA" dirty="0"/>
              <a:t>Under </a:t>
            </a:r>
            <a:r>
              <a:rPr lang="fr-CA" i="1" dirty="0"/>
              <a:t>Canada Labour Code</a:t>
            </a:r>
            <a:endParaRPr lang="en-US" i="1" dirty="0"/>
          </a:p>
        </p:txBody>
      </p:sp>
      <p:sp>
        <p:nvSpPr>
          <p:cNvPr id="3" name="Content Placeholder 2">
            <a:extLst>
              <a:ext uri="{FF2B5EF4-FFF2-40B4-BE49-F238E27FC236}">
                <a16:creationId xmlns:a16="http://schemas.microsoft.com/office/drawing/2014/main" id="{7509E427-1F20-74B8-DD1D-5DB20BEC70A8}"/>
              </a:ext>
            </a:extLst>
          </p:cNvPr>
          <p:cNvSpPr>
            <a:spLocks noGrp="1"/>
          </p:cNvSpPr>
          <p:nvPr>
            <p:ph idx="1"/>
          </p:nvPr>
        </p:nvSpPr>
        <p:spPr>
          <a:xfrm>
            <a:off x="838200" y="2055812"/>
            <a:ext cx="10515600" cy="3284673"/>
          </a:xfrm>
        </p:spPr>
        <p:txBody>
          <a:bodyPr>
            <a:normAutofit fontScale="92500"/>
          </a:bodyPr>
          <a:lstStyle/>
          <a:p>
            <a:pPr marL="0" indent="0">
              <a:buNone/>
            </a:pPr>
            <a:r>
              <a:rPr lang="fr-CA" sz="3000" u="sng" dirty="0" err="1"/>
              <a:t>Employer’s</a:t>
            </a:r>
            <a:r>
              <a:rPr lang="fr-CA" sz="3000" u="sng" dirty="0"/>
              <a:t> Duty</a:t>
            </a:r>
            <a:r>
              <a:rPr lang="fr-CA" sz="3000" dirty="0"/>
              <a:t>:</a:t>
            </a:r>
          </a:p>
          <a:p>
            <a:pPr lvl="1"/>
            <a:r>
              <a:rPr lang="fr-CA" sz="3000" b="0" dirty="0" err="1"/>
              <a:t>Identify</a:t>
            </a:r>
            <a:r>
              <a:rPr lang="fr-CA" sz="3000" b="0" dirty="0"/>
              <a:t> and </a:t>
            </a:r>
            <a:r>
              <a:rPr lang="fr-CA" sz="3000" b="0" dirty="0" err="1"/>
              <a:t>assess</a:t>
            </a:r>
            <a:r>
              <a:rPr lang="fr-CA" sz="3000" b="0" dirty="0"/>
              <a:t> </a:t>
            </a:r>
            <a:r>
              <a:rPr lang="fr-CA" sz="3000" b="0" dirty="0" err="1"/>
              <a:t>ergonomic</a:t>
            </a:r>
            <a:r>
              <a:rPr lang="fr-CA" sz="3000" b="0" dirty="0"/>
              <a:t> </a:t>
            </a:r>
            <a:r>
              <a:rPr lang="fr-CA" sz="3000" b="0" dirty="0" err="1"/>
              <a:t>risks</a:t>
            </a:r>
            <a:endParaRPr lang="fr-CA" sz="3000" b="0" dirty="0"/>
          </a:p>
          <a:p>
            <a:pPr lvl="1"/>
            <a:r>
              <a:rPr lang="fr-CA" sz="3000" b="0" dirty="0" err="1"/>
              <a:t>Provide</a:t>
            </a:r>
            <a:r>
              <a:rPr lang="fr-CA" sz="3000" b="0" dirty="0"/>
              <a:t> </a:t>
            </a:r>
            <a:r>
              <a:rPr lang="fr-CA" sz="3000" b="0" dirty="0" err="1"/>
              <a:t>ergonomic</a:t>
            </a:r>
            <a:r>
              <a:rPr lang="fr-CA" sz="3000" b="0" dirty="0"/>
              <a:t> </a:t>
            </a:r>
            <a:r>
              <a:rPr lang="fr-CA" sz="3000" b="0" dirty="0" err="1"/>
              <a:t>equipment</a:t>
            </a:r>
            <a:r>
              <a:rPr lang="fr-CA" sz="3000" b="0" dirty="0"/>
              <a:t> and training</a:t>
            </a:r>
          </a:p>
          <a:p>
            <a:pPr lvl="1"/>
            <a:r>
              <a:rPr lang="fr-CA" sz="3000" b="0" dirty="0" err="1"/>
              <a:t>Implement</a:t>
            </a:r>
            <a:r>
              <a:rPr lang="fr-CA" sz="3000" b="0" dirty="0"/>
              <a:t> </a:t>
            </a:r>
            <a:r>
              <a:rPr lang="fr-CA" sz="3000" b="0" dirty="0" err="1"/>
              <a:t>ergonomic</a:t>
            </a:r>
            <a:r>
              <a:rPr lang="fr-CA" sz="3000" b="0" dirty="0"/>
              <a:t> standards in the </a:t>
            </a:r>
            <a:r>
              <a:rPr lang="fr-CA" sz="3000" b="0" dirty="0" err="1"/>
              <a:t>workplace</a:t>
            </a:r>
            <a:endParaRPr lang="fr-CA" sz="3000" b="0" dirty="0"/>
          </a:p>
          <a:p>
            <a:pPr lvl="1"/>
            <a:r>
              <a:rPr lang="fr-CA" sz="3000" b="0" dirty="0" err="1"/>
              <a:t>Ensure</a:t>
            </a:r>
            <a:r>
              <a:rPr lang="fr-CA" sz="3000" b="0" dirty="0"/>
              <a:t> </a:t>
            </a:r>
            <a:r>
              <a:rPr lang="fr-CA" sz="3000" b="0" dirty="0" err="1"/>
              <a:t>workers</a:t>
            </a:r>
            <a:r>
              <a:rPr lang="fr-CA" sz="3000" b="0" dirty="0"/>
              <a:t> are </a:t>
            </a:r>
            <a:r>
              <a:rPr lang="fr-CA" sz="3000" b="0" dirty="0" err="1"/>
              <a:t>educated</a:t>
            </a:r>
            <a:r>
              <a:rPr lang="fr-CA" sz="3000" b="0" dirty="0"/>
              <a:t> on </a:t>
            </a:r>
            <a:r>
              <a:rPr lang="fr-CA" sz="3000" b="0" dirty="0" err="1"/>
              <a:t>proper</a:t>
            </a:r>
            <a:r>
              <a:rPr lang="fr-CA" sz="3000" b="0" dirty="0"/>
              <a:t> </a:t>
            </a:r>
            <a:r>
              <a:rPr lang="fr-CA" sz="3000" b="0" dirty="0" err="1"/>
              <a:t>ergonomic</a:t>
            </a:r>
            <a:r>
              <a:rPr lang="fr-CA" sz="3000" b="0" dirty="0"/>
              <a:t> practices</a:t>
            </a:r>
          </a:p>
          <a:p>
            <a:pPr marL="0" indent="0">
              <a:buNone/>
            </a:pPr>
            <a:br>
              <a:rPr lang="fr-CA" u="sng" dirty="0"/>
            </a:br>
            <a:endParaRPr lang="fr-CA" sz="2800" b="0" dirty="0"/>
          </a:p>
          <a:p>
            <a:pPr marL="457200" lvl="1" indent="0">
              <a:buNone/>
            </a:pPr>
            <a:endParaRPr lang="fr-CA" b="0" dirty="0"/>
          </a:p>
        </p:txBody>
      </p:sp>
    </p:spTree>
    <p:extLst>
      <p:ext uri="{BB962C8B-B14F-4D97-AF65-F5344CB8AC3E}">
        <p14:creationId xmlns:p14="http://schemas.microsoft.com/office/powerpoint/2010/main" val="2026044968"/>
      </p:ext>
    </p:extLst>
  </p:cSld>
  <p:clrMapOvr>
    <a:masterClrMapping/>
  </p:clrMapOvr>
</p:sld>
</file>

<file path=ppt/theme/theme1.xml><?xml version="1.0" encoding="utf-8"?>
<a:theme xmlns:a="http://schemas.openxmlformats.org/drawingml/2006/main" name="Office Theme">
  <a:themeElements>
    <a:clrScheme name="PSAC Generic Template">
      <a:dk1>
        <a:srgbClr val="000000"/>
      </a:dk1>
      <a:lt1>
        <a:srgbClr val="FFFFFF"/>
      </a:lt1>
      <a:dk2>
        <a:srgbClr val="595959"/>
      </a:dk2>
      <a:lt2>
        <a:srgbClr val="EEEEEE"/>
      </a:lt2>
      <a:accent1>
        <a:srgbClr val="BF301A"/>
      </a:accent1>
      <a:accent2>
        <a:srgbClr val="2C2D48"/>
      </a:accent2>
      <a:accent3>
        <a:srgbClr val="D5D5D5"/>
      </a:accent3>
      <a:accent4>
        <a:srgbClr val="45AEE2"/>
      </a:accent4>
      <a:accent5>
        <a:srgbClr val="2C2D48"/>
      </a:accent5>
      <a:accent6>
        <a:srgbClr val="BF2E1A"/>
      </a:accent6>
      <a:hlink>
        <a:srgbClr val="6F859C"/>
      </a:hlink>
      <a:folHlink>
        <a:srgbClr val="2852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PSAC-National" id="{3E3D3F09-9640-5044-A852-D2CC75A9CCA8}" vid="{B8537072-B74A-AF4A-9C96-411FE9F20D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SAC Generic Template">
    <a:dk1>
      <a:srgbClr val="000000"/>
    </a:dk1>
    <a:lt1>
      <a:srgbClr val="FFFFFF"/>
    </a:lt1>
    <a:dk2>
      <a:srgbClr val="595959"/>
    </a:dk2>
    <a:lt2>
      <a:srgbClr val="EEEEEE"/>
    </a:lt2>
    <a:accent1>
      <a:srgbClr val="BF301A"/>
    </a:accent1>
    <a:accent2>
      <a:srgbClr val="2C2D48"/>
    </a:accent2>
    <a:accent3>
      <a:srgbClr val="D5D5D5"/>
    </a:accent3>
    <a:accent4>
      <a:srgbClr val="45AEE2"/>
    </a:accent4>
    <a:accent5>
      <a:srgbClr val="2C2D48"/>
    </a:accent5>
    <a:accent6>
      <a:srgbClr val="BF2E1A"/>
    </a:accent6>
    <a:hlink>
      <a:srgbClr val="6F859C"/>
    </a:hlink>
    <a:folHlink>
      <a:srgbClr val="28526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ée un document." ma:contentTypeScope="" ma:versionID="7ede5c1d1b75ee81b946fb6196c832c3">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863d9d3589eff8540578ff7184ee7038"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14e2f15-b647-4ecf-94ca-2628f5150f37" xsi:nil="true"/>
    <lcf76f155ced4ddcb4097134ff3c332f xmlns="0d6345e5-1cf7-473e-87c6-102aa3c56c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8BBF2E-8C07-4FC0-B2D3-F18599ACCA36}"/>
</file>

<file path=customXml/itemProps2.xml><?xml version="1.0" encoding="utf-8"?>
<ds:datastoreItem xmlns:ds="http://schemas.openxmlformats.org/officeDocument/2006/customXml" ds:itemID="{D725C63A-64BD-4C47-9100-5E9A83DE5764}"/>
</file>

<file path=customXml/itemProps3.xml><?xml version="1.0" encoding="utf-8"?>
<ds:datastoreItem xmlns:ds="http://schemas.openxmlformats.org/officeDocument/2006/customXml" ds:itemID="{C3B193F2-2AB1-42CF-8EA8-20DF005F0F2B}">
  <ds:schemaRefs>
    <ds:schemaRef ds:uri="http://schemas.microsoft.com/office/2006/documentManagement/types"/>
    <ds:schemaRef ds:uri="http://purl.org/dc/terms/"/>
    <ds:schemaRef ds:uri="http://schemas.openxmlformats.org/package/2006/metadata/core-properties"/>
    <ds:schemaRef ds:uri="78a40f4d-6c68-4f21-80d5-a8fc8f00890f"/>
    <ds:schemaRef ds:uri="http://schemas.microsoft.com/office/2006/metadata/properties"/>
    <ds:schemaRef ds:uri="http://schemas.microsoft.com/office/infopath/2007/PartnerControls"/>
    <ds:schemaRef ds:uri="http://purl.org/dc/elements/1.1/"/>
    <ds:schemaRef ds:uri="http://www.w3.org/XML/1998/namespace"/>
    <ds:schemaRef ds:uri="http://purl.org/dc/dcmitype/"/>
    <ds:schemaRef ds:uri="e3912cd8-9f0d-49a4-9464-e2c3dc614582"/>
  </ds:schemaRefs>
</ds:datastoreItem>
</file>

<file path=docProps/app.xml><?xml version="1.0" encoding="utf-8"?>
<Properties xmlns="http://schemas.openxmlformats.org/officeDocument/2006/extended-properties" xmlns:vt="http://schemas.openxmlformats.org/officeDocument/2006/docPropsVTypes">
  <Template/>
  <TotalTime>3092</TotalTime>
  <Words>1306</Words>
  <Application>Microsoft Office PowerPoint</Application>
  <PresentationFormat>Widescreen</PresentationFormat>
  <Paragraphs>173</Paragraphs>
  <Slides>22</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Avenir LT Std 45 Book</vt:lpstr>
      <vt:lpstr>Avenir LT Std 55 Roman</vt:lpstr>
      <vt:lpstr>Avenir LT Std 65 Medium</vt:lpstr>
      <vt:lpstr>Calibri</vt:lpstr>
      <vt:lpstr>Helvetica Neue</vt:lpstr>
      <vt:lpstr>inherit</vt:lpstr>
      <vt:lpstr>Times New Roman</vt:lpstr>
      <vt:lpstr>Office Theme</vt:lpstr>
      <vt:lpstr>Acrobat Document</vt:lpstr>
      <vt:lpstr>Roles and Responsibilities of  an Effective Health &amp; Safety Committee</vt:lpstr>
      <vt:lpstr>The Internal Responsibility System </vt:lpstr>
      <vt:lpstr>Limitations of the IRS</vt:lpstr>
      <vt:lpstr>H&amp;S Law in Canada – The Truth</vt:lpstr>
      <vt:lpstr>What does a health and safety committee do? </vt:lpstr>
      <vt:lpstr>What does a health and safety committee do? </vt:lpstr>
      <vt:lpstr>PowerPoint Presentation</vt:lpstr>
      <vt:lpstr>PowerPoint Presentation</vt:lpstr>
      <vt:lpstr>Employer Responsibilities  Under Canada Labour Code</vt:lpstr>
      <vt:lpstr>Employer Duties</vt:lpstr>
      <vt:lpstr>Employee Responsibilities  Under Canada Labour Code</vt:lpstr>
      <vt:lpstr>Workplace Ergonomic Assessments</vt:lpstr>
      <vt:lpstr>Canada Occupational  Health and Safety Regulations</vt:lpstr>
      <vt:lpstr>Summary of Committee Roles</vt:lpstr>
      <vt:lpstr>Telework: Committees and Communicating </vt:lpstr>
      <vt:lpstr>Responsibilities Under Canada Labour Code</vt:lpstr>
      <vt:lpstr>H&amp;S Law in Canada – The Truth</vt:lpstr>
      <vt:lpstr>127.1 – Internal Complaint Resolution Process </vt:lpstr>
      <vt:lpstr>Workplace Committees and Representatives</vt:lpstr>
      <vt:lpstr>Tips, Tools and Information</vt:lpstr>
      <vt:lpstr>Committee Objectives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PSAC National PowerPoint</dc:title>
  <dc:creator>Microsoft Office User</dc:creator>
  <cp:lastModifiedBy>Andrea Peart</cp:lastModifiedBy>
  <cp:revision>171</cp:revision>
  <cp:lastPrinted>2024-10-30T18:29:34Z</cp:lastPrinted>
  <dcterms:created xsi:type="dcterms:W3CDTF">2021-11-10T14:01:52Z</dcterms:created>
  <dcterms:modified xsi:type="dcterms:W3CDTF">2024-11-01T00:52:00Z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0x0101009D0FC9958D441543BE67FA11E002536F</vt:lpwstr>
  </property>
  <property fmtid="{D5CDD505-2E9C-101B-9397-08002B2CF9AE}" pid="3" name="MediaServiceImageTags">
    <vt:lpwstr/>
  </property>
  <property fmtid="{D5CDD505-2E9C-101B-9397-08002B2CF9AE}" pid="4" name="Document Language">
    <vt:lpwstr/>
  </property>
  <property fmtid="{D5CDD505-2E9C-101B-9397-08002B2CF9AE}" pid="5" name="Document_x0020_Language">
    <vt:lpwstr/>
  </property>
  <property fmtid="{D5CDD505-2E9C-101B-9397-08002B2CF9AE}" pid="6" name="Doc_x0020_Status">
    <vt:lpwstr/>
  </property>
  <property fmtid="{D5CDD505-2E9C-101B-9397-08002B2CF9AE}" pid="7" name="Product_x0020_Type">
    <vt:lpwstr/>
  </property>
  <property fmtid="{D5CDD505-2E9C-101B-9397-08002B2CF9AE}" pid="8" name="PSACBusinessUnit">
    <vt:lpwstr>1;#Communications, Political Action and Campaigns Branch|49185e71-23c8-4f1f-9370-b450ad2b3e99</vt:lpwstr>
  </property>
  <property fmtid="{D5CDD505-2E9C-101B-9397-08002B2CF9AE}" pid="9" name="Doc Status">
    <vt:lpwstr/>
  </property>
  <property fmtid="{D5CDD505-2E9C-101B-9397-08002B2CF9AE}" pid="10" name="Product Type">
    <vt:lpwstr/>
  </property>
  <property fmtid="{D5CDD505-2E9C-101B-9397-08002B2CF9AE}" pid="11" name="DocumentSetDescription">
    <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l3685371474f49415343446f63547970">
    <vt:lpwstr/>
  </property>
  <property fmtid="{D5CDD505-2E9C-101B-9397-08002B2CF9AE}" pid="19" name="_docset_NoMedatataSyncRequired">
    <vt:lpwstr>False</vt:lpwstr>
  </property>
  <property fmtid="{D5CDD505-2E9C-101B-9397-08002B2CF9AE}" pid="20" name="PSACDocumentType">
    <vt:lpwstr/>
  </property>
  <property fmtid="{D5CDD505-2E9C-101B-9397-08002B2CF9AE}" pid="21" name="Doc Stage">
    <vt:lpwstr>63;#Final|6b174d67-1044-4e49-81ad-53aaf29987c0</vt:lpwstr>
  </property>
  <property fmtid="{D5CDD505-2E9C-101B-9397-08002B2CF9AE}" pid="22" name="ecm_ItemDeleteBlockHolders">
    <vt:lpwstr>ecm_InPlaceRecordLock</vt:lpwstr>
  </property>
  <property fmtid="{D5CDD505-2E9C-101B-9397-08002B2CF9AE}" pid="23" name="ecm_RecordRestrictions">
    <vt:lpwstr>BlockDelete, BlockEdit</vt:lpwstr>
  </property>
  <property fmtid="{D5CDD505-2E9C-101B-9397-08002B2CF9AE}" pid="24" name="ecm_ItemLockHolders">
    <vt:lpwstr>ecm_InPlaceRecordLock</vt:lpwstr>
  </property>
  <property fmtid="{D5CDD505-2E9C-101B-9397-08002B2CF9AE}" pid="25" name="Topic">
    <vt:lpwstr>3</vt:lpwstr>
  </property>
  <property fmtid="{D5CDD505-2E9C-101B-9397-08002B2CF9AE}" pid="26" name="DocumentType">
    <vt:lpwstr>22</vt:lpwstr>
  </property>
  <property fmtid="{D5CDD505-2E9C-101B-9397-08002B2CF9AE}" pid="27" name="Document Status">
    <vt:lpwstr>32;#Completed|33ab41c1-d0e6-48f0-bf19-96715c1258e8</vt:lpwstr>
  </property>
  <property fmtid="{D5CDD505-2E9C-101B-9397-08002B2CF9AE}" pid="28" name="OrganizationalAuthority">
    <vt:lpwstr/>
  </property>
  <property fmtid="{D5CDD505-2E9C-101B-9397-08002B2CF9AE}" pid="29" name="PSAC Connect Language">
    <vt:lpwstr>21;#English|9ae63d08-488e-4a51-a89a-d147ae89f174</vt:lpwstr>
  </property>
</Properties>
</file>