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25" r:id="rId2"/>
    <p:sldId id="341" r:id="rId3"/>
    <p:sldId id="379" r:id="rId4"/>
    <p:sldId id="384" r:id="rId5"/>
    <p:sldId id="396" r:id="rId6"/>
    <p:sldId id="390" r:id="rId7"/>
    <p:sldId id="392" r:id="rId8"/>
    <p:sldId id="393" r:id="rId9"/>
    <p:sldId id="397" r:id="rId10"/>
    <p:sldId id="394" r:id="rId11"/>
    <p:sldId id="395" r:id="rId12"/>
    <p:sldId id="400" r:id="rId13"/>
    <p:sldId id="329" r:id="rId14"/>
    <p:sldId id="399" r:id="rId15"/>
    <p:sldId id="401" r:id="rId16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AD6C"/>
    <a:srgbClr val="13BF23"/>
    <a:srgbClr val="00D219"/>
    <a:srgbClr val="DC3545"/>
    <a:srgbClr val="354052"/>
    <a:srgbClr val="CCFF66"/>
    <a:srgbClr val="808080"/>
    <a:srgbClr val="276B15"/>
    <a:srgbClr val="423E3F"/>
    <a:srgbClr val="0082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3" autoAdjust="0"/>
    <p:restoredTop sz="77158" autoAdjust="0"/>
  </p:normalViewPr>
  <p:slideViewPr>
    <p:cSldViewPr snapToGrid="0" snapToObjects="1">
      <p:cViewPr>
        <p:scale>
          <a:sx n="110" d="100"/>
          <a:sy n="110" d="100"/>
        </p:scale>
        <p:origin x="2430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86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4D6973-754B-47CD-95F4-E4177A42261F}" type="datetimeFigureOut">
              <a:rPr lang="en-US" altLang="en-US"/>
              <a:pPr/>
              <a:t>6/5/2023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8D216E-3286-4007-A09A-41655211AE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1046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979507-E6EB-4E09-9330-8A6222761008}" type="datetimeFigureOut">
              <a:rPr lang="en-US" altLang="en-US"/>
              <a:pPr/>
              <a:t>6/5/2023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78420" y="4343400"/>
            <a:ext cx="6534614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noProof="0" dirty="0"/>
              <a:t>Click to edit Master text styles</a:t>
            </a:r>
          </a:p>
          <a:p>
            <a:pPr lvl="1"/>
            <a:r>
              <a:rPr lang="en-CA" noProof="0" dirty="0"/>
              <a:t>Second level</a:t>
            </a:r>
          </a:p>
          <a:p>
            <a:pPr lvl="2"/>
            <a:r>
              <a:rPr lang="en-CA" noProof="0" dirty="0"/>
              <a:t>Third level</a:t>
            </a:r>
          </a:p>
          <a:p>
            <a:pPr lvl="3"/>
            <a:r>
              <a:rPr lang="en-CA" noProof="0" dirty="0"/>
              <a:t>Fourth level</a:t>
            </a:r>
          </a:p>
          <a:p>
            <a:pPr lvl="4"/>
            <a:r>
              <a:rPr lang="en-CA" noProof="0" dirty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B6414A-BA14-4DDA-AFF4-139240F358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8398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ヒラギノ角ゴ Pro W3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443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725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5478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582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082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931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5327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0584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424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095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205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892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4633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726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442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694296" y="753534"/>
            <a:ext cx="3992504" cy="5436540"/>
          </a:xfrm>
        </p:spPr>
        <p:txBody>
          <a:bodyPr/>
          <a:lstStyle>
            <a:lvl1pPr marL="0" indent="0">
              <a:buNone/>
              <a:defRPr>
                <a:latin typeface="Century Gothic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69" y="753535"/>
            <a:ext cx="3792400" cy="2376252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0082C9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68" y="3336749"/>
            <a:ext cx="3792401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baseline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1C3F4-7627-499B-A387-D46B6B71D0B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4" name="Pictur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363" y="3231387"/>
            <a:ext cx="3827556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>
            <a:off x="436449" y="6276975"/>
            <a:ext cx="8250351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7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449" y="544182"/>
            <a:ext cx="8254800" cy="4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\\prod.prv\shared\NCR\CMO\CMB_NEW\0400-Comms Svcs\480 - Publishing and Production\!Flag Signatures\Canada Wordmark\Colour\Canada_Colou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249" y="6356350"/>
            <a:ext cx="1116000" cy="27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0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600" y="248400"/>
            <a:ext cx="2154461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rSlideMaster.Title Slide half imageHeader" descr="UNCLASSIFIED"/>
          <p:cNvSpPr txBox="1"/>
          <p:nvPr userDrawn="1"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  <a:endParaRPr lang="en-CA" sz="1200" b="0" i="0" u="non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58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82C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325CEB-1D58-4033-B3AA-47E6E8AA165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hrSlideMaster.Title OnlyHeader" descr="UNCLASSIFIED"/>
          <p:cNvSpPr txBox="1"/>
          <p:nvPr userDrawn="1"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  <a:endParaRPr lang="en-CA" sz="1200" b="0" i="0" u="non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423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6CE915-54DE-42DF-81C9-6A96210B07F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" name="hrSlideMaster.BlankHeader" descr="UNCLASSIFIED"/>
          <p:cNvSpPr txBox="1"/>
          <p:nvPr userDrawn="1"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  <a:endParaRPr lang="en-CA" sz="1200" b="0" i="0" u="non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599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0">
                <a:solidFill>
                  <a:srgbClr val="0082C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rgbClr val="0082C9"/>
              </a:buClr>
              <a:defRPr sz="2600"/>
            </a:lvl1pPr>
            <a:lvl2pPr>
              <a:buClr>
                <a:srgbClr val="0082C9"/>
              </a:buClr>
              <a:defRPr sz="2400"/>
            </a:lvl2pPr>
            <a:lvl3pPr>
              <a:buClr>
                <a:srgbClr val="0082C9"/>
              </a:buClr>
              <a:defRPr sz="2200"/>
            </a:lvl3pPr>
            <a:lvl4pPr>
              <a:buClr>
                <a:srgbClr val="0082C9"/>
              </a:buClr>
              <a:defRPr sz="2000"/>
            </a:lvl4pPr>
            <a:lvl5pPr>
              <a:buClr>
                <a:srgbClr val="0082C9"/>
              </a:buCl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B34F6D-27DC-4F94-8982-5FFA21468BA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hrSlideMaster.Content with CaptionHeader" descr="UNCLASSIFIED"/>
          <p:cNvSpPr txBox="1"/>
          <p:nvPr userDrawn="1"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  <a:endParaRPr lang="en-CA" sz="1200" b="0" i="0" u="non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684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0">
                <a:solidFill>
                  <a:srgbClr val="59595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rgbClr val="595959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59595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8A5B3A-4079-4B46-A0FF-A550B3FE268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hrSlideMaster.Picture with CaptionHeader" descr="UNCLASSIFIED"/>
          <p:cNvSpPr txBox="1"/>
          <p:nvPr userDrawn="1"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  <a:endParaRPr lang="en-CA" sz="1200" b="0" i="0" u="non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405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2C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0082C9"/>
              </a:buClr>
              <a:defRPr/>
            </a:lvl1pPr>
            <a:lvl2pPr>
              <a:buClr>
                <a:srgbClr val="0082C9"/>
              </a:buClr>
              <a:defRPr/>
            </a:lvl2pPr>
            <a:lvl3pPr>
              <a:buClr>
                <a:srgbClr val="0082C9"/>
              </a:buClr>
              <a:defRPr/>
            </a:lvl3pPr>
            <a:lvl4pPr>
              <a:buClr>
                <a:srgbClr val="0082C9"/>
              </a:buClr>
              <a:defRPr/>
            </a:lvl4pPr>
            <a:lvl5pPr>
              <a:buClr>
                <a:srgbClr val="0082C9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9DFE12-9688-42E0-BA90-99DAB2AC952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hrSlideMaster.Title and Vertical TextHeader" descr="UNCLASSIFIED"/>
          <p:cNvSpPr txBox="1"/>
          <p:nvPr userDrawn="1"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  <a:endParaRPr lang="en-CA" sz="1200" b="0" i="0" u="non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996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2C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1215-D414-49A1-B0BE-FA6A849F09B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hrSlideMaster.Custom LayoutHeader" descr="UNCLASSIFIED"/>
          <p:cNvSpPr txBox="1"/>
          <p:nvPr userDrawn="1"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  <a:endParaRPr lang="en-CA" sz="1200" b="0" i="0" u="non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431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82C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0082C9"/>
              </a:buClr>
              <a:defRPr sz="2400"/>
            </a:lvl1pPr>
            <a:lvl2pPr>
              <a:buClr>
                <a:srgbClr val="0082C9"/>
              </a:buClr>
              <a:defRPr sz="2000"/>
            </a:lvl2pPr>
            <a:lvl3pPr>
              <a:buClr>
                <a:srgbClr val="0082C9"/>
              </a:buClr>
              <a:defRPr sz="1800"/>
            </a:lvl3pPr>
            <a:lvl4pPr>
              <a:buClr>
                <a:srgbClr val="0082C9"/>
              </a:buClr>
              <a:defRPr sz="1600"/>
            </a:lvl4pPr>
            <a:lvl5pPr>
              <a:buClr>
                <a:srgbClr val="0082C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0082C9"/>
              </a:buClr>
              <a:defRPr sz="2400"/>
            </a:lvl1pPr>
            <a:lvl2pPr>
              <a:buClr>
                <a:srgbClr val="0082C9"/>
              </a:buClr>
              <a:defRPr sz="2000"/>
            </a:lvl2pPr>
            <a:lvl3pPr>
              <a:buClr>
                <a:srgbClr val="0082C9"/>
              </a:buClr>
              <a:defRPr sz="1800"/>
            </a:lvl3pPr>
            <a:lvl4pPr>
              <a:buClr>
                <a:srgbClr val="0082C9"/>
              </a:buClr>
              <a:defRPr sz="1600"/>
            </a:lvl4pPr>
            <a:lvl5pPr>
              <a:buClr>
                <a:srgbClr val="0082C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8FBFBE-36BC-482D-A777-8BE920DF890D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hrSlideMaster.1_ComparisonHeader" descr="UNCLASSIFIED"/>
          <p:cNvSpPr txBox="1"/>
          <p:nvPr userDrawn="1"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  <a:endParaRPr lang="en-CA" sz="1200" b="0" i="0" u="non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43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941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0" i="0">
                <a:solidFill>
                  <a:srgbClr val="0082C9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82C9"/>
              </a:buClr>
              <a:buFont typeface="Arial"/>
              <a:buChar char="•"/>
              <a:defRPr sz="26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742950" indent="-285750">
              <a:buClr>
                <a:srgbClr val="0082C9"/>
              </a:buClr>
              <a:buFont typeface="Arial"/>
              <a:buChar char="•"/>
              <a:defRPr sz="24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2pPr>
            <a:lvl3pPr marL="1143000" indent="-228600">
              <a:buClr>
                <a:srgbClr val="0082C9"/>
              </a:buClr>
              <a:buFont typeface="Arial"/>
              <a:buChar char="•"/>
              <a:defRPr sz="22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3pPr>
            <a:lvl4pPr marL="1600200" indent="-228600">
              <a:buClr>
                <a:srgbClr val="0082C9"/>
              </a:buClr>
              <a:buFont typeface="Arial"/>
              <a:buChar char="•"/>
              <a:defRPr sz="20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4pPr>
            <a:lvl5pPr marL="2057400" indent="-228600">
              <a:buClr>
                <a:srgbClr val="0082C9"/>
              </a:buClr>
              <a:buFont typeface="Arial"/>
              <a:buChar char="•"/>
              <a:defRPr sz="18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075564-AF6E-40FC-905A-F6C5E8D2961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hrSlideMaster.Title and ContentHeader" descr="UNCLASSIFIED"/>
          <p:cNvSpPr txBox="1"/>
          <p:nvPr userDrawn="1"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  <a:endParaRPr lang="en-CA" sz="1200" b="0" i="0" u="non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478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867" y="1941161"/>
            <a:ext cx="7112000" cy="2376252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0082C9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866" y="4524375"/>
            <a:ext cx="7112001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42CE3-6392-4968-B209-93A52C29936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4" name="Pictur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600" y="4424288"/>
            <a:ext cx="7307153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449" y="544182"/>
            <a:ext cx="8254800" cy="4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\\prod.prv\shared\NCR\CMO\CMB_NEW\0400-Comms Svcs\480 - Publishing and Production\!Flag Signatures\Canada Wordmark\Colour\Canada_Colou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249" y="6356350"/>
            <a:ext cx="1116000" cy="27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0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600" y="248400"/>
            <a:ext cx="2154461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rSlideMaster.Title Slide full imageHeader" descr="UNCLASSIFIED"/>
          <p:cNvSpPr txBox="1"/>
          <p:nvPr userDrawn="1"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  <a:endParaRPr lang="en-CA" sz="1200" b="0" i="0" u="non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028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solidFill>
                  <a:srgbClr val="0082C9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95959"/>
                </a:solidFill>
                <a:latin typeface="Century Gothic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CFA99A-0B6A-4F6F-BA8D-AFBE694F623A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hrSlideMaster.Section HeaderHeader" descr="UNCLASSIFIED"/>
          <p:cNvSpPr txBox="1"/>
          <p:nvPr userDrawn="1"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  <a:endParaRPr lang="en-CA" sz="1200" b="0" i="0" u="non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4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82C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0082C9"/>
              </a:buClr>
              <a:defRPr sz="2800"/>
            </a:lvl1pPr>
            <a:lvl2pPr>
              <a:buClr>
                <a:srgbClr val="0082C9"/>
              </a:buClr>
              <a:defRPr sz="2400"/>
            </a:lvl2pPr>
            <a:lvl3pPr>
              <a:buClr>
                <a:srgbClr val="0082C9"/>
              </a:buClr>
              <a:defRPr sz="2000"/>
            </a:lvl3pPr>
            <a:lvl4pPr>
              <a:buClr>
                <a:srgbClr val="0082C9"/>
              </a:buClr>
              <a:defRPr sz="1800"/>
            </a:lvl4pPr>
            <a:lvl5pPr>
              <a:buClr>
                <a:srgbClr val="0082C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0082C9"/>
              </a:buClr>
              <a:defRPr sz="2800"/>
            </a:lvl1pPr>
            <a:lvl2pPr>
              <a:buClr>
                <a:srgbClr val="0082C9"/>
              </a:buClr>
              <a:defRPr sz="2400"/>
            </a:lvl2pPr>
            <a:lvl3pPr>
              <a:buClr>
                <a:srgbClr val="0082C9"/>
              </a:buClr>
              <a:defRPr sz="2000"/>
            </a:lvl3pPr>
            <a:lvl4pPr>
              <a:buClr>
                <a:srgbClr val="0082C9"/>
              </a:buClr>
              <a:defRPr sz="1800"/>
            </a:lvl4pPr>
            <a:lvl5pPr>
              <a:buClr>
                <a:srgbClr val="0082C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F49F12-9138-49F1-96D4-CC6FC00A57C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hrSlideMaster.Two ContentHeader" descr="UNCLASSIFIED"/>
          <p:cNvSpPr txBox="1"/>
          <p:nvPr userDrawn="1"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  <a:endParaRPr lang="en-CA" sz="1200" b="0" i="0" u="non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185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4922838" y="2805113"/>
            <a:ext cx="4221162" cy="3119437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8" name="Rectangle 7"/>
          <p:cNvSpPr/>
          <p:nvPr userDrawn="1"/>
        </p:nvSpPr>
        <p:spPr>
          <a:xfrm>
            <a:off x="9029700" y="2805113"/>
            <a:ext cx="114300" cy="3119437"/>
          </a:xfrm>
          <a:prstGeom prst="rect">
            <a:avLst/>
          </a:prstGeom>
          <a:solidFill>
            <a:srgbClr val="0082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0082C9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82C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0082C9"/>
              </a:buClr>
              <a:defRPr sz="2800"/>
            </a:lvl1pPr>
            <a:lvl2pPr>
              <a:buClr>
                <a:srgbClr val="0082C9"/>
              </a:buClr>
              <a:defRPr sz="2400"/>
            </a:lvl2pPr>
            <a:lvl3pPr>
              <a:buClr>
                <a:srgbClr val="0082C9"/>
              </a:buClr>
              <a:defRPr sz="2000"/>
            </a:lvl3pPr>
            <a:lvl4pPr>
              <a:buClr>
                <a:srgbClr val="0082C9"/>
              </a:buClr>
              <a:defRPr sz="1800"/>
            </a:lvl4pPr>
            <a:lvl5pPr>
              <a:buClr>
                <a:srgbClr val="0082C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5177693" y="3057770"/>
            <a:ext cx="3651494" cy="2668344"/>
          </a:xfrm>
        </p:spPr>
        <p:txBody>
          <a:bodyPr/>
          <a:lstStyle>
            <a:lvl1pPr marL="0" indent="0">
              <a:buNone/>
              <a:defRPr sz="1800" i="1">
                <a:solidFill>
                  <a:srgbClr val="595959"/>
                </a:solidFill>
              </a:defRPr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0606BA19-779A-4930-9322-0B47357BACC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hrSlideMaster.2_Two ContentHeader" descr="UNCLASSIFIED"/>
          <p:cNvSpPr txBox="1"/>
          <p:nvPr userDrawn="1"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  <a:endParaRPr lang="en-CA" sz="1200" b="0" i="0" u="non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813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922838" y="1600201"/>
            <a:ext cx="3798887" cy="4525962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ECECEC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82C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0082C9"/>
              </a:buClr>
              <a:defRPr sz="2800"/>
            </a:lvl1pPr>
            <a:lvl2pPr>
              <a:buClr>
                <a:srgbClr val="0082C9"/>
              </a:buClr>
              <a:defRPr sz="2400"/>
            </a:lvl2pPr>
            <a:lvl3pPr>
              <a:buClr>
                <a:srgbClr val="0082C9"/>
              </a:buClr>
              <a:defRPr sz="2000"/>
            </a:lvl3pPr>
            <a:lvl4pPr>
              <a:buClr>
                <a:srgbClr val="0082C9"/>
              </a:buClr>
              <a:defRPr sz="1800"/>
            </a:lvl4pPr>
            <a:lvl5pPr>
              <a:buClr>
                <a:srgbClr val="0082C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5167923" y="1944078"/>
            <a:ext cx="3553802" cy="3782036"/>
          </a:xfrm>
        </p:spPr>
        <p:txBody>
          <a:bodyPr/>
          <a:lstStyle>
            <a:lvl1pPr marL="0" indent="0">
              <a:buNone/>
              <a:defRPr sz="1800" i="1">
                <a:solidFill>
                  <a:srgbClr val="595959"/>
                </a:solidFill>
              </a:defRPr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3E294082-DFA0-4304-8D39-BC23FA45EDA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3" name="Pictur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5363" y="5866131"/>
            <a:ext cx="3827556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rSlideMaster.4_Two ContentHeader" descr="UNCLASSIFIED"/>
          <p:cNvSpPr txBox="1"/>
          <p:nvPr userDrawn="1"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  <a:endParaRPr lang="en-CA" sz="1200" b="0" i="0" u="non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56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82C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2157607"/>
          </a:xfrm>
        </p:spPr>
        <p:txBody>
          <a:bodyPr/>
          <a:lstStyle>
            <a:lvl1pPr>
              <a:buClr>
                <a:srgbClr val="0082C9"/>
              </a:buClr>
              <a:defRPr sz="2800"/>
            </a:lvl1pPr>
            <a:lvl2pPr>
              <a:buClr>
                <a:srgbClr val="0082C9"/>
              </a:buClr>
              <a:defRPr sz="2400"/>
            </a:lvl2pPr>
            <a:lvl3pPr>
              <a:buClr>
                <a:srgbClr val="0082C9"/>
              </a:buClr>
              <a:defRPr sz="2000"/>
            </a:lvl3pPr>
            <a:lvl4pPr>
              <a:buClr>
                <a:srgbClr val="0082C9"/>
              </a:buClr>
              <a:defRPr sz="1800"/>
            </a:lvl4pPr>
            <a:lvl5pPr>
              <a:buClr>
                <a:srgbClr val="0082C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457200" y="4140741"/>
            <a:ext cx="8264525" cy="1332960"/>
          </a:xfrm>
          <a:noFill/>
        </p:spPr>
        <p:txBody>
          <a:bodyPr/>
          <a:lstStyle>
            <a:lvl1pPr marL="0" indent="0">
              <a:buNone/>
              <a:defRPr sz="1800" i="1"/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AB52D289-F740-481C-B2A6-EE2832E288B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hrSlideMaster.3_Two ContentHeader" descr="UNCLASSIFIED"/>
          <p:cNvSpPr txBox="1"/>
          <p:nvPr userDrawn="1"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  <a:endParaRPr lang="en-CA" sz="1200" b="0" i="0" u="non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769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82C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0082C9"/>
              </a:buClr>
              <a:defRPr sz="2400"/>
            </a:lvl1pPr>
            <a:lvl2pPr>
              <a:buClr>
                <a:srgbClr val="0082C9"/>
              </a:buClr>
              <a:defRPr sz="2000"/>
            </a:lvl2pPr>
            <a:lvl3pPr>
              <a:buClr>
                <a:srgbClr val="0082C9"/>
              </a:buClr>
              <a:defRPr sz="1800"/>
            </a:lvl3pPr>
            <a:lvl4pPr>
              <a:buClr>
                <a:srgbClr val="0082C9"/>
              </a:buClr>
              <a:defRPr sz="1600"/>
            </a:lvl4pPr>
            <a:lvl5pPr>
              <a:buClr>
                <a:srgbClr val="0082C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0082C9"/>
              </a:buClr>
              <a:defRPr sz="2400"/>
            </a:lvl1pPr>
            <a:lvl2pPr>
              <a:buClr>
                <a:srgbClr val="0082C9"/>
              </a:buClr>
              <a:defRPr sz="2000"/>
            </a:lvl2pPr>
            <a:lvl3pPr>
              <a:buClr>
                <a:srgbClr val="0082C9"/>
              </a:buClr>
              <a:defRPr sz="1800"/>
            </a:lvl3pPr>
            <a:lvl4pPr>
              <a:buClr>
                <a:srgbClr val="0082C9"/>
              </a:buClr>
              <a:defRPr sz="1600"/>
            </a:lvl4pPr>
            <a:lvl5pPr>
              <a:buClr>
                <a:srgbClr val="0082C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8FBFBE-36BC-482D-A777-8BE920DF890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hrSlideMaster.ComparisonHeader" descr="UNCLASSIFIED"/>
          <p:cNvSpPr txBox="1"/>
          <p:nvPr userDrawn="1"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  <a:endParaRPr lang="en-CA" sz="1200" b="0" i="0" u="non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219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le_leaf.jpg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36688"/>
            <a:ext cx="822960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9826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</a:lstStyle>
          <a:p>
            <a:fld id="{4AF31215-D414-49A1-B0BE-FA6A849F09B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75" r:id="rId15"/>
    <p:sldLayoutId id="2147483976" r:id="rId16"/>
    <p:sldLayoutId id="2147483977" r:id="rId1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en-US" sz="3600" kern="1200" dirty="0">
          <a:solidFill>
            <a:srgbClr val="0082C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082C9"/>
        </a:buClr>
        <a:buFont typeface="Arial" panose="020B0604020202020204" pitchFamily="34" charset="0"/>
        <a:buChar char="•"/>
        <a:defRPr lang="en-CA" sz="26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082C9"/>
        </a:buClr>
        <a:buFont typeface="Arial" panose="020B0604020202020204" pitchFamily="34" charset="0"/>
        <a:buChar char="•"/>
        <a:defRPr lang="en-CA" sz="24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2C9"/>
        </a:buClr>
        <a:buFont typeface="Arial" panose="020B0604020202020204" pitchFamily="34" charset="0"/>
        <a:buChar char="•"/>
        <a:defRPr lang="en-CA" sz="22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2C9"/>
        </a:buClr>
        <a:buFont typeface="Arial" panose="020B0604020202020204" pitchFamily="34" charset="0"/>
        <a:buChar char="•"/>
        <a:defRPr lang="en-CA" sz="20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2C9"/>
        </a:buClr>
        <a:buFont typeface="Arial" panose="020B0604020202020204" pitchFamily="34" charset="0"/>
        <a:buChar char="•"/>
        <a:defRPr lang="en-US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4" b="6136"/>
          <a:stretch/>
        </p:blipFill>
        <p:spPr>
          <a:xfrm>
            <a:off x="435600" y="712590"/>
            <a:ext cx="8254800" cy="5413349"/>
          </a:xfrm>
          <a:prstGeom prst="rect">
            <a:avLst/>
          </a:prstGeom>
        </p:spPr>
      </p:pic>
      <p:pic>
        <p:nvPicPr>
          <p:cNvPr id="16" name="Picture 15" descr="trans_flag_gr-0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2" t="14031" r="40381" b="40011"/>
          <a:stretch/>
        </p:blipFill>
        <p:spPr>
          <a:xfrm>
            <a:off x="435600" y="712590"/>
            <a:ext cx="8254800" cy="5413348"/>
          </a:xfrm>
          <a:prstGeom prst="rect">
            <a:avLst/>
          </a:prstGeom>
        </p:spPr>
      </p:pic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-4976813" y="7416800"/>
            <a:ext cx="9826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9pPr>
          </a:lstStyle>
          <a:p>
            <a:pPr eaLnBrk="1" hangingPunct="1"/>
            <a:fld id="{03D4ADAF-039D-454F-9A17-48D0687AB1E5}" type="slidenum">
              <a:rPr lang="en-US" altLang="en-US" sz="1200">
                <a:solidFill>
                  <a:srgbClr val="7F7F7F"/>
                </a:solidFill>
                <a:latin typeface="Century Gothic" panose="020B0502020202020204" pitchFamily="34" charset="0"/>
              </a:rPr>
              <a:pPr eaLnBrk="1" hangingPunct="1"/>
              <a:t>1</a:t>
            </a:fld>
            <a:endParaRPr lang="en-US" altLang="en-US" sz="1200" dirty="0">
              <a:solidFill>
                <a:srgbClr val="7F7F7F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5600" y="3935419"/>
            <a:ext cx="7319963" cy="204628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sp>
        <p:nvSpPr>
          <p:cNvPr id="13" name="Title 5"/>
          <p:cNvSpPr>
            <a:spLocks noGrp="1"/>
          </p:cNvSpPr>
          <p:nvPr>
            <p:ph type="ctrTitle"/>
          </p:nvPr>
        </p:nvSpPr>
        <p:spPr>
          <a:xfrm>
            <a:off x="599118" y="3935484"/>
            <a:ext cx="7112000" cy="1023937"/>
          </a:xfrm>
        </p:spPr>
        <p:txBody>
          <a:bodyPr>
            <a:normAutofit/>
          </a:bodyPr>
          <a:lstStyle/>
          <a:p>
            <a:r>
              <a:rPr lang="en-CA" altLang="en-US" dirty="0">
                <a:solidFill>
                  <a:srgbClr val="157AC0"/>
                </a:solidFill>
                <a:ea typeface="ヒラギノ角ゴ Pro W3" pitchFamily="127" charset="-128"/>
              </a:rPr>
              <a:t>Online Chat (Amazon)</a:t>
            </a:r>
          </a:p>
        </p:txBody>
      </p:sp>
      <p:sp>
        <p:nvSpPr>
          <p:cNvPr id="15" name="Subtitle 6"/>
          <p:cNvSpPr>
            <a:spLocks noGrp="1"/>
          </p:cNvSpPr>
          <p:nvPr>
            <p:ph type="subTitle" idx="1"/>
          </p:nvPr>
        </p:nvSpPr>
        <p:spPr>
          <a:xfrm>
            <a:off x="616704" y="5164506"/>
            <a:ext cx="6900862" cy="421647"/>
          </a:xfrm>
        </p:spPr>
        <p:txBody>
          <a:bodyPr>
            <a:noAutofit/>
          </a:bodyPr>
          <a:lstStyle/>
          <a:p>
            <a:r>
              <a:rPr lang="en-CA" altLang="en-US" sz="2000" dirty="0">
                <a:ea typeface="ヒラギノ角ゴ Pro W3" pitchFamily="127" charset="-128"/>
              </a:rPr>
              <a:t>Overview of Core Components				</a:t>
            </a:r>
            <a:r>
              <a:rPr lang="nn-NO" altLang="en-US" sz="2000" dirty="0">
                <a:ea typeface="ヒラギノ角ゴ Pro W3" pitchFamily="127" charset="-128"/>
              </a:rPr>
              <a:t>		   				</a:t>
            </a:r>
          </a:p>
        </p:txBody>
      </p:sp>
      <p:pic>
        <p:nvPicPr>
          <p:cNvPr id="17" name="Picture 7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704" y="5065709"/>
            <a:ext cx="6900862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6">
            <a:extLst>
              <a:ext uri="{FF2B5EF4-FFF2-40B4-BE49-F238E27FC236}">
                <a16:creationId xmlns:a16="http://schemas.microsoft.com/office/drawing/2014/main" id="{B6752F56-B39F-40CD-93F8-5EC658852722}"/>
              </a:ext>
            </a:extLst>
          </p:cNvPr>
          <p:cNvSpPr txBox="1">
            <a:spLocks/>
          </p:cNvSpPr>
          <p:nvPr/>
        </p:nvSpPr>
        <p:spPr bwMode="auto">
          <a:xfrm>
            <a:off x="645150" y="5493468"/>
            <a:ext cx="6900862" cy="42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2C9"/>
              </a:buClr>
              <a:buFont typeface="Arial" panose="020B0604020202020204" pitchFamily="34" charset="0"/>
              <a:buNone/>
              <a:defRPr lang="en-CA" sz="24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2C9"/>
              </a:buClr>
              <a:buFont typeface="Arial" panose="020B0604020202020204" pitchFamily="34" charset="0"/>
              <a:buNone/>
              <a:defRPr lang="en-CA" sz="24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2C9"/>
              </a:buClr>
              <a:buFont typeface="Arial" panose="020B0604020202020204" pitchFamily="34" charset="0"/>
              <a:buNone/>
              <a:defRPr lang="en-CA" sz="22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2C9"/>
              </a:buClr>
              <a:buFont typeface="Arial" panose="020B0604020202020204" pitchFamily="34" charset="0"/>
              <a:buNone/>
              <a:defRPr lang="en-CA" sz="20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2C9"/>
              </a:buClr>
              <a:buFont typeface="Arial" panose="020B0604020202020204" pitchFamily="34" charset="0"/>
              <a:buNone/>
              <a:defRPr lang="en-US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altLang="en-US" sz="1800" dirty="0">
                <a:ea typeface="ヒラギノ角ゴ Pro W3" pitchFamily="127" charset="-128"/>
              </a:rPr>
              <a:t>Presenter: Jad Slim	</a:t>
            </a:r>
            <a:r>
              <a:rPr lang="en-CA" altLang="en-US" sz="2000" dirty="0">
                <a:ea typeface="ヒラギノ角ゴ Pro W3" pitchFamily="127" charset="-128"/>
              </a:rPr>
              <a:t>					   				</a:t>
            </a:r>
          </a:p>
        </p:txBody>
      </p:sp>
    </p:spTree>
    <p:extLst>
      <p:ext uri="{BB962C8B-B14F-4D97-AF65-F5344CB8AC3E}">
        <p14:creationId xmlns:p14="http://schemas.microsoft.com/office/powerpoint/2010/main" val="2224623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94887DE-9160-44C2-A208-54926401F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367" y="802434"/>
            <a:ext cx="3483427" cy="53915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2D289-F740-481C-B2A6-EE2832E288B0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17" name="Title 5">
            <a:extLst>
              <a:ext uri="{FF2B5EF4-FFF2-40B4-BE49-F238E27FC236}">
                <a16:creationId xmlns:a16="http://schemas.microsoft.com/office/drawing/2014/main" id="{511895E3-B561-4241-B164-871155292EB5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8"/>
            <a:ext cx="8229600" cy="607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 lnSpcReduction="10000"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600" b="0" i="0" kern="1200">
                <a:solidFill>
                  <a:srgbClr val="0082C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9pPr>
          </a:lstStyle>
          <a:p>
            <a:r>
              <a:rPr lang="en-CA" dirty="0"/>
              <a:t>Transfer~ CCP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D0FBA0-C172-4A28-8AFB-0E4ADE5F2463}"/>
              </a:ext>
            </a:extLst>
          </p:cNvPr>
          <p:cNvCxnSpPr>
            <a:cxnSpLocks/>
          </p:cNvCxnSpPr>
          <p:nvPr/>
        </p:nvCxnSpPr>
        <p:spPr>
          <a:xfrm flipH="1">
            <a:off x="2375466" y="1694675"/>
            <a:ext cx="803739" cy="331150"/>
          </a:xfrm>
          <a:prstGeom prst="line">
            <a:avLst/>
          </a:prstGeom>
          <a:ln w="28575">
            <a:solidFill>
              <a:srgbClr val="35405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AB0EAE-20BD-4088-944A-5D8EDD99A271}"/>
              </a:ext>
            </a:extLst>
          </p:cNvPr>
          <p:cNvCxnSpPr>
            <a:cxnSpLocks/>
          </p:cNvCxnSpPr>
          <p:nvPr/>
        </p:nvCxnSpPr>
        <p:spPr>
          <a:xfrm flipH="1" flipV="1">
            <a:off x="4974771" y="2153348"/>
            <a:ext cx="1793762" cy="186101"/>
          </a:xfrm>
          <a:prstGeom prst="line">
            <a:avLst/>
          </a:prstGeom>
          <a:ln w="28575">
            <a:solidFill>
              <a:srgbClr val="35405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1D336F9-86E4-45D4-B9CD-4011021D77E3}"/>
              </a:ext>
            </a:extLst>
          </p:cNvPr>
          <p:cNvCxnSpPr>
            <a:cxnSpLocks/>
          </p:cNvCxnSpPr>
          <p:nvPr/>
        </p:nvCxnSpPr>
        <p:spPr>
          <a:xfrm flipH="1" flipV="1">
            <a:off x="2375466" y="4428729"/>
            <a:ext cx="803739" cy="171232"/>
          </a:xfrm>
          <a:prstGeom prst="line">
            <a:avLst/>
          </a:prstGeom>
          <a:ln w="28575">
            <a:solidFill>
              <a:srgbClr val="35405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3921B03-554F-4CA9-8B51-60E9A204F2E1}"/>
              </a:ext>
            </a:extLst>
          </p:cNvPr>
          <p:cNvSpPr/>
          <p:nvPr/>
        </p:nvSpPr>
        <p:spPr>
          <a:xfrm>
            <a:off x="6768533" y="2153348"/>
            <a:ext cx="1598119" cy="494554"/>
          </a:xfrm>
          <a:prstGeom prst="rect">
            <a:avLst/>
          </a:prstGeom>
          <a:solidFill>
            <a:srgbClr val="3540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>
                <a:solidFill>
                  <a:schemeClr val="bg1"/>
                </a:solidFill>
                <a:latin typeface="Avenir Next Pro Demi"/>
              </a:rPr>
              <a:t>Categories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E87794-AC58-4CA2-9222-BFF809AAEB15}"/>
              </a:ext>
            </a:extLst>
          </p:cNvPr>
          <p:cNvSpPr/>
          <p:nvPr/>
        </p:nvSpPr>
        <p:spPr>
          <a:xfrm>
            <a:off x="876188" y="4181452"/>
            <a:ext cx="1598119" cy="494554"/>
          </a:xfrm>
          <a:prstGeom prst="rect">
            <a:avLst/>
          </a:prstGeom>
          <a:solidFill>
            <a:srgbClr val="3540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>
                <a:solidFill>
                  <a:schemeClr val="bg1"/>
                </a:solidFill>
                <a:latin typeface="Avenir Next Pro Demi"/>
              </a:rPr>
              <a:t>Transfer Queues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4C5647-70B2-4142-8855-43EA8D3542DE}"/>
              </a:ext>
            </a:extLst>
          </p:cNvPr>
          <p:cNvSpPr/>
          <p:nvPr/>
        </p:nvSpPr>
        <p:spPr>
          <a:xfrm>
            <a:off x="912669" y="1763486"/>
            <a:ext cx="1598119" cy="494554"/>
          </a:xfrm>
          <a:prstGeom prst="rect">
            <a:avLst/>
          </a:prstGeom>
          <a:solidFill>
            <a:srgbClr val="3540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>
                <a:solidFill>
                  <a:schemeClr val="bg1"/>
                </a:solidFill>
                <a:latin typeface="Avenir Next Pro Demi"/>
              </a:rPr>
              <a:t>Search</a:t>
            </a:r>
          </a:p>
        </p:txBody>
      </p:sp>
    </p:spTree>
    <p:extLst>
      <p:ext uri="{BB962C8B-B14F-4D97-AF65-F5344CB8AC3E}">
        <p14:creationId xmlns:p14="http://schemas.microsoft.com/office/powerpoint/2010/main" val="3885754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EEA7A2-305B-4459-8A1B-840A80CE6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728" y="1085375"/>
            <a:ext cx="2960817" cy="492379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2D289-F740-481C-B2A6-EE2832E288B0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17" name="Title 5">
            <a:extLst>
              <a:ext uri="{FF2B5EF4-FFF2-40B4-BE49-F238E27FC236}">
                <a16:creationId xmlns:a16="http://schemas.microsoft.com/office/drawing/2014/main" id="{511895E3-B561-4241-B164-871155292EB5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8"/>
            <a:ext cx="8229600" cy="607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 lnSpcReduction="10000"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600" b="0" i="0" kern="1200">
                <a:solidFill>
                  <a:srgbClr val="0082C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9pPr>
          </a:lstStyle>
          <a:p>
            <a:r>
              <a:rPr lang="en-CA" dirty="0"/>
              <a:t>Side Navigation ~ CCP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EA44AC3-54E5-4C7B-B1D4-499B2BFCA115}"/>
              </a:ext>
            </a:extLst>
          </p:cNvPr>
          <p:cNvCxnSpPr>
            <a:cxnSpLocks/>
          </p:cNvCxnSpPr>
          <p:nvPr/>
        </p:nvCxnSpPr>
        <p:spPr>
          <a:xfrm flipH="1">
            <a:off x="5588000" y="1606569"/>
            <a:ext cx="1174987" cy="284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83F5174-0792-4C40-9436-7141605C737F}"/>
              </a:ext>
            </a:extLst>
          </p:cNvPr>
          <p:cNvCxnSpPr>
            <a:cxnSpLocks/>
          </p:cNvCxnSpPr>
          <p:nvPr/>
        </p:nvCxnSpPr>
        <p:spPr>
          <a:xfrm flipH="1" flipV="1">
            <a:off x="5384800" y="2085927"/>
            <a:ext cx="1352452" cy="310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CFE31DE-1EBE-4939-8EF9-481074A85EC6}"/>
              </a:ext>
            </a:extLst>
          </p:cNvPr>
          <p:cNvCxnSpPr>
            <a:cxnSpLocks/>
          </p:cNvCxnSpPr>
          <p:nvPr/>
        </p:nvCxnSpPr>
        <p:spPr>
          <a:xfrm flipH="1">
            <a:off x="5731329" y="3441217"/>
            <a:ext cx="1005922" cy="5059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FB76B57-506E-4928-BF09-EB4980C16F4E}"/>
              </a:ext>
            </a:extLst>
          </p:cNvPr>
          <p:cNvCxnSpPr>
            <a:cxnSpLocks/>
          </p:cNvCxnSpPr>
          <p:nvPr/>
        </p:nvCxnSpPr>
        <p:spPr>
          <a:xfrm flipH="1" flipV="1">
            <a:off x="2123699" y="3527455"/>
            <a:ext cx="1185216" cy="902305"/>
          </a:xfrm>
          <a:prstGeom prst="line">
            <a:avLst/>
          </a:prstGeom>
          <a:ln w="28575">
            <a:solidFill>
              <a:srgbClr val="35405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FD7C178-93DA-4AEF-A505-773BFC83F32F}"/>
              </a:ext>
            </a:extLst>
          </p:cNvPr>
          <p:cNvCxnSpPr>
            <a:cxnSpLocks/>
          </p:cNvCxnSpPr>
          <p:nvPr/>
        </p:nvCxnSpPr>
        <p:spPr>
          <a:xfrm flipH="1">
            <a:off x="3308915" y="5808920"/>
            <a:ext cx="118180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F6A453E-C126-4672-9ADF-9E6284893F5A}"/>
              </a:ext>
            </a:extLst>
          </p:cNvPr>
          <p:cNvSpPr/>
          <p:nvPr/>
        </p:nvSpPr>
        <p:spPr>
          <a:xfrm>
            <a:off x="6737252" y="3193940"/>
            <a:ext cx="1598119" cy="494554"/>
          </a:xfrm>
          <a:prstGeom prst="rect">
            <a:avLst/>
          </a:prstGeom>
          <a:solidFill>
            <a:srgbClr val="3540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>
                <a:solidFill>
                  <a:schemeClr val="bg1"/>
                </a:solidFill>
                <a:latin typeface="Avenir Next Pro Demi"/>
              </a:rPr>
              <a:t>Helpful Resources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6CA8ED-8364-441B-A8AA-156CFF79D94D}"/>
              </a:ext>
            </a:extLst>
          </p:cNvPr>
          <p:cNvSpPr/>
          <p:nvPr/>
        </p:nvSpPr>
        <p:spPr>
          <a:xfrm>
            <a:off x="6737251" y="2193388"/>
            <a:ext cx="1598119" cy="494554"/>
          </a:xfrm>
          <a:prstGeom prst="rect">
            <a:avLst/>
          </a:prstGeom>
          <a:solidFill>
            <a:srgbClr val="3540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>
                <a:solidFill>
                  <a:schemeClr val="bg1"/>
                </a:solidFill>
                <a:latin typeface="Avenir Next Pro Demi"/>
              </a:rPr>
              <a:t>Status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E46E2AD-5398-46EB-80FF-DAC17F1EE312}"/>
              </a:ext>
            </a:extLst>
          </p:cNvPr>
          <p:cNvSpPr/>
          <p:nvPr/>
        </p:nvSpPr>
        <p:spPr>
          <a:xfrm>
            <a:off x="6737250" y="1387741"/>
            <a:ext cx="1598119" cy="494554"/>
          </a:xfrm>
          <a:prstGeom prst="rect">
            <a:avLst/>
          </a:prstGeom>
          <a:solidFill>
            <a:srgbClr val="3540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>
                <a:solidFill>
                  <a:schemeClr val="bg1"/>
                </a:solidFill>
                <a:latin typeface="Avenir Next Pro Demi"/>
              </a:rPr>
              <a:t>Name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A6425A2-3087-48A3-88AC-A3F6AFD77D72}"/>
              </a:ext>
            </a:extLst>
          </p:cNvPr>
          <p:cNvSpPr/>
          <p:nvPr/>
        </p:nvSpPr>
        <p:spPr>
          <a:xfrm>
            <a:off x="567077" y="3249797"/>
            <a:ext cx="1598119" cy="494554"/>
          </a:xfrm>
          <a:prstGeom prst="rect">
            <a:avLst/>
          </a:prstGeom>
          <a:solidFill>
            <a:srgbClr val="3540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>
                <a:solidFill>
                  <a:schemeClr val="bg1"/>
                </a:solidFill>
                <a:latin typeface="Avenir Next Pro Demi"/>
              </a:rPr>
              <a:t>Dark Mode/Mute Setting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AF14539-FC4E-4C14-B1FE-DE6177F4568A}"/>
              </a:ext>
            </a:extLst>
          </p:cNvPr>
          <p:cNvSpPr/>
          <p:nvPr/>
        </p:nvSpPr>
        <p:spPr>
          <a:xfrm>
            <a:off x="1741535" y="5514611"/>
            <a:ext cx="1598119" cy="494554"/>
          </a:xfrm>
          <a:prstGeom prst="rect">
            <a:avLst/>
          </a:prstGeom>
          <a:solidFill>
            <a:srgbClr val="3540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>
                <a:solidFill>
                  <a:schemeClr val="bg1"/>
                </a:solidFill>
                <a:latin typeface="Avenir Next Pro Demi"/>
              </a:rPr>
              <a:t>English/French Toggle</a:t>
            </a:r>
          </a:p>
        </p:txBody>
      </p:sp>
    </p:spTree>
    <p:extLst>
      <p:ext uri="{BB962C8B-B14F-4D97-AF65-F5344CB8AC3E}">
        <p14:creationId xmlns:p14="http://schemas.microsoft.com/office/powerpoint/2010/main" val="4130298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2D289-F740-481C-B2A6-EE2832E288B0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19" name="Title 5">
            <a:extLst>
              <a:ext uri="{FF2B5EF4-FFF2-40B4-BE49-F238E27FC236}">
                <a16:creationId xmlns:a16="http://schemas.microsoft.com/office/drawing/2014/main" id="{9C97C88E-2820-452D-96C7-DC49E795C234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8"/>
            <a:ext cx="8229600" cy="607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 lnSpcReduction="10000"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600" b="0" i="0" kern="1200">
                <a:solidFill>
                  <a:srgbClr val="0082C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9pPr>
          </a:lstStyle>
          <a:p>
            <a:r>
              <a:rPr lang="en-CA" dirty="0"/>
              <a:t>Side Navigation ~ CCP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D6CB466-7F5A-4633-A46A-AB4DCEDCE831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2239200"/>
          <a:ext cx="8229600" cy="3410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16566">
                  <a:extLst>
                    <a:ext uri="{9D8B030D-6E8A-4147-A177-3AD203B41FA5}">
                      <a16:colId xmlns:a16="http://schemas.microsoft.com/office/drawing/2014/main" val="514929981"/>
                    </a:ext>
                  </a:extLst>
                </a:gridCol>
                <a:gridCol w="1867901">
                  <a:extLst>
                    <a:ext uri="{9D8B030D-6E8A-4147-A177-3AD203B41FA5}">
                      <a16:colId xmlns:a16="http://schemas.microsoft.com/office/drawing/2014/main" val="2569514392"/>
                    </a:ext>
                  </a:extLst>
                </a:gridCol>
                <a:gridCol w="2145133">
                  <a:extLst>
                    <a:ext uri="{9D8B030D-6E8A-4147-A177-3AD203B41FA5}">
                      <a16:colId xmlns:a16="http://schemas.microsoft.com/office/drawing/2014/main" val="3443868525"/>
                    </a:ext>
                  </a:extLst>
                </a:gridCol>
              </a:tblGrid>
              <a:tr h="224406">
                <a:tc>
                  <a:txBody>
                    <a:bodyPr/>
                    <a:lstStyle/>
                    <a:p>
                      <a:r>
                        <a:rPr lang="en-CA" sz="1000" dirty="0">
                          <a:effectLst/>
                        </a:rPr>
                        <a:t> 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713" marR="52713" marT="0" marB="0"/>
                </a:tc>
                <a:tc>
                  <a:txBody>
                    <a:bodyPr/>
                    <a:lstStyle/>
                    <a:p>
                      <a:r>
                        <a:rPr lang="en-CA" sz="1000">
                          <a:effectLst/>
                        </a:rPr>
                        <a:t>AWS Online Chat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713" marR="52713" marT="0" marB="0"/>
                </a:tc>
                <a:tc>
                  <a:txBody>
                    <a:bodyPr/>
                    <a:lstStyle/>
                    <a:p>
                      <a:r>
                        <a:rPr lang="en-CA" sz="1000">
                          <a:effectLst/>
                        </a:rPr>
                        <a:t>Microsoft Dynamic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713" marR="52713" marT="0" marB="0"/>
                </a:tc>
                <a:extLst>
                  <a:ext uri="{0D108BD9-81ED-4DB2-BD59-A6C34878D82A}">
                    <a16:rowId xmlns:a16="http://schemas.microsoft.com/office/drawing/2014/main" val="173510452"/>
                  </a:ext>
                </a:extLst>
              </a:tr>
              <a:tr h="448813">
                <a:tc>
                  <a:txBody>
                    <a:bodyPr/>
                    <a:lstStyle/>
                    <a:p>
                      <a:r>
                        <a:rPr lang="en-CA" sz="1000" dirty="0">
                          <a:effectLst/>
                        </a:rPr>
                        <a:t>The ability to consult with internal employee, while on a chat</a:t>
                      </a:r>
                    </a:p>
                    <a:p>
                      <a:r>
                        <a:rPr lang="en-CA" sz="1000" dirty="0">
                          <a:effectLst/>
                        </a:rPr>
                        <a:t> 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713" marR="52713" marT="0" marB="0"/>
                </a:tc>
                <a:tc>
                  <a:txBody>
                    <a:bodyPr/>
                    <a:lstStyle/>
                    <a:p>
                      <a:r>
                        <a:rPr lang="en-CA" sz="1000">
                          <a:effectLst/>
                        </a:rPr>
                        <a:t>Not available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713" marR="52713" marT="0" marB="0"/>
                </a:tc>
                <a:tc>
                  <a:txBody>
                    <a:bodyPr/>
                    <a:lstStyle/>
                    <a:p>
                      <a:r>
                        <a:rPr lang="en-CA" sz="1000">
                          <a:effectLst/>
                        </a:rPr>
                        <a:t>Available out of box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713" marR="52713" marT="0" marB="0"/>
                </a:tc>
                <a:extLst>
                  <a:ext uri="{0D108BD9-81ED-4DB2-BD59-A6C34878D82A}">
                    <a16:rowId xmlns:a16="http://schemas.microsoft.com/office/drawing/2014/main" val="3064736879"/>
                  </a:ext>
                </a:extLst>
              </a:tr>
              <a:tr h="636988">
                <a:tc>
                  <a:txBody>
                    <a:bodyPr/>
                    <a:lstStyle/>
                    <a:p>
                      <a:r>
                        <a:rPr lang="en-CA" sz="1000" dirty="0">
                          <a:effectLst/>
                        </a:rPr>
                        <a:t>The ability to have a 3 way chat – most importantly when an agent needs a TL to step in.</a:t>
                      </a:r>
                    </a:p>
                    <a:p>
                      <a:r>
                        <a:rPr lang="en-CA" sz="1000" dirty="0">
                          <a:effectLst/>
                        </a:rPr>
                        <a:t> 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713" marR="52713" marT="0" marB="0"/>
                </a:tc>
                <a:tc>
                  <a:txBody>
                    <a:bodyPr/>
                    <a:lstStyle/>
                    <a:p>
                      <a:r>
                        <a:rPr lang="en-CA" sz="1000">
                          <a:effectLst/>
                        </a:rPr>
                        <a:t>Not Available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713" marR="52713" marT="0" marB="0"/>
                </a:tc>
                <a:tc>
                  <a:txBody>
                    <a:bodyPr/>
                    <a:lstStyle/>
                    <a:p>
                      <a:r>
                        <a:rPr lang="en-CA" sz="1000">
                          <a:effectLst/>
                        </a:rPr>
                        <a:t>Available out of box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713" marR="52713" marT="0" marB="0"/>
                </a:tc>
                <a:extLst>
                  <a:ext uri="{0D108BD9-81ED-4DB2-BD59-A6C34878D82A}">
                    <a16:rowId xmlns:a16="http://schemas.microsoft.com/office/drawing/2014/main" val="3609501771"/>
                  </a:ext>
                </a:extLst>
              </a:tr>
              <a:tr h="224406">
                <a:tc>
                  <a:txBody>
                    <a:bodyPr/>
                    <a:lstStyle/>
                    <a:p>
                      <a:r>
                        <a:rPr lang="en-CA" sz="1000" dirty="0">
                          <a:effectLst/>
                        </a:rPr>
                        <a:t>Accessible UI (font size, contrast, screen reader, keyboard navigation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713" marR="52713" marT="0" marB="0"/>
                </a:tc>
                <a:tc>
                  <a:txBody>
                    <a:bodyPr/>
                    <a:lstStyle/>
                    <a:p>
                      <a:r>
                        <a:rPr lang="en-CA" sz="1000">
                          <a:effectLst/>
                        </a:rPr>
                        <a:t>Fully customizable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713" marR="52713" marT="0" marB="0"/>
                </a:tc>
                <a:tc>
                  <a:txBody>
                    <a:bodyPr/>
                    <a:lstStyle/>
                    <a:p>
                      <a:r>
                        <a:rPr lang="en-CA" sz="1000">
                          <a:effectLst/>
                        </a:rPr>
                        <a:t>Vendor dependent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713" marR="52713" marT="0" marB="0"/>
                </a:tc>
                <a:extLst>
                  <a:ext uri="{0D108BD9-81ED-4DB2-BD59-A6C34878D82A}">
                    <a16:rowId xmlns:a16="http://schemas.microsoft.com/office/drawing/2014/main" val="2873298537"/>
                  </a:ext>
                </a:extLst>
              </a:tr>
              <a:tr h="224406">
                <a:tc>
                  <a:txBody>
                    <a:bodyPr/>
                    <a:lstStyle/>
                    <a:p>
                      <a:r>
                        <a:rPr lang="en-CA" sz="1000" dirty="0">
                          <a:effectLst/>
                        </a:rPr>
                        <a:t>Agent skill based routing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713" marR="52713" marT="0" marB="0"/>
                </a:tc>
                <a:tc>
                  <a:txBody>
                    <a:bodyPr/>
                    <a:lstStyle/>
                    <a:p>
                      <a:r>
                        <a:rPr lang="en-CA" sz="1000">
                          <a:effectLst/>
                        </a:rPr>
                        <a:t>Full configuration out-of-box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713" marR="52713" marT="0" marB="0"/>
                </a:tc>
                <a:tc>
                  <a:txBody>
                    <a:bodyPr/>
                    <a:lstStyle/>
                    <a:p>
                      <a:r>
                        <a:rPr lang="en-CA" sz="1000">
                          <a:effectLst/>
                        </a:rPr>
                        <a:t>Flexible configuration out-of-box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713" marR="52713" marT="0" marB="0"/>
                </a:tc>
                <a:extLst>
                  <a:ext uri="{0D108BD9-81ED-4DB2-BD59-A6C34878D82A}">
                    <a16:rowId xmlns:a16="http://schemas.microsoft.com/office/drawing/2014/main" val="3553362208"/>
                  </a:ext>
                </a:extLst>
              </a:tr>
              <a:tr h="224406">
                <a:tc>
                  <a:txBody>
                    <a:bodyPr/>
                    <a:lstStyle/>
                    <a:p>
                      <a:r>
                        <a:rPr lang="en-CA" sz="1000" dirty="0">
                          <a:effectLst/>
                        </a:rPr>
                        <a:t>Queue management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713" marR="52713" marT="0" marB="0"/>
                </a:tc>
                <a:tc>
                  <a:txBody>
                    <a:bodyPr/>
                    <a:lstStyle/>
                    <a:p>
                      <a:r>
                        <a:rPr lang="en-CA" sz="1000">
                          <a:effectLst/>
                        </a:rPr>
                        <a:t>Fully configurable out-of-box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713" marR="52713" marT="0" marB="0"/>
                </a:tc>
                <a:tc>
                  <a:txBody>
                    <a:bodyPr/>
                    <a:lstStyle/>
                    <a:p>
                      <a:r>
                        <a:rPr lang="en-CA" sz="1000">
                          <a:effectLst/>
                        </a:rPr>
                        <a:t>Flexible configuration out-of-box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713" marR="52713" marT="0" marB="0"/>
                </a:tc>
                <a:extLst>
                  <a:ext uri="{0D108BD9-81ED-4DB2-BD59-A6C34878D82A}">
                    <a16:rowId xmlns:a16="http://schemas.microsoft.com/office/drawing/2014/main" val="139047271"/>
                  </a:ext>
                </a:extLst>
              </a:tr>
              <a:tr h="448813">
                <a:tc>
                  <a:txBody>
                    <a:bodyPr/>
                    <a:lstStyle/>
                    <a:p>
                      <a:r>
                        <a:rPr lang="en-CA" sz="1000">
                          <a:effectLst/>
                        </a:rPr>
                        <a:t>Data access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713" marR="52713" marT="0" marB="0"/>
                </a:tc>
                <a:tc>
                  <a:txBody>
                    <a:bodyPr/>
                    <a:lstStyle/>
                    <a:p>
                      <a:r>
                        <a:rPr lang="en-CA" sz="1000" dirty="0">
                          <a:effectLst/>
                        </a:rPr>
                        <a:t>Full access to all chat data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713" marR="52713" marT="0" marB="0"/>
                </a:tc>
                <a:tc>
                  <a:txBody>
                    <a:bodyPr/>
                    <a:lstStyle/>
                    <a:p>
                      <a:r>
                        <a:rPr lang="en-CA" sz="1000">
                          <a:effectLst/>
                        </a:rPr>
                        <a:t>Considerable work required to download chat data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713" marR="52713" marT="0" marB="0"/>
                </a:tc>
                <a:extLst>
                  <a:ext uri="{0D108BD9-81ED-4DB2-BD59-A6C34878D82A}">
                    <a16:rowId xmlns:a16="http://schemas.microsoft.com/office/drawing/2014/main" val="2593178939"/>
                  </a:ext>
                </a:extLst>
              </a:tr>
              <a:tr h="224406">
                <a:tc>
                  <a:txBody>
                    <a:bodyPr/>
                    <a:lstStyle/>
                    <a:p>
                      <a:r>
                        <a:rPr lang="en-CA" sz="1000">
                          <a:effectLst/>
                        </a:rPr>
                        <a:t>Chat transcript search / tagging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713" marR="52713" marT="0" marB="0"/>
                </a:tc>
                <a:tc>
                  <a:txBody>
                    <a:bodyPr/>
                    <a:lstStyle/>
                    <a:p>
                      <a:r>
                        <a:rPr lang="en-CA" sz="1000" dirty="0">
                          <a:effectLst/>
                        </a:rPr>
                        <a:t>Out-of-box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713" marR="52713" marT="0" marB="0"/>
                </a:tc>
                <a:tc>
                  <a:txBody>
                    <a:bodyPr/>
                    <a:lstStyle/>
                    <a:p>
                      <a:r>
                        <a:rPr lang="en-CA" sz="1000">
                          <a:effectLst/>
                        </a:rPr>
                        <a:t>Not available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713" marR="52713" marT="0" marB="0"/>
                </a:tc>
                <a:extLst>
                  <a:ext uri="{0D108BD9-81ED-4DB2-BD59-A6C34878D82A}">
                    <a16:rowId xmlns:a16="http://schemas.microsoft.com/office/drawing/2014/main" val="94014254"/>
                  </a:ext>
                </a:extLst>
              </a:tr>
              <a:tr h="224406">
                <a:tc>
                  <a:txBody>
                    <a:bodyPr/>
                    <a:lstStyle/>
                    <a:p>
                      <a:r>
                        <a:rPr lang="en-CA" sz="1000">
                          <a:effectLst/>
                        </a:rPr>
                        <a:t>Integrate with voice channel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713" marR="52713" marT="0" marB="0"/>
                </a:tc>
                <a:tc>
                  <a:txBody>
                    <a:bodyPr/>
                    <a:lstStyle/>
                    <a:p>
                      <a:r>
                        <a:rPr lang="en-CA" sz="1000">
                          <a:effectLst/>
                        </a:rPr>
                        <a:t>Out-of-box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713" marR="5271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CA" sz="1000" dirty="0">
                          <a:effectLst/>
                        </a:rPr>
                        <a:t> 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713" marR="52713" marT="0" marB="0"/>
                </a:tc>
                <a:extLst>
                  <a:ext uri="{0D108BD9-81ED-4DB2-BD59-A6C34878D82A}">
                    <a16:rowId xmlns:a16="http://schemas.microsoft.com/office/drawing/2014/main" val="1655653971"/>
                  </a:ext>
                </a:extLst>
              </a:tr>
              <a:tr h="224406">
                <a:tc>
                  <a:txBody>
                    <a:bodyPr/>
                    <a:lstStyle/>
                    <a:p>
                      <a:r>
                        <a:rPr lang="en-CA" sz="1000">
                          <a:effectLst/>
                        </a:rPr>
                        <a:t>Consumption model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713" marR="52713" marT="0" marB="0"/>
                </a:tc>
                <a:tc>
                  <a:txBody>
                    <a:bodyPr/>
                    <a:lstStyle/>
                    <a:p>
                      <a:r>
                        <a:rPr lang="en-CA" sz="1000">
                          <a:effectLst/>
                        </a:rPr>
                        <a:t>Pay-per-use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713" marR="52713" marT="0" marB="0"/>
                </a:tc>
                <a:tc>
                  <a:txBody>
                    <a:bodyPr/>
                    <a:lstStyle/>
                    <a:p>
                      <a:r>
                        <a:rPr lang="en-CA" sz="1000" dirty="0">
                          <a:effectLst/>
                        </a:rPr>
                        <a:t>User license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713" marR="52713" marT="0" marB="0"/>
                </a:tc>
                <a:extLst>
                  <a:ext uri="{0D108BD9-81ED-4DB2-BD59-A6C34878D82A}">
                    <a16:rowId xmlns:a16="http://schemas.microsoft.com/office/drawing/2014/main" val="791301563"/>
                  </a:ext>
                </a:extLst>
              </a:tr>
              <a:tr h="224406">
                <a:tc>
                  <a:txBody>
                    <a:bodyPr/>
                    <a:lstStyle/>
                    <a:p>
                      <a:r>
                        <a:rPr lang="en-CA" sz="1000">
                          <a:effectLst/>
                        </a:rPr>
                        <a:t>PBMM maturity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713" marR="52713" marT="0" marB="0"/>
                </a:tc>
                <a:tc>
                  <a:txBody>
                    <a:bodyPr/>
                    <a:lstStyle/>
                    <a:p>
                      <a:r>
                        <a:rPr lang="en-CA" sz="1000">
                          <a:effectLst/>
                        </a:rPr>
                        <a:t>In progress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713" marR="52713" marT="0" marB="0"/>
                </a:tc>
                <a:tc>
                  <a:txBody>
                    <a:bodyPr/>
                    <a:lstStyle/>
                    <a:p>
                      <a:r>
                        <a:rPr lang="en-CA" sz="1000" dirty="0">
                          <a:effectLst/>
                        </a:rPr>
                        <a:t>Not available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2713" marR="52713" marT="0" marB="0"/>
                </a:tc>
                <a:extLst>
                  <a:ext uri="{0D108BD9-81ED-4DB2-BD59-A6C34878D82A}">
                    <a16:rowId xmlns:a16="http://schemas.microsoft.com/office/drawing/2014/main" val="2322589643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8D44D1FC-3108-4D51-AF9E-E2E655EDC628}"/>
              </a:ext>
            </a:extLst>
          </p:cNvPr>
          <p:cNvSpPr txBox="1"/>
          <p:nvPr/>
        </p:nvSpPr>
        <p:spPr>
          <a:xfrm>
            <a:off x="457200" y="1191139"/>
            <a:ext cx="8047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atin typeface="Century Gothic" panose="020B0502020202020204" pitchFamily="34" charset="0"/>
              </a:rPr>
              <a:t>Some comparisons between AWS Online Chat and Microsoft Dynamic</a:t>
            </a:r>
          </a:p>
        </p:txBody>
      </p:sp>
    </p:spTree>
    <p:extLst>
      <p:ext uri="{BB962C8B-B14F-4D97-AF65-F5344CB8AC3E}">
        <p14:creationId xmlns:p14="http://schemas.microsoft.com/office/powerpoint/2010/main" val="2943724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6081"/>
            <a:ext cx="8229600" cy="985837"/>
          </a:xfrm>
        </p:spPr>
        <p:txBody>
          <a:bodyPr>
            <a:normAutofit fontScale="90000"/>
          </a:bodyPr>
          <a:lstStyle/>
          <a:p>
            <a:pPr algn="ctr"/>
            <a:r>
              <a:rPr lang="en-CA" sz="6000" dirty="0"/>
              <a:t>DEMO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4083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2D289-F740-481C-B2A6-EE2832E288B0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19" name="Title 5">
            <a:extLst>
              <a:ext uri="{FF2B5EF4-FFF2-40B4-BE49-F238E27FC236}">
                <a16:creationId xmlns:a16="http://schemas.microsoft.com/office/drawing/2014/main" id="{9C97C88E-2820-452D-96C7-DC49E795C234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8"/>
            <a:ext cx="8229600" cy="607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 lnSpcReduction="10000"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600" b="0" i="0" kern="1200">
                <a:solidFill>
                  <a:srgbClr val="0082C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9pPr>
          </a:lstStyle>
          <a:p>
            <a:r>
              <a:rPr lang="en-CA" dirty="0"/>
              <a:t>Dynamics 365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E44805B-F318-4A5C-8762-81B0ACA65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0" y="1019027"/>
            <a:ext cx="8071200" cy="520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823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2D289-F740-481C-B2A6-EE2832E288B0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19" name="Title 5">
            <a:extLst>
              <a:ext uri="{FF2B5EF4-FFF2-40B4-BE49-F238E27FC236}">
                <a16:creationId xmlns:a16="http://schemas.microsoft.com/office/drawing/2014/main" id="{9C97C88E-2820-452D-96C7-DC49E795C234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8"/>
            <a:ext cx="8229600" cy="607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 lnSpcReduction="10000"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600" b="0" i="0" kern="1200">
                <a:solidFill>
                  <a:srgbClr val="0082C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9pPr>
          </a:lstStyle>
          <a:p>
            <a:r>
              <a:rPr lang="en-CA" dirty="0"/>
              <a:t>Amazon Connect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4C896E-D2D8-43D9-BEE0-2AA607CF7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07" y="1182510"/>
            <a:ext cx="8849385" cy="449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28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82612"/>
          </a:xfrm>
        </p:spPr>
        <p:txBody>
          <a:bodyPr>
            <a:normAutofit fontScale="90000"/>
          </a:bodyPr>
          <a:lstStyle/>
          <a:p>
            <a:r>
              <a:rPr lang="en-CA" dirty="0"/>
              <a:t>The Online Chat Project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62063"/>
            <a:ext cx="8229600" cy="4689475"/>
          </a:xfrm>
        </p:spPr>
        <p:txBody>
          <a:bodyPr/>
          <a:lstStyle/>
          <a:p>
            <a:pPr marL="0" indent="0">
              <a:buNone/>
            </a:pPr>
            <a:endParaRPr lang="en-CA" sz="1800" dirty="0"/>
          </a:p>
          <a:p>
            <a:r>
              <a:rPr lang="en-CA" sz="1800" dirty="0"/>
              <a:t>Online Chat project leverages AWS and most importantly Amazon Connect as it’s omni channel contact center.</a:t>
            </a:r>
          </a:p>
          <a:p>
            <a:pPr marL="0" indent="0">
              <a:buNone/>
            </a:pPr>
            <a:endParaRPr lang="en-CA" sz="1800" dirty="0"/>
          </a:p>
          <a:p>
            <a:r>
              <a:rPr lang="en-CA" sz="1800" dirty="0"/>
              <a:t>Amazon Connect provides us with important set of tools such as:</a:t>
            </a:r>
          </a:p>
          <a:p>
            <a:pPr lvl="1"/>
            <a:r>
              <a:rPr lang="en-CA" sz="1600" dirty="0"/>
              <a:t>Topic based routing</a:t>
            </a:r>
          </a:p>
          <a:p>
            <a:pPr lvl="1"/>
            <a:r>
              <a:rPr lang="en-CA" sz="1600" dirty="0"/>
              <a:t>Real time metrics</a:t>
            </a:r>
          </a:p>
          <a:p>
            <a:pPr lvl="1"/>
            <a:r>
              <a:rPr lang="en-CA" sz="1600" dirty="0"/>
              <a:t>Easy to use management tool</a:t>
            </a:r>
          </a:p>
          <a:p>
            <a:pPr lvl="1"/>
            <a:endParaRPr lang="en-CA" sz="1600" dirty="0"/>
          </a:p>
          <a:p>
            <a:r>
              <a:rPr lang="en-CA" sz="1800" dirty="0"/>
              <a:t>The Online Chat Project is composed of two main modules:</a:t>
            </a:r>
          </a:p>
          <a:p>
            <a:pPr lvl="1"/>
            <a:r>
              <a:rPr lang="en-CA" sz="1600" dirty="0"/>
              <a:t>The Chat Widget</a:t>
            </a:r>
          </a:p>
          <a:p>
            <a:pPr lvl="1"/>
            <a:r>
              <a:rPr lang="en-CA" sz="1600" dirty="0"/>
              <a:t>The Contact Control Panel 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42CE3-6392-4968-B209-93A52C299364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9276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000" dirty="0"/>
              <a:t>The Online Chat widget is located on the Canada.ca page.</a:t>
            </a:r>
          </a:p>
          <a:p>
            <a:r>
              <a:rPr lang="en-CA" sz="2000" dirty="0"/>
              <a:t>Interacting with the widget allows Tax payers to get access to client support from a live agent.</a:t>
            </a:r>
          </a:p>
          <a:p>
            <a:endParaRPr lang="en-CA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2D289-F740-481C-B2A6-EE2832E288B0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684409-3ED6-4DC4-88C7-7C3680068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207" y="5592390"/>
            <a:ext cx="3088729" cy="6796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4892DC-EECC-4B02-B985-7F59A7BD6C17}"/>
              </a:ext>
            </a:extLst>
          </p:cNvPr>
          <p:cNvSpPr txBox="1"/>
          <p:nvPr/>
        </p:nvSpPr>
        <p:spPr>
          <a:xfrm>
            <a:off x="928695" y="3126512"/>
            <a:ext cx="1458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latin typeface="Century Gothic" panose="020B0502020202020204" pitchFamily="34" charset="0"/>
              </a:rPr>
              <a:t>Maximized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EABBF8-E4F0-4C7D-80CE-1A49C9040A75}"/>
              </a:ext>
            </a:extLst>
          </p:cNvPr>
          <p:cNvSpPr txBox="1"/>
          <p:nvPr/>
        </p:nvSpPr>
        <p:spPr>
          <a:xfrm>
            <a:off x="6121605" y="5326912"/>
            <a:ext cx="1321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latin typeface="Century Gothic" panose="020B0502020202020204" pitchFamily="34" charset="0"/>
              </a:rPr>
              <a:t>Minimized</a:t>
            </a:r>
            <a:endParaRPr lang="en-CA" dirty="0">
              <a:latin typeface="Century Gothic" panose="020B0502020202020204" pitchFamily="34" charset="0"/>
            </a:endParaRPr>
          </a:p>
        </p:txBody>
      </p:sp>
      <p:sp>
        <p:nvSpPr>
          <p:cNvPr id="47" name="Title 5">
            <a:extLst>
              <a:ext uri="{FF2B5EF4-FFF2-40B4-BE49-F238E27FC236}">
                <a16:creationId xmlns:a16="http://schemas.microsoft.com/office/drawing/2014/main" id="{2EB9955C-466E-4047-82A9-A345EB7FC16C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8"/>
            <a:ext cx="8229600" cy="607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 lnSpcReduction="10000"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600" b="0" i="0" kern="1200">
                <a:solidFill>
                  <a:srgbClr val="0082C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9pPr>
          </a:lstStyle>
          <a:p>
            <a:r>
              <a:rPr lang="en-CA"/>
              <a:t>Online Chat Widget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E07B5F-391B-48FD-B422-DDDE1FCB27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501"/>
          <a:stretch/>
        </p:blipFill>
        <p:spPr>
          <a:xfrm>
            <a:off x="449950" y="3452468"/>
            <a:ext cx="2416411" cy="27376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EAA461D-8B89-478B-ADE3-4A855FFC04F6}"/>
              </a:ext>
            </a:extLst>
          </p:cNvPr>
          <p:cNvSpPr/>
          <p:nvPr/>
        </p:nvSpPr>
        <p:spPr>
          <a:xfrm>
            <a:off x="2895863" y="5416320"/>
            <a:ext cx="1598119" cy="494554"/>
          </a:xfrm>
          <a:prstGeom prst="rect">
            <a:avLst/>
          </a:prstGeom>
          <a:solidFill>
            <a:srgbClr val="3540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>
                <a:solidFill>
                  <a:schemeClr val="bg1"/>
                </a:solidFill>
                <a:latin typeface="Avenir Next Pro Demi"/>
              </a:rPr>
              <a:t>Service Status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16B4234-E7B3-4ECD-8547-A47504FA636B}"/>
              </a:ext>
            </a:extLst>
          </p:cNvPr>
          <p:cNvCxnSpPr>
            <a:cxnSpLocks/>
          </p:cNvCxnSpPr>
          <p:nvPr/>
        </p:nvCxnSpPr>
        <p:spPr>
          <a:xfrm>
            <a:off x="2108685" y="5666087"/>
            <a:ext cx="795645" cy="0"/>
          </a:xfrm>
          <a:prstGeom prst="line">
            <a:avLst/>
          </a:prstGeom>
          <a:ln w="28575">
            <a:solidFill>
              <a:srgbClr val="35405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41394FA-2581-49C6-9557-8788F2D07768}"/>
              </a:ext>
            </a:extLst>
          </p:cNvPr>
          <p:cNvSpPr/>
          <p:nvPr/>
        </p:nvSpPr>
        <p:spPr>
          <a:xfrm>
            <a:off x="3401655" y="3585371"/>
            <a:ext cx="1598119" cy="494554"/>
          </a:xfrm>
          <a:prstGeom prst="rect">
            <a:avLst/>
          </a:prstGeom>
          <a:solidFill>
            <a:srgbClr val="3540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>
                <a:solidFill>
                  <a:schemeClr val="bg1"/>
                </a:solidFill>
                <a:latin typeface="Avenir Next Pro Demi"/>
              </a:rPr>
              <a:t>Minimize Widget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A7A6C40-DABF-4653-AAB0-2F41880FA6A5}"/>
              </a:ext>
            </a:extLst>
          </p:cNvPr>
          <p:cNvCxnSpPr>
            <a:cxnSpLocks/>
          </p:cNvCxnSpPr>
          <p:nvPr/>
        </p:nvCxnSpPr>
        <p:spPr>
          <a:xfrm>
            <a:off x="2676144" y="3781425"/>
            <a:ext cx="721886" cy="51223"/>
          </a:xfrm>
          <a:prstGeom prst="line">
            <a:avLst/>
          </a:prstGeom>
          <a:ln w="28575">
            <a:solidFill>
              <a:srgbClr val="35405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5F3C126A-B064-425B-A56C-6DCD99FD6ACC}"/>
              </a:ext>
            </a:extLst>
          </p:cNvPr>
          <p:cNvSpPr/>
          <p:nvPr/>
        </p:nvSpPr>
        <p:spPr>
          <a:xfrm>
            <a:off x="6579676" y="4352081"/>
            <a:ext cx="1598119" cy="504542"/>
          </a:xfrm>
          <a:prstGeom prst="rect">
            <a:avLst/>
          </a:prstGeom>
          <a:solidFill>
            <a:srgbClr val="3540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>
                <a:solidFill>
                  <a:schemeClr val="bg1"/>
                </a:solidFill>
                <a:latin typeface="Avenir Next Pro Demi"/>
              </a:rPr>
              <a:t>Maximize Widget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3EEEE68-948E-474B-B2BF-671AADCBE315}"/>
              </a:ext>
            </a:extLst>
          </p:cNvPr>
          <p:cNvCxnSpPr>
            <a:cxnSpLocks/>
          </p:cNvCxnSpPr>
          <p:nvPr/>
        </p:nvCxnSpPr>
        <p:spPr>
          <a:xfrm>
            <a:off x="7924811" y="4789077"/>
            <a:ext cx="252984" cy="803313"/>
          </a:xfrm>
          <a:prstGeom prst="line">
            <a:avLst/>
          </a:prstGeom>
          <a:ln w="28575">
            <a:solidFill>
              <a:srgbClr val="35405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739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2D289-F740-481C-B2A6-EE2832E288B0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17" name="Title 5">
            <a:extLst>
              <a:ext uri="{FF2B5EF4-FFF2-40B4-BE49-F238E27FC236}">
                <a16:creationId xmlns:a16="http://schemas.microsoft.com/office/drawing/2014/main" id="{511895E3-B561-4241-B164-871155292EB5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8"/>
            <a:ext cx="8229600" cy="607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 lnSpcReduction="10000"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600" b="0" i="0" kern="1200">
                <a:solidFill>
                  <a:srgbClr val="0082C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9pPr>
          </a:lstStyle>
          <a:p>
            <a:r>
              <a:rPr lang="en-CA"/>
              <a:t>Online Chat Widget</a:t>
            </a:r>
            <a:endParaRPr lang="en-C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FDCB05-4E8C-4208-AFFF-9717FFE87E8C}"/>
              </a:ext>
            </a:extLst>
          </p:cNvPr>
          <p:cNvSpPr/>
          <p:nvPr/>
        </p:nvSpPr>
        <p:spPr>
          <a:xfrm>
            <a:off x="327464" y="1298537"/>
            <a:ext cx="1598119" cy="494554"/>
          </a:xfrm>
          <a:prstGeom prst="rect">
            <a:avLst/>
          </a:prstGeom>
          <a:solidFill>
            <a:srgbClr val="3540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>
                <a:solidFill>
                  <a:schemeClr val="bg1"/>
                </a:solidFill>
                <a:latin typeface="Avenir Next Pro Demi"/>
              </a:rPr>
              <a:t>Close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18B71D-25D7-4574-AA52-60E66EEAA488}"/>
              </a:ext>
            </a:extLst>
          </p:cNvPr>
          <p:cNvCxnSpPr>
            <a:cxnSpLocks/>
          </p:cNvCxnSpPr>
          <p:nvPr/>
        </p:nvCxnSpPr>
        <p:spPr>
          <a:xfrm flipV="1">
            <a:off x="1806307" y="1408176"/>
            <a:ext cx="916573" cy="127973"/>
          </a:xfrm>
          <a:prstGeom prst="line">
            <a:avLst/>
          </a:prstGeom>
          <a:ln w="28575">
            <a:solidFill>
              <a:srgbClr val="35405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5D698D36-AB1E-448C-88F2-EA60DA9C70A5}"/>
              </a:ext>
            </a:extLst>
          </p:cNvPr>
          <p:cNvSpPr/>
          <p:nvPr/>
        </p:nvSpPr>
        <p:spPr>
          <a:xfrm>
            <a:off x="7357407" y="1339017"/>
            <a:ext cx="1598119" cy="494554"/>
          </a:xfrm>
          <a:prstGeom prst="rect">
            <a:avLst/>
          </a:prstGeom>
          <a:solidFill>
            <a:srgbClr val="3540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>
                <a:solidFill>
                  <a:schemeClr val="bg1"/>
                </a:solidFill>
                <a:latin typeface="Avenir Next Pro Demi"/>
              </a:rPr>
              <a:t>Minimize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9C21C6E-BB06-4751-B0C0-8CBC24F4D0C4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5702664" y="1419464"/>
            <a:ext cx="1654743" cy="166830"/>
          </a:xfrm>
          <a:prstGeom prst="line">
            <a:avLst/>
          </a:prstGeom>
          <a:ln w="28575">
            <a:solidFill>
              <a:srgbClr val="35405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D4E2D562-CDFF-409E-8D5E-323F06EAF8AF}"/>
              </a:ext>
            </a:extLst>
          </p:cNvPr>
          <p:cNvSpPr/>
          <p:nvPr/>
        </p:nvSpPr>
        <p:spPr>
          <a:xfrm>
            <a:off x="7375695" y="2107623"/>
            <a:ext cx="1598119" cy="494554"/>
          </a:xfrm>
          <a:prstGeom prst="rect">
            <a:avLst/>
          </a:prstGeom>
          <a:solidFill>
            <a:srgbClr val="3540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>
                <a:solidFill>
                  <a:schemeClr val="bg1"/>
                </a:solidFill>
                <a:latin typeface="Avenir Next Pro Demi"/>
              </a:rPr>
              <a:t>Expand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D363170-E73A-4CAF-8915-ADD30E623BDC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5480304" y="1472162"/>
            <a:ext cx="1895391" cy="882738"/>
          </a:xfrm>
          <a:prstGeom prst="line">
            <a:avLst/>
          </a:prstGeom>
          <a:ln w="28575">
            <a:solidFill>
              <a:srgbClr val="35405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8F3DA9EC-80B8-4AB5-8B4B-73444BA207D0}"/>
              </a:ext>
            </a:extLst>
          </p:cNvPr>
          <p:cNvSpPr/>
          <p:nvPr/>
        </p:nvSpPr>
        <p:spPr>
          <a:xfrm>
            <a:off x="7119808" y="5644571"/>
            <a:ext cx="1598119" cy="494554"/>
          </a:xfrm>
          <a:prstGeom prst="rect">
            <a:avLst/>
          </a:prstGeom>
          <a:solidFill>
            <a:srgbClr val="3540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>
                <a:solidFill>
                  <a:schemeClr val="bg1"/>
                </a:solidFill>
                <a:latin typeface="Avenir Next Pro Demi"/>
              </a:rPr>
              <a:t>Text Input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A0B1FCE-C276-484E-BA23-D942A05184DD}"/>
              </a:ext>
            </a:extLst>
          </p:cNvPr>
          <p:cNvCxnSpPr>
            <a:cxnSpLocks/>
          </p:cNvCxnSpPr>
          <p:nvPr/>
        </p:nvCxnSpPr>
        <p:spPr>
          <a:xfrm flipV="1">
            <a:off x="5748528" y="5960945"/>
            <a:ext cx="1547919" cy="178180"/>
          </a:xfrm>
          <a:prstGeom prst="line">
            <a:avLst/>
          </a:prstGeom>
          <a:ln w="28575">
            <a:solidFill>
              <a:srgbClr val="35405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032CD88-BB61-477D-BBAB-D448929CA3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3" b="-1"/>
          <a:stretch/>
        </p:blipFill>
        <p:spPr>
          <a:xfrm>
            <a:off x="2658871" y="1140822"/>
            <a:ext cx="3208644" cy="521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04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363544-4CBF-4F46-879A-768423F5C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26" y="1900301"/>
            <a:ext cx="7338708" cy="386561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2D289-F740-481C-B2A6-EE2832E288B0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17" name="Title 5">
            <a:extLst>
              <a:ext uri="{FF2B5EF4-FFF2-40B4-BE49-F238E27FC236}">
                <a16:creationId xmlns:a16="http://schemas.microsoft.com/office/drawing/2014/main" id="{511895E3-B561-4241-B164-871155292EB5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8"/>
            <a:ext cx="8229600" cy="607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 lnSpcReduction="10000"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600" b="0" i="0" kern="1200">
                <a:solidFill>
                  <a:srgbClr val="0082C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9pPr>
          </a:lstStyle>
          <a:p>
            <a:r>
              <a:rPr lang="en-CA" dirty="0"/>
              <a:t>Contact Control Panel (CCP)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0867FE-2931-4A58-842F-80A8028C5260}"/>
              </a:ext>
            </a:extLst>
          </p:cNvPr>
          <p:cNvSpPr txBox="1"/>
          <p:nvPr/>
        </p:nvSpPr>
        <p:spPr>
          <a:xfrm>
            <a:off x="457200" y="941262"/>
            <a:ext cx="7247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atin typeface="Century Gothic" panose="020B0502020202020204" pitchFamily="34" charset="0"/>
              </a:rPr>
              <a:t>The CCP is used by agents to interact with clients through chat.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C9647C-8923-4A91-A969-493D723200AA}"/>
              </a:ext>
            </a:extLst>
          </p:cNvPr>
          <p:cNvSpPr/>
          <p:nvPr/>
        </p:nvSpPr>
        <p:spPr>
          <a:xfrm>
            <a:off x="682752" y="1910734"/>
            <a:ext cx="3230880" cy="454006"/>
          </a:xfrm>
          <a:prstGeom prst="rect">
            <a:avLst/>
          </a:prstGeom>
          <a:noFill/>
          <a:ln w="19050">
            <a:solidFill>
              <a:srgbClr val="35405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b="1" dirty="0">
              <a:solidFill>
                <a:srgbClr val="354052"/>
              </a:solidFill>
              <a:latin typeface="Avenir Next Pro Dem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BF1085-49FA-4954-95C8-5E32CF49E18A}"/>
              </a:ext>
            </a:extLst>
          </p:cNvPr>
          <p:cNvSpPr/>
          <p:nvPr/>
        </p:nvSpPr>
        <p:spPr>
          <a:xfrm>
            <a:off x="4615345" y="1934610"/>
            <a:ext cx="1986282" cy="558953"/>
          </a:xfrm>
          <a:prstGeom prst="rect">
            <a:avLst/>
          </a:prstGeom>
          <a:noFill/>
          <a:ln w="19050">
            <a:solidFill>
              <a:srgbClr val="35405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b="1" dirty="0">
              <a:solidFill>
                <a:srgbClr val="354052"/>
              </a:solidFill>
              <a:latin typeface="Avenir Next Pro Dem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25A67C-5F70-4B85-A124-C91081DE4439}"/>
              </a:ext>
            </a:extLst>
          </p:cNvPr>
          <p:cNvSpPr/>
          <p:nvPr/>
        </p:nvSpPr>
        <p:spPr>
          <a:xfrm>
            <a:off x="702246" y="2405380"/>
            <a:ext cx="3838062" cy="3184652"/>
          </a:xfrm>
          <a:prstGeom prst="rect">
            <a:avLst/>
          </a:prstGeom>
          <a:noFill/>
          <a:ln w="19050">
            <a:solidFill>
              <a:srgbClr val="35405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b="1" dirty="0">
              <a:solidFill>
                <a:srgbClr val="354052"/>
              </a:solidFill>
              <a:latin typeface="Avenir Next Pro Dem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768E718-455C-4EEC-A307-D09308CD5244}"/>
              </a:ext>
            </a:extLst>
          </p:cNvPr>
          <p:cNvSpPr/>
          <p:nvPr/>
        </p:nvSpPr>
        <p:spPr>
          <a:xfrm>
            <a:off x="4635469" y="2493563"/>
            <a:ext cx="2041195" cy="3103970"/>
          </a:xfrm>
          <a:prstGeom prst="rect">
            <a:avLst/>
          </a:prstGeom>
          <a:noFill/>
          <a:ln w="19050">
            <a:solidFill>
              <a:srgbClr val="35405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b="1" dirty="0">
              <a:solidFill>
                <a:srgbClr val="354052"/>
              </a:solidFill>
              <a:latin typeface="Avenir Next Pro Dem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017E6D3-B386-41A7-A74F-58554F0B5F78}"/>
              </a:ext>
            </a:extLst>
          </p:cNvPr>
          <p:cNvSpPr/>
          <p:nvPr/>
        </p:nvSpPr>
        <p:spPr>
          <a:xfrm>
            <a:off x="4671250" y="5142224"/>
            <a:ext cx="1819413" cy="447807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solidFill>
                  <a:schemeClr val="bg1"/>
                </a:solidFill>
                <a:latin typeface="Avenir Next Pro Demi"/>
              </a:rPr>
              <a:t>Quick Replies/Transfer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E193E02-3EE4-4C61-83BB-585C05DC238C}"/>
              </a:ext>
            </a:extLst>
          </p:cNvPr>
          <p:cNvSpPr/>
          <p:nvPr/>
        </p:nvSpPr>
        <p:spPr>
          <a:xfrm>
            <a:off x="1545588" y="1568327"/>
            <a:ext cx="1598119" cy="34338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solidFill>
                  <a:schemeClr val="bg1"/>
                </a:solidFill>
                <a:latin typeface="Avenir Next Pro Demi"/>
              </a:rPr>
              <a:t>License Plates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ED2A470-261A-415C-886F-69F61A751716}"/>
              </a:ext>
            </a:extLst>
          </p:cNvPr>
          <p:cNvSpPr/>
          <p:nvPr/>
        </p:nvSpPr>
        <p:spPr>
          <a:xfrm>
            <a:off x="4729426" y="1600859"/>
            <a:ext cx="1598119" cy="34338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solidFill>
                  <a:schemeClr val="bg1"/>
                </a:solidFill>
                <a:latin typeface="Avenir Next Pro Demi"/>
              </a:rPr>
              <a:t>Notification Panel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28B43BE-EB52-4AF5-BEB0-B8AE8C410893}"/>
              </a:ext>
            </a:extLst>
          </p:cNvPr>
          <p:cNvSpPr/>
          <p:nvPr/>
        </p:nvSpPr>
        <p:spPr>
          <a:xfrm>
            <a:off x="1545589" y="5142225"/>
            <a:ext cx="1902834" cy="447807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solidFill>
                  <a:schemeClr val="bg1"/>
                </a:solidFill>
                <a:latin typeface="Avenir Next Pro Demi"/>
              </a:rPr>
              <a:t>Communication Panel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F97C091-D963-4805-A2AD-EBB891DA2346}"/>
              </a:ext>
            </a:extLst>
          </p:cNvPr>
          <p:cNvSpPr/>
          <p:nvPr/>
        </p:nvSpPr>
        <p:spPr>
          <a:xfrm>
            <a:off x="6692265" y="1568327"/>
            <a:ext cx="1279269" cy="338884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solidFill>
                  <a:schemeClr val="bg1"/>
                </a:solidFill>
                <a:latin typeface="Avenir Next Pro Demi"/>
              </a:rPr>
              <a:t>Side Navigation</a:t>
            </a:r>
          </a:p>
        </p:txBody>
      </p:sp>
    </p:spTree>
    <p:extLst>
      <p:ext uri="{BB962C8B-B14F-4D97-AF65-F5344CB8AC3E}">
        <p14:creationId xmlns:p14="http://schemas.microsoft.com/office/powerpoint/2010/main" val="2469546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2D289-F740-481C-B2A6-EE2832E288B0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17" name="Title 5">
            <a:extLst>
              <a:ext uri="{FF2B5EF4-FFF2-40B4-BE49-F238E27FC236}">
                <a16:creationId xmlns:a16="http://schemas.microsoft.com/office/drawing/2014/main" id="{511895E3-B561-4241-B164-871155292EB5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8"/>
            <a:ext cx="8229600" cy="607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 lnSpcReduction="10000"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600" b="0" i="0" kern="1200">
                <a:solidFill>
                  <a:srgbClr val="0082C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9pPr>
          </a:lstStyle>
          <a:p>
            <a:r>
              <a:rPr lang="en-CA" dirty="0"/>
              <a:t>Notification Panel ~ CCP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C4A2DB-3DD0-4080-B8E3-2647BE926F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0" t="12485" r="1946" b="1751"/>
          <a:stretch/>
        </p:blipFill>
        <p:spPr>
          <a:xfrm>
            <a:off x="1905000" y="2796539"/>
            <a:ext cx="5394960" cy="144589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2278A7B-0C9B-42A0-8A3A-19622970A4D9}"/>
              </a:ext>
            </a:extLst>
          </p:cNvPr>
          <p:cNvSpPr/>
          <p:nvPr/>
        </p:nvSpPr>
        <p:spPr>
          <a:xfrm>
            <a:off x="2333305" y="2002191"/>
            <a:ext cx="1598119" cy="494554"/>
          </a:xfrm>
          <a:prstGeom prst="rect">
            <a:avLst/>
          </a:prstGeom>
          <a:solidFill>
            <a:srgbClr val="3540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>
                <a:solidFill>
                  <a:schemeClr val="bg1"/>
                </a:solidFill>
                <a:latin typeface="Avenir Next Pro Demi"/>
              </a:rPr>
              <a:t>Client Name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E15CF4-DE66-4727-8EB4-BD75D55A4C70}"/>
              </a:ext>
            </a:extLst>
          </p:cNvPr>
          <p:cNvSpPr/>
          <p:nvPr/>
        </p:nvSpPr>
        <p:spPr>
          <a:xfrm>
            <a:off x="4825068" y="2002191"/>
            <a:ext cx="1598119" cy="494554"/>
          </a:xfrm>
          <a:prstGeom prst="rect">
            <a:avLst/>
          </a:prstGeom>
          <a:solidFill>
            <a:srgbClr val="3540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>
                <a:solidFill>
                  <a:schemeClr val="bg1"/>
                </a:solidFill>
                <a:latin typeface="Avenir Next Pro Demi"/>
              </a:rPr>
              <a:t>Accept/Reject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5C12B8-2AB2-4210-AFB8-0A1B512CC6E6}"/>
              </a:ext>
            </a:extLst>
          </p:cNvPr>
          <p:cNvSpPr/>
          <p:nvPr/>
        </p:nvSpPr>
        <p:spPr>
          <a:xfrm>
            <a:off x="2485705" y="4687625"/>
            <a:ext cx="1598119" cy="494554"/>
          </a:xfrm>
          <a:prstGeom prst="rect">
            <a:avLst/>
          </a:prstGeom>
          <a:solidFill>
            <a:srgbClr val="3540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>
                <a:solidFill>
                  <a:schemeClr val="bg1"/>
                </a:solidFill>
                <a:latin typeface="Avenir Next Pro Demi"/>
              </a:rPr>
              <a:t>Disconnect Time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4C8B67F-3A7C-4A81-B4C2-096DD2B1303C}"/>
              </a:ext>
            </a:extLst>
          </p:cNvPr>
          <p:cNvCxnSpPr>
            <a:cxnSpLocks/>
            <a:endCxn id="14" idx="2"/>
          </p:cNvCxnSpPr>
          <p:nvPr/>
        </p:nvCxnSpPr>
        <p:spPr>
          <a:xfrm flipV="1">
            <a:off x="3132364" y="2496745"/>
            <a:ext cx="1" cy="467435"/>
          </a:xfrm>
          <a:prstGeom prst="line">
            <a:avLst/>
          </a:prstGeom>
          <a:ln w="28575">
            <a:solidFill>
              <a:srgbClr val="35405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FFC7D8F-3C72-4268-8F46-B8DB78C44557}"/>
              </a:ext>
            </a:extLst>
          </p:cNvPr>
          <p:cNvCxnSpPr>
            <a:cxnSpLocks/>
          </p:cNvCxnSpPr>
          <p:nvPr/>
        </p:nvCxnSpPr>
        <p:spPr>
          <a:xfrm flipV="1">
            <a:off x="5074920" y="2415427"/>
            <a:ext cx="450125" cy="708773"/>
          </a:xfrm>
          <a:prstGeom prst="line">
            <a:avLst/>
          </a:prstGeom>
          <a:ln w="28575">
            <a:solidFill>
              <a:srgbClr val="35405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8498AD-B28F-4C64-80D5-AFDB6FBBD935}"/>
              </a:ext>
            </a:extLst>
          </p:cNvPr>
          <p:cNvCxnSpPr>
            <a:cxnSpLocks/>
          </p:cNvCxnSpPr>
          <p:nvPr/>
        </p:nvCxnSpPr>
        <p:spPr>
          <a:xfrm flipH="1" flipV="1">
            <a:off x="5849189" y="2442153"/>
            <a:ext cx="453096" cy="682047"/>
          </a:xfrm>
          <a:prstGeom prst="line">
            <a:avLst/>
          </a:prstGeom>
          <a:ln w="28575">
            <a:solidFill>
              <a:srgbClr val="35405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6C95B31-E677-471B-81FF-A0EE825F763E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3284764" y="4127182"/>
            <a:ext cx="1" cy="560443"/>
          </a:xfrm>
          <a:prstGeom prst="line">
            <a:avLst/>
          </a:prstGeom>
          <a:ln w="28575">
            <a:solidFill>
              <a:srgbClr val="35405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470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2D289-F740-481C-B2A6-EE2832E288B0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17" name="Title 5">
            <a:extLst>
              <a:ext uri="{FF2B5EF4-FFF2-40B4-BE49-F238E27FC236}">
                <a16:creationId xmlns:a16="http://schemas.microsoft.com/office/drawing/2014/main" id="{511895E3-B561-4241-B164-871155292EB5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8"/>
            <a:ext cx="8229600" cy="607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 lnSpcReduction="10000"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600" b="0" i="0" kern="1200">
                <a:solidFill>
                  <a:srgbClr val="0082C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9pPr>
          </a:lstStyle>
          <a:p>
            <a:r>
              <a:rPr lang="en-CA" dirty="0"/>
              <a:t>License Plates ~ (CCP)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E69BC2E-4FB9-42C4-84BE-442EB722DB59}"/>
              </a:ext>
            </a:extLst>
          </p:cNvPr>
          <p:cNvCxnSpPr>
            <a:cxnSpLocks/>
            <a:endCxn id="21" idx="2"/>
          </p:cNvCxnSpPr>
          <p:nvPr/>
        </p:nvCxnSpPr>
        <p:spPr>
          <a:xfrm flipV="1">
            <a:off x="808265" y="2417002"/>
            <a:ext cx="300357" cy="642943"/>
          </a:xfrm>
          <a:prstGeom prst="line">
            <a:avLst/>
          </a:prstGeom>
          <a:ln w="28575">
            <a:solidFill>
              <a:srgbClr val="35405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D461A7E-F0A5-4B73-A299-1FED7BAEFC5D}"/>
              </a:ext>
            </a:extLst>
          </p:cNvPr>
          <p:cNvCxnSpPr>
            <a:cxnSpLocks/>
          </p:cNvCxnSpPr>
          <p:nvPr/>
        </p:nvCxnSpPr>
        <p:spPr>
          <a:xfrm flipH="1" flipV="1">
            <a:off x="945129" y="3788229"/>
            <a:ext cx="3402" cy="787773"/>
          </a:xfrm>
          <a:prstGeom prst="line">
            <a:avLst/>
          </a:prstGeom>
          <a:ln w="28575">
            <a:solidFill>
              <a:srgbClr val="35405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F8DE703-F0EE-4534-989A-F1065EDA78A1}"/>
              </a:ext>
            </a:extLst>
          </p:cNvPr>
          <p:cNvCxnSpPr>
            <a:cxnSpLocks/>
          </p:cNvCxnSpPr>
          <p:nvPr/>
        </p:nvCxnSpPr>
        <p:spPr>
          <a:xfrm flipH="1" flipV="1">
            <a:off x="4087183" y="2359970"/>
            <a:ext cx="127503" cy="699975"/>
          </a:xfrm>
          <a:prstGeom prst="line">
            <a:avLst/>
          </a:prstGeom>
          <a:ln w="28575">
            <a:solidFill>
              <a:srgbClr val="35405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E04C35-5737-4221-BFEA-EEFEBFD6BEFC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3959679" y="3797164"/>
            <a:ext cx="255008" cy="772601"/>
          </a:xfrm>
          <a:prstGeom prst="line">
            <a:avLst/>
          </a:prstGeom>
          <a:ln w="28575">
            <a:solidFill>
              <a:srgbClr val="35405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86773B8-0A2B-4FCC-9B6A-1B8A5DB8AF83}"/>
              </a:ext>
            </a:extLst>
          </p:cNvPr>
          <p:cNvSpPr/>
          <p:nvPr/>
        </p:nvSpPr>
        <p:spPr>
          <a:xfrm>
            <a:off x="359229" y="4569765"/>
            <a:ext cx="1598119" cy="494554"/>
          </a:xfrm>
          <a:prstGeom prst="rect">
            <a:avLst/>
          </a:prstGeom>
          <a:solidFill>
            <a:srgbClr val="3540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>
                <a:solidFill>
                  <a:schemeClr val="bg1"/>
                </a:solidFill>
                <a:latin typeface="Avenir Next Pro Demi"/>
              </a:rPr>
              <a:t>Topic Selected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2FD65C-275E-4E86-A614-D2E0ED1F9893}"/>
              </a:ext>
            </a:extLst>
          </p:cNvPr>
          <p:cNvSpPr/>
          <p:nvPr/>
        </p:nvSpPr>
        <p:spPr>
          <a:xfrm>
            <a:off x="3415627" y="4569765"/>
            <a:ext cx="1598119" cy="494554"/>
          </a:xfrm>
          <a:prstGeom prst="rect">
            <a:avLst/>
          </a:prstGeom>
          <a:solidFill>
            <a:srgbClr val="3540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>
                <a:solidFill>
                  <a:schemeClr val="bg1"/>
                </a:solidFill>
                <a:latin typeface="Avenir Next Pro Demi"/>
              </a:rPr>
              <a:t>Time Since Last Message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D80EEF-E391-4691-A7AD-C3BD99456E63}"/>
              </a:ext>
            </a:extLst>
          </p:cNvPr>
          <p:cNvSpPr/>
          <p:nvPr/>
        </p:nvSpPr>
        <p:spPr>
          <a:xfrm>
            <a:off x="309562" y="1922448"/>
            <a:ext cx="1598119" cy="494554"/>
          </a:xfrm>
          <a:prstGeom prst="rect">
            <a:avLst/>
          </a:prstGeom>
          <a:solidFill>
            <a:srgbClr val="3540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>
                <a:solidFill>
                  <a:schemeClr val="bg1"/>
                </a:solidFill>
                <a:latin typeface="Avenir Next Pro Demi"/>
              </a:rPr>
              <a:t>Client Name And Id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E7B7A85-D295-4822-B745-7A48D44B97FD}"/>
              </a:ext>
            </a:extLst>
          </p:cNvPr>
          <p:cNvSpPr/>
          <p:nvPr/>
        </p:nvSpPr>
        <p:spPr>
          <a:xfrm>
            <a:off x="3160619" y="1922448"/>
            <a:ext cx="1598119" cy="494554"/>
          </a:xfrm>
          <a:prstGeom prst="rect">
            <a:avLst/>
          </a:prstGeom>
          <a:solidFill>
            <a:srgbClr val="3540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>
                <a:solidFill>
                  <a:schemeClr val="bg1"/>
                </a:solidFill>
                <a:latin typeface="Avenir Next Pro Demi"/>
              </a:rPr>
              <a:t>Client Status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9F64E5C-8F65-4B9A-9954-AA763294E214}"/>
              </a:ext>
            </a:extLst>
          </p:cNvPr>
          <p:cNvSpPr/>
          <p:nvPr/>
        </p:nvSpPr>
        <p:spPr>
          <a:xfrm>
            <a:off x="5989320" y="4452925"/>
            <a:ext cx="233680" cy="233680"/>
          </a:xfrm>
          <a:prstGeom prst="ellipse">
            <a:avLst/>
          </a:prstGeom>
          <a:solidFill>
            <a:srgbClr val="25AD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40D1FFE-DA82-43C7-BD55-9E15805842BB}"/>
              </a:ext>
            </a:extLst>
          </p:cNvPr>
          <p:cNvSpPr/>
          <p:nvPr/>
        </p:nvSpPr>
        <p:spPr>
          <a:xfrm>
            <a:off x="5989320" y="4798365"/>
            <a:ext cx="233680" cy="23368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A2AE487-2D20-4432-8003-FB7F0A1B7974}"/>
              </a:ext>
            </a:extLst>
          </p:cNvPr>
          <p:cNvSpPr/>
          <p:nvPr/>
        </p:nvSpPr>
        <p:spPr>
          <a:xfrm>
            <a:off x="5994400" y="5143805"/>
            <a:ext cx="233680" cy="23368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135B51B-07C0-4090-9839-F04D0BD4767C}"/>
              </a:ext>
            </a:extLst>
          </p:cNvPr>
          <p:cNvSpPr/>
          <p:nvPr/>
        </p:nvSpPr>
        <p:spPr>
          <a:xfrm>
            <a:off x="5989320" y="5489245"/>
            <a:ext cx="233680" cy="23368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FB2C288-6504-4394-8F20-1CAA7C4CC1A2}"/>
              </a:ext>
            </a:extLst>
          </p:cNvPr>
          <p:cNvSpPr/>
          <p:nvPr/>
        </p:nvSpPr>
        <p:spPr>
          <a:xfrm>
            <a:off x="6399513" y="5153524"/>
            <a:ext cx="1598119" cy="2336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400" dirty="0">
                <a:solidFill>
                  <a:schemeClr val="tx1"/>
                </a:solidFill>
                <a:latin typeface="Avenir Next Pro Demi"/>
              </a:rPr>
              <a:t>Not Responsive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D2AD7BE-2C49-418F-8EB5-07EF792DF5D2}"/>
              </a:ext>
            </a:extLst>
          </p:cNvPr>
          <p:cNvSpPr/>
          <p:nvPr/>
        </p:nvSpPr>
        <p:spPr>
          <a:xfrm>
            <a:off x="6399514" y="4448896"/>
            <a:ext cx="1598119" cy="2336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400" dirty="0">
                <a:solidFill>
                  <a:schemeClr val="tx1"/>
                </a:solidFill>
                <a:latin typeface="Avenir Next Pro Demi"/>
              </a:rPr>
              <a:t>Available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31B0DF-150D-44B9-B428-ADF4D34F8D66}"/>
              </a:ext>
            </a:extLst>
          </p:cNvPr>
          <p:cNvSpPr/>
          <p:nvPr/>
        </p:nvSpPr>
        <p:spPr>
          <a:xfrm>
            <a:off x="6399514" y="4801210"/>
            <a:ext cx="1598119" cy="2336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400" dirty="0">
                <a:solidFill>
                  <a:schemeClr val="tx1"/>
                </a:solidFill>
                <a:latin typeface="Avenir Next Pro Demi"/>
              </a:rPr>
              <a:t>Idle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0207CB8-4C4E-4A86-A60A-B517B074D3E9}"/>
              </a:ext>
            </a:extLst>
          </p:cNvPr>
          <p:cNvSpPr/>
          <p:nvPr/>
        </p:nvSpPr>
        <p:spPr>
          <a:xfrm>
            <a:off x="6399512" y="5489245"/>
            <a:ext cx="1598119" cy="2336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400" dirty="0">
                <a:solidFill>
                  <a:schemeClr val="tx1"/>
                </a:solidFill>
                <a:latin typeface="Avenir Next Pro Demi"/>
              </a:rPr>
              <a:t>Disconnected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AF8B65-A4C9-4B6A-9BEB-3E57478EA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62" y="2844510"/>
            <a:ext cx="8574542" cy="115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58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9204F54-D090-4CBD-9711-61ECC5A95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689" y="1166613"/>
            <a:ext cx="5494831" cy="498381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2D289-F740-481C-B2A6-EE2832E288B0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17" name="Title 5">
            <a:extLst>
              <a:ext uri="{FF2B5EF4-FFF2-40B4-BE49-F238E27FC236}">
                <a16:creationId xmlns:a16="http://schemas.microsoft.com/office/drawing/2014/main" id="{511895E3-B561-4241-B164-871155292EB5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8"/>
            <a:ext cx="8229600" cy="607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 lnSpcReduction="10000"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600" b="0" i="0" kern="1200">
                <a:solidFill>
                  <a:srgbClr val="0082C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9pPr>
          </a:lstStyle>
          <a:p>
            <a:r>
              <a:rPr lang="en-CA" dirty="0"/>
              <a:t>Communication Panel (CCP)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F00B22-6592-44F9-B669-39CAC535AB1C}"/>
              </a:ext>
            </a:extLst>
          </p:cNvPr>
          <p:cNvCxnSpPr>
            <a:cxnSpLocks/>
          </p:cNvCxnSpPr>
          <p:nvPr/>
        </p:nvCxnSpPr>
        <p:spPr>
          <a:xfrm flipH="1" flipV="1">
            <a:off x="1698624" y="2621456"/>
            <a:ext cx="597536" cy="690704"/>
          </a:xfrm>
          <a:prstGeom prst="line">
            <a:avLst/>
          </a:prstGeom>
          <a:ln w="28575">
            <a:solidFill>
              <a:srgbClr val="35405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5DA248-3857-4F5A-BCFE-92DE8F60FA10}"/>
              </a:ext>
            </a:extLst>
          </p:cNvPr>
          <p:cNvCxnSpPr>
            <a:cxnSpLocks/>
          </p:cNvCxnSpPr>
          <p:nvPr/>
        </p:nvCxnSpPr>
        <p:spPr>
          <a:xfrm flipH="1">
            <a:off x="6604000" y="3593795"/>
            <a:ext cx="646520" cy="961475"/>
          </a:xfrm>
          <a:prstGeom prst="line">
            <a:avLst/>
          </a:prstGeom>
          <a:ln w="28575">
            <a:solidFill>
              <a:srgbClr val="35405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E74AE-C73F-4889-BA2C-96E9FCD94C03}"/>
              </a:ext>
            </a:extLst>
          </p:cNvPr>
          <p:cNvCxnSpPr>
            <a:cxnSpLocks/>
          </p:cNvCxnSpPr>
          <p:nvPr/>
        </p:nvCxnSpPr>
        <p:spPr>
          <a:xfrm flipH="1" flipV="1">
            <a:off x="1670721" y="5108777"/>
            <a:ext cx="984143" cy="284633"/>
          </a:xfrm>
          <a:prstGeom prst="line">
            <a:avLst/>
          </a:prstGeom>
          <a:ln w="28575">
            <a:solidFill>
              <a:srgbClr val="35405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373A8D-B200-4CC5-9266-C705D01F8776}"/>
              </a:ext>
            </a:extLst>
          </p:cNvPr>
          <p:cNvCxnSpPr>
            <a:cxnSpLocks/>
          </p:cNvCxnSpPr>
          <p:nvPr/>
        </p:nvCxnSpPr>
        <p:spPr>
          <a:xfrm flipH="1" flipV="1">
            <a:off x="1700435" y="1003145"/>
            <a:ext cx="193045" cy="311481"/>
          </a:xfrm>
          <a:prstGeom prst="line">
            <a:avLst/>
          </a:prstGeom>
          <a:ln w="28575">
            <a:solidFill>
              <a:srgbClr val="35405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0BF3D51-A973-402D-AC07-C44B5460DB1C}"/>
              </a:ext>
            </a:extLst>
          </p:cNvPr>
          <p:cNvSpPr/>
          <p:nvPr/>
        </p:nvSpPr>
        <p:spPr>
          <a:xfrm>
            <a:off x="137714" y="844073"/>
            <a:ext cx="1598119" cy="494554"/>
          </a:xfrm>
          <a:prstGeom prst="rect">
            <a:avLst/>
          </a:prstGeom>
          <a:solidFill>
            <a:srgbClr val="3540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>
                <a:solidFill>
                  <a:schemeClr val="bg1"/>
                </a:solidFill>
                <a:latin typeface="Avenir Next Pro Demi"/>
              </a:rPr>
              <a:t>Client Name/Status/Time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CC7753-EB22-4471-A8DD-0328C96341B1}"/>
              </a:ext>
            </a:extLst>
          </p:cNvPr>
          <p:cNvSpPr/>
          <p:nvPr/>
        </p:nvSpPr>
        <p:spPr>
          <a:xfrm>
            <a:off x="156318" y="2481871"/>
            <a:ext cx="1598119" cy="494554"/>
          </a:xfrm>
          <a:prstGeom prst="rect">
            <a:avLst/>
          </a:prstGeom>
          <a:solidFill>
            <a:srgbClr val="3540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>
                <a:solidFill>
                  <a:schemeClr val="bg1"/>
                </a:solidFill>
                <a:latin typeface="Avenir Next Pro Demi"/>
              </a:rPr>
              <a:t>Chat History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9A73F0B-1519-421B-A618-927C8336A202}"/>
              </a:ext>
            </a:extLst>
          </p:cNvPr>
          <p:cNvSpPr/>
          <p:nvPr/>
        </p:nvSpPr>
        <p:spPr>
          <a:xfrm>
            <a:off x="138051" y="4833098"/>
            <a:ext cx="1598119" cy="494554"/>
          </a:xfrm>
          <a:prstGeom prst="rect">
            <a:avLst/>
          </a:prstGeom>
          <a:solidFill>
            <a:srgbClr val="3540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>
                <a:solidFill>
                  <a:schemeClr val="bg1"/>
                </a:solidFill>
                <a:latin typeface="Avenir Next Pro Demi"/>
              </a:rPr>
              <a:t>Text Input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99FE106-BF34-4C04-845A-D947A452698C}"/>
              </a:ext>
            </a:extLst>
          </p:cNvPr>
          <p:cNvSpPr/>
          <p:nvPr/>
        </p:nvSpPr>
        <p:spPr>
          <a:xfrm>
            <a:off x="7250520" y="3175303"/>
            <a:ext cx="1862296" cy="607106"/>
          </a:xfrm>
          <a:prstGeom prst="rect">
            <a:avLst/>
          </a:prstGeom>
          <a:solidFill>
            <a:srgbClr val="3540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>
                <a:solidFill>
                  <a:schemeClr val="bg1"/>
                </a:solidFill>
                <a:latin typeface="Avenir Next Pro Demi"/>
              </a:rPr>
              <a:t>Quick Replies/Transfer buttons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4286567-2765-479C-B2D7-51DE8C609A81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5760720" y="3478856"/>
            <a:ext cx="1489800" cy="1076414"/>
          </a:xfrm>
          <a:prstGeom prst="line">
            <a:avLst/>
          </a:prstGeom>
          <a:ln w="28575">
            <a:solidFill>
              <a:srgbClr val="35405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336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BF8B4BD-AE73-417D-97F9-CFB46E6E2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881" y="967813"/>
            <a:ext cx="3288804" cy="492237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2D289-F740-481C-B2A6-EE2832E288B0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17" name="Title 5">
            <a:extLst>
              <a:ext uri="{FF2B5EF4-FFF2-40B4-BE49-F238E27FC236}">
                <a16:creationId xmlns:a16="http://schemas.microsoft.com/office/drawing/2014/main" id="{511895E3-B561-4241-B164-871155292EB5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8"/>
            <a:ext cx="8229600" cy="607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 lnSpcReduction="10000"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600" b="0" i="0" kern="1200">
                <a:solidFill>
                  <a:srgbClr val="0082C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9pPr>
          </a:lstStyle>
          <a:p>
            <a:r>
              <a:rPr lang="en-CA" dirty="0"/>
              <a:t>Quick Replies ~ CCP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D0FBA0-C172-4A28-8AFB-0E4ADE5F2463}"/>
              </a:ext>
            </a:extLst>
          </p:cNvPr>
          <p:cNvCxnSpPr>
            <a:cxnSpLocks/>
          </p:cNvCxnSpPr>
          <p:nvPr/>
        </p:nvCxnSpPr>
        <p:spPr>
          <a:xfrm flipH="1">
            <a:off x="2375466" y="1763486"/>
            <a:ext cx="694305" cy="262339"/>
          </a:xfrm>
          <a:prstGeom prst="line">
            <a:avLst/>
          </a:prstGeom>
          <a:ln w="28575">
            <a:solidFill>
              <a:srgbClr val="35405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AB0EAE-20BD-4088-944A-5D8EDD99A271}"/>
              </a:ext>
            </a:extLst>
          </p:cNvPr>
          <p:cNvCxnSpPr>
            <a:cxnSpLocks/>
          </p:cNvCxnSpPr>
          <p:nvPr/>
        </p:nvCxnSpPr>
        <p:spPr>
          <a:xfrm flipH="1" flipV="1">
            <a:off x="6021092" y="1758198"/>
            <a:ext cx="747441" cy="581251"/>
          </a:xfrm>
          <a:prstGeom prst="line">
            <a:avLst/>
          </a:prstGeom>
          <a:ln w="28575">
            <a:solidFill>
              <a:srgbClr val="35405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1D336F9-86E4-45D4-B9CD-4011021D77E3}"/>
              </a:ext>
            </a:extLst>
          </p:cNvPr>
          <p:cNvCxnSpPr>
            <a:cxnSpLocks/>
          </p:cNvCxnSpPr>
          <p:nvPr/>
        </p:nvCxnSpPr>
        <p:spPr>
          <a:xfrm flipH="1">
            <a:off x="2375466" y="3603356"/>
            <a:ext cx="694305" cy="825373"/>
          </a:xfrm>
          <a:prstGeom prst="line">
            <a:avLst/>
          </a:prstGeom>
          <a:ln w="28575">
            <a:solidFill>
              <a:srgbClr val="35405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92CB51C-FC62-4F98-B401-E41D3A64F98B}"/>
              </a:ext>
            </a:extLst>
          </p:cNvPr>
          <p:cNvCxnSpPr>
            <a:cxnSpLocks/>
          </p:cNvCxnSpPr>
          <p:nvPr/>
        </p:nvCxnSpPr>
        <p:spPr>
          <a:xfrm flipH="1">
            <a:off x="3719593" y="829746"/>
            <a:ext cx="2675219" cy="544534"/>
          </a:xfrm>
          <a:prstGeom prst="line">
            <a:avLst/>
          </a:prstGeom>
          <a:ln w="28575">
            <a:solidFill>
              <a:srgbClr val="35405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CB2B04F-9AB9-4EEE-9074-46660149C2CA}"/>
              </a:ext>
            </a:extLst>
          </p:cNvPr>
          <p:cNvSpPr/>
          <p:nvPr/>
        </p:nvSpPr>
        <p:spPr>
          <a:xfrm>
            <a:off x="862630" y="1747995"/>
            <a:ext cx="1598119" cy="494554"/>
          </a:xfrm>
          <a:prstGeom prst="rect">
            <a:avLst/>
          </a:prstGeom>
          <a:solidFill>
            <a:srgbClr val="3540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>
                <a:solidFill>
                  <a:schemeClr val="bg1"/>
                </a:solidFill>
                <a:latin typeface="Avenir Next Pro Demi"/>
              </a:rPr>
              <a:t>Search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4DA7B3-972E-410B-915F-18EFDFCE4F44}"/>
              </a:ext>
            </a:extLst>
          </p:cNvPr>
          <p:cNvSpPr/>
          <p:nvPr/>
        </p:nvSpPr>
        <p:spPr>
          <a:xfrm>
            <a:off x="862630" y="4120898"/>
            <a:ext cx="1598119" cy="494554"/>
          </a:xfrm>
          <a:prstGeom prst="rect">
            <a:avLst/>
          </a:prstGeom>
          <a:solidFill>
            <a:srgbClr val="3540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>
                <a:solidFill>
                  <a:schemeClr val="bg1"/>
                </a:solidFill>
                <a:latin typeface="Avenir Next Pro Demi"/>
              </a:rPr>
              <a:t>Quick Reply Elements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F4A97C3-3208-4CEB-9155-7753A1853046}"/>
              </a:ext>
            </a:extLst>
          </p:cNvPr>
          <p:cNvSpPr/>
          <p:nvPr/>
        </p:nvSpPr>
        <p:spPr>
          <a:xfrm>
            <a:off x="6394812" y="635241"/>
            <a:ext cx="1598119" cy="494554"/>
          </a:xfrm>
          <a:prstGeom prst="rect">
            <a:avLst/>
          </a:prstGeom>
          <a:solidFill>
            <a:srgbClr val="3540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>
                <a:solidFill>
                  <a:schemeClr val="bg1"/>
                </a:solidFill>
                <a:latin typeface="Avenir Next Pro Demi"/>
              </a:rPr>
              <a:t>Language Toggle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2EDBF0-7DE6-45D7-96F8-C5CFE00C9945}"/>
              </a:ext>
            </a:extLst>
          </p:cNvPr>
          <p:cNvSpPr/>
          <p:nvPr/>
        </p:nvSpPr>
        <p:spPr>
          <a:xfrm>
            <a:off x="6651377" y="2092172"/>
            <a:ext cx="1598119" cy="494554"/>
          </a:xfrm>
          <a:prstGeom prst="rect">
            <a:avLst/>
          </a:prstGeom>
          <a:solidFill>
            <a:srgbClr val="3540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>
                <a:solidFill>
                  <a:schemeClr val="bg1"/>
                </a:solidFill>
                <a:latin typeface="Avenir Next Pro Demi"/>
              </a:rPr>
              <a:t>Categories</a:t>
            </a:r>
          </a:p>
        </p:txBody>
      </p:sp>
    </p:spTree>
    <p:extLst>
      <p:ext uri="{BB962C8B-B14F-4D97-AF65-F5344CB8AC3E}">
        <p14:creationId xmlns:p14="http://schemas.microsoft.com/office/powerpoint/2010/main" val="3891125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017212|-1237980|-7240861|-12684655|-10856873|CRA&quot;,&quot;Id&quot;:&quot;58a1d4e53143433a6cea87be&quot;,&quot;SmartGridHorizontal&quot;:0,&quot;LinkedExcelSources&quot;:{},&quot;LinkedProjectSources&quot;:{},&quot;FlowConfig&quot;:{&quot;Canvas&quot;:{&quot;Slide&quot;:-1,&quot;Width&quot;:0,&quot;Height&quot;:0},&quot;Timeline&quot;:{&quot;Actions&quot;:[]}}}"/>
</p:tagLst>
</file>

<file path=ppt/theme/theme1.xml><?xml version="1.0" encoding="utf-8"?>
<a:theme xmlns:a="http://schemas.openxmlformats.org/drawingml/2006/main" name="Office Theme">
  <a:themeElements>
    <a:clrScheme name="Custom 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2D2"/>
      </a:accent1>
      <a:accent2>
        <a:srgbClr val="16629B"/>
      </a:accent2>
      <a:accent3>
        <a:srgbClr val="73B632"/>
      </a:accent3>
      <a:accent4>
        <a:srgbClr val="991324"/>
      </a:accent4>
      <a:accent5>
        <a:srgbClr val="441A66"/>
      </a:accent5>
      <a:accent6>
        <a:srgbClr val="E47623"/>
      </a:accent6>
      <a:hlink>
        <a:srgbClr val="0000FF"/>
      </a:hlink>
      <a:folHlink>
        <a:srgbClr val="800080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A67B43F1-8BE2-4E28-87F1-39504B15B398}" vid="{0BEE4A30-CCA0-4181-8CE8-6DC7DF8718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Tmplt_Gov_Pres_Std</Template>
  <TotalTime>12648</TotalTime>
  <Words>443</Words>
  <Application>Microsoft Office PowerPoint</Application>
  <PresentationFormat>On-screen Show (4:3)</PresentationFormat>
  <Paragraphs>138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Avenir Next Pro Demi</vt:lpstr>
      <vt:lpstr>Calibri</vt:lpstr>
      <vt:lpstr>Century Gothic</vt:lpstr>
      <vt:lpstr>Gill Sans Light</vt:lpstr>
      <vt:lpstr>Office Theme</vt:lpstr>
      <vt:lpstr>Online Chat (Amazon)</vt:lpstr>
      <vt:lpstr>The Online Chat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DEMO</vt:lpstr>
      <vt:lpstr>PowerPoint Presentation</vt:lpstr>
      <vt:lpstr>PowerPoint Presentation</vt:lpstr>
    </vt:vector>
  </TitlesOfParts>
  <Company>Government of Canada / Gouvernement du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Mclay, Tom</dc:creator>
  <cp:keywords>SecurityClassificationLevel - UNCLASSIFIED, Creator - Mclay, Tom, EventDateandTime - 2021-12-16 at 09:54:04 AM, EventDateandTime - 2021-12-16 at 01:42:54 PM, EventDateandTime - 2021-12-20 at 09:35:20 AM, EventDateandTime - 2021-12-20 at 02:42:42 PM, EventDateandTime - 2021-12-20 at 02:51:35 PM, EventDateandTime - 2021-12-20 at 03:20:45 PM, EventDateandTime - 2021-12-20 at 03:22:27 PM, Creator - Wong, Amy - ITB, EventDateandTime - 2021-12-20 at 04:03:38 PM, EventDateandTime - 2021-12-23 at 09:02:18 AM, EventDateandTime - 2021-12-23 at 01:44:50 PM, EventDateandTime - 2021-12-23 at 01:51:20 PM, EventDateandTime - 2021-12-23 at 01:54:26 PM, EventDateandTime - 2021-12-23 at 02:32:03 PM, EventDateandTime - 2021-12-23 at 02:36:07 PM, EventDateandTime - 2021-12-23 at 02:53:08 PM, EventDateandTime - 2021-12-23 at 03:16:28 PM, EventDateandTime - 2021-12-23 at 03:17:03 PM, EventDateandTime - 2022-01-05 at 11:57:59 AM, Creator - Slim, Jad, EventDateandTime - 2022-11-24 at 09:43:02 AM, EventDateandTime - 2022-11-24 at 10:27:45 AM, EventDateandTime - 2022-11-24 at 02:19:00 PM, EventDateandTime - 2022-11-25 at 11:14:57 AM, EventDateandTime - 2022-11-25 at 11:15:04 AM, EventDateandTime - 2022-11-25 at 04:25:56 PM, EventDateandTime - 2022-11-25 at 04:28:17 PM, EventDateandTime - 2022-11-30 at 11:43:57 AM, EventDateandTime - 2022-12-01 at 12:05:00 PM, EventDateandTime - 2022-12-01 at 12:05:48 PM, EventDateandTime - 2022-12-01 at 12:09:50 PM, EventDateandTime - 2022-12-01 at 02:43:36 PM, EventDateandTime - 2022-12-02 at 09:40:17 AM, EventDateandTime - 2022-12-02 at 09:40:21 AM, EventDateandTime - 2022-12-12 at 11:54:17 AM, EventDateandTime - 2022-12-12 at 11:55:41 AM, EventDateandTime - 2022-12-12 at 11:57:57 AM, EventDateandTime - 2022-12-12 at 11:58:03 AM, EventDateandTime - 2022-12-12 at 12:04:09 PM, EventDateandTime - 2022-12-13 at 12:44:48 PM, EventDateandTime - 2023-01-31 at 03:24:00 PM, EventDateandTime - 2023-01-31 at 04:21:58 PM, EventDateandTime - 2023-02-02 at 09:58:54 AM, EventDateandTime - 2023-02-02 at 10:19:43 AM, EventDateandTime - 2023-02-09 at 03:54:57 PM, Creator - Ross-Jensen, Brooke, EventDateandTime - 2023-02-27 at 3:02:38 PM, EventDateandTime - 2023-02-27 at 3:29:24 PM</cp:keywords>
  <cp:lastModifiedBy>Alex Thon</cp:lastModifiedBy>
  <cp:revision>50</cp:revision>
  <dcterms:created xsi:type="dcterms:W3CDTF">2021-12-16T14:52:46Z</dcterms:created>
  <dcterms:modified xsi:type="dcterms:W3CDTF">2023-06-05T20:50:16Z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Version #">
    <vt:lpwstr>2.6</vt:lpwstr>
  </property>
  <property fmtid="{D5CDD505-2E9C-101B-9397-08002B2CF9AE}" pid="3" name="TitusGUID">
    <vt:lpwstr>c4c59711-c258-4e3f-a0f7-5d0b5b767c74</vt:lpwstr>
  </property>
  <property fmtid="{D5CDD505-2E9C-101B-9397-08002B2CF9AE}" pid="4" name="SecurityClassificationLevel">
    <vt:lpwstr>UNCLASSIFIED</vt:lpwstr>
  </property>
  <property fmtid="{D5CDD505-2E9C-101B-9397-08002B2CF9AE}" pid="5" name="LanguageSelection">
    <vt:lpwstr>ENGLISH</vt:lpwstr>
  </property>
  <property fmtid="{D5CDD505-2E9C-101B-9397-08002B2CF9AE}" pid="6" name="VISUALMARKINGS">
    <vt:lpwstr>YES</vt:lpwstr>
  </property>
</Properties>
</file>