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309" y="-6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fld id="{B496EB94-3743-4869-8580-D3F4DD28F609}" type="datetimeFigureOut">
              <a:rPr lang="en-CA" smtClean="0"/>
              <a:t>16/10/2013</a:t>
            </a:fld>
            <a:endParaRPr lang="en-CA"/>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CA"/>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fld id="{79EBA3B4-0C87-4AE8-9F63-8CD8EEE62D1C}" type="slidenum">
              <a:rPr lang="en-CA" smtClean="0"/>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fld id="{B496EB94-3743-4869-8580-D3F4DD28F609}" type="datetimeFigureOut">
              <a:rPr lang="en-CA" smtClean="0"/>
              <a:t>16/10/2013</a:t>
            </a:fld>
            <a:endParaRPr lang="en-CA"/>
          </a:p>
        </p:txBody>
      </p:sp>
      <p:sp>
        <p:nvSpPr>
          <p:cNvPr id="5" name="Footer Placeholder 21"/>
          <p:cNvSpPr>
            <a:spLocks noGrp="1"/>
          </p:cNvSpPr>
          <p:nvPr>
            <p:ph type="ftr" sz="quarter" idx="11"/>
          </p:nvPr>
        </p:nvSpPr>
        <p:spPr/>
        <p:txBody>
          <a:bodyPr/>
          <a:lstStyle>
            <a:lvl1pPr>
              <a:defRPr/>
            </a:lvl1pPr>
          </a:lstStyle>
          <a:p>
            <a:endParaRPr lang="en-CA"/>
          </a:p>
        </p:txBody>
      </p:sp>
      <p:sp>
        <p:nvSpPr>
          <p:cNvPr id="6" name="Slide Number Placeholder 17"/>
          <p:cNvSpPr>
            <a:spLocks noGrp="1"/>
          </p:cNvSpPr>
          <p:nvPr>
            <p:ph type="sldNum" sz="quarter" idx="12"/>
          </p:nvPr>
        </p:nvSpPr>
        <p:spPr/>
        <p:txBody>
          <a:bodyPr/>
          <a:lstStyle>
            <a:lvl1pPr>
              <a:defRPr/>
            </a:lvl1pPr>
          </a:lstStyle>
          <a:p>
            <a:fld id="{79EBA3B4-0C87-4AE8-9F63-8CD8EEE62D1C}"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fld id="{B496EB94-3743-4869-8580-D3F4DD28F609}" type="datetimeFigureOut">
              <a:rPr lang="en-CA" smtClean="0"/>
              <a:t>16/10/2013</a:t>
            </a:fld>
            <a:endParaRPr lang="en-CA"/>
          </a:p>
        </p:txBody>
      </p:sp>
      <p:sp>
        <p:nvSpPr>
          <p:cNvPr id="5" name="Footer Placeholder 21"/>
          <p:cNvSpPr>
            <a:spLocks noGrp="1"/>
          </p:cNvSpPr>
          <p:nvPr>
            <p:ph type="ftr" sz="quarter" idx="11"/>
          </p:nvPr>
        </p:nvSpPr>
        <p:spPr/>
        <p:txBody>
          <a:bodyPr/>
          <a:lstStyle>
            <a:lvl1pPr>
              <a:defRPr/>
            </a:lvl1pPr>
          </a:lstStyle>
          <a:p>
            <a:endParaRPr lang="en-CA"/>
          </a:p>
        </p:txBody>
      </p:sp>
      <p:sp>
        <p:nvSpPr>
          <p:cNvPr id="6" name="Slide Number Placeholder 17"/>
          <p:cNvSpPr>
            <a:spLocks noGrp="1"/>
          </p:cNvSpPr>
          <p:nvPr>
            <p:ph type="sldNum" sz="quarter" idx="12"/>
          </p:nvPr>
        </p:nvSpPr>
        <p:spPr/>
        <p:txBody>
          <a:bodyPr/>
          <a:lstStyle>
            <a:lvl1pPr>
              <a:defRPr/>
            </a:lvl1pPr>
          </a:lstStyle>
          <a:p>
            <a:fld id="{79EBA3B4-0C87-4AE8-9F63-8CD8EEE62D1C}"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fld id="{B496EB94-3743-4869-8580-D3F4DD28F609}" type="datetimeFigureOut">
              <a:rPr lang="en-CA" smtClean="0"/>
              <a:t>16/10/2013</a:t>
            </a:fld>
            <a:endParaRPr lang="en-CA"/>
          </a:p>
        </p:txBody>
      </p:sp>
      <p:sp>
        <p:nvSpPr>
          <p:cNvPr id="5" name="Footer Placeholder 21"/>
          <p:cNvSpPr>
            <a:spLocks noGrp="1"/>
          </p:cNvSpPr>
          <p:nvPr>
            <p:ph type="ftr" sz="quarter" idx="11"/>
          </p:nvPr>
        </p:nvSpPr>
        <p:spPr/>
        <p:txBody>
          <a:bodyPr/>
          <a:lstStyle>
            <a:lvl1pPr>
              <a:defRPr/>
            </a:lvl1pPr>
          </a:lstStyle>
          <a:p>
            <a:endParaRPr lang="en-CA"/>
          </a:p>
        </p:txBody>
      </p:sp>
      <p:sp>
        <p:nvSpPr>
          <p:cNvPr id="6" name="Slide Number Placeholder 17"/>
          <p:cNvSpPr>
            <a:spLocks noGrp="1"/>
          </p:cNvSpPr>
          <p:nvPr>
            <p:ph type="sldNum" sz="quarter" idx="12"/>
          </p:nvPr>
        </p:nvSpPr>
        <p:spPr/>
        <p:txBody>
          <a:bodyPr/>
          <a:lstStyle>
            <a:lvl1pPr>
              <a:defRPr/>
            </a:lvl1pPr>
          </a:lstStyle>
          <a:p>
            <a:fld id="{79EBA3B4-0C87-4AE8-9F63-8CD8EEE62D1C}"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fld id="{B496EB94-3743-4869-8580-D3F4DD28F609}" type="datetimeFigureOut">
              <a:rPr lang="en-CA" smtClean="0"/>
              <a:t>16/10/2013</a:t>
            </a:fld>
            <a:endParaRPr lang="en-CA"/>
          </a:p>
        </p:txBody>
      </p:sp>
      <p:sp>
        <p:nvSpPr>
          <p:cNvPr id="7" name="Footer Placeholder 4"/>
          <p:cNvSpPr>
            <a:spLocks noGrp="1"/>
          </p:cNvSpPr>
          <p:nvPr>
            <p:ph type="ftr" sz="quarter" idx="11"/>
          </p:nvPr>
        </p:nvSpPr>
        <p:spPr/>
        <p:txBody>
          <a:bodyPr/>
          <a:lstStyle>
            <a:lvl1pPr>
              <a:defRPr/>
            </a:lvl1pPr>
            <a:extLst/>
          </a:lstStyle>
          <a:p>
            <a:endParaRPr lang="en-CA"/>
          </a:p>
        </p:txBody>
      </p:sp>
      <p:sp>
        <p:nvSpPr>
          <p:cNvPr id="8" name="Slide Number Placeholder 5"/>
          <p:cNvSpPr>
            <a:spLocks noGrp="1"/>
          </p:cNvSpPr>
          <p:nvPr>
            <p:ph type="sldNum" sz="quarter" idx="12"/>
          </p:nvPr>
        </p:nvSpPr>
        <p:spPr/>
        <p:txBody>
          <a:bodyPr/>
          <a:lstStyle>
            <a:lvl1pPr>
              <a:defRPr/>
            </a:lvl1pPr>
            <a:extLst/>
          </a:lstStyle>
          <a:p>
            <a:fld id="{79EBA3B4-0C87-4AE8-9F63-8CD8EEE62D1C}" type="slidenum">
              <a:rPr lang="en-CA" smtClean="0"/>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9"/>
          <p:cNvSpPr>
            <a:spLocks noGrp="1"/>
          </p:cNvSpPr>
          <p:nvPr>
            <p:ph type="dt" sz="half" idx="10"/>
          </p:nvPr>
        </p:nvSpPr>
        <p:spPr/>
        <p:txBody>
          <a:bodyPr/>
          <a:lstStyle>
            <a:lvl1pPr>
              <a:defRPr/>
            </a:lvl1pPr>
          </a:lstStyle>
          <a:p>
            <a:fld id="{B496EB94-3743-4869-8580-D3F4DD28F609}" type="datetimeFigureOut">
              <a:rPr lang="en-CA" smtClean="0"/>
              <a:t>16/10/2013</a:t>
            </a:fld>
            <a:endParaRPr lang="en-CA"/>
          </a:p>
        </p:txBody>
      </p:sp>
      <p:sp>
        <p:nvSpPr>
          <p:cNvPr id="6" name="Footer Placeholder 21"/>
          <p:cNvSpPr>
            <a:spLocks noGrp="1"/>
          </p:cNvSpPr>
          <p:nvPr>
            <p:ph type="ftr" sz="quarter" idx="11"/>
          </p:nvPr>
        </p:nvSpPr>
        <p:spPr/>
        <p:txBody>
          <a:bodyPr/>
          <a:lstStyle>
            <a:lvl1pPr>
              <a:defRPr/>
            </a:lvl1pPr>
          </a:lstStyle>
          <a:p>
            <a:endParaRPr lang="en-CA"/>
          </a:p>
        </p:txBody>
      </p:sp>
      <p:sp>
        <p:nvSpPr>
          <p:cNvPr id="7" name="Slide Number Placeholder 17"/>
          <p:cNvSpPr>
            <a:spLocks noGrp="1"/>
          </p:cNvSpPr>
          <p:nvPr>
            <p:ph type="sldNum" sz="quarter" idx="12"/>
          </p:nvPr>
        </p:nvSpPr>
        <p:spPr/>
        <p:txBody>
          <a:bodyPr/>
          <a:lstStyle>
            <a:lvl1pPr>
              <a:defRPr/>
            </a:lvl1pPr>
          </a:lstStyle>
          <a:p>
            <a:fld id="{79EBA3B4-0C87-4AE8-9F63-8CD8EEE62D1C}"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fld id="{B496EB94-3743-4869-8580-D3F4DD28F609}" type="datetimeFigureOut">
              <a:rPr lang="en-CA" smtClean="0"/>
              <a:t>16/10/2013</a:t>
            </a:fld>
            <a:endParaRPr lang="en-CA"/>
          </a:p>
        </p:txBody>
      </p:sp>
      <p:sp>
        <p:nvSpPr>
          <p:cNvPr id="8" name="Footer Placeholder 7"/>
          <p:cNvSpPr>
            <a:spLocks noGrp="1"/>
          </p:cNvSpPr>
          <p:nvPr>
            <p:ph type="ftr" sz="quarter" idx="11"/>
          </p:nvPr>
        </p:nvSpPr>
        <p:spPr/>
        <p:txBody>
          <a:bodyPr/>
          <a:lstStyle>
            <a:lvl1pPr>
              <a:defRPr/>
            </a:lvl1pPr>
            <a:extLst/>
          </a:lstStyle>
          <a:p>
            <a:endParaRPr lang="en-CA"/>
          </a:p>
        </p:txBody>
      </p:sp>
      <p:sp>
        <p:nvSpPr>
          <p:cNvPr id="9" name="Slide Number Placeholder 8"/>
          <p:cNvSpPr>
            <a:spLocks noGrp="1"/>
          </p:cNvSpPr>
          <p:nvPr>
            <p:ph type="sldNum" sz="quarter" idx="12"/>
          </p:nvPr>
        </p:nvSpPr>
        <p:spPr/>
        <p:txBody>
          <a:bodyPr/>
          <a:lstStyle>
            <a:lvl1pPr>
              <a:defRPr/>
            </a:lvl1pPr>
            <a:extLst/>
          </a:lstStyle>
          <a:p>
            <a:fld id="{79EBA3B4-0C87-4AE8-9F63-8CD8EEE62D1C}" type="slidenum">
              <a:rPr lang="en-CA" smtClean="0"/>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fld id="{B496EB94-3743-4869-8580-D3F4DD28F609}" type="datetimeFigureOut">
              <a:rPr lang="en-CA" smtClean="0"/>
              <a:t>16/10/2013</a:t>
            </a:fld>
            <a:endParaRPr lang="en-CA"/>
          </a:p>
        </p:txBody>
      </p:sp>
      <p:sp>
        <p:nvSpPr>
          <p:cNvPr id="4" name="Footer Placeholder 21"/>
          <p:cNvSpPr>
            <a:spLocks noGrp="1"/>
          </p:cNvSpPr>
          <p:nvPr>
            <p:ph type="ftr" sz="quarter" idx="11"/>
          </p:nvPr>
        </p:nvSpPr>
        <p:spPr/>
        <p:txBody>
          <a:bodyPr/>
          <a:lstStyle>
            <a:lvl1pPr>
              <a:defRPr/>
            </a:lvl1pPr>
          </a:lstStyle>
          <a:p>
            <a:endParaRPr lang="en-CA"/>
          </a:p>
        </p:txBody>
      </p:sp>
      <p:sp>
        <p:nvSpPr>
          <p:cNvPr id="5" name="Slide Number Placeholder 17"/>
          <p:cNvSpPr>
            <a:spLocks noGrp="1"/>
          </p:cNvSpPr>
          <p:nvPr>
            <p:ph type="sldNum" sz="quarter" idx="12"/>
          </p:nvPr>
        </p:nvSpPr>
        <p:spPr/>
        <p:txBody>
          <a:bodyPr/>
          <a:lstStyle>
            <a:lvl1pPr>
              <a:defRPr/>
            </a:lvl1pPr>
          </a:lstStyle>
          <a:p>
            <a:fld id="{79EBA3B4-0C87-4AE8-9F63-8CD8EEE62D1C}"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fld id="{B496EB94-3743-4869-8580-D3F4DD28F609}" type="datetimeFigureOut">
              <a:rPr lang="en-CA" smtClean="0"/>
              <a:t>16/10/2013</a:t>
            </a:fld>
            <a:endParaRPr lang="en-CA"/>
          </a:p>
        </p:txBody>
      </p:sp>
      <p:sp>
        <p:nvSpPr>
          <p:cNvPr id="3" name="Footer Placeholder 21"/>
          <p:cNvSpPr>
            <a:spLocks noGrp="1"/>
          </p:cNvSpPr>
          <p:nvPr>
            <p:ph type="ftr" sz="quarter" idx="11"/>
          </p:nvPr>
        </p:nvSpPr>
        <p:spPr/>
        <p:txBody>
          <a:bodyPr/>
          <a:lstStyle>
            <a:lvl1pPr>
              <a:defRPr/>
            </a:lvl1pPr>
          </a:lstStyle>
          <a:p>
            <a:endParaRPr lang="en-CA"/>
          </a:p>
        </p:txBody>
      </p:sp>
      <p:sp>
        <p:nvSpPr>
          <p:cNvPr id="4" name="Slide Number Placeholder 17"/>
          <p:cNvSpPr>
            <a:spLocks noGrp="1"/>
          </p:cNvSpPr>
          <p:nvPr>
            <p:ph type="sldNum" sz="quarter" idx="12"/>
          </p:nvPr>
        </p:nvSpPr>
        <p:spPr/>
        <p:txBody>
          <a:bodyPr/>
          <a:lstStyle>
            <a:lvl1pPr>
              <a:defRPr/>
            </a:lvl1pPr>
          </a:lstStyle>
          <a:p>
            <a:fld id="{79EBA3B4-0C87-4AE8-9F63-8CD8EEE62D1C}"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fld id="{B496EB94-3743-4869-8580-D3F4DD28F609}" type="datetimeFigureOut">
              <a:rPr lang="en-CA" smtClean="0"/>
              <a:t>16/10/2013</a:t>
            </a:fld>
            <a:endParaRPr lang="en-CA"/>
          </a:p>
        </p:txBody>
      </p:sp>
      <p:sp>
        <p:nvSpPr>
          <p:cNvPr id="6" name="Footer Placeholder 5"/>
          <p:cNvSpPr>
            <a:spLocks noGrp="1"/>
          </p:cNvSpPr>
          <p:nvPr>
            <p:ph type="ftr" sz="quarter" idx="11"/>
          </p:nvPr>
        </p:nvSpPr>
        <p:spPr/>
        <p:txBody>
          <a:bodyPr/>
          <a:lstStyle>
            <a:lvl1pPr>
              <a:defRPr/>
            </a:lvl1pPr>
            <a:extLst/>
          </a:lstStyle>
          <a:p>
            <a:endParaRPr lang="en-CA"/>
          </a:p>
        </p:txBody>
      </p:sp>
      <p:sp>
        <p:nvSpPr>
          <p:cNvPr id="7" name="Slide Number Placeholder 6"/>
          <p:cNvSpPr>
            <a:spLocks noGrp="1"/>
          </p:cNvSpPr>
          <p:nvPr>
            <p:ph type="sldNum" sz="quarter" idx="12"/>
          </p:nvPr>
        </p:nvSpPr>
        <p:spPr/>
        <p:txBody>
          <a:bodyPr/>
          <a:lstStyle>
            <a:lvl1pPr>
              <a:defRPr/>
            </a:lvl1pPr>
            <a:extLst/>
          </a:lstStyle>
          <a:p>
            <a:fld id="{79EBA3B4-0C87-4AE8-9F63-8CD8EEE62D1C}" type="slidenum">
              <a:rPr lang="en-CA" smtClean="0"/>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fld id="{B496EB94-3743-4869-8580-D3F4DD28F609}" type="datetimeFigureOut">
              <a:rPr lang="en-CA" smtClean="0"/>
              <a:t>16/10/2013</a:t>
            </a:fld>
            <a:endParaRPr lang="en-CA"/>
          </a:p>
        </p:txBody>
      </p:sp>
      <p:sp>
        <p:nvSpPr>
          <p:cNvPr id="12" name="Footer Placeholder 5"/>
          <p:cNvSpPr>
            <a:spLocks noGrp="1"/>
          </p:cNvSpPr>
          <p:nvPr>
            <p:ph type="ftr" sz="quarter" idx="11"/>
          </p:nvPr>
        </p:nvSpPr>
        <p:spPr/>
        <p:txBody>
          <a:bodyPr/>
          <a:lstStyle>
            <a:lvl1pPr>
              <a:defRPr>
                <a:solidFill>
                  <a:schemeClr val="tx1"/>
                </a:solidFill>
              </a:defRPr>
            </a:lvl1pPr>
            <a:extLst/>
          </a:lstStyle>
          <a:p>
            <a:endParaRPr lang="en-CA"/>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fld id="{79EBA3B4-0C87-4AE8-9F63-8CD8EEE62D1C}"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fld id="{B496EB94-3743-4869-8580-D3F4DD28F609}" type="datetimeFigureOut">
              <a:rPr lang="en-CA" smtClean="0"/>
              <a:t>16/10/2013</a:t>
            </a:fld>
            <a:endParaRPr lang="en-CA"/>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endParaRPr lang="en-CA"/>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fld id="{79EBA3B4-0C87-4AE8-9F63-8CD8EEE62D1C}"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Lucida Sans Unicode" pitchFamily="34" charset="0"/>
        </a:defRPr>
      </a:lvl2pPr>
      <a:lvl3pPr algn="l" rtl="0" eaLnBrk="1" fontAlgn="base" hangingPunct="1">
        <a:spcBef>
          <a:spcPct val="0"/>
        </a:spcBef>
        <a:spcAft>
          <a:spcPct val="0"/>
        </a:spcAft>
        <a:defRPr sz="4100" b="1">
          <a:solidFill>
            <a:schemeClr val="tx2"/>
          </a:solidFill>
          <a:latin typeface="Lucida Sans Unicode" pitchFamily="34" charset="0"/>
        </a:defRPr>
      </a:lvl3pPr>
      <a:lvl4pPr algn="l" rtl="0" eaLnBrk="1" fontAlgn="base" hangingPunct="1">
        <a:spcBef>
          <a:spcPct val="0"/>
        </a:spcBef>
        <a:spcAft>
          <a:spcPct val="0"/>
        </a:spcAft>
        <a:defRPr sz="4100" b="1">
          <a:solidFill>
            <a:schemeClr val="tx2"/>
          </a:solidFill>
          <a:latin typeface="Lucida Sans Unicode" pitchFamily="34" charset="0"/>
        </a:defRPr>
      </a:lvl4pPr>
      <a:lvl5pPr algn="l" rtl="0" eaLnBrk="1" fontAlgn="base" hangingPunct="1">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44624"/>
            <a:ext cx="8424936" cy="4680520"/>
          </a:xfrm>
        </p:spPr>
        <p:txBody>
          <a:bodyPr>
            <a:normAutofit/>
          </a:bodyPr>
          <a:lstStyle/>
          <a:p>
            <a:pPr algn="ctr"/>
            <a:r>
              <a:rPr lang="fr-CA" sz="4000" dirty="0">
                <a:effectLst/>
              </a:rPr>
              <a:t>LIGNES DIRECTRICES </a:t>
            </a:r>
            <a:r>
              <a:rPr lang="fr-CA" sz="4000" dirty="0" smtClean="0">
                <a:effectLst/>
              </a:rPr>
              <a:t/>
            </a:r>
            <a:br>
              <a:rPr lang="fr-CA" sz="4000" dirty="0" smtClean="0">
                <a:effectLst/>
              </a:rPr>
            </a:br>
            <a:r>
              <a:rPr lang="fr-CA" sz="4000" dirty="0" smtClean="0">
                <a:effectLst/>
              </a:rPr>
              <a:t>POUR </a:t>
            </a:r>
            <a:r>
              <a:rPr lang="fr-CA" sz="4000" dirty="0">
                <a:effectLst/>
              </a:rPr>
              <a:t>LA RÉDACTION </a:t>
            </a:r>
            <a:r>
              <a:rPr lang="fr-CA" sz="4000" dirty="0" smtClean="0">
                <a:effectLst/>
              </a:rPr>
              <a:t/>
            </a:r>
            <a:br>
              <a:rPr lang="fr-CA" sz="4000" dirty="0" smtClean="0">
                <a:effectLst/>
              </a:rPr>
            </a:br>
            <a:r>
              <a:rPr lang="fr-CA" sz="4000" dirty="0" smtClean="0">
                <a:effectLst/>
              </a:rPr>
              <a:t>DU </a:t>
            </a:r>
            <a:r>
              <a:rPr lang="fr-CA" sz="4000" dirty="0">
                <a:effectLst/>
              </a:rPr>
              <a:t>MANDAT D’UN COMITÉ </a:t>
            </a:r>
            <a:r>
              <a:rPr lang="fr-CA" sz="4000" dirty="0" smtClean="0">
                <a:effectLst/>
              </a:rPr>
              <a:t>LOCAL OU </a:t>
            </a:r>
            <a:r>
              <a:rPr lang="fr-CA" sz="4000" dirty="0">
                <a:effectLst/>
              </a:rPr>
              <a:t>RÉGIONAL </a:t>
            </a:r>
            <a:r>
              <a:rPr lang="fr-CA" sz="4000" dirty="0" smtClean="0">
                <a:effectLst/>
              </a:rPr>
              <a:t/>
            </a:r>
            <a:br>
              <a:rPr lang="fr-CA" sz="4000" dirty="0" smtClean="0">
                <a:effectLst/>
              </a:rPr>
            </a:br>
            <a:r>
              <a:rPr lang="fr-CA" sz="4000" dirty="0" smtClean="0">
                <a:effectLst/>
              </a:rPr>
              <a:t>DE </a:t>
            </a:r>
            <a:br>
              <a:rPr lang="fr-CA" sz="4000" dirty="0" smtClean="0">
                <a:effectLst/>
              </a:rPr>
            </a:br>
            <a:r>
              <a:rPr lang="fr-CA" sz="4000" dirty="0" smtClean="0">
                <a:effectLst/>
              </a:rPr>
              <a:t>L’ÉQUITÉ </a:t>
            </a:r>
            <a:r>
              <a:rPr lang="fr-CA" sz="4000" dirty="0">
                <a:effectLst/>
              </a:rPr>
              <a:t>EN MATIÈRE </a:t>
            </a:r>
            <a:r>
              <a:rPr lang="fr-CA" sz="4000" dirty="0" smtClean="0">
                <a:effectLst/>
              </a:rPr>
              <a:t>D’EMPLOI/DE </a:t>
            </a:r>
            <a:r>
              <a:rPr lang="fr-CA" sz="4000" dirty="0">
                <a:effectLst/>
              </a:rPr>
              <a:t>LA </a:t>
            </a:r>
            <a:r>
              <a:rPr lang="fr-CA" sz="4000" dirty="0" smtClean="0">
                <a:effectLst/>
              </a:rPr>
              <a:t>DIVERSITÉ</a:t>
            </a:r>
            <a:endParaRPr lang="en-CA" sz="4000"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228600" y="5410200"/>
            <a:ext cx="118745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9814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260648"/>
            <a:ext cx="8640960" cy="5746452"/>
          </a:xfrm>
        </p:spPr>
        <p:txBody>
          <a:bodyPr/>
          <a:lstStyle/>
          <a:p>
            <a:pPr marL="4763" indent="0" algn="just">
              <a:buNone/>
            </a:pPr>
            <a:r>
              <a:rPr lang="fr-CA" sz="3200" dirty="0"/>
              <a:t>Les coprésidentes ou coprésidents sont responsables de ce qui suit </a:t>
            </a:r>
            <a:r>
              <a:rPr lang="fr-CA" sz="3200" dirty="0" smtClean="0"/>
              <a:t>:</a:t>
            </a:r>
          </a:p>
          <a:p>
            <a:pPr marL="109537" indent="0" algn="just">
              <a:buNone/>
            </a:pPr>
            <a:endParaRPr lang="en-CA" sz="2200" dirty="0"/>
          </a:p>
          <a:p>
            <a:pPr marL="622300" lvl="0" indent="-622300" algn="just">
              <a:buSzPct val="100000"/>
              <a:buFont typeface="+mj-lt"/>
              <a:buAutoNum type="alphaUcPeriod"/>
            </a:pPr>
            <a:r>
              <a:rPr lang="fr-CA" sz="3200" dirty="0"/>
              <a:t>En général, questions de chances égales</a:t>
            </a:r>
            <a:r>
              <a:rPr lang="fr-CA" sz="3200" dirty="0" smtClean="0"/>
              <a:t>;</a:t>
            </a:r>
          </a:p>
          <a:p>
            <a:pPr marL="622300" lvl="0" indent="-622300" algn="just">
              <a:buSzPct val="100000"/>
              <a:buFont typeface="+mj-lt"/>
              <a:buAutoNum type="alphaUcPeriod"/>
            </a:pPr>
            <a:endParaRPr lang="en-CA" sz="2200" dirty="0"/>
          </a:p>
          <a:p>
            <a:pPr marL="622300" lvl="0" indent="-622300" algn="just">
              <a:buSzPct val="100000"/>
              <a:buFont typeface="+mj-lt"/>
              <a:buAutoNum type="alphaUcPeriod"/>
            </a:pPr>
            <a:r>
              <a:rPr lang="fr-CA" sz="3200" dirty="0"/>
              <a:t>Coordination des efforts du comité</a:t>
            </a:r>
            <a:r>
              <a:rPr lang="fr-CA" sz="3200" dirty="0" smtClean="0"/>
              <a:t>;</a:t>
            </a:r>
          </a:p>
          <a:p>
            <a:pPr marL="622300" lvl="0" indent="-622300" algn="just">
              <a:buSzPct val="100000"/>
              <a:buFont typeface="+mj-lt"/>
              <a:buAutoNum type="alphaUcPeriod"/>
            </a:pPr>
            <a:endParaRPr lang="en-CA" sz="2200" dirty="0"/>
          </a:p>
          <a:p>
            <a:pPr marL="622300" lvl="0" indent="-622300" algn="just">
              <a:buSzPct val="100000"/>
              <a:buFont typeface="+mj-lt"/>
              <a:buAutoNum type="alphaUcPeriod"/>
            </a:pPr>
            <a:r>
              <a:rPr lang="fr-CA" sz="3200" dirty="0"/>
              <a:t>Voir à faire envoyer aux membres du comité le procès-verbal de toutes les réunions et toute la correspondance pertinente;</a:t>
            </a:r>
            <a:endParaRPr lang="en-CA" sz="3200" dirty="0"/>
          </a:p>
          <a:p>
            <a:pPr marL="109537" indent="0" algn="just">
              <a:buNone/>
            </a:pPr>
            <a:endParaRPr lang="en-CA" sz="3200"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3900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404664"/>
            <a:ext cx="8568952" cy="5602436"/>
          </a:xfrm>
        </p:spPr>
        <p:txBody>
          <a:bodyPr/>
          <a:lstStyle/>
          <a:p>
            <a:pPr marL="622300" lvl="0" indent="-622300" algn="just">
              <a:spcBef>
                <a:spcPts val="0"/>
              </a:spcBef>
              <a:buSzPct val="100000"/>
              <a:buFont typeface="+mj-lt"/>
              <a:buAutoNum type="alphaUcPeriod" startAt="4"/>
            </a:pPr>
            <a:r>
              <a:rPr lang="fr-CA" sz="3200" dirty="0"/>
              <a:t>Donner des avis au comité sur les questions d’équité en matière d’emploi</a:t>
            </a:r>
            <a:r>
              <a:rPr lang="fr-CA" sz="3200" dirty="0" smtClean="0"/>
              <a:t>;</a:t>
            </a:r>
          </a:p>
          <a:p>
            <a:pPr marL="622300" lvl="0" indent="-622300" algn="just">
              <a:spcBef>
                <a:spcPts val="0"/>
              </a:spcBef>
              <a:buSzPct val="100000"/>
              <a:buFont typeface="+mj-lt"/>
              <a:buAutoNum type="alphaUcPeriod" startAt="4"/>
            </a:pPr>
            <a:endParaRPr lang="en-CA" sz="2200" dirty="0"/>
          </a:p>
          <a:p>
            <a:pPr marL="622300" lvl="0" indent="-622300" algn="just">
              <a:spcBef>
                <a:spcPts val="0"/>
              </a:spcBef>
              <a:buSzPct val="100000"/>
              <a:buFont typeface="+mj-lt"/>
              <a:buAutoNum type="alphaUcPeriod" startAt="4"/>
            </a:pPr>
            <a:r>
              <a:rPr lang="fr-CA" sz="3200" dirty="0"/>
              <a:t>Approuver toutes les communications officielles du comité</a:t>
            </a:r>
            <a:r>
              <a:rPr lang="fr-CA" sz="3200" dirty="0" smtClean="0"/>
              <a:t>;</a:t>
            </a:r>
          </a:p>
          <a:p>
            <a:pPr marL="622300" lvl="0" indent="-622300" algn="just">
              <a:spcBef>
                <a:spcPts val="0"/>
              </a:spcBef>
              <a:buSzPct val="100000"/>
              <a:buFont typeface="+mj-lt"/>
              <a:buAutoNum type="alphaUcPeriod" startAt="4"/>
            </a:pPr>
            <a:endParaRPr lang="en-CA" sz="2200" dirty="0"/>
          </a:p>
          <a:p>
            <a:pPr marL="622300" lvl="0" indent="-622300" algn="just">
              <a:spcBef>
                <a:spcPts val="0"/>
              </a:spcBef>
              <a:buSzPct val="100000"/>
              <a:buFont typeface="+mj-lt"/>
              <a:buAutoNum type="alphaUcPeriod" startAt="4"/>
            </a:pPr>
            <a:r>
              <a:rPr lang="fr-CA" sz="3200" dirty="0"/>
              <a:t>Recommander la dépense du budget au nom du comité des chances égales</a:t>
            </a:r>
            <a:r>
              <a:rPr lang="fr-CA" sz="3200" dirty="0" smtClean="0"/>
              <a:t>;</a:t>
            </a:r>
          </a:p>
          <a:p>
            <a:pPr marL="622300" lvl="0" indent="-622300" algn="just">
              <a:spcBef>
                <a:spcPts val="0"/>
              </a:spcBef>
              <a:buSzPct val="100000"/>
              <a:buFont typeface="+mj-lt"/>
              <a:buAutoNum type="alphaUcPeriod" startAt="4"/>
            </a:pPr>
            <a:endParaRPr lang="en-CA" sz="2200" dirty="0"/>
          </a:p>
          <a:p>
            <a:pPr marL="622300" lvl="0" indent="-622300" algn="just">
              <a:spcBef>
                <a:spcPts val="0"/>
              </a:spcBef>
              <a:buSzPct val="100000"/>
              <a:buFont typeface="+mj-lt"/>
              <a:buAutoNum type="alphaUcPeriod" startAt="4"/>
            </a:pPr>
            <a:r>
              <a:rPr lang="fr-CA" sz="3200" dirty="0"/>
              <a:t>Participer au sondage sur l’effectif (auto-identification);</a:t>
            </a:r>
            <a:endParaRPr lang="en-CA" sz="3200" dirty="0"/>
          </a:p>
          <a:p>
            <a:pPr marL="109537" indent="0">
              <a:buNone/>
            </a:pPr>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8920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332656"/>
            <a:ext cx="8568952" cy="5674444"/>
          </a:xfrm>
        </p:spPr>
        <p:txBody>
          <a:bodyPr/>
          <a:lstStyle/>
          <a:p>
            <a:pPr marL="622300" lvl="0" indent="-622300" algn="just">
              <a:lnSpc>
                <a:spcPts val="3600"/>
              </a:lnSpc>
              <a:spcBef>
                <a:spcPts val="0"/>
              </a:spcBef>
              <a:buSzPct val="100000"/>
              <a:buFont typeface="+mj-lt"/>
              <a:buAutoNum type="alphaUcPeriod" startAt="8"/>
            </a:pPr>
            <a:r>
              <a:rPr lang="fr-CA" sz="3200" dirty="0"/>
              <a:t>Étudier et analyser les résultats de l’analyse de l’effectif</a:t>
            </a:r>
            <a:r>
              <a:rPr lang="fr-CA" sz="3200" dirty="0" smtClean="0"/>
              <a:t>;</a:t>
            </a:r>
            <a:endParaRPr lang="en-CA" sz="3200" dirty="0"/>
          </a:p>
          <a:p>
            <a:pPr marL="622300" lvl="0" indent="-622300" algn="just">
              <a:lnSpc>
                <a:spcPts val="3600"/>
              </a:lnSpc>
              <a:spcBef>
                <a:spcPts val="2400"/>
              </a:spcBef>
              <a:buSzPct val="100000"/>
              <a:buFont typeface="+mj-lt"/>
              <a:buAutoNum type="alphaUcPeriod" startAt="8"/>
            </a:pPr>
            <a:r>
              <a:rPr lang="fr-CA" sz="3200" dirty="0"/>
              <a:t>Effectuer l’étude des systèmes d’emploi</a:t>
            </a:r>
            <a:r>
              <a:rPr lang="fr-CA" sz="3200" dirty="0" smtClean="0"/>
              <a:t>;</a:t>
            </a:r>
            <a:endParaRPr lang="en-CA" sz="3200" dirty="0"/>
          </a:p>
          <a:p>
            <a:pPr marL="622300" lvl="0" indent="-622300" algn="just">
              <a:lnSpc>
                <a:spcPts val="3600"/>
              </a:lnSpc>
              <a:spcBef>
                <a:spcPts val="2400"/>
              </a:spcBef>
              <a:buSzPct val="100000"/>
              <a:buFont typeface="+mj-lt"/>
              <a:buAutoNum type="alphaUcPeriod" startAt="8"/>
            </a:pPr>
            <a:r>
              <a:rPr lang="fr-CA" sz="3200" dirty="0"/>
              <a:t>Préparer le plan d’action d’équité en matière d’emploi et en soumettre la recommandation à la directrice ou au directeur</a:t>
            </a:r>
            <a:r>
              <a:rPr lang="fr-CA" sz="3200" dirty="0" smtClean="0"/>
              <a:t>;</a:t>
            </a:r>
            <a:endParaRPr lang="en-CA" sz="3200" dirty="0"/>
          </a:p>
          <a:p>
            <a:pPr marL="622300" lvl="0" indent="-622300" algn="just">
              <a:lnSpc>
                <a:spcPts val="3600"/>
              </a:lnSpc>
              <a:spcBef>
                <a:spcPts val="2400"/>
              </a:spcBef>
              <a:buSzPct val="100000"/>
              <a:buFont typeface="+mj-lt"/>
              <a:buAutoNum type="alphaUcPeriod" startAt="8"/>
            </a:pPr>
            <a:r>
              <a:rPr lang="fr-CA" sz="3200" dirty="0"/>
              <a:t>Suivre les progrès et la mise en œuvre du Plan d’action;</a:t>
            </a:r>
            <a:endParaRPr lang="en-CA" sz="3200" dirty="0"/>
          </a:p>
          <a:p>
            <a:pPr marL="109537" indent="0">
              <a:buNone/>
            </a:pPr>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4974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980728"/>
            <a:ext cx="8496944" cy="4752528"/>
          </a:xfrm>
        </p:spPr>
        <p:txBody>
          <a:bodyPr/>
          <a:lstStyle/>
          <a:p>
            <a:pPr marL="622300" lvl="0" indent="-622300" algn="just">
              <a:lnSpc>
                <a:spcPts val="3700"/>
              </a:lnSpc>
              <a:spcBef>
                <a:spcPts val="0"/>
              </a:spcBef>
              <a:buSzPct val="100000"/>
              <a:buFont typeface="+mj-lt"/>
              <a:buAutoNum type="alphaUcPeriod" startAt="12"/>
            </a:pPr>
            <a:r>
              <a:rPr lang="fr-CA" sz="3200" dirty="0"/>
              <a:t>Promouvoir et appuyer la sensibilisation à l’équité en matière d’emploi en milieu de travail selon les indications du Plan d’action</a:t>
            </a:r>
            <a:r>
              <a:rPr lang="fr-CA" sz="3200" dirty="0" smtClean="0"/>
              <a:t>;</a:t>
            </a:r>
          </a:p>
          <a:p>
            <a:pPr marL="622300" lvl="0" indent="-622300" algn="just">
              <a:spcBef>
                <a:spcPts val="0"/>
              </a:spcBef>
              <a:buSzPct val="100000"/>
              <a:buFont typeface="+mj-lt"/>
              <a:buAutoNum type="alphaUcPeriod" startAt="12"/>
            </a:pPr>
            <a:endParaRPr lang="en-CA" sz="2200" dirty="0"/>
          </a:p>
          <a:p>
            <a:pPr marL="622300" lvl="0" indent="-622300" algn="just">
              <a:lnSpc>
                <a:spcPts val="3700"/>
              </a:lnSpc>
              <a:spcBef>
                <a:spcPts val="0"/>
              </a:spcBef>
              <a:buSzPct val="100000"/>
              <a:buFont typeface="+mj-lt"/>
              <a:buAutoNum type="alphaUcPeriod" startAt="13"/>
            </a:pPr>
            <a:r>
              <a:rPr lang="fr-CA" sz="3200" dirty="0"/>
              <a:t>Participer à la mise sur pied de séances syndicales-patronales conjointes d’information sur les questions d’équité et de diversité, selon les indications du Plan d’action;</a:t>
            </a:r>
            <a:endParaRPr lang="en-CA" sz="3200"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5187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484784"/>
            <a:ext cx="8568952" cy="4320480"/>
          </a:xfrm>
        </p:spPr>
        <p:txBody>
          <a:bodyPr/>
          <a:lstStyle/>
          <a:p>
            <a:pPr marL="622300" lvl="0" indent="-622300" algn="just">
              <a:spcBef>
                <a:spcPts val="0"/>
              </a:spcBef>
              <a:buSzPct val="100000"/>
              <a:buFont typeface="+mj-lt"/>
              <a:buAutoNum type="alphaUcPeriod" startAt="14"/>
            </a:pPr>
            <a:r>
              <a:rPr lang="fr-CA" sz="3200" dirty="0"/>
              <a:t>Offrir une séance d’orientation aux membres du comité</a:t>
            </a:r>
            <a:r>
              <a:rPr lang="fr-CA" sz="3200" dirty="0" smtClean="0"/>
              <a:t>;</a:t>
            </a:r>
          </a:p>
          <a:p>
            <a:pPr marL="622300" lvl="0" indent="-622300" algn="just">
              <a:spcBef>
                <a:spcPts val="0"/>
              </a:spcBef>
              <a:buSzPct val="100000"/>
              <a:buFont typeface="+mj-lt"/>
              <a:buAutoNum type="alphaUcPeriod" startAt="14"/>
            </a:pPr>
            <a:endParaRPr lang="en-CA" sz="3200" dirty="0"/>
          </a:p>
          <a:p>
            <a:pPr marL="622300" lvl="0" indent="-622300" algn="just">
              <a:spcBef>
                <a:spcPts val="0"/>
              </a:spcBef>
              <a:buSzPct val="100000"/>
              <a:buFont typeface="+mj-lt"/>
              <a:buAutoNum type="alphaUcPeriod" startAt="14"/>
            </a:pPr>
            <a:r>
              <a:rPr lang="fr-CA" sz="3200" dirty="0"/>
              <a:t>Faire participer au moins une (1) représentante ou un (1) représentant de la dotation au jury de sélection pour le groupe d’équité concerné.</a:t>
            </a:r>
            <a:endParaRPr lang="en-CA" sz="3200" dirty="0"/>
          </a:p>
          <a:p>
            <a:pPr marL="109537" indent="0">
              <a:buNone/>
            </a:pPr>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4564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332656"/>
            <a:ext cx="8496944" cy="5674444"/>
          </a:xfrm>
        </p:spPr>
        <p:txBody>
          <a:bodyPr/>
          <a:lstStyle/>
          <a:p>
            <a:pPr marL="4763" indent="0" algn="just">
              <a:spcBef>
                <a:spcPts val="0"/>
              </a:spcBef>
              <a:buNone/>
            </a:pPr>
            <a:r>
              <a:rPr lang="fr-CA" sz="3200" dirty="0"/>
              <a:t>Les membres du comité sont responsables de ce qui suit </a:t>
            </a:r>
            <a:r>
              <a:rPr lang="fr-CA" sz="3200" dirty="0" smtClean="0"/>
              <a:t>:</a:t>
            </a:r>
          </a:p>
          <a:p>
            <a:pPr marL="109537" indent="0" algn="just">
              <a:spcBef>
                <a:spcPts val="0"/>
              </a:spcBef>
              <a:buNone/>
            </a:pPr>
            <a:endParaRPr lang="en-CA" sz="3200" dirty="0"/>
          </a:p>
          <a:p>
            <a:pPr marL="622300" lvl="0" indent="-622300" algn="just">
              <a:spcBef>
                <a:spcPts val="0"/>
              </a:spcBef>
              <a:buSzPct val="100000"/>
              <a:buFont typeface="+mj-lt"/>
              <a:buAutoNum type="alphaUcPeriod"/>
            </a:pPr>
            <a:r>
              <a:rPr lang="fr-CA" sz="3200" dirty="0"/>
              <a:t>Participer activement aux questions d’équité en matière d’emploi en en faire la promotion;</a:t>
            </a:r>
            <a:endParaRPr lang="en-CA" sz="3200" dirty="0"/>
          </a:p>
          <a:p>
            <a:pPr marL="622300" lvl="0" indent="-622300" algn="just">
              <a:spcBef>
                <a:spcPts val="2400"/>
              </a:spcBef>
              <a:buSzPct val="100000"/>
              <a:buFont typeface="+mj-lt"/>
              <a:buAutoNum type="alphaUcPeriod"/>
            </a:pPr>
            <a:r>
              <a:rPr lang="fr-CA" sz="3200" dirty="0"/>
              <a:t>Tenir le comité informé de leurs activités;</a:t>
            </a:r>
            <a:endParaRPr lang="en-CA" sz="3200" dirty="0"/>
          </a:p>
          <a:p>
            <a:pPr marL="622300" lvl="0" indent="-622300" algn="just">
              <a:spcBef>
                <a:spcPts val="2400"/>
              </a:spcBef>
              <a:buSzPct val="100000"/>
              <a:buFont typeface="+mj-lt"/>
              <a:buAutoNum type="alphaUcPeriod"/>
            </a:pPr>
            <a:r>
              <a:rPr lang="fr-CA" sz="3200" dirty="0"/>
              <a:t>Participer au sondage sur l’effectif (auto-identification);</a:t>
            </a:r>
            <a:endParaRPr lang="en-CA" sz="3200" dirty="0"/>
          </a:p>
          <a:p>
            <a:pPr marL="109537" indent="0">
              <a:buNone/>
            </a:pPr>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8890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332656"/>
            <a:ext cx="8568952" cy="5674444"/>
          </a:xfrm>
        </p:spPr>
        <p:txBody>
          <a:bodyPr/>
          <a:lstStyle/>
          <a:p>
            <a:pPr marL="622300" lvl="0" indent="-622300" algn="just">
              <a:spcBef>
                <a:spcPts val="0"/>
              </a:spcBef>
              <a:buSzPct val="100000"/>
              <a:buFont typeface="+mj-lt"/>
              <a:buAutoNum type="alphaUcPeriod" startAt="4"/>
            </a:pPr>
            <a:r>
              <a:rPr lang="fr-CA" sz="3200" dirty="0"/>
              <a:t>Étudier et analyser les résultats de l’analyse de l’effectif;</a:t>
            </a:r>
            <a:endParaRPr lang="en-CA" sz="3200" dirty="0"/>
          </a:p>
          <a:p>
            <a:pPr marL="622300" lvl="0" indent="-622300" algn="just">
              <a:spcBef>
                <a:spcPts val="2400"/>
              </a:spcBef>
              <a:buSzPct val="100000"/>
              <a:buFont typeface="+mj-lt"/>
              <a:buAutoNum type="alphaUcPeriod" startAt="4"/>
            </a:pPr>
            <a:r>
              <a:rPr lang="fr-CA" sz="3200" dirty="0"/>
              <a:t>Effectuer l’étude des systèmes d’emploi;</a:t>
            </a:r>
            <a:endParaRPr lang="en-CA" sz="3200" dirty="0"/>
          </a:p>
          <a:p>
            <a:pPr marL="622300" lvl="0" indent="-622300" algn="just">
              <a:spcBef>
                <a:spcPts val="2400"/>
              </a:spcBef>
              <a:buSzPct val="100000"/>
              <a:buFont typeface="+mj-lt"/>
              <a:buAutoNum type="alphaUcPeriod" startAt="4"/>
            </a:pPr>
            <a:r>
              <a:rPr lang="fr-CA" sz="3200" dirty="0"/>
              <a:t>Préparer le Plan d’action d’équité en matière d’emploi et le recommander à la directrice ou au directeur;</a:t>
            </a:r>
            <a:endParaRPr lang="en-CA" sz="3200" dirty="0"/>
          </a:p>
          <a:p>
            <a:pPr marL="622300" lvl="0" indent="-622300" algn="just">
              <a:spcBef>
                <a:spcPts val="2400"/>
              </a:spcBef>
              <a:buSzPct val="100000"/>
              <a:buFont typeface="+mj-lt"/>
              <a:buAutoNum type="alphaUcPeriod" startAt="4"/>
            </a:pPr>
            <a:r>
              <a:rPr lang="fr-CA" sz="3200" dirty="0"/>
              <a:t>Suivre les progrès et la mise en œuvre du Plan d’action;</a:t>
            </a:r>
            <a:endParaRPr lang="en-CA" sz="3200" dirty="0"/>
          </a:p>
          <a:p>
            <a:pPr marL="109537" indent="0">
              <a:buNone/>
            </a:pPr>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9447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332656"/>
            <a:ext cx="8568952" cy="5674444"/>
          </a:xfrm>
        </p:spPr>
        <p:txBody>
          <a:bodyPr/>
          <a:lstStyle/>
          <a:p>
            <a:pPr marL="622300" lvl="0" indent="-622300" algn="just">
              <a:lnSpc>
                <a:spcPts val="3600"/>
              </a:lnSpc>
              <a:spcBef>
                <a:spcPts val="0"/>
              </a:spcBef>
              <a:buSzPct val="100000"/>
              <a:buFont typeface="+mj-lt"/>
              <a:buAutoNum type="alphaUcPeriod" startAt="8"/>
            </a:pPr>
            <a:r>
              <a:rPr lang="fr-CA" sz="3200" dirty="0"/>
              <a:t>Promouvoir la sensibilisation à l’équité en matière d’emploi et à la diversité en milieu de travail, selon les indications du Plan d’action;</a:t>
            </a:r>
            <a:endParaRPr lang="en-CA" sz="3200" dirty="0"/>
          </a:p>
          <a:p>
            <a:pPr marL="622300" lvl="0" indent="-622300" algn="just">
              <a:lnSpc>
                <a:spcPts val="3600"/>
              </a:lnSpc>
              <a:spcBef>
                <a:spcPts val="2400"/>
              </a:spcBef>
              <a:buSzPct val="100000"/>
              <a:buFont typeface="+mj-lt"/>
              <a:buAutoNum type="alphaUcPeriod" startAt="8"/>
            </a:pPr>
            <a:r>
              <a:rPr lang="fr-CA" sz="3200" dirty="0"/>
              <a:t>Participer à la mise sur pied de séances syndicales-patronales conjointes d’information sur les questions d’équité et de diversité, selon les indications du Plan d’action;</a:t>
            </a:r>
            <a:endParaRPr lang="en-CA" sz="3200" dirty="0"/>
          </a:p>
          <a:p>
            <a:pPr marL="622300" lvl="0" indent="-622300" algn="just">
              <a:lnSpc>
                <a:spcPts val="3600"/>
              </a:lnSpc>
              <a:spcBef>
                <a:spcPts val="2400"/>
              </a:spcBef>
              <a:buSzPct val="100000"/>
              <a:buFont typeface="+mj-lt"/>
              <a:buAutoNum type="alphaUcPeriod" startAt="8"/>
            </a:pPr>
            <a:r>
              <a:rPr lang="fr-CA" sz="3200" dirty="0"/>
              <a:t>Aider les employé‑e‑s avec les questions d’équité et de diversité.</a:t>
            </a:r>
            <a:endParaRPr lang="en-CA" sz="3200" dirty="0"/>
          </a:p>
          <a:p>
            <a:pPr marL="109537" indent="0">
              <a:buNone/>
            </a:pPr>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9182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332656"/>
            <a:ext cx="8712968" cy="5674444"/>
          </a:xfrm>
        </p:spPr>
        <p:txBody>
          <a:bodyPr/>
          <a:lstStyle/>
          <a:p>
            <a:pPr marL="4763" indent="0" algn="just">
              <a:spcBef>
                <a:spcPts val="0"/>
              </a:spcBef>
              <a:buNone/>
            </a:pPr>
            <a:r>
              <a:rPr lang="fr-CA" sz="3200" dirty="0"/>
              <a:t>La coordonnatrice ou le coordonnateur des réunions est responsable de ce qui suit </a:t>
            </a:r>
            <a:r>
              <a:rPr lang="fr-CA" sz="3200" dirty="0" smtClean="0"/>
              <a:t>:</a:t>
            </a:r>
          </a:p>
          <a:p>
            <a:pPr marL="4763" indent="0" algn="just">
              <a:spcBef>
                <a:spcPts val="0"/>
              </a:spcBef>
              <a:buNone/>
            </a:pPr>
            <a:endParaRPr lang="en-CA" sz="2200" dirty="0"/>
          </a:p>
          <a:p>
            <a:pPr marL="622300" lvl="0" indent="-622300" algn="just">
              <a:spcBef>
                <a:spcPts val="0"/>
              </a:spcBef>
              <a:buSzPct val="100000"/>
              <a:buFont typeface="+mj-lt"/>
              <a:buAutoNum type="alphaUcPeriod"/>
            </a:pPr>
            <a:r>
              <a:rPr lang="fr-CA" sz="3200" dirty="0"/>
              <a:t>Tenir tous les dossiers;</a:t>
            </a:r>
            <a:endParaRPr lang="en-CA" sz="3200" dirty="0"/>
          </a:p>
          <a:p>
            <a:pPr marL="622300" lvl="0" indent="-622300" algn="just">
              <a:spcBef>
                <a:spcPts val="1800"/>
              </a:spcBef>
              <a:buSzPct val="100000"/>
              <a:buFont typeface="+mj-lt"/>
              <a:buAutoNum type="alphaUcPeriod"/>
            </a:pPr>
            <a:r>
              <a:rPr lang="fr-CA" sz="3200" dirty="0"/>
              <a:t>Rédiger les procès-verbaux;</a:t>
            </a:r>
            <a:endParaRPr lang="en-CA" sz="3200" dirty="0"/>
          </a:p>
          <a:p>
            <a:pPr marL="622300" lvl="0" indent="-622300" algn="just">
              <a:spcBef>
                <a:spcPts val="1800"/>
              </a:spcBef>
              <a:buSzPct val="100000"/>
              <a:buFont typeface="+mj-lt"/>
              <a:buAutoNum type="alphaUcPeriod"/>
            </a:pPr>
            <a:r>
              <a:rPr lang="fr-CA" sz="3200" dirty="0"/>
              <a:t>Distribuer les documents et l’information à tous les membres du comité entre les réunions;</a:t>
            </a:r>
            <a:endParaRPr lang="en-CA" sz="3200" dirty="0"/>
          </a:p>
          <a:p>
            <a:pPr marL="622300" lvl="0" indent="-622300" algn="just">
              <a:spcBef>
                <a:spcPts val="1800"/>
              </a:spcBef>
              <a:buSzPct val="100000"/>
              <a:buFont typeface="+mj-lt"/>
              <a:buAutoNum type="alphaUcPeriod"/>
            </a:pPr>
            <a:r>
              <a:rPr lang="fr-CA" sz="3200" dirty="0"/>
              <a:t>Accomplir les autres tâches attribuées par les coprésidentes ou coprésidents.</a:t>
            </a:r>
            <a:endParaRPr lang="en-CA" sz="3200" dirty="0"/>
          </a:p>
          <a:p>
            <a:pPr marL="623887" indent="-514350" algn="just">
              <a:buSzPct val="100000"/>
              <a:buFont typeface="+mj-lt"/>
              <a:buAutoNum type="alphaUcPeriod"/>
            </a:pPr>
            <a:endParaRPr lang="en-CA" sz="3200"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0136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993306"/>
            <a:ext cx="8075240" cy="2667942"/>
          </a:xfrm>
        </p:spPr>
        <p:txBody>
          <a:bodyPr/>
          <a:lstStyle/>
          <a:p>
            <a:pPr marL="109537" indent="0" algn="just">
              <a:buNone/>
            </a:pPr>
            <a:r>
              <a:rPr lang="fr-CA" sz="3200" dirty="0" smtClean="0"/>
              <a:t>La </a:t>
            </a:r>
            <a:r>
              <a:rPr lang="fr-CA" sz="3200" dirty="0"/>
              <a:t>durée du mandat est laissée à la discrétion des membres du comité local ou régional.</a:t>
            </a:r>
            <a:endParaRPr lang="en-CA" sz="3200" dirty="0"/>
          </a:p>
          <a:p>
            <a:endParaRPr lang="en-CA" dirty="0"/>
          </a:p>
        </p:txBody>
      </p:sp>
      <p:sp>
        <p:nvSpPr>
          <p:cNvPr id="3" name="Title 2"/>
          <p:cNvSpPr>
            <a:spLocks noGrp="1"/>
          </p:cNvSpPr>
          <p:nvPr>
            <p:ph type="title"/>
          </p:nvPr>
        </p:nvSpPr>
        <p:spPr>
          <a:xfrm>
            <a:off x="457200" y="773832"/>
            <a:ext cx="8229600" cy="1143000"/>
          </a:xfrm>
        </p:spPr>
        <p:txBody>
          <a:bodyPr>
            <a:normAutofit fontScale="90000"/>
          </a:bodyPr>
          <a:lstStyle/>
          <a:p>
            <a:r>
              <a:rPr lang="fr-CA" dirty="0">
                <a:solidFill>
                  <a:srgbClr val="C00000"/>
                </a:solidFill>
                <a:effectLst/>
              </a:rPr>
              <a:t>Durée du mandat des membres du comité </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0066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5194"/>
            <a:ext cx="8229600" cy="3388022"/>
          </a:xfrm>
        </p:spPr>
        <p:txBody>
          <a:bodyPr/>
          <a:lstStyle/>
          <a:p>
            <a:pPr indent="-365125" algn="just">
              <a:buSzPct val="100000"/>
            </a:pPr>
            <a:r>
              <a:rPr lang="fr-CA" sz="3200" dirty="0"/>
              <a:t>Faciliter la mise en œuvre de l’équité en matière d’emploi et la communication aux employé-e-s des questions relatives à l’équité en matière d’emploi et à la diversité.</a:t>
            </a:r>
            <a:endParaRPr lang="en-CA" sz="3200" dirty="0"/>
          </a:p>
          <a:p>
            <a:pPr algn="just"/>
            <a:endParaRPr lang="en-CA" sz="3200" dirty="0"/>
          </a:p>
        </p:txBody>
      </p:sp>
      <p:sp>
        <p:nvSpPr>
          <p:cNvPr id="3" name="Title 2"/>
          <p:cNvSpPr>
            <a:spLocks noGrp="1"/>
          </p:cNvSpPr>
          <p:nvPr>
            <p:ph type="title"/>
          </p:nvPr>
        </p:nvSpPr>
        <p:spPr/>
        <p:txBody>
          <a:bodyPr>
            <a:normAutofit/>
          </a:bodyPr>
          <a:lstStyle/>
          <a:p>
            <a:r>
              <a:rPr lang="fr-CA" dirty="0" smtClean="0">
                <a:solidFill>
                  <a:srgbClr val="C00000"/>
                </a:solidFill>
                <a:effectLst/>
              </a:rPr>
              <a:t>OBJECTIFS </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092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481138"/>
            <a:ext cx="8568952" cy="4525962"/>
          </a:xfrm>
        </p:spPr>
        <p:txBody>
          <a:bodyPr/>
          <a:lstStyle/>
          <a:p>
            <a:pPr indent="-365125" algn="just">
              <a:lnSpc>
                <a:spcPts val="3300"/>
              </a:lnSpc>
              <a:spcBef>
                <a:spcPts val="0"/>
              </a:spcBef>
              <a:buSzPct val="100000"/>
            </a:pPr>
            <a:r>
              <a:rPr lang="fr-CA" sz="3000" dirty="0"/>
              <a:t>Les réunions se tiennent pendant les heures de travail.</a:t>
            </a:r>
            <a:endParaRPr lang="en-CA" sz="3000" dirty="0"/>
          </a:p>
          <a:p>
            <a:pPr indent="-365125" algn="just">
              <a:lnSpc>
                <a:spcPts val="3300"/>
              </a:lnSpc>
              <a:spcBef>
                <a:spcPts val="1200"/>
              </a:spcBef>
              <a:buSzPct val="100000"/>
            </a:pPr>
            <a:r>
              <a:rPr lang="fr-CA" sz="3000" dirty="0" smtClean="0"/>
              <a:t>Les </a:t>
            </a:r>
            <a:r>
              <a:rPr lang="fr-CA" sz="3000" dirty="0"/>
              <a:t>représentantes et représentants syndicaux et les membres des groupes d’équité doivent se voir accorder du temps rémunéré pour s’acquitter de leurs fonctions de membres du comité, y compris pour la préparation des réunions.</a:t>
            </a:r>
            <a:endParaRPr lang="en-CA" sz="3000" dirty="0"/>
          </a:p>
          <a:p>
            <a:pPr indent="-365125" algn="just">
              <a:lnSpc>
                <a:spcPts val="3300"/>
              </a:lnSpc>
              <a:spcBef>
                <a:spcPts val="1200"/>
              </a:spcBef>
              <a:buSzPct val="100000"/>
            </a:pPr>
            <a:r>
              <a:rPr lang="fr-CA" sz="3000" dirty="0" smtClean="0"/>
              <a:t>Les </a:t>
            </a:r>
            <a:r>
              <a:rPr lang="fr-CA" sz="3000" dirty="0"/>
              <a:t>réunions ont lieu au moins tous les trimestres.</a:t>
            </a:r>
            <a:endParaRPr lang="en-CA" sz="3000" dirty="0"/>
          </a:p>
          <a:p>
            <a:pPr marL="109537" indent="0">
              <a:buNone/>
            </a:pPr>
            <a:endParaRPr lang="en-CA" dirty="0"/>
          </a:p>
        </p:txBody>
      </p:sp>
      <p:sp>
        <p:nvSpPr>
          <p:cNvPr id="3" name="Title 2"/>
          <p:cNvSpPr>
            <a:spLocks noGrp="1"/>
          </p:cNvSpPr>
          <p:nvPr>
            <p:ph type="title"/>
          </p:nvPr>
        </p:nvSpPr>
        <p:spPr>
          <a:xfrm>
            <a:off x="251520" y="274638"/>
            <a:ext cx="8435280" cy="1143000"/>
          </a:xfrm>
        </p:spPr>
        <p:txBody>
          <a:bodyPr>
            <a:normAutofit/>
          </a:bodyPr>
          <a:lstStyle/>
          <a:p>
            <a:r>
              <a:rPr lang="fr-CA" dirty="0">
                <a:solidFill>
                  <a:srgbClr val="C00000"/>
                </a:solidFill>
                <a:effectLst/>
              </a:rPr>
              <a:t>Réunions du </a:t>
            </a:r>
            <a:r>
              <a:rPr lang="fr-CA" dirty="0" smtClean="0">
                <a:solidFill>
                  <a:srgbClr val="C00000"/>
                </a:solidFill>
                <a:effectLst/>
              </a:rPr>
              <a:t>comité</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8203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481138"/>
            <a:ext cx="8640960" cy="4525962"/>
          </a:xfrm>
        </p:spPr>
        <p:txBody>
          <a:bodyPr/>
          <a:lstStyle/>
          <a:p>
            <a:pPr marL="541338" indent="-541338" algn="just">
              <a:lnSpc>
                <a:spcPts val="3600"/>
              </a:lnSpc>
              <a:spcBef>
                <a:spcPts val="0"/>
              </a:spcBef>
              <a:buSzPct val="100000"/>
            </a:pPr>
            <a:r>
              <a:rPr lang="fr-CA" sz="3200" dirty="0"/>
              <a:t>Les membres du comité reçoivent une orientation et une formation appropriées sur l’esprit et les exigences de la </a:t>
            </a:r>
            <a:r>
              <a:rPr lang="fr-CA" sz="3200" i="1" dirty="0"/>
              <a:t>Loi sur l’équité en matière d’emploi</a:t>
            </a:r>
            <a:r>
              <a:rPr lang="fr-CA" sz="3200" dirty="0"/>
              <a:t>.</a:t>
            </a:r>
            <a:endParaRPr lang="en-CA" sz="3200" dirty="0"/>
          </a:p>
          <a:p>
            <a:pPr marL="541338" indent="-541338" algn="just">
              <a:lnSpc>
                <a:spcPts val="3600"/>
              </a:lnSpc>
              <a:spcBef>
                <a:spcPts val="0"/>
              </a:spcBef>
              <a:buSzPct val="100000"/>
            </a:pPr>
            <a:endParaRPr lang="en-CA" sz="3200" dirty="0"/>
          </a:p>
          <a:p>
            <a:pPr marL="541338" indent="-541338" algn="just">
              <a:lnSpc>
                <a:spcPts val="3600"/>
              </a:lnSpc>
              <a:spcBef>
                <a:spcPts val="0"/>
              </a:spcBef>
              <a:buSzPct val="100000"/>
            </a:pPr>
            <a:r>
              <a:rPr lang="fr-CA" sz="3200" dirty="0"/>
              <a:t>Ils reçoivent une formation complémentaire en fonction de leur rôle et de leurs responsabilités au sein du comité.</a:t>
            </a:r>
            <a:endParaRPr lang="en-CA" sz="3200" dirty="0"/>
          </a:p>
          <a:p>
            <a:pPr marL="109537" indent="0">
              <a:buNone/>
            </a:pPr>
            <a:endParaRPr lang="en-CA" dirty="0"/>
          </a:p>
        </p:txBody>
      </p:sp>
      <p:sp>
        <p:nvSpPr>
          <p:cNvPr id="3" name="Title 2"/>
          <p:cNvSpPr>
            <a:spLocks noGrp="1"/>
          </p:cNvSpPr>
          <p:nvPr>
            <p:ph type="title"/>
          </p:nvPr>
        </p:nvSpPr>
        <p:spPr>
          <a:xfrm>
            <a:off x="179512" y="274638"/>
            <a:ext cx="8507288" cy="1143000"/>
          </a:xfrm>
        </p:spPr>
        <p:txBody>
          <a:bodyPr>
            <a:normAutofit/>
          </a:bodyPr>
          <a:lstStyle/>
          <a:p>
            <a:r>
              <a:rPr lang="fr-CA" dirty="0" smtClean="0">
                <a:solidFill>
                  <a:srgbClr val="C00000"/>
                </a:solidFill>
                <a:effectLst/>
              </a:rPr>
              <a:t>Formation</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2579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999382"/>
            <a:ext cx="8363272" cy="4525962"/>
          </a:xfrm>
        </p:spPr>
        <p:txBody>
          <a:bodyPr/>
          <a:lstStyle/>
          <a:p>
            <a:pPr marL="447675" indent="-447675" algn="just">
              <a:spcBef>
                <a:spcPts val="0"/>
              </a:spcBef>
              <a:buSzPct val="100000"/>
            </a:pPr>
            <a:r>
              <a:rPr lang="fr-CA" sz="3200" dirty="0"/>
              <a:t>Les représentantes et représentants syndicaux font rapport aux dirigeantes et dirigeants de leur section locale.</a:t>
            </a:r>
            <a:endParaRPr lang="en-CA" sz="3200" dirty="0"/>
          </a:p>
          <a:p>
            <a:pPr marL="447675" indent="-447675" algn="just">
              <a:spcBef>
                <a:spcPts val="0"/>
              </a:spcBef>
              <a:buSzPct val="100000"/>
            </a:pPr>
            <a:endParaRPr lang="en-CA" sz="3200" dirty="0"/>
          </a:p>
          <a:p>
            <a:pPr marL="447675" indent="-447675" algn="just">
              <a:spcBef>
                <a:spcPts val="0"/>
              </a:spcBef>
              <a:buSzPct val="100000"/>
            </a:pPr>
            <a:r>
              <a:rPr lang="fr-CA" sz="3200" dirty="0"/>
              <a:t>Les représentantes et représentants patronaux font rapport à leur directrice ou directeur.</a:t>
            </a:r>
            <a:endParaRPr lang="en-CA" sz="3200" dirty="0"/>
          </a:p>
          <a:p>
            <a:pPr marL="109537" indent="0">
              <a:buNone/>
            </a:pPr>
            <a:endParaRPr lang="en-CA" dirty="0"/>
          </a:p>
        </p:txBody>
      </p:sp>
      <p:sp>
        <p:nvSpPr>
          <p:cNvPr id="3" name="Title 2"/>
          <p:cNvSpPr>
            <a:spLocks noGrp="1"/>
          </p:cNvSpPr>
          <p:nvPr>
            <p:ph type="title"/>
          </p:nvPr>
        </p:nvSpPr>
        <p:spPr>
          <a:xfrm>
            <a:off x="251520" y="413792"/>
            <a:ext cx="8435280" cy="1143000"/>
          </a:xfrm>
        </p:spPr>
        <p:txBody>
          <a:bodyPr>
            <a:normAutofit/>
          </a:bodyPr>
          <a:lstStyle/>
          <a:p>
            <a:r>
              <a:rPr lang="fr-CA" dirty="0">
                <a:solidFill>
                  <a:srgbClr val="C00000"/>
                </a:solidFill>
                <a:effectLst/>
              </a:rPr>
              <a:t>Obligation de rendre </a:t>
            </a:r>
            <a:r>
              <a:rPr lang="fr-CA" dirty="0" smtClean="0">
                <a:solidFill>
                  <a:srgbClr val="C00000"/>
                </a:solidFill>
                <a:effectLst/>
              </a:rPr>
              <a:t>compte</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8448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481138"/>
            <a:ext cx="8363272" cy="4525962"/>
          </a:xfrm>
        </p:spPr>
        <p:txBody>
          <a:bodyPr/>
          <a:lstStyle/>
          <a:p>
            <a:pPr indent="-365125" algn="just">
              <a:spcBef>
                <a:spcPts val="0"/>
              </a:spcBef>
              <a:buSzPct val="100000"/>
            </a:pPr>
            <a:r>
              <a:rPr lang="fr-CA" sz="3200" dirty="0"/>
              <a:t>Le comité local obtient un budget d’équité en matière d’emploi pour financer les initiatives locales.</a:t>
            </a:r>
            <a:endParaRPr lang="en-CA" sz="3200" dirty="0"/>
          </a:p>
          <a:p>
            <a:pPr indent="-365125" algn="just">
              <a:spcBef>
                <a:spcPts val="0"/>
              </a:spcBef>
              <a:buSzPct val="100000"/>
            </a:pPr>
            <a:endParaRPr lang="en-CA" sz="2200" dirty="0"/>
          </a:p>
          <a:p>
            <a:pPr indent="-365125" algn="just">
              <a:spcBef>
                <a:spcPts val="0"/>
              </a:spcBef>
              <a:buSzPct val="100000"/>
            </a:pPr>
            <a:r>
              <a:rPr lang="fr-CA" sz="3200" dirty="0"/>
              <a:t>Les dépenses de ces fonds sont décidées par les membres du comité.</a:t>
            </a:r>
            <a:endParaRPr lang="en-CA" sz="3200" dirty="0"/>
          </a:p>
          <a:p>
            <a:pPr indent="-365125" algn="just">
              <a:spcBef>
                <a:spcPts val="0"/>
              </a:spcBef>
              <a:buSzPct val="100000"/>
            </a:pPr>
            <a:endParaRPr lang="en-CA" sz="2200" dirty="0"/>
          </a:p>
          <a:p>
            <a:pPr indent="-365125" algn="just">
              <a:spcBef>
                <a:spcPts val="0"/>
              </a:spcBef>
              <a:buSzPct val="100000"/>
            </a:pPr>
            <a:r>
              <a:rPr lang="fr-CA" sz="3200" dirty="0"/>
              <a:t>Ce budget ne doit pas servir à la formation.</a:t>
            </a:r>
            <a:endParaRPr lang="en-CA" sz="3200" dirty="0"/>
          </a:p>
          <a:p>
            <a:pPr indent="-365125" algn="just">
              <a:spcBef>
                <a:spcPts val="0"/>
              </a:spcBef>
              <a:buNone/>
            </a:pPr>
            <a:endParaRPr lang="en-CA" sz="3200" dirty="0"/>
          </a:p>
        </p:txBody>
      </p:sp>
      <p:sp>
        <p:nvSpPr>
          <p:cNvPr id="3" name="Title 2"/>
          <p:cNvSpPr>
            <a:spLocks noGrp="1"/>
          </p:cNvSpPr>
          <p:nvPr>
            <p:ph type="title"/>
          </p:nvPr>
        </p:nvSpPr>
        <p:spPr>
          <a:xfrm>
            <a:off x="251520" y="274638"/>
            <a:ext cx="8435280" cy="1143000"/>
          </a:xfrm>
        </p:spPr>
        <p:txBody>
          <a:bodyPr>
            <a:normAutofit/>
          </a:bodyPr>
          <a:lstStyle/>
          <a:p>
            <a:r>
              <a:rPr lang="fr-CA" dirty="0" smtClean="0">
                <a:solidFill>
                  <a:srgbClr val="C00000"/>
                </a:solidFill>
                <a:effectLst/>
              </a:rPr>
              <a:t>Financement</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8354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11350"/>
            <a:ext cx="8229600" cy="4525962"/>
          </a:xfrm>
        </p:spPr>
        <p:txBody>
          <a:bodyPr/>
          <a:lstStyle/>
          <a:p>
            <a:pPr indent="-365125" algn="just">
              <a:buSzPct val="100000"/>
            </a:pPr>
            <a:r>
              <a:rPr lang="fr-CA" sz="3200" dirty="0"/>
              <a:t>Loi sur l’équité en matière d’emploi </a:t>
            </a:r>
            <a:endParaRPr lang="fr-CA" sz="3200" dirty="0" smtClean="0"/>
          </a:p>
          <a:p>
            <a:pPr indent="-365125" algn="just">
              <a:buSzPct val="100000"/>
            </a:pPr>
            <a:endParaRPr lang="en-CA" sz="3200" dirty="0"/>
          </a:p>
          <a:p>
            <a:pPr indent="-365125" algn="just">
              <a:buSzPct val="100000"/>
            </a:pPr>
            <a:r>
              <a:rPr lang="fr-CA" sz="3200" dirty="0"/>
              <a:t>Règlement sur l’équité en matière d’emploi </a:t>
            </a:r>
            <a:endParaRPr lang="fr-CA" sz="3200" dirty="0" smtClean="0"/>
          </a:p>
          <a:p>
            <a:pPr indent="-365125" algn="just">
              <a:buSzPct val="100000"/>
            </a:pPr>
            <a:endParaRPr lang="en-CA" sz="3200" dirty="0"/>
          </a:p>
          <a:p>
            <a:pPr indent="-365125" algn="just">
              <a:buSzPct val="100000"/>
            </a:pPr>
            <a:r>
              <a:rPr lang="fr-CA" sz="3200" dirty="0"/>
              <a:t>Ligne directrice n</a:t>
            </a:r>
            <a:r>
              <a:rPr lang="fr-CA" sz="3200" baseline="30000" dirty="0"/>
              <a:t>o</a:t>
            </a:r>
            <a:r>
              <a:rPr lang="fr-CA" sz="3200" dirty="0"/>
              <a:t> 3 sur l’équité en matière d’emploi (consultation et collaboration)</a:t>
            </a:r>
            <a:endParaRPr lang="en-CA" sz="3200" dirty="0"/>
          </a:p>
          <a:p>
            <a:pPr marL="109537" indent="0" algn="just">
              <a:buSzPct val="100000"/>
              <a:buNone/>
            </a:pPr>
            <a:endParaRPr lang="en-CA" sz="3200" dirty="0"/>
          </a:p>
        </p:txBody>
      </p:sp>
      <p:sp>
        <p:nvSpPr>
          <p:cNvPr id="3" name="Title 2"/>
          <p:cNvSpPr>
            <a:spLocks noGrp="1"/>
          </p:cNvSpPr>
          <p:nvPr>
            <p:ph type="title"/>
          </p:nvPr>
        </p:nvSpPr>
        <p:spPr>
          <a:xfrm>
            <a:off x="251520" y="274638"/>
            <a:ext cx="8435280" cy="1143000"/>
          </a:xfrm>
        </p:spPr>
        <p:txBody>
          <a:bodyPr>
            <a:normAutofit/>
          </a:bodyPr>
          <a:lstStyle/>
          <a:p>
            <a:r>
              <a:rPr lang="fr-CA" dirty="0">
                <a:solidFill>
                  <a:srgbClr val="C00000"/>
                </a:solidFill>
                <a:effectLst/>
              </a:rPr>
              <a:t>Références </a:t>
            </a:r>
            <a:r>
              <a:rPr lang="fr-CA" dirty="0" smtClean="0">
                <a:solidFill>
                  <a:srgbClr val="C00000"/>
                </a:solidFill>
                <a:effectLst/>
              </a:rPr>
              <a:t>:</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06696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999382"/>
            <a:ext cx="8435280" cy="4525962"/>
          </a:xfrm>
        </p:spPr>
        <p:txBody>
          <a:bodyPr/>
          <a:lstStyle/>
          <a:p>
            <a:pPr marL="541338" lvl="0" indent="-541338" algn="just">
              <a:spcBef>
                <a:spcPts val="0"/>
              </a:spcBef>
              <a:buSzPct val="100000"/>
              <a:buFont typeface="Wingdings" panose="05000000000000000000" pitchFamily="2" charset="2"/>
              <a:buChar char="v"/>
            </a:pPr>
            <a:r>
              <a:rPr lang="fr-CA" sz="3200" dirty="0"/>
              <a:t>Politiques et pratiques de l’employeur en matière de recrutement, de maintien à l’effectif, de promotion, de mutations et de conditions </a:t>
            </a:r>
            <a:r>
              <a:rPr lang="fr-CA" sz="3200" dirty="0" smtClean="0"/>
              <a:t>d’emploi;</a:t>
            </a:r>
            <a:endParaRPr lang="en-CA" sz="3200" dirty="0"/>
          </a:p>
          <a:p>
            <a:pPr marL="541338" lvl="0" indent="-541338" algn="just">
              <a:spcBef>
                <a:spcPts val="1800"/>
              </a:spcBef>
              <a:buSzPct val="100000"/>
              <a:buFont typeface="Wingdings" panose="05000000000000000000" pitchFamily="2" charset="2"/>
              <a:buChar char="v"/>
            </a:pPr>
            <a:r>
              <a:rPr lang="fr-CA" sz="3200" dirty="0"/>
              <a:t>Conventions </a:t>
            </a:r>
            <a:r>
              <a:rPr lang="fr-CA" sz="3200" dirty="0" smtClean="0"/>
              <a:t>collectives;</a:t>
            </a:r>
            <a:endParaRPr lang="en-CA" sz="3200" dirty="0"/>
          </a:p>
          <a:p>
            <a:pPr marL="541338" lvl="0" indent="-541338" algn="just">
              <a:spcBef>
                <a:spcPts val="1800"/>
              </a:spcBef>
              <a:buSzPct val="100000"/>
              <a:buFont typeface="Wingdings" panose="05000000000000000000" pitchFamily="2" charset="2"/>
              <a:buChar char="v"/>
            </a:pPr>
            <a:r>
              <a:rPr lang="fr-CA" sz="3200" dirty="0"/>
              <a:t>Taux de rémunération, avantages sociaux et systèmes de </a:t>
            </a:r>
            <a:r>
              <a:rPr lang="fr-CA" sz="3200" dirty="0" smtClean="0"/>
              <a:t>classification;</a:t>
            </a:r>
            <a:endParaRPr lang="en-CA" sz="3200" dirty="0"/>
          </a:p>
          <a:p>
            <a:pPr marL="541338" indent="-541338">
              <a:buNone/>
            </a:pPr>
            <a:endParaRPr lang="en-CA" dirty="0"/>
          </a:p>
        </p:txBody>
      </p:sp>
      <p:sp>
        <p:nvSpPr>
          <p:cNvPr id="3" name="Title 2"/>
          <p:cNvSpPr>
            <a:spLocks noGrp="1"/>
          </p:cNvSpPr>
          <p:nvPr>
            <p:ph type="title"/>
          </p:nvPr>
        </p:nvSpPr>
        <p:spPr>
          <a:xfrm>
            <a:off x="251520" y="274638"/>
            <a:ext cx="8280920" cy="1143000"/>
          </a:xfrm>
        </p:spPr>
        <p:txBody>
          <a:bodyPr>
            <a:normAutofit fontScale="90000"/>
          </a:bodyPr>
          <a:lstStyle/>
          <a:p>
            <a:r>
              <a:rPr lang="fr-CA" dirty="0">
                <a:solidFill>
                  <a:srgbClr val="C00000"/>
                </a:solidFill>
                <a:effectLst/>
              </a:rPr>
              <a:t>Documents de référence </a:t>
            </a:r>
            <a:r>
              <a:rPr lang="fr-CA" dirty="0" smtClean="0">
                <a:solidFill>
                  <a:srgbClr val="C00000"/>
                </a:solidFill>
                <a:effectLst/>
              </a:rPr>
              <a:t>recommandés</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6010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268760"/>
            <a:ext cx="8363272" cy="4680520"/>
          </a:xfrm>
        </p:spPr>
        <p:txBody>
          <a:bodyPr/>
          <a:lstStyle/>
          <a:p>
            <a:pPr marL="539750" lvl="0" indent="-539750" algn="just">
              <a:buSzPct val="100000"/>
              <a:buFont typeface="Wingdings" panose="05000000000000000000" pitchFamily="2" charset="2"/>
              <a:buChar char="v"/>
            </a:pPr>
            <a:r>
              <a:rPr lang="fr-CA" sz="3200" dirty="0"/>
              <a:t>Mesures qui se trouvent dans le plan d’équité en matière d’emploi et calendriers de mise en œuvre de ces </a:t>
            </a:r>
            <a:r>
              <a:rPr lang="fr-CA" sz="3200" dirty="0" smtClean="0"/>
              <a:t>mesures;</a:t>
            </a:r>
          </a:p>
          <a:p>
            <a:pPr marL="539750" lvl="0" indent="-539750" algn="just">
              <a:buSzPct val="100000"/>
              <a:buFont typeface="Wingdings" panose="05000000000000000000" pitchFamily="2" charset="2"/>
              <a:buChar char="v"/>
            </a:pPr>
            <a:endParaRPr lang="en-CA" sz="3200" dirty="0"/>
          </a:p>
          <a:p>
            <a:pPr marL="539750" lvl="0" indent="-539750" algn="just">
              <a:buSzPct val="100000"/>
              <a:buFont typeface="Wingdings" panose="05000000000000000000" pitchFamily="2" charset="2"/>
              <a:buChar char="v"/>
            </a:pPr>
            <a:r>
              <a:rPr lang="fr-CA" sz="3200" dirty="0"/>
              <a:t>Résultats du sondage sur l’effectif, de l’analyse de l’effectif et de l’étude des systèmes </a:t>
            </a:r>
            <a:r>
              <a:rPr lang="fr-CA" sz="3200" dirty="0" smtClean="0"/>
              <a:t>d’emploi;</a:t>
            </a:r>
            <a:endParaRPr lang="en-CA" sz="3200" dirty="0"/>
          </a:p>
          <a:p>
            <a:pPr marL="109537" indent="0">
              <a:buNone/>
            </a:pPr>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46890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138932"/>
            <a:ext cx="8363272" cy="5242396"/>
          </a:xfrm>
        </p:spPr>
        <p:txBody>
          <a:bodyPr/>
          <a:lstStyle/>
          <a:p>
            <a:pPr marL="541338" lvl="0" indent="-541338" algn="just">
              <a:spcBef>
                <a:spcPts val="0"/>
              </a:spcBef>
              <a:buSzPct val="100000"/>
              <a:buFont typeface="Wingdings" panose="05000000000000000000" pitchFamily="2" charset="2"/>
              <a:buChar char="v"/>
            </a:pPr>
            <a:r>
              <a:rPr lang="fr-CA" sz="3200" dirty="0"/>
              <a:t>Tous les renseignements que l’employeur prend en compte dans ses décisions d’équité en matière d’emploi, ainsi que tout renseignement complémentaire nécessaire pour formuler une position en matière d’équité − que l’employeur traite ou pas d’un enjeu particulier au moment de la </a:t>
            </a:r>
            <a:r>
              <a:rPr lang="fr-CA" sz="3200" dirty="0" smtClean="0"/>
              <a:t>demande;</a:t>
            </a:r>
            <a:endParaRPr lang="en-CA" sz="3200" dirty="0"/>
          </a:p>
          <a:p>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66440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908720"/>
            <a:ext cx="8424936" cy="5184576"/>
          </a:xfrm>
        </p:spPr>
        <p:txBody>
          <a:bodyPr/>
          <a:lstStyle/>
          <a:p>
            <a:pPr marL="541338" lvl="0" indent="-541338" algn="just">
              <a:spcBef>
                <a:spcPts val="0"/>
              </a:spcBef>
              <a:buSzPct val="100000"/>
              <a:buFont typeface="Wingdings" panose="05000000000000000000" pitchFamily="2" charset="2"/>
              <a:buChar char="v"/>
            </a:pPr>
            <a:r>
              <a:rPr lang="fr-CA" sz="3200" dirty="0"/>
              <a:t>Information sur la conception du processus de collecte de l’information pour fins d’équité en matière d’emploi afin de faciliter la participation </a:t>
            </a:r>
            <a:r>
              <a:rPr lang="fr-CA" sz="3200" dirty="0" smtClean="0"/>
              <a:t>syndicale;</a:t>
            </a:r>
          </a:p>
          <a:p>
            <a:pPr marL="541338" lvl="0" indent="-541338" algn="just">
              <a:spcBef>
                <a:spcPts val="0"/>
              </a:spcBef>
              <a:buSzPct val="100000"/>
              <a:buFont typeface="Wingdings" panose="05000000000000000000" pitchFamily="2" charset="2"/>
              <a:buChar char="v"/>
            </a:pPr>
            <a:endParaRPr lang="en-CA" sz="3200" dirty="0"/>
          </a:p>
          <a:p>
            <a:pPr marL="541338" lvl="0" indent="-541338" algn="just">
              <a:spcBef>
                <a:spcPts val="0"/>
              </a:spcBef>
              <a:buSzPct val="100000"/>
              <a:buFont typeface="Wingdings" panose="05000000000000000000" pitchFamily="2" charset="2"/>
              <a:buChar char="v"/>
            </a:pPr>
            <a:r>
              <a:rPr lang="fr-CA" sz="3200" dirty="0"/>
              <a:t>Information concernant tout l’effectif de l’employeur et pas uniquement celui de l’unité de négociation que le syndicat </a:t>
            </a:r>
            <a:r>
              <a:rPr lang="fr-CA" sz="3200" dirty="0" smtClean="0"/>
              <a:t>représente.</a:t>
            </a:r>
            <a:endParaRPr lang="en-CA" sz="3200" dirty="0"/>
          </a:p>
          <a:p>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0377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332656"/>
            <a:ext cx="8812088" cy="5674444"/>
          </a:xfrm>
        </p:spPr>
        <p:txBody>
          <a:bodyPr/>
          <a:lstStyle/>
          <a:p>
            <a:pPr indent="-365125" algn="just">
              <a:lnSpc>
                <a:spcPts val="3500"/>
              </a:lnSpc>
              <a:spcBef>
                <a:spcPts val="0"/>
              </a:spcBef>
              <a:buSzPct val="100000"/>
            </a:pPr>
            <a:r>
              <a:rPr lang="fr-CA" sz="3200" dirty="0"/>
              <a:t>Veiller à ce que la consultation et la collaboration avec les représentantes et représentants syndicaux et les représentantes et représentants des groupes d’équité couvrent tous les aspects et toutes les phases du processus d’équité en matière </a:t>
            </a:r>
            <a:r>
              <a:rPr lang="fr-CA" sz="3200" dirty="0" smtClean="0"/>
              <a:t>d’emploi/ de diversité.</a:t>
            </a:r>
            <a:endParaRPr lang="en-CA" sz="3200" dirty="0"/>
          </a:p>
          <a:p>
            <a:pPr indent="-365125" algn="just">
              <a:lnSpc>
                <a:spcPts val="3500"/>
              </a:lnSpc>
              <a:spcBef>
                <a:spcPts val="1800"/>
              </a:spcBef>
              <a:buSzPct val="100000"/>
            </a:pPr>
            <a:r>
              <a:rPr lang="fr-CA" sz="3200" dirty="0" smtClean="0"/>
              <a:t>Participer </a:t>
            </a:r>
            <a:r>
              <a:rPr lang="fr-CA" sz="3200" dirty="0"/>
              <a:t>à la préparation, à la mise en œuvre et à la révision des plans </a:t>
            </a:r>
            <a:r>
              <a:rPr lang="fr-CA" sz="3200" dirty="0" smtClean="0"/>
              <a:t>locaux/régionaux </a:t>
            </a:r>
            <a:r>
              <a:rPr lang="fr-CA" sz="3200" dirty="0"/>
              <a:t>d’équité en matière d’emploi. </a:t>
            </a:r>
            <a:endParaRPr lang="en-CA" sz="3200" dirty="0"/>
          </a:p>
          <a:p>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5437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431430"/>
            <a:ext cx="8229600" cy="4525962"/>
          </a:xfrm>
        </p:spPr>
        <p:txBody>
          <a:bodyPr/>
          <a:lstStyle/>
          <a:p>
            <a:pPr marL="109537" indent="0" algn="just">
              <a:buNone/>
            </a:pPr>
            <a:r>
              <a:rPr lang="fr-CA" sz="3200" dirty="0"/>
              <a:t>Il y a deux (2) coprésidentes ou coprésidents, soit un ou une (1) pour le syndicat et l’autre pour la direction (poste exclu).</a:t>
            </a:r>
            <a:endParaRPr lang="en-CA" sz="3200" dirty="0"/>
          </a:p>
          <a:p>
            <a:pPr algn="just"/>
            <a:endParaRPr lang="en-CA" sz="3200" dirty="0"/>
          </a:p>
        </p:txBody>
      </p:sp>
      <p:sp>
        <p:nvSpPr>
          <p:cNvPr id="3" name="Title 2"/>
          <p:cNvSpPr>
            <a:spLocks noGrp="1"/>
          </p:cNvSpPr>
          <p:nvPr>
            <p:ph type="title"/>
          </p:nvPr>
        </p:nvSpPr>
        <p:spPr>
          <a:xfrm>
            <a:off x="457200" y="485800"/>
            <a:ext cx="8229600" cy="1143000"/>
          </a:xfrm>
        </p:spPr>
        <p:txBody>
          <a:bodyPr>
            <a:normAutofit/>
          </a:bodyPr>
          <a:lstStyle/>
          <a:p>
            <a:r>
              <a:rPr lang="fr-CA" dirty="0" smtClean="0">
                <a:solidFill>
                  <a:srgbClr val="C00000"/>
                </a:solidFill>
                <a:effectLst/>
              </a:rPr>
              <a:t>COMPOSITION</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8774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260648"/>
            <a:ext cx="8712968" cy="5746452"/>
          </a:xfrm>
        </p:spPr>
        <p:txBody>
          <a:bodyPr/>
          <a:lstStyle/>
          <a:p>
            <a:pPr marL="4763" lvl="0" indent="0" algn="just">
              <a:lnSpc>
                <a:spcPts val="3300"/>
              </a:lnSpc>
              <a:spcBef>
                <a:spcPts val="0"/>
              </a:spcBef>
              <a:buNone/>
              <a:tabLst>
                <a:tab pos="446088" algn="l"/>
              </a:tabLst>
            </a:pPr>
            <a:r>
              <a:rPr lang="fr-CA" sz="3000" b="1" dirty="0" smtClean="0"/>
              <a:t>A.	</a:t>
            </a:r>
            <a:r>
              <a:rPr lang="fr-CA" sz="3000" dirty="0" smtClean="0"/>
              <a:t>Chacun </a:t>
            </a:r>
            <a:r>
              <a:rPr lang="fr-CA" sz="3000" dirty="0"/>
              <a:t>des syndicats présents dans le </a:t>
            </a:r>
            <a:r>
              <a:rPr lang="fr-CA" sz="3000" dirty="0" smtClean="0"/>
              <a:t>	milieu </a:t>
            </a:r>
            <a:r>
              <a:rPr lang="fr-CA" sz="3000" dirty="0"/>
              <a:t>de travail est représenté :</a:t>
            </a:r>
            <a:endParaRPr lang="en-CA" sz="3000" dirty="0"/>
          </a:p>
          <a:p>
            <a:pPr marL="109537" indent="0" algn="just">
              <a:lnSpc>
                <a:spcPts val="3300"/>
              </a:lnSpc>
              <a:spcBef>
                <a:spcPts val="0"/>
              </a:spcBef>
              <a:buNone/>
            </a:pPr>
            <a:endParaRPr lang="en-CA" sz="3000" dirty="0"/>
          </a:p>
          <a:p>
            <a:pPr marL="906463" lvl="1" indent="-514350" algn="just">
              <a:lnSpc>
                <a:spcPts val="3300"/>
              </a:lnSpc>
              <a:spcBef>
                <a:spcPts val="0"/>
              </a:spcBef>
              <a:buFont typeface="+mj-lt"/>
              <a:buAutoNum type="arabicPeriod"/>
            </a:pPr>
            <a:r>
              <a:rPr lang="fr-CA" sz="3000" dirty="0"/>
              <a:t>La coprésidente ou le coprésident syndical est choisi par les représentantes et représentants syndicaux. (Cela n’empêche pas la rotation de la présidence parmi les représentantes et représentants syndicaux); et</a:t>
            </a:r>
            <a:endParaRPr lang="en-CA" sz="3000" dirty="0"/>
          </a:p>
          <a:p>
            <a:pPr marL="906463" lvl="1" indent="-514350" algn="just">
              <a:lnSpc>
                <a:spcPts val="3300"/>
              </a:lnSpc>
              <a:spcBef>
                <a:spcPts val="1800"/>
              </a:spcBef>
              <a:buFont typeface="+mj-lt"/>
              <a:buAutoNum type="arabicPeriod"/>
            </a:pPr>
            <a:r>
              <a:rPr lang="fr-CA" sz="3000" dirty="0"/>
              <a:t>Les représentantes et représentants syndicaux sont des personnes qui ont démontré une passion pour l’équité en matière d’emploi et la diversité.</a:t>
            </a:r>
            <a:endParaRPr lang="en-CA" sz="3000" dirty="0"/>
          </a:p>
          <a:p>
            <a:pPr marL="109537" indent="0">
              <a:buNone/>
            </a:pPr>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8239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848" y="2489250"/>
            <a:ext cx="8229600" cy="2883966"/>
          </a:xfrm>
        </p:spPr>
        <p:txBody>
          <a:bodyPr/>
          <a:lstStyle/>
          <a:p>
            <a:pPr marL="109537" lvl="0" indent="0" algn="just">
              <a:buNone/>
              <a:tabLst>
                <a:tab pos="811213" algn="l"/>
              </a:tabLst>
            </a:pPr>
            <a:r>
              <a:rPr lang="fr-CA" sz="3200" b="1" dirty="0" smtClean="0"/>
              <a:t>B.	</a:t>
            </a:r>
            <a:r>
              <a:rPr lang="fr-CA" sz="3200" dirty="0" smtClean="0"/>
              <a:t>La </a:t>
            </a:r>
            <a:r>
              <a:rPr lang="fr-CA" sz="3200" dirty="0"/>
              <a:t>coprésidente ou le coprésident </a:t>
            </a:r>
            <a:r>
              <a:rPr lang="fr-CA" sz="3200" dirty="0" smtClean="0"/>
              <a:t>	patronal est </a:t>
            </a:r>
            <a:r>
              <a:rPr lang="fr-CA" sz="3200" dirty="0"/>
              <a:t>du niveau de directeur </a:t>
            </a:r>
            <a:r>
              <a:rPr lang="fr-CA" sz="3200" dirty="0" smtClean="0"/>
              <a:t>	adjoint </a:t>
            </a:r>
            <a:r>
              <a:rPr lang="fr-CA" sz="3200" dirty="0"/>
              <a:t>ou </a:t>
            </a:r>
            <a:r>
              <a:rPr lang="fr-CA" sz="3200" dirty="0" smtClean="0"/>
              <a:t>directrice </a:t>
            </a:r>
            <a:r>
              <a:rPr lang="fr-CA" sz="3200" dirty="0"/>
              <a:t>adjointe, au </a:t>
            </a:r>
            <a:r>
              <a:rPr lang="fr-CA" sz="3200" dirty="0" smtClean="0"/>
              <a:t>	minimum</a:t>
            </a:r>
            <a:r>
              <a:rPr lang="fr-CA" sz="3200" dirty="0"/>
              <a:t>.</a:t>
            </a:r>
            <a:endParaRPr lang="en-CA" sz="3200" dirty="0"/>
          </a:p>
          <a:p>
            <a:endParaRPr lang="en-CA" dirty="0"/>
          </a:p>
        </p:txBody>
      </p:sp>
      <p:pic>
        <p:nvPicPr>
          <p:cNvPr id="5"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7779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88640"/>
            <a:ext cx="8784976" cy="6192688"/>
          </a:xfrm>
        </p:spPr>
        <p:txBody>
          <a:bodyPr/>
          <a:lstStyle/>
          <a:p>
            <a:pPr marL="109537" lvl="0" indent="0" algn="just">
              <a:buNone/>
              <a:tabLst>
                <a:tab pos="717550" algn="l"/>
              </a:tabLst>
            </a:pPr>
            <a:r>
              <a:rPr lang="fr-CA" sz="3000" b="1" dirty="0" smtClean="0"/>
              <a:t>C.	</a:t>
            </a:r>
            <a:r>
              <a:rPr lang="fr-CA" sz="3000" dirty="0" smtClean="0"/>
              <a:t>Chacun </a:t>
            </a:r>
            <a:r>
              <a:rPr lang="fr-CA" sz="3000" dirty="0"/>
              <a:t>des cinq (5) groupes d’équité − à </a:t>
            </a:r>
            <a:r>
              <a:rPr lang="fr-CA" sz="3000" dirty="0" smtClean="0"/>
              <a:t>	savoir </a:t>
            </a:r>
            <a:r>
              <a:rPr lang="fr-CA" sz="3000" dirty="0"/>
              <a:t>les Autochtones, les personnes </a:t>
            </a:r>
            <a:r>
              <a:rPr lang="fr-CA" sz="3000" dirty="0" smtClean="0"/>
              <a:t>	handicapées</a:t>
            </a:r>
            <a:r>
              <a:rPr lang="fr-CA" sz="3000" dirty="0"/>
              <a:t>, les femmes, les GLBT (gais, </a:t>
            </a:r>
            <a:r>
              <a:rPr lang="fr-CA" sz="3000" dirty="0" smtClean="0"/>
              <a:t>	lesbiennes</a:t>
            </a:r>
            <a:r>
              <a:rPr lang="fr-CA" sz="3000" dirty="0"/>
              <a:t>, bisexuel(le)s et transgenres) </a:t>
            </a:r>
            <a:r>
              <a:rPr lang="fr-CA" sz="3000" dirty="0" smtClean="0"/>
              <a:t>	et les </a:t>
            </a:r>
            <a:r>
              <a:rPr lang="fr-CA" sz="3000" dirty="0"/>
              <a:t>membres raciaux visibles − est </a:t>
            </a:r>
            <a:r>
              <a:rPr lang="fr-CA" sz="3000" dirty="0" smtClean="0"/>
              <a:t>	représenté.</a:t>
            </a:r>
            <a:endParaRPr lang="en-CA" sz="3000" dirty="0"/>
          </a:p>
          <a:p>
            <a:pPr marL="906463" lvl="1" indent="-514350" algn="just">
              <a:spcBef>
                <a:spcPts val="1800"/>
              </a:spcBef>
              <a:buFont typeface="+mj-lt"/>
              <a:buAutoNum type="arabicPeriod"/>
            </a:pPr>
            <a:r>
              <a:rPr lang="fr-CA" sz="3000" dirty="0"/>
              <a:t>La sélection de ces membres est faite par les coprésidentes ou coprésidents ou, s’il y a des sous-comités en place, les membres des sous-comités choisissent leurs représentantes ou représentants au comité.</a:t>
            </a:r>
            <a:endParaRPr lang="en-CA" sz="3000" dirty="0"/>
          </a:p>
          <a:p>
            <a:pPr marL="109537" indent="0">
              <a:buNone/>
            </a:pPr>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3482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5194"/>
            <a:ext cx="8003232" cy="3460030"/>
          </a:xfrm>
        </p:spPr>
        <p:txBody>
          <a:bodyPr/>
          <a:lstStyle/>
          <a:p>
            <a:pPr marL="0" lvl="1" indent="0" algn="just">
              <a:buNone/>
            </a:pPr>
            <a:r>
              <a:rPr lang="en-CA" altLang="en-US" sz="3200" b="1" dirty="0"/>
              <a:t>D</a:t>
            </a:r>
            <a:r>
              <a:rPr lang="en-CA" altLang="en-US" sz="3200" dirty="0"/>
              <a:t>.	</a:t>
            </a:r>
            <a:r>
              <a:rPr lang="en-CA" altLang="en-US" sz="3200" dirty="0" smtClean="0"/>
              <a:t>La </a:t>
            </a:r>
            <a:r>
              <a:rPr lang="en-CA" altLang="en-US" sz="3200" dirty="0" err="1" smtClean="0"/>
              <a:t>coprésidente</a:t>
            </a:r>
            <a:r>
              <a:rPr lang="en-CA" altLang="en-US" sz="3200" dirty="0" smtClean="0"/>
              <a:t> </a:t>
            </a:r>
            <a:r>
              <a:rPr lang="en-CA" altLang="en-US" sz="3200" dirty="0" err="1" smtClean="0"/>
              <a:t>patronale</a:t>
            </a:r>
            <a:r>
              <a:rPr lang="en-CA" altLang="en-US" sz="3200" dirty="0" smtClean="0"/>
              <a:t> </a:t>
            </a:r>
            <a:r>
              <a:rPr lang="en-CA" altLang="en-US" sz="3200" dirty="0" err="1" smtClean="0"/>
              <a:t>ou</a:t>
            </a:r>
            <a:r>
              <a:rPr lang="en-CA" altLang="en-US" sz="3200" dirty="0" smtClean="0"/>
              <a:t> le 	</a:t>
            </a:r>
            <a:r>
              <a:rPr lang="en-CA" altLang="en-US" sz="3200" dirty="0" err="1" smtClean="0"/>
              <a:t>coprésident</a:t>
            </a:r>
            <a:r>
              <a:rPr lang="en-CA" altLang="en-US" sz="3200" dirty="0" smtClean="0"/>
              <a:t> patronal </a:t>
            </a:r>
            <a:r>
              <a:rPr lang="en-CA" altLang="en-US" sz="3200" dirty="0" err="1" smtClean="0"/>
              <a:t>choisit</a:t>
            </a:r>
            <a:r>
              <a:rPr lang="en-CA" altLang="en-US" sz="3200" dirty="0" smtClean="0"/>
              <a:t> un (1) 	</a:t>
            </a:r>
            <a:r>
              <a:rPr lang="en-CA" altLang="en-US" sz="3200" dirty="0" err="1" smtClean="0"/>
              <a:t>coordonnateur</a:t>
            </a:r>
            <a:r>
              <a:rPr lang="en-CA" altLang="en-US" sz="3200" dirty="0" smtClean="0"/>
              <a:t> </a:t>
            </a:r>
            <a:r>
              <a:rPr lang="en-CA" altLang="en-US" sz="3200" dirty="0" err="1" smtClean="0"/>
              <a:t>ou</a:t>
            </a:r>
            <a:r>
              <a:rPr lang="en-CA" altLang="en-US" sz="3200" dirty="0" smtClean="0"/>
              <a:t> </a:t>
            </a:r>
            <a:r>
              <a:rPr lang="en-CA" altLang="en-US" sz="3200" dirty="0" err="1" smtClean="0"/>
              <a:t>une</a:t>
            </a:r>
            <a:r>
              <a:rPr lang="en-CA" altLang="en-US" sz="3200" dirty="0" smtClean="0"/>
              <a:t> (1) 	</a:t>
            </a:r>
            <a:r>
              <a:rPr lang="en-CA" altLang="en-US" sz="3200" dirty="0" err="1" smtClean="0"/>
              <a:t>coordonnatrice</a:t>
            </a:r>
            <a:r>
              <a:rPr lang="en-CA" altLang="en-US" sz="3200" dirty="0" smtClean="0"/>
              <a:t> des </a:t>
            </a:r>
            <a:r>
              <a:rPr lang="en-CA" altLang="en-US" sz="3200" dirty="0" err="1" smtClean="0"/>
              <a:t>réunions</a:t>
            </a:r>
            <a:r>
              <a:rPr lang="en-CA" altLang="en-US" sz="3200" dirty="0" smtClean="0"/>
              <a:t>.</a:t>
            </a:r>
            <a:endParaRPr lang="en-CA" altLang="en-US" sz="3200" dirty="0"/>
          </a:p>
          <a:p>
            <a:pPr marL="109537" lvl="0" indent="0" algn="just">
              <a:buNone/>
              <a:tabLst>
                <a:tab pos="623888" algn="l"/>
              </a:tabLst>
            </a:pPr>
            <a:endParaRPr lang="fr-CA" sz="3200" dirty="0"/>
          </a:p>
          <a:p>
            <a:endParaRPr lang="en-CA" dirty="0"/>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3126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481138"/>
            <a:ext cx="8568952" cy="4525962"/>
          </a:xfrm>
        </p:spPr>
        <p:txBody>
          <a:bodyPr/>
          <a:lstStyle/>
          <a:p>
            <a:pPr marL="109537" indent="0" algn="just">
              <a:lnSpc>
                <a:spcPts val="3500"/>
              </a:lnSpc>
              <a:spcBef>
                <a:spcPts val="0"/>
              </a:spcBef>
              <a:buNone/>
            </a:pPr>
            <a:r>
              <a:rPr lang="fr-CA" sz="3200" dirty="0"/>
              <a:t>Toutes les parties s’efforcent de se mettre d’accord sur chaque étape du processus d’équité en matière d’emploi et sur les décisions de fond à prendre dans le cadre de ce processus. L’obligation conjointe devrait comprendre le droit à l’égalité de représentation au sein des comités décisionnels ainsi que le droit à la pleine divulgation.</a:t>
            </a:r>
            <a:endParaRPr lang="en-CA" sz="3200" dirty="0"/>
          </a:p>
          <a:p>
            <a:pPr marL="109537" indent="0">
              <a:buNone/>
            </a:pPr>
            <a:endParaRPr lang="en-CA" dirty="0"/>
          </a:p>
        </p:txBody>
      </p:sp>
      <p:sp>
        <p:nvSpPr>
          <p:cNvPr id="3" name="Title 2"/>
          <p:cNvSpPr>
            <a:spLocks noGrp="1"/>
          </p:cNvSpPr>
          <p:nvPr>
            <p:ph type="title"/>
          </p:nvPr>
        </p:nvSpPr>
        <p:spPr>
          <a:xfrm>
            <a:off x="323528" y="274638"/>
            <a:ext cx="8363272" cy="1143000"/>
          </a:xfrm>
        </p:spPr>
        <p:txBody>
          <a:bodyPr>
            <a:normAutofit/>
          </a:bodyPr>
          <a:lstStyle/>
          <a:p>
            <a:r>
              <a:rPr lang="fr-CA" dirty="0">
                <a:solidFill>
                  <a:srgbClr val="C00000"/>
                </a:solidFill>
                <a:effectLst/>
              </a:rPr>
              <a:t>Rôles et responsabilités </a:t>
            </a:r>
            <a:r>
              <a:rPr lang="fr-CA" dirty="0" smtClean="0">
                <a:solidFill>
                  <a:srgbClr val="C00000"/>
                </a:solidFill>
                <a:effectLst/>
              </a:rPr>
              <a:t>:</a:t>
            </a:r>
            <a:endParaRPr lang="en-CA" dirty="0">
              <a:solidFill>
                <a:srgbClr val="C00000"/>
              </a:solidFill>
            </a:endParaRPr>
          </a:p>
        </p:txBody>
      </p:sp>
      <p:pic>
        <p:nvPicPr>
          <p:cNvPr id="4" name="Picture 3"/>
          <p:cNvPicPr>
            <a:picLocks noChangeAspect="1" noChangeArrowheads="1"/>
          </p:cNvPicPr>
          <p:nvPr/>
        </p:nvPicPr>
        <p:blipFill>
          <a:blip r:embed="rId2" cstate="print">
            <a:lum bright="10000" contrast="-20000"/>
            <a:grayscl/>
            <a:extLst>
              <a:ext uri="{28A0092B-C50C-407E-A947-70E740481C1C}">
                <a14:useLocalDpi xmlns:a14="http://schemas.microsoft.com/office/drawing/2010/main" val="0"/>
              </a:ext>
            </a:extLst>
          </a:blip>
          <a:srcRect t="-8543" b="-8543"/>
          <a:stretch>
            <a:fillRect/>
          </a:stretch>
        </p:blipFill>
        <p:spPr bwMode="auto">
          <a:xfrm>
            <a:off x="152400" y="6002338"/>
            <a:ext cx="8286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76822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TE">
  <a:themeElements>
    <a:clrScheme name="Custom 2">
      <a:dk1>
        <a:sysClr val="windowText" lastClr="000000"/>
      </a:dk1>
      <a:lt1>
        <a:sysClr val="window" lastClr="FFFFFF"/>
      </a:lt1>
      <a:dk2>
        <a:srgbClr val="000000"/>
      </a:dk2>
      <a:lt2>
        <a:srgbClr val="F2F2F2"/>
      </a:lt2>
      <a:accent1>
        <a:srgbClr val="C00000"/>
      </a:accent1>
      <a:accent2>
        <a:srgbClr val="C00000"/>
      </a:accent2>
      <a:accent3>
        <a:srgbClr val="C00000"/>
      </a:accent3>
      <a:accent4>
        <a:srgbClr val="C00000"/>
      </a:accent4>
      <a:accent5>
        <a:srgbClr val="C00000"/>
      </a:accent5>
      <a:accent6>
        <a:srgbClr val="C00000"/>
      </a:accent6>
      <a:hlink>
        <a:srgbClr val="F2F2F2"/>
      </a:hlink>
      <a:folHlink>
        <a:srgbClr val="F2F2F2"/>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UTE</Template>
  <TotalTime>89</TotalTime>
  <Words>832</Words>
  <Application>Microsoft Office PowerPoint</Application>
  <PresentationFormat>On-screen Show (4:3)</PresentationFormat>
  <Paragraphs>96</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UTE</vt:lpstr>
      <vt:lpstr>LIGNES DIRECTRICES  POUR LA RÉDACTION  DU MANDAT D’UN COMITÉ LOCAL OU RÉGIONAL  DE  L’ÉQUITÉ EN MATIÈRE D’EMPLOI/DE LA DIVERSITÉ</vt:lpstr>
      <vt:lpstr>OBJECTIFS </vt:lpstr>
      <vt:lpstr>PowerPoint Presentation</vt:lpstr>
      <vt:lpstr>COMPOSITION</vt:lpstr>
      <vt:lpstr>PowerPoint Presentation</vt:lpstr>
      <vt:lpstr>PowerPoint Presentation</vt:lpstr>
      <vt:lpstr>PowerPoint Presentation</vt:lpstr>
      <vt:lpstr>PowerPoint Presentation</vt:lpstr>
      <vt:lpstr>Rôles et responsabilités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Durée du mandat des membres du comité </vt:lpstr>
      <vt:lpstr>Réunions du comité</vt:lpstr>
      <vt:lpstr>Formation</vt:lpstr>
      <vt:lpstr>Obligation de rendre compte</vt:lpstr>
      <vt:lpstr>Financement</vt:lpstr>
      <vt:lpstr>Références :</vt:lpstr>
      <vt:lpstr>Documents de référence recommandés</vt:lpstr>
      <vt:lpstr>PowerPoint Presentation</vt:lpstr>
      <vt:lpstr>PowerPoint Presentation</vt:lpstr>
      <vt:lpstr>PowerPoint Presentation</vt:lpstr>
    </vt:vector>
  </TitlesOfParts>
  <Company>Union of Taxation Employees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LIGNES DIRECTRICES  POUR LA RÉDACTION  DU MANDAT D’UN COMITÉ LOCAL OU RÉGIONAL  DE  L’ÉQUITÉ EN MATIÈRE D’EMPLOI/DE LA DIVERSITÉ</dc:title>
  <dc:creator>Michele Laplante Briere</dc:creator>
  <cp:lastModifiedBy>Michele Laplante Briere</cp:lastModifiedBy>
  <cp:revision>10</cp:revision>
  <dcterms:created xsi:type="dcterms:W3CDTF">2013-10-16T13:43:38Z</dcterms:created>
  <dcterms:modified xsi:type="dcterms:W3CDTF">2013-10-16T15:12:58Z</dcterms:modified>
</cp:coreProperties>
</file>