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308" r:id="rId3"/>
    <p:sldId id="316" r:id="rId4"/>
    <p:sldId id="279" r:id="rId5"/>
    <p:sldId id="317" r:id="rId6"/>
    <p:sldId id="294" r:id="rId7"/>
    <p:sldId id="298" r:id="rId8"/>
    <p:sldId id="299" r:id="rId9"/>
    <p:sldId id="300" r:id="rId10"/>
    <p:sldId id="302" r:id="rId11"/>
    <p:sldId id="303" r:id="rId12"/>
    <p:sldId id="311" r:id="rId13"/>
    <p:sldId id="312" r:id="rId14"/>
    <p:sldId id="313" r:id="rId15"/>
    <p:sldId id="314" r:id="rId16"/>
    <p:sldId id="315" r:id="rId17"/>
    <p:sldId id="310" r:id="rId18"/>
  </p:sldIdLst>
  <p:sldSz cx="9144000" cy="6858000" type="screen4x3"/>
  <p:notesSz cx="700405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5C9"/>
    <a:srgbClr val="005F8E"/>
    <a:srgbClr val="333333"/>
    <a:srgbClr val="ED1C24"/>
    <a:srgbClr val="90A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078" y="-84"/>
      </p:cViewPr>
      <p:guideLst>
        <p:guide orient="horz" pos="2905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OMEGA.DCE-EIR.NET\NATDFS\CRA\HQ\HRB\HRB_H07\GV\WRCD\_Restricted\Accident%20Reports\Raw%20data%20from%20iNICS\Master%20Fiscal%20Year%202004-2011%20-%20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21875722601747"/>
          <c:y val="9.8814419957424876E-2"/>
          <c:w val="0.80459950745219888"/>
          <c:h val="0.59288651974454931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DF0022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DF0022"/>
              </a:solidFill>
              <a:ln>
                <a:solidFill>
                  <a:srgbClr val="DF0022"/>
                </a:solidFill>
                <a:prstDash val="solid"/>
              </a:ln>
            </c:spPr>
          </c:marker>
          <c:cat>
            <c:strRef>
              <c:f>'New stats charts and tables'!$A$33:$A$39</c:f>
              <c:strCache>
                <c:ptCount val="7"/>
                <c:pt idx="0">
                  <c:v>2004-2005</c:v>
                </c:pt>
                <c:pt idx="1">
                  <c:v>2005-2006</c:v>
                </c:pt>
                <c:pt idx="2">
                  <c:v>2006-2007</c:v>
                </c:pt>
                <c:pt idx="3">
                  <c:v>2007-2008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</c:strCache>
            </c:strRef>
          </c:cat>
          <c:val>
            <c:numRef>
              <c:f>'New stats charts and tables'!$B$33:$B$39</c:f>
              <c:numCache>
                <c:formatCode>General</c:formatCode>
                <c:ptCount val="7"/>
                <c:pt idx="0">
                  <c:v>737</c:v>
                </c:pt>
                <c:pt idx="1">
                  <c:v>755</c:v>
                </c:pt>
                <c:pt idx="2">
                  <c:v>667</c:v>
                </c:pt>
                <c:pt idx="3">
                  <c:v>835</c:v>
                </c:pt>
                <c:pt idx="4">
                  <c:v>815</c:v>
                </c:pt>
                <c:pt idx="5">
                  <c:v>620</c:v>
                </c:pt>
                <c:pt idx="6">
                  <c:v>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13760"/>
        <c:axId val="101024512"/>
      </c:lineChart>
      <c:catAx>
        <c:axId val="101013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CA"/>
                  <a:t>Fiscal Year</a:t>
                </a:r>
              </a:p>
            </c:rich>
          </c:tx>
          <c:layout>
            <c:manualLayout>
              <c:xMode val="edge"/>
              <c:yMode val="edge"/>
              <c:x val="0.49425398314920788"/>
              <c:y val="0.8577091652304479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02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024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CA"/>
                  <a:t>Number of Injuries</a:t>
                </a:r>
              </a:p>
            </c:rich>
          </c:tx>
          <c:layout>
            <c:manualLayout>
              <c:xMode val="edge"/>
              <c:yMode val="edge"/>
              <c:x val="3.6781691769243376E-2"/>
              <c:y val="0.185771109519958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013760"/>
        <c:crosses val="autoZero"/>
        <c:crossBetween val="between"/>
        <c:majorUnit val="200"/>
      </c:valAx>
      <c:spPr>
        <a:solidFill>
          <a:srgbClr val="CAD7E0"/>
        </a:solidFill>
        <a:ln w="12700">
          <a:solidFill>
            <a:srgbClr val="9BB3C5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61B9F-1393-49A7-BB9A-4DA3CB5C1746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CCA0C64-72A2-415F-BDAE-7FEA05A4C62E}">
      <dgm:prSet phldrT="[Text]"/>
      <dgm:spPr/>
      <dgm:t>
        <a:bodyPr/>
        <a:lstStyle/>
        <a:p>
          <a:r>
            <a:rPr lang="en-CA" b="1" smtClean="0">
              <a:solidFill>
                <a:schemeClr val="tx1"/>
              </a:solidFill>
            </a:rPr>
            <a:t>OHS Program</a:t>
          </a:r>
          <a:endParaRPr lang="en-CA" b="1">
            <a:solidFill>
              <a:schemeClr val="tx1"/>
            </a:solidFill>
          </a:endParaRPr>
        </a:p>
      </dgm:t>
    </dgm:pt>
    <dgm:pt modelId="{4A16E840-E4D5-4ADD-A3EE-B03831CF85CD}" type="parTrans" cxnId="{14210620-067C-4225-93EA-534E8A8AEAE1}">
      <dgm:prSet/>
      <dgm:spPr/>
      <dgm:t>
        <a:bodyPr/>
        <a:lstStyle/>
        <a:p>
          <a:endParaRPr lang="en-CA"/>
        </a:p>
      </dgm:t>
    </dgm:pt>
    <dgm:pt modelId="{C4BE5DDF-5699-4B07-9BEC-FD96E57AB2B9}" type="sibTrans" cxnId="{14210620-067C-4225-93EA-534E8A8AEAE1}">
      <dgm:prSet/>
      <dgm:spPr/>
      <dgm:t>
        <a:bodyPr/>
        <a:lstStyle/>
        <a:p>
          <a:endParaRPr lang="en-CA"/>
        </a:p>
      </dgm:t>
    </dgm:pt>
    <dgm:pt modelId="{ACDFEC12-BE62-4A31-A055-7DD1ED39A9E9}">
      <dgm:prSet phldrT="[Text]"/>
      <dgm:spPr/>
      <dgm:t>
        <a:bodyPr/>
        <a:lstStyle/>
        <a:p>
          <a:r>
            <a:rPr lang="en-CA" b="1" smtClean="0">
              <a:solidFill>
                <a:schemeClr val="tx1"/>
              </a:solidFill>
            </a:rPr>
            <a:t>Plan</a:t>
          </a:r>
          <a:endParaRPr lang="en-CA" b="1">
            <a:solidFill>
              <a:schemeClr val="tx1"/>
            </a:solidFill>
          </a:endParaRPr>
        </a:p>
      </dgm:t>
    </dgm:pt>
    <dgm:pt modelId="{282476BA-2869-43D8-977C-FCC611425192}" type="parTrans" cxnId="{E2CDA56F-48D9-42E6-908F-B1001ADCD705}">
      <dgm:prSet/>
      <dgm:spPr/>
      <dgm:t>
        <a:bodyPr/>
        <a:lstStyle/>
        <a:p>
          <a:endParaRPr lang="en-CA"/>
        </a:p>
      </dgm:t>
    </dgm:pt>
    <dgm:pt modelId="{5D1D250C-8EB1-4B08-B1CC-B20E51F1E8DF}" type="sibTrans" cxnId="{E2CDA56F-48D9-42E6-908F-B1001ADCD705}">
      <dgm:prSet/>
      <dgm:spPr/>
      <dgm:t>
        <a:bodyPr/>
        <a:lstStyle/>
        <a:p>
          <a:endParaRPr lang="en-CA"/>
        </a:p>
      </dgm:t>
    </dgm:pt>
    <dgm:pt modelId="{5E20AB93-2CF0-4B9B-AAF9-8D1BD83BC2C7}">
      <dgm:prSet phldrT="[Text]"/>
      <dgm:spPr/>
      <dgm:t>
        <a:bodyPr/>
        <a:lstStyle/>
        <a:p>
          <a:r>
            <a:rPr lang="en-CA" b="1" smtClean="0">
              <a:solidFill>
                <a:schemeClr val="tx1"/>
              </a:solidFill>
            </a:rPr>
            <a:t>Do</a:t>
          </a:r>
          <a:endParaRPr lang="en-CA" b="1">
            <a:solidFill>
              <a:schemeClr val="tx1"/>
            </a:solidFill>
          </a:endParaRPr>
        </a:p>
      </dgm:t>
    </dgm:pt>
    <dgm:pt modelId="{53D0F96C-FE38-43C0-A35C-D204FE012B6E}" type="parTrans" cxnId="{7F296F04-FDA5-460B-9681-46AC304862D5}">
      <dgm:prSet/>
      <dgm:spPr/>
      <dgm:t>
        <a:bodyPr/>
        <a:lstStyle/>
        <a:p>
          <a:endParaRPr lang="en-CA"/>
        </a:p>
      </dgm:t>
    </dgm:pt>
    <dgm:pt modelId="{35820882-6DDD-4054-AA81-FA8A90FFAF07}" type="sibTrans" cxnId="{7F296F04-FDA5-460B-9681-46AC304862D5}">
      <dgm:prSet/>
      <dgm:spPr/>
      <dgm:t>
        <a:bodyPr/>
        <a:lstStyle/>
        <a:p>
          <a:endParaRPr lang="en-CA"/>
        </a:p>
      </dgm:t>
    </dgm:pt>
    <dgm:pt modelId="{B5723B5E-3834-462D-A313-D9F438547EF3}">
      <dgm:prSet phldrT="[Text]"/>
      <dgm:spPr/>
      <dgm:t>
        <a:bodyPr/>
        <a:lstStyle/>
        <a:p>
          <a:r>
            <a:rPr lang="en-CA" b="1" smtClean="0">
              <a:solidFill>
                <a:schemeClr val="tx1"/>
              </a:solidFill>
            </a:rPr>
            <a:t>Check</a:t>
          </a:r>
          <a:endParaRPr lang="en-CA" b="1">
            <a:solidFill>
              <a:schemeClr val="tx1"/>
            </a:solidFill>
          </a:endParaRPr>
        </a:p>
      </dgm:t>
    </dgm:pt>
    <dgm:pt modelId="{F2D27F30-2DC3-4E3D-8887-8F3249AEF079}" type="parTrans" cxnId="{B473E1C2-D6FC-4038-AD19-BE3A3D03ED38}">
      <dgm:prSet/>
      <dgm:spPr/>
      <dgm:t>
        <a:bodyPr/>
        <a:lstStyle/>
        <a:p>
          <a:endParaRPr lang="en-CA"/>
        </a:p>
      </dgm:t>
    </dgm:pt>
    <dgm:pt modelId="{FB62C420-9486-45B6-9708-3EFE9DB3A606}" type="sibTrans" cxnId="{B473E1C2-D6FC-4038-AD19-BE3A3D03ED38}">
      <dgm:prSet/>
      <dgm:spPr/>
      <dgm:t>
        <a:bodyPr/>
        <a:lstStyle/>
        <a:p>
          <a:endParaRPr lang="en-CA"/>
        </a:p>
      </dgm:t>
    </dgm:pt>
    <dgm:pt modelId="{0134FE47-2127-47B6-9FDE-2323D84C2861}">
      <dgm:prSet phldrT="[Text]"/>
      <dgm:spPr/>
      <dgm:t>
        <a:bodyPr/>
        <a:lstStyle/>
        <a:p>
          <a:r>
            <a:rPr lang="en-CA" b="1" smtClean="0">
              <a:solidFill>
                <a:schemeClr val="tx1"/>
              </a:solidFill>
            </a:rPr>
            <a:t>Act</a:t>
          </a:r>
          <a:endParaRPr lang="en-CA" b="1">
            <a:solidFill>
              <a:schemeClr val="tx1"/>
            </a:solidFill>
          </a:endParaRPr>
        </a:p>
      </dgm:t>
    </dgm:pt>
    <dgm:pt modelId="{E359D4A3-D788-4992-9DEA-27809B4DD40F}" type="parTrans" cxnId="{3F13C5E9-B742-482D-947F-64AFC4D66D57}">
      <dgm:prSet/>
      <dgm:spPr/>
      <dgm:t>
        <a:bodyPr/>
        <a:lstStyle/>
        <a:p>
          <a:endParaRPr lang="en-CA"/>
        </a:p>
      </dgm:t>
    </dgm:pt>
    <dgm:pt modelId="{E963C22A-68E5-4495-B844-C09E31B99A47}" type="sibTrans" cxnId="{3F13C5E9-B742-482D-947F-64AFC4D66D57}">
      <dgm:prSet/>
      <dgm:spPr/>
      <dgm:t>
        <a:bodyPr/>
        <a:lstStyle/>
        <a:p>
          <a:endParaRPr lang="en-CA"/>
        </a:p>
      </dgm:t>
    </dgm:pt>
    <dgm:pt modelId="{0E482A2F-ED96-482A-9718-0FA5F3FB8E1E}" type="pres">
      <dgm:prSet presAssocID="{01B61B9F-1393-49A7-BB9A-4DA3CB5C1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D2BDC51-AA0D-4AFB-9E7C-3813E69B4608}" type="pres">
      <dgm:prSet presAssocID="{9CCA0C64-72A2-415F-BDAE-7FEA05A4C62E}" presName="centerShape" presStyleLbl="node0" presStyleIdx="0" presStyleCnt="1"/>
      <dgm:spPr/>
      <dgm:t>
        <a:bodyPr/>
        <a:lstStyle/>
        <a:p>
          <a:endParaRPr lang="en-CA"/>
        </a:p>
      </dgm:t>
    </dgm:pt>
    <dgm:pt modelId="{F359218B-7715-45A9-84EF-916FF312E22E}" type="pres">
      <dgm:prSet presAssocID="{ACDFEC12-BE62-4A31-A055-7DD1ED39A9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B722271-7FD8-4D44-84C9-DEEDCA5F86C2}" type="pres">
      <dgm:prSet presAssocID="{ACDFEC12-BE62-4A31-A055-7DD1ED39A9E9}" presName="dummy" presStyleCnt="0"/>
      <dgm:spPr/>
    </dgm:pt>
    <dgm:pt modelId="{70C772DD-914E-41EA-BF0D-1AC171644193}" type="pres">
      <dgm:prSet presAssocID="{5D1D250C-8EB1-4B08-B1CC-B20E51F1E8DF}" presName="sibTrans" presStyleLbl="sibTrans2D1" presStyleIdx="0" presStyleCnt="4"/>
      <dgm:spPr/>
      <dgm:t>
        <a:bodyPr/>
        <a:lstStyle/>
        <a:p>
          <a:endParaRPr lang="en-CA"/>
        </a:p>
      </dgm:t>
    </dgm:pt>
    <dgm:pt modelId="{79FAC35A-0515-439D-9C59-4C26FA8C60A5}" type="pres">
      <dgm:prSet presAssocID="{5E20AB93-2CF0-4B9B-AAF9-8D1BD83BC2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12992C3-758F-4CB3-9227-15AC49B87C10}" type="pres">
      <dgm:prSet presAssocID="{5E20AB93-2CF0-4B9B-AAF9-8D1BD83BC2C7}" presName="dummy" presStyleCnt="0"/>
      <dgm:spPr/>
    </dgm:pt>
    <dgm:pt modelId="{85A3D09B-26CC-4B60-9169-6F5B2C878D65}" type="pres">
      <dgm:prSet presAssocID="{35820882-6DDD-4054-AA81-FA8A90FFAF07}" presName="sibTrans" presStyleLbl="sibTrans2D1" presStyleIdx="1" presStyleCnt="4"/>
      <dgm:spPr/>
      <dgm:t>
        <a:bodyPr/>
        <a:lstStyle/>
        <a:p>
          <a:endParaRPr lang="en-CA"/>
        </a:p>
      </dgm:t>
    </dgm:pt>
    <dgm:pt modelId="{375C8280-9A44-4D75-8A59-3FEBC876A918}" type="pres">
      <dgm:prSet presAssocID="{B5723B5E-3834-462D-A313-D9F438547E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E11FE8-C533-4A24-A521-3DA39019152E}" type="pres">
      <dgm:prSet presAssocID="{B5723B5E-3834-462D-A313-D9F438547EF3}" presName="dummy" presStyleCnt="0"/>
      <dgm:spPr/>
    </dgm:pt>
    <dgm:pt modelId="{E508F1BA-E1BB-4607-9E4D-E7F2B51E544E}" type="pres">
      <dgm:prSet presAssocID="{FB62C420-9486-45B6-9708-3EFE9DB3A606}" presName="sibTrans" presStyleLbl="sibTrans2D1" presStyleIdx="2" presStyleCnt="4"/>
      <dgm:spPr/>
      <dgm:t>
        <a:bodyPr/>
        <a:lstStyle/>
        <a:p>
          <a:endParaRPr lang="en-CA"/>
        </a:p>
      </dgm:t>
    </dgm:pt>
    <dgm:pt modelId="{7655167E-CC13-46CE-A851-690F2430B108}" type="pres">
      <dgm:prSet presAssocID="{0134FE47-2127-47B6-9FDE-2323D84C28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1526D3-5FDF-464A-9098-305811622D46}" type="pres">
      <dgm:prSet presAssocID="{0134FE47-2127-47B6-9FDE-2323D84C2861}" presName="dummy" presStyleCnt="0"/>
      <dgm:spPr/>
    </dgm:pt>
    <dgm:pt modelId="{6796F13E-5A7A-493A-B069-FFBDD3DF20F2}" type="pres">
      <dgm:prSet presAssocID="{E963C22A-68E5-4495-B844-C09E31B99A47}" presName="sibTrans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FB5D7EA8-CF65-46D0-A6BB-EE897066D1A6}" type="presOf" srcId="{FB62C420-9486-45B6-9708-3EFE9DB3A606}" destId="{E508F1BA-E1BB-4607-9E4D-E7F2B51E544E}" srcOrd="0" destOrd="0" presId="urn:microsoft.com/office/officeart/2005/8/layout/radial6"/>
    <dgm:cxn modelId="{61173568-51B2-41A6-93CF-9B2AAAEF7247}" type="presOf" srcId="{ACDFEC12-BE62-4A31-A055-7DD1ED39A9E9}" destId="{F359218B-7715-45A9-84EF-916FF312E22E}" srcOrd="0" destOrd="0" presId="urn:microsoft.com/office/officeart/2005/8/layout/radial6"/>
    <dgm:cxn modelId="{D4D2F4BB-C6BE-4716-AAF1-631B42E60573}" type="presOf" srcId="{9CCA0C64-72A2-415F-BDAE-7FEA05A4C62E}" destId="{FD2BDC51-AA0D-4AFB-9E7C-3813E69B4608}" srcOrd="0" destOrd="0" presId="urn:microsoft.com/office/officeart/2005/8/layout/radial6"/>
    <dgm:cxn modelId="{A80756F6-69B3-4D5B-BFB9-3F8E12F7B647}" type="presOf" srcId="{01B61B9F-1393-49A7-BB9A-4DA3CB5C1746}" destId="{0E482A2F-ED96-482A-9718-0FA5F3FB8E1E}" srcOrd="0" destOrd="0" presId="urn:microsoft.com/office/officeart/2005/8/layout/radial6"/>
    <dgm:cxn modelId="{7F296F04-FDA5-460B-9681-46AC304862D5}" srcId="{9CCA0C64-72A2-415F-BDAE-7FEA05A4C62E}" destId="{5E20AB93-2CF0-4B9B-AAF9-8D1BD83BC2C7}" srcOrd="1" destOrd="0" parTransId="{53D0F96C-FE38-43C0-A35C-D204FE012B6E}" sibTransId="{35820882-6DDD-4054-AA81-FA8A90FFAF07}"/>
    <dgm:cxn modelId="{7B7E4E00-7CD2-4423-AC58-01D24C120DC4}" type="presOf" srcId="{35820882-6DDD-4054-AA81-FA8A90FFAF07}" destId="{85A3D09B-26CC-4B60-9169-6F5B2C878D65}" srcOrd="0" destOrd="0" presId="urn:microsoft.com/office/officeart/2005/8/layout/radial6"/>
    <dgm:cxn modelId="{B473E1C2-D6FC-4038-AD19-BE3A3D03ED38}" srcId="{9CCA0C64-72A2-415F-BDAE-7FEA05A4C62E}" destId="{B5723B5E-3834-462D-A313-D9F438547EF3}" srcOrd="2" destOrd="0" parTransId="{F2D27F30-2DC3-4E3D-8887-8F3249AEF079}" sibTransId="{FB62C420-9486-45B6-9708-3EFE9DB3A606}"/>
    <dgm:cxn modelId="{3F13C5E9-B742-482D-947F-64AFC4D66D57}" srcId="{9CCA0C64-72A2-415F-BDAE-7FEA05A4C62E}" destId="{0134FE47-2127-47B6-9FDE-2323D84C2861}" srcOrd="3" destOrd="0" parTransId="{E359D4A3-D788-4992-9DEA-27809B4DD40F}" sibTransId="{E963C22A-68E5-4495-B844-C09E31B99A47}"/>
    <dgm:cxn modelId="{3E00A91F-13E1-4B2F-8B80-C1A851D5A1D2}" type="presOf" srcId="{B5723B5E-3834-462D-A313-D9F438547EF3}" destId="{375C8280-9A44-4D75-8A59-3FEBC876A918}" srcOrd="0" destOrd="0" presId="urn:microsoft.com/office/officeart/2005/8/layout/radial6"/>
    <dgm:cxn modelId="{C6957173-D074-463A-BFB5-F8D0B73BA53F}" type="presOf" srcId="{E963C22A-68E5-4495-B844-C09E31B99A47}" destId="{6796F13E-5A7A-493A-B069-FFBDD3DF20F2}" srcOrd="0" destOrd="0" presId="urn:microsoft.com/office/officeart/2005/8/layout/radial6"/>
    <dgm:cxn modelId="{CCCE6223-BED1-47C6-8719-9AE1842D673C}" type="presOf" srcId="{5E20AB93-2CF0-4B9B-AAF9-8D1BD83BC2C7}" destId="{79FAC35A-0515-439D-9C59-4C26FA8C60A5}" srcOrd="0" destOrd="0" presId="urn:microsoft.com/office/officeart/2005/8/layout/radial6"/>
    <dgm:cxn modelId="{C559EEE1-D2F1-4ECA-B9C5-93FBFD0CDC05}" type="presOf" srcId="{0134FE47-2127-47B6-9FDE-2323D84C2861}" destId="{7655167E-CC13-46CE-A851-690F2430B108}" srcOrd="0" destOrd="0" presId="urn:microsoft.com/office/officeart/2005/8/layout/radial6"/>
    <dgm:cxn modelId="{14210620-067C-4225-93EA-534E8A8AEAE1}" srcId="{01B61B9F-1393-49A7-BB9A-4DA3CB5C1746}" destId="{9CCA0C64-72A2-415F-BDAE-7FEA05A4C62E}" srcOrd="0" destOrd="0" parTransId="{4A16E840-E4D5-4ADD-A3EE-B03831CF85CD}" sibTransId="{C4BE5DDF-5699-4B07-9BEC-FD96E57AB2B9}"/>
    <dgm:cxn modelId="{6876EEB7-E1C1-4DBC-BBF7-6ED4A1C61DCA}" type="presOf" srcId="{5D1D250C-8EB1-4B08-B1CC-B20E51F1E8DF}" destId="{70C772DD-914E-41EA-BF0D-1AC171644193}" srcOrd="0" destOrd="0" presId="urn:microsoft.com/office/officeart/2005/8/layout/radial6"/>
    <dgm:cxn modelId="{E2CDA56F-48D9-42E6-908F-B1001ADCD705}" srcId="{9CCA0C64-72A2-415F-BDAE-7FEA05A4C62E}" destId="{ACDFEC12-BE62-4A31-A055-7DD1ED39A9E9}" srcOrd="0" destOrd="0" parTransId="{282476BA-2869-43D8-977C-FCC611425192}" sibTransId="{5D1D250C-8EB1-4B08-B1CC-B20E51F1E8DF}"/>
    <dgm:cxn modelId="{3FCD8B29-09A6-4FBA-B579-218B99C960E6}" type="presParOf" srcId="{0E482A2F-ED96-482A-9718-0FA5F3FB8E1E}" destId="{FD2BDC51-AA0D-4AFB-9E7C-3813E69B4608}" srcOrd="0" destOrd="0" presId="urn:microsoft.com/office/officeart/2005/8/layout/radial6"/>
    <dgm:cxn modelId="{FA309657-DA69-4426-9F66-F1D45EE1C7BA}" type="presParOf" srcId="{0E482A2F-ED96-482A-9718-0FA5F3FB8E1E}" destId="{F359218B-7715-45A9-84EF-916FF312E22E}" srcOrd="1" destOrd="0" presId="urn:microsoft.com/office/officeart/2005/8/layout/radial6"/>
    <dgm:cxn modelId="{45CA40E8-BD20-4346-B86C-B4B9F985B224}" type="presParOf" srcId="{0E482A2F-ED96-482A-9718-0FA5F3FB8E1E}" destId="{BB722271-7FD8-4D44-84C9-DEEDCA5F86C2}" srcOrd="2" destOrd="0" presId="urn:microsoft.com/office/officeart/2005/8/layout/radial6"/>
    <dgm:cxn modelId="{711AD6E3-709D-44B2-B356-FC532CB4DFED}" type="presParOf" srcId="{0E482A2F-ED96-482A-9718-0FA5F3FB8E1E}" destId="{70C772DD-914E-41EA-BF0D-1AC171644193}" srcOrd="3" destOrd="0" presId="urn:microsoft.com/office/officeart/2005/8/layout/radial6"/>
    <dgm:cxn modelId="{574B1DC3-4FA7-4748-BED4-7100F25B41AC}" type="presParOf" srcId="{0E482A2F-ED96-482A-9718-0FA5F3FB8E1E}" destId="{79FAC35A-0515-439D-9C59-4C26FA8C60A5}" srcOrd="4" destOrd="0" presId="urn:microsoft.com/office/officeart/2005/8/layout/radial6"/>
    <dgm:cxn modelId="{F80026B3-C4D1-488D-B2FB-3E3F6F6566DC}" type="presParOf" srcId="{0E482A2F-ED96-482A-9718-0FA5F3FB8E1E}" destId="{012992C3-758F-4CB3-9227-15AC49B87C10}" srcOrd="5" destOrd="0" presId="urn:microsoft.com/office/officeart/2005/8/layout/radial6"/>
    <dgm:cxn modelId="{C6305DFE-0175-4134-8DF4-B0A701260D03}" type="presParOf" srcId="{0E482A2F-ED96-482A-9718-0FA5F3FB8E1E}" destId="{85A3D09B-26CC-4B60-9169-6F5B2C878D65}" srcOrd="6" destOrd="0" presId="urn:microsoft.com/office/officeart/2005/8/layout/radial6"/>
    <dgm:cxn modelId="{F4CBD9DA-7537-4F4E-821E-E4F745FE9135}" type="presParOf" srcId="{0E482A2F-ED96-482A-9718-0FA5F3FB8E1E}" destId="{375C8280-9A44-4D75-8A59-3FEBC876A918}" srcOrd="7" destOrd="0" presId="urn:microsoft.com/office/officeart/2005/8/layout/radial6"/>
    <dgm:cxn modelId="{4BA63E3A-6369-4DDE-B0E0-9E3FE0C83FB1}" type="presParOf" srcId="{0E482A2F-ED96-482A-9718-0FA5F3FB8E1E}" destId="{30E11FE8-C533-4A24-A521-3DA39019152E}" srcOrd="8" destOrd="0" presId="urn:microsoft.com/office/officeart/2005/8/layout/radial6"/>
    <dgm:cxn modelId="{DDDC7718-0AE2-4F02-AA6E-66F413CD7BCE}" type="presParOf" srcId="{0E482A2F-ED96-482A-9718-0FA5F3FB8E1E}" destId="{E508F1BA-E1BB-4607-9E4D-E7F2B51E544E}" srcOrd="9" destOrd="0" presId="urn:microsoft.com/office/officeart/2005/8/layout/radial6"/>
    <dgm:cxn modelId="{D87BBB30-928C-4631-88EB-77713395A3F6}" type="presParOf" srcId="{0E482A2F-ED96-482A-9718-0FA5F3FB8E1E}" destId="{7655167E-CC13-46CE-A851-690F2430B108}" srcOrd="10" destOrd="0" presId="urn:microsoft.com/office/officeart/2005/8/layout/radial6"/>
    <dgm:cxn modelId="{E7188105-ED55-4B60-A927-FBD6A4DF901E}" type="presParOf" srcId="{0E482A2F-ED96-482A-9718-0FA5F3FB8E1E}" destId="{5A1526D3-5FDF-464A-9098-305811622D46}" srcOrd="11" destOrd="0" presId="urn:microsoft.com/office/officeart/2005/8/layout/radial6"/>
    <dgm:cxn modelId="{AA7244BD-CE29-4B71-97E9-1844BF4E0FE3}" type="presParOf" srcId="{0E482A2F-ED96-482A-9718-0FA5F3FB8E1E}" destId="{6796F13E-5A7A-493A-B069-FFBDD3DF20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6F13E-5A7A-493A-B069-FFBDD3DF20F2}">
      <dsp:nvSpPr>
        <dsp:cNvPr id="0" name=""/>
        <dsp:cNvSpPr/>
      </dsp:nvSpPr>
      <dsp:spPr>
        <a:xfrm>
          <a:off x="1580241" y="504204"/>
          <a:ext cx="3360390" cy="336039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8F1BA-E1BB-4607-9E4D-E7F2B51E544E}">
      <dsp:nvSpPr>
        <dsp:cNvPr id="0" name=""/>
        <dsp:cNvSpPr/>
      </dsp:nvSpPr>
      <dsp:spPr>
        <a:xfrm>
          <a:off x="1580241" y="504204"/>
          <a:ext cx="3360390" cy="336039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A3D09B-26CC-4B60-9169-6F5B2C878D65}">
      <dsp:nvSpPr>
        <dsp:cNvPr id="0" name=""/>
        <dsp:cNvSpPr/>
      </dsp:nvSpPr>
      <dsp:spPr>
        <a:xfrm>
          <a:off x="1580241" y="504204"/>
          <a:ext cx="3360390" cy="3360390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772DD-914E-41EA-BF0D-1AC171644193}">
      <dsp:nvSpPr>
        <dsp:cNvPr id="0" name=""/>
        <dsp:cNvSpPr/>
      </dsp:nvSpPr>
      <dsp:spPr>
        <a:xfrm>
          <a:off x="1580241" y="504204"/>
          <a:ext cx="3360390" cy="3360390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BDC51-AA0D-4AFB-9E7C-3813E69B4608}">
      <dsp:nvSpPr>
        <dsp:cNvPr id="0" name=""/>
        <dsp:cNvSpPr/>
      </dsp:nvSpPr>
      <dsp:spPr>
        <a:xfrm>
          <a:off x="2486719" y="1410683"/>
          <a:ext cx="1547433" cy="1547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b="1" kern="1200" smtClean="0">
              <a:solidFill>
                <a:schemeClr val="tx1"/>
              </a:solidFill>
            </a:rPr>
            <a:t>OHS Program</a:t>
          </a:r>
          <a:endParaRPr lang="en-CA" sz="1900" b="1" kern="1200">
            <a:solidFill>
              <a:schemeClr val="tx1"/>
            </a:solidFill>
          </a:endParaRPr>
        </a:p>
      </dsp:txBody>
      <dsp:txXfrm>
        <a:off x="2713335" y="1637299"/>
        <a:ext cx="1094201" cy="1094201"/>
      </dsp:txXfrm>
    </dsp:sp>
    <dsp:sp modelId="{F359218B-7715-45A9-84EF-916FF312E22E}">
      <dsp:nvSpPr>
        <dsp:cNvPr id="0" name=""/>
        <dsp:cNvSpPr/>
      </dsp:nvSpPr>
      <dsp:spPr>
        <a:xfrm>
          <a:off x="2718834" y="1598"/>
          <a:ext cx="1083203" cy="1083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smtClean="0">
              <a:solidFill>
                <a:schemeClr val="tx1"/>
              </a:solidFill>
            </a:rPr>
            <a:t>Plan</a:t>
          </a:r>
          <a:endParaRPr lang="en-CA" sz="1800" b="1" kern="1200">
            <a:solidFill>
              <a:schemeClr val="tx1"/>
            </a:solidFill>
          </a:endParaRPr>
        </a:p>
      </dsp:txBody>
      <dsp:txXfrm>
        <a:off x="2877465" y="160229"/>
        <a:ext cx="765941" cy="765941"/>
      </dsp:txXfrm>
    </dsp:sp>
    <dsp:sp modelId="{79FAC35A-0515-439D-9C59-4C26FA8C60A5}">
      <dsp:nvSpPr>
        <dsp:cNvPr id="0" name=""/>
        <dsp:cNvSpPr/>
      </dsp:nvSpPr>
      <dsp:spPr>
        <a:xfrm>
          <a:off x="4360034" y="1642798"/>
          <a:ext cx="1083203" cy="1083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smtClean="0">
              <a:solidFill>
                <a:schemeClr val="tx1"/>
              </a:solidFill>
            </a:rPr>
            <a:t>Do</a:t>
          </a:r>
          <a:endParaRPr lang="en-CA" sz="1800" b="1" kern="1200">
            <a:solidFill>
              <a:schemeClr val="tx1"/>
            </a:solidFill>
          </a:endParaRPr>
        </a:p>
      </dsp:txBody>
      <dsp:txXfrm>
        <a:off x="4518665" y="1801429"/>
        <a:ext cx="765941" cy="765941"/>
      </dsp:txXfrm>
    </dsp:sp>
    <dsp:sp modelId="{375C8280-9A44-4D75-8A59-3FEBC876A918}">
      <dsp:nvSpPr>
        <dsp:cNvPr id="0" name=""/>
        <dsp:cNvSpPr/>
      </dsp:nvSpPr>
      <dsp:spPr>
        <a:xfrm>
          <a:off x="2718834" y="3283998"/>
          <a:ext cx="1083203" cy="1083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smtClean="0">
              <a:solidFill>
                <a:schemeClr val="tx1"/>
              </a:solidFill>
            </a:rPr>
            <a:t>Check</a:t>
          </a:r>
          <a:endParaRPr lang="en-CA" sz="1800" b="1" kern="1200">
            <a:solidFill>
              <a:schemeClr val="tx1"/>
            </a:solidFill>
          </a:endParaRPr>
        </a:p>
      </dsp:txBody>
      <dsp:txXfrm>
        <a:off x="2877465" y="3442629"/>
        <a:ext cx="765941" cy="765941"/>
      </dsp:txXfrm>
    </dsp:sp>
    <dsp:sp modelId="{7655167E-CC13-46CE-A851-690F2430B108}">
      <dsp:nvSpPr>
        <dsp:cNvPr id="0" name=""/>
        <dsp:cNvSpPr/>
      </dsp:nvSpPr>
      <dsp:spPr>
        <a:xfrm>
          <a:off x="1077634" y="1642798"/>
          <a:ext cx="1083203" cy="1083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smtClean="0">
              <a:solidFill>
                <a:schemeClr val="tx1"/>
              </a:solidFill>
            </a:rPr>
            <a:t>Act</a:t>
          </a:r>
          <a:endParaRPr lang="en-CA" sz="1800" b="1" kern="1200">
            <a:solidFill>
              <a:schemeClr val="tx1"/>
            </a:solidFill>
          </a:endParaRPr>
        </a:p>
      </dsp:txBody>
      <dsp:txXfrm>
        <a:off x="1236265" y="1801429"/>
        <a:ext cx="765941" cy="76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5410" cy="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642" y="2"/>
            <a:ext cx="3035409" cy="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890"/>
            <a:ext cx="3035410" cy="4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642" y="8761890"/>
            <a:ext cx="3035409" cy="4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7AB3A4BC-9098-47C8-BF5D-1D5E3BA13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7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5410" cy="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642" y="2"/>
            <a:ext cx="3035409" cy="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233" y="4381739"/>
            <a:ext cx="5137586" cy="415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890"/>
            <a:ext cx="3035410" cy="4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642" y="8761890"/>
            <a:ext cx="3035409" cy="4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9DFFFBA8-8048-46DF-8F10-CE5F38F28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40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91B626-A59E-4F1C-9B27-546523F47FDE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FCAFF-E11A-4C2E-8044-E7B92314FBB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E3496-EFAB-49BA-8FE8-3D7BA2DD0E97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5E59D4-160F-48F6-AD0B-BD11980A85A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3C6BA-BBE4-454C-BBEE-A229AE8EBBBB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0100" cy="3457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233" y="4381738"/>
            <a:ext cx="5137586" cy="4148616"/>
          </a:xfrm>
          <a:noFill/>
        </p:spPr>
        <p:txBody>
          <a:bodyPr lIns="92365" tIns="46182" rIns="92365" bIns="46182"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3023C-03F9-47F7-A9F4-CF7138606E9D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8B94C8-BF34-41B1-AB8F-9F4CCD21194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144FF6-1D8B-482B-BA62-6E3DBB50F9FB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343D25-3C4C-44EB-B18D-26476A0749B6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629789-8C0E-4820-A113-1BE67337A78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102100"/>
          </a:xfrm>
          <a:prstGeom prst="rect">
            <a:avLst/>
          </a:prstGeom>
          <a:gradFill rotWithShape="1">
            <a:gsLst>
              <a:gs pos="0">
                <a:srgbClr val="90ABBD">
                  <a:alpha val="29999"/>
                </a:srgbClr>
              </a:gs>
              <a:gs pos="100000">
                <a:srgbClr val="90ABB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5" name="Picture 25" descr="leaf&amp;linesBig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22614" r="23181"/>
          <a:stretch>
            <a:fillRect/>
          </a:stretch>
        </p:blipFill>
        <p:spPr bwMode="auto">
          <a:xfrm>
            <a:off x="0" y="0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4086225"/>
            <a:ext cx="9144000" cy="2771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7" name="Picture 28" descr="Canada-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351588"/>
            <a:ext cx="1420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RA Red 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437313"/>
            <a:ext cx="25876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014_IMG_752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522288"/>
            <a:ext cx="311308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4175125"/>
            <a:ext cx="7772400" cy="1270000"/>
          </a:xfrm>
        </p:spPr>
        <p:txBody>
          <a:bodyPr/>
          <a:lstStyle>
            <a:lvl1pPr>
              <a:defRPr sz="32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5450" y="5700713"/>
            <a:ext cx="6648450" cy="473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0332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339D-DF55-4F76-918B-6C0A0EE94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54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31763"/>
            <a:ext cx="2057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31763"/>
            <a:ext cx="6022975" cy="643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72B0-40CD-4373-8666-484460196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2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3176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22275" y="1304925"/>
            <a:ext cx="8229600" cy="52625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C645-EFE2-4DC9-A896-5144EF24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665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DC3F-0BDC-43D0-B538-C57514AD0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94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B712-25BC-4ACA-842A-A7E65F030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327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304925"/>
            <a:ext cx="4038600" cy="526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304925"/>
            <a:ext cx="4038600" cy="526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A364-1B4A-454E-836B-B44ED66AA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48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77BB-F755-4AAA-8325-F6CD4DCA9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98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177C-0B93-4EA0-A44C-5B87A7612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8019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4BAD-9C88-4D88-BDCB-0848DC58C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256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0CE-7B6B-4FA2-BAF0-128C9AF0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291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BD27-F509-4582-8A48-AE8BBE4BC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23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side_B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304925"/>
            <a:ext cx="82296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63D0441-43AE-4902-A412-46B230229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5F8E"/>
        </a:buClr>
        <a:buFont typeface="Wingdings" pitchFamily="2" charset="2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23900" indent="-277813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</a:defRPr>
      </a:lvl2pPr>
      <a:lvl3pPr marL="1168400" indent="-265113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5F8E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3pPr>
      <a:lvl4pPr marL="1614488" indent="-2667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4pPr>
      <a:lvl5pPr marL="2057400" indent="-263525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5pPr>
      <a:lvl6pPr marL="2514600" indent="-263525" algn="l" rtl="0" fontAlgn="base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971800" indent="-263525" algn="l" rtl="0" fontAlgn="base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3429000" indent="-263525" algn="l" rtl="0" fontAlgn="base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886200" indent="-263525" algn="l" rtl="0" fontAlgn="base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938" y="4665663"/>
            <a:ext cx="7772400" cy="830262"/>
          </a:xfrm>
        </p:spPr>
        <p:txBody>
          <a:bodyPr/>
          <a:lstStyle/>
          <a:p>
            <a:pPr eaLnBrk="1" hangingPunct="1"/>
            <a:r>
              <a:rPr lang="en-CA" sz="2400" smtClean="0"/>
              <a:t>CRA Occupational Health and Safety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5450" y="5295900"/>
            <a:ext cx="6648450" cy="473075"/>
          </a:xfrm>
        </p:spPr>
        <p:txBody>
          <a:bodyPr/>
          <a:lstStyle/>
          <a:p>
            <a:pPr eaLnBrk="1" hangingPunct="1"/>
            <a:r>
              <a:rPr lang="en-US" sz="1600" smtClean="0"/>
              <a:t>October 19, 2012</a:t>
            </a:r>
            <a:endParaRPr lang="en-CA" sz="1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2DE983-D9F7-452A-9253-F08FBE82B59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36525"/>
            <a:ext cx="85217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Work Place Health and Safety Committees: </a:t>
            </a:r>
            <a:endParaRPr lang="en-CA" sz="2400" dirty="0" smtClean="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390525" y="974222"/>
            <a:ext cx="7510463" cy="1186368"/>
            <a:chOff x="283" y="1152"/>
            <a:chExt cx="4731" cy="555"/>
          </a:xfrm>
        </p:grpSpPr>
        <p:sp>
          <p:nvSpPr>
            <p:cNvPr id="11282" name="AutoShape 5"/>
            <p:cNvSpPr>
              <a:spLocks noChangeArrowheads="1"/>
            </p:cNvSpPr>
            <p:nvPr/>
          </p:nvSpPr>
          <p:spPr bwMode="auto">
            <a:xfrm>
              <a:off x="283" y="1152"/>
              <a:ext cx="4731" cy="555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1283" name="AutoShape 6"/>
            <p:cNvSpPr>
              <a:spLocks noChangeArrowheads="1"/>
            </p:cNvSpPr>
            <p:nvPr/>
          </p:nvSpPr>
          <p:spPr bwMode="auto">
            <a:xfrm>
              <a:off x="369" y="1201"/>
              <a:ext cx="976" cy="447"/>
            </a:xfrm>
            <a:prstGeom prst="roundRect">
              <a:avLst>
                <a:gd name="adj" fmla="val 16667"/>
              </a:avLst>
            </a:prstGeom>
            <a:solidFill>
              <a:srgbClr val="C6C5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446" y="1230"/>
              <a:ext cx="299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CA" sz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269" name="AutoShape 10"/>
          <p:cNvSpPr>
            <a:spLocks noChangeArrowheads="1"/>
          </p:cNvSpPr>
          <p:nvPr/>
        </p:nvSpPr>
        <p:spPr bwMode="auto">
          <a:xfrm>
            <a:off x="938213" y="2311400"/>
            <a:ext cx="7366000" cy="66040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CA" sz="1600">
                <a:solidFill>
                  <a:srgbClr val="333333"/>
                </a:solidFill>
              </a:rPr>
              <a:t>Have proactive discussions on the control of hazards in the workplace</a:t>
            </a:r>
            <a:endParaRPr lang="en-CA" sz="1600"/>
          </a:p>
        </p:txBody>
      </p:sp>
      <p:sp>
        <p:nvSpPr>
          <p:cNvPr id="11270" name="AutoShape 11"/>
          <p:cNvSpPr>
            <a:spLocks noChangeArrowheads="1"/>
          </p:cNvSpPr>
          <p:nvPr/>
        </p:nvSpPr>
        <p:spPr bwMode="auto">
          <a:xfrm>
            <a:off x="928688" y="3043238"/>
            <a:ext cx="7366000" cy="661987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CA" sz="1600">
                <a:solidFill>
                  <a:srgbClr val="333333"/>
                </a:solidFill>
              </a:rPr>
              <a:t>Workplace inspections and participate in OHS investigations</a:t>
            </a:r>
            <a:endParaRPr lang="en-CA" sz="1600"/>
          </a:p>
        </p:txBody>
      </p:sp>
      <p:sp>
        <p:nvSpPr>
          <p:cNvPr id="11271" name="AutoShape 13"/>
          <p:cNvSpPr>
            <a:spLocks noChangeArrowheads="1"/>
          </p:cNvSpPr>
          <p:nvPr/>
        </p:nvSpPr>
        <p:spPr bwMode="auto">
          <a:xfrm>
            <a:off x="925513" y="3778250"/>
            <a:ext cx="7366000" cy="66040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CA" sz="1600">
                <a:solidFill>
                  <a:srgbClr val="333333"/>
                </a:solidFill>
              </a:rPr>
              <a:t>Provide employees with information on OHS topics (NAOSH week, etc.)</a:t>
            </a:r>
            <a:endParaRPr lang="en-CA" sz="1600"/>
          </a:p>
        </p:txBody>
      </p:sp>
      <p:sp>
        <p:nvSpPr>
          <p:cNvPr id="11272" name="AutoShape 14"/>
          <p:cNvSpPr>
            <a:spLocks noChangeArrowheads="1"/>
          </p:cNvSpPr>
          <p:nvPr/>
        </p:nvSpPr>
        <p:spPr bwMode="auto">
          <a:xfrm>
            <a:off x="920750" y="4511675"/>
            <a:ext cx="7366000" cy="601663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CA" sz="1600">
                <a:solidFill>
                  <a:srgbClr val="333333"/>
                </a:solidFill>
              </a:rPr>
              <a:t>Provide recommendations to management</a:t>
            </a:r>
          </a:p>
        </p:txBody>
      </p:sp>
      <p:sp>
        <p:nvSpPr>
          <p:cNvPr id="11273" name="AutoShape 15"/>
          <p:cNvSpPr>
            <a:spLocks noChangeArrowheads="1"/>
          </p:cNvSpPr>
          <p:nvPr/>
        </p:nvSpPr>
        <p:spPr bwMode="auto">
          <a:xfrm>
            <a:off x="917575" y="5183188"/>
            <a:ext cx="7366000" cy="568325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CA" sz="1600">
                <a:solidFill>
                  <a:srgbClr val="333333"/>
                </a:solidFill>
              </a:rPr>
              <a:t>Discuss local employee health and safety concerns</a:t>
            </a:r>
          </a:p>
        </p:txBody>
      </p:sp>
      <p:cxnSp>
        <p:nvCxnSpPr>
          <p:cNvPr id="11274" name="AutoShape 17"/>
          <p:cNvCxnSpPr>
            <a:cxnSpLocks noChangeShapeType="1"/>
            <a:stCxn id="11282" idx="1"/>
            <a:endCxn id="11269" idx="1"/>
          </p:cNvCxnSpPr>
          <p:nvPr/>
        </p:nvCxnSpPr>
        <p:spPr bwMode="auto">
          <a:xfrm rot="10800000" flipH="1" flipV="1">
            <a:off x="390525" y="1567406"/>
            <a:ext cx="547688" cy="1074194"/>
          </a:xfrm>
          <a:prstGeom prst="bentConnector3">
            <a:avLst>
              <a:gd name="adj1" fmla="val -41739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AutoShape 18"/>
          <p:cNvCxnSpPr>
            <a:cxnSpLocks noChangeShapeType="1"/>
            <a:stCxn id="11269" idx="1"/>
            <a:endCxn id="11270" idx="1"/>
          </p:cNvCxnSpPr>
          <p:nvPr/>
        </p:nvCxnSpPr>
        <p:spPr bwMode="auto">
          <a:xfrm rot="10800000" flipV="1">
            <a:off x="928688" y="2641600"/>
            <a:ext cx="9525" cy="733425"/>
          </a:xfrm>
          <a:prstGeom prst="bentConnector3">
            <a:avLst>
              <a:gd name="adj1" fmla="val 268333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19"/>
          <p:cNvCxnSpPr>
            <a:cxnSpLocks noChangeShapeType="1"/>
            <a:stCxn id="11270" idx="1"/>
            <a:endCxn id="11271" idx="1"/>
          </p:cNvCxnSpPr>
          <p:nvPr/>
        </p:nvCxnSpPr>
        <p:spPr bwMode="auto">
          <a:xfrm rot="10800000" flipV="1">
            <a:off x="925513" y="3375025"/>
            <a:ext cx="3175" cy="733425"/>
          </a:xfrm>
          <a:prstGeom prst="bentConnector3">
            <a:avLst>
              <a:gd name="adj1" fmla="val 75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AutoShape 20"/>
          <p:cNvCxnSpPr>
            <a:cxnSpLocks noChangeShapeType="1"/>
            <a:stCxn id="11271" idx="1"/>
            <a:endCxn id="11272" idx="1"/>
          </p:cNvCxnSpPr>
          <p:nvPr/>
        </p:nvCxnSpPr>
        <p:spPr bwMode="auto">
          <a:xfrm rot="10800000" flipV="1">
            <a:off x="920750" y="4108450"/>
            <a:ext cx="4763" cy="704850"/>
          </a:xfrm>
          <a:prstGeom prst="bentConnector3">
            <a:avLst>
              <a:gd name="adj1" fmla="val 50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8" name="AutoShape 21"/>
          <p:cNvCxnSpPr>
            <a:cxnSpLocks noChangeShapeType="1"/>
            <a:stCxn id="11272" idx="1"/>
            <a:endCxn id="11273" idx="1"/>
          </p:cNvCxnSpPr>
          <p:nvPr/>
        </p:nvCxnSpPr>
        <p:spPr bwMode="auto">
          <a:xfrm rot="10800000" flipV="1">
            <a:off x="917575" y="4813300"/>
            <a:ext cx="3175" cy="654050"/>
          </a:xfrm>
          <a:prstGeom prst="bentConnector3">
            <a:avLst>
              <a:gd name="adj1" fmla="val 73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9" name="Picture 20" descr="http://t0.gstatic.com/images?q=tbn:ANd9GcRljzYXnphKYaW-u_3YT8YIqN6lGjKoJSmzCXI4ZWeJ5tLXy2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" y="1122906"/>
            <a:ext cx="12636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AutoShape 11"/>
          <p:cNvSpPr>
            <a:spLocks noChangeArrowheads="1"/>
          </p:cNvSpPr>
          <p:nvPr/>
        </p:nvSpPr>
        <p:spPr bwMode="auto">
          <a:xfrm>
            <a:off x="917575" y="5838825"/>
            <a:ext cx="7366000" cy="661988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CA" sz="1600">
                <a:solidFill>
                  <a:srgbClr val="333333"/>
                </a:solidFill>
              </a:rPr>
              <a:t>Participate in OHS Program monitoring</a:t>
            </a:r>
            <a:endParaRPr lang="en-CA" sz="1600"/>
          </a:p>
        </p:txBody>
      </p:sp>
      <p:cxnSp>
        <p:nvCxnSpPr>
          <p:cNvPr id="11281" name="AutoShape 21"/>
          <p:cNvCxnSpPr>
            <a:cxnSpLocks noChangeShapeType="1"/>
          </p:cNvCxnSpPr>
          <p:nvPr/>
        </p:nvCxnSpPr>
        <p:spPr bwMode="auto">
          <a:xfrm rot="16200000" flipH="1">
            <a:off x="447675" y="5700713"/>
            <a:ext cx="703263" cy="23653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236787" y="1202774"/>
            <a:ext cx="553988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50" dirty="0" smtClean="0">
                <a:solidFill>
                  <a:schemeClr val="bg1"/>
                </a:solidFill>
              </a:rPr>
              <a:t>What role can a Work Place Health &amp; Safety Committee and Representative play?</a:t>
            </a:r>
            <a:endParaRPr lang="en-CA" sz="2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8BAF89-E706-4F51-9723-2EA9F38DD7D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150813"/>
            <a:ext cx="8531225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Work Place Health and Safety Committees: </a:t>
            </a:r>
            <a:endParaRPr lang="en-CA" sz="2400" dirty="0" smtClean="0"/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874713" y="4110038"/>
            <a:ext cx="7366000" cy="58420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endParaRPr lang="en-CA" sz="1600" dirty="0">
              <a:solidFill>
                <a:srgbClr val="333333"/>
              </a:solidFill>
            </a:endParaRPr>
          </a:p>
          <a:p>
            <a:pPr lvl="1">
              <a:defRPr/>
            </a:pPr>
            <a:r>
              <a:rPr lang="en-CA" sz="1600" dirty="0">
                <a:solidFill>
                  <a:srgbClr val="333333"/>
                </a:solidFill>
              </a:rPr>
              <a:t>Local expertise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rgbClr val="333333"/>
                </a:solidFill>
              </a:rPr>
              <a:t>Representatives from: Labour Relations, Real Property, BEO, etc.</a:t>
            </a:r>
          </a:p>
          <a:p>
            <a:pPr lvl="1">
              <a:defRPr/>
            </a:pPr>
            <a:endParaRPr lang="en-CA" sz="1400" dirty="0"/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>
            <a:off x="874713" y="4749800"/>
            <a:ext cx="7356475" cy="668338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en-CA" sz="1600" dirty="0">
                <a:solidFill>
                  <a:srgbClr val="333333"/>
                </a:solidFill>
              </a:rPr>
              <a:t>External Web-sites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rgbClr val="333333"/>
                </a:solidFill>
              </a:rPr>
              <a:t>CCOHS, HRSDC, etc.</a:t>
            </a:r>
          </a:p>
        </p:txBody>
      </p:sp>
      <p:sp>
        <p:nvSpPr>
          <p:cNvPr id="12294" name="AutoShape 10"/>
          <p:cNvSpPr>
            <a:spLocks noChangeArrowheads="1"/>
          </p:cNvSpPr>
          <p:nvPr/>
        </p:nvSpPr>
        <p:spPr bwMode="auto">
          <a:xfrm>
            <a:off x="898525" y="3538538"/>
            <a:ext cx="7366000" cy="50800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CA" sz="1600" dirty="0">
                <a:solidFill>
                  <a:srgbClr val="333333"/>
                </a:solidFill>
              </a:rPr>
              <a:t>Regional and/or local Web-sites</a:t>
            </a:r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auto">
          <a:xfrm>
            <a:off x="922338" y="2289175"/>
            <a:ext cx="7366000" cy="601663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en-CA" sz="1600" dirty="0">
                <a:solidFill>
                  <a:srgbClr val="333333"/>
                </a:solidFill>
              </a:rPr>
              <a:t>National CRA OHS Web-site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rgbClr val="333333"/>
                </a:solidFill>
              </a:rPr>
              <a:t>with area dedicated to WPHSCs and Representatives</a:t>
            </a:r>
          </a:p>
        </p:txBody>
      </p:sp>
      <p:sp>
        <p:nvSpPr>
          <p:cNvPr id="12296" name="AutoShape 12"/>
          <p:cNvSpPr>
            <a:spLocks noChangeArrowheads="1"/>
          </p:cNvSpPr>
          <p:nvPr/>
        </p:nvSpPr>
        <p:spPr bwMode="auto">
          <a:xfrm>
            <a:off x="892175" y="5532438"/>
            <a:ext cx="7366000" cy="788987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en-CA" sz="1600" dirty="0">
                <a:solidFill>
                  <a:srgbClr val="333333"/>
                </a:solidFill>
              </a:rPr>
              <a:t>Relevant Documents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rgbClr val="333333"/>
                </a:solidFill>
              </a:rPr>
              <a:t>WPHSC training materials, Legislation, Standards,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rgbClr val="333333"/>
                </a:solidFill>
              </a:rPr>
              <a:t>Prior WPHSC and/or NHSPC minutes, etc.</a:t>
            </a:r>
          </a:p>
        </p:txBody>
      </p:sp>
      <p:cxnSp>
        <p:nvCxnSpPr>
          <p:cNvPr id="12297" name="AutoShape 13"/>
          <p:cNvCxnSpPr>
            <a:cxnSpLocks noChangeShapeType="1"/>
            <a:endCxn id="12292" idx="1"/>
          </p:cNvCxnSpPr>
          <p:nvPr/>
        </p:nvCxnSpPr>
        <p:spPr bwMode="auto">
          <a:xfrm flipV="1">
            <a:off x="649288" y="4402138"/>
            <a:ext cx="225425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8" name="AutoShape 14"/>
          <p:cNvCxnSpPr>
            <a:cxnSpLocks noChangeShapeType="1"/>
            <a:stCxn id="12306" idx="1"/>
            <a:endCxn id="12295" idx="1"/>
          </p:cNvCxnSpPr>
          <p:nvPr/>
        </p:nvCxnSpPr>
        <p:spPr bwMode="auto">
          <a:xfrm rot="10800000" flipH="1" flipV="1">
            <a:off x="377824" y="1590541"/>
            <a:ext cx="544513" cy="999465"/>
          </a:xfrm>
          <a:prstGeom prst="bentConnector3">
            <a:avLst>
              <a:gd name="adj1" fmla="val -4198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9" name="AutoShape 15"/>
          <p:cNvCxnSpPr>
            <a:cxnSpLocks noChangeShapeType="1"/>
            <a:stCxn id="12293" idx="1"/>
            <a:endCxn id="12294" idx="1"/>
          </p:cNvCxnSpPr>
          <p:nvPr/>
        </p:nvCxnSpPr>
        <p:spPr bwMode="auto">
          <a:xfrm rot="10800000" flipH="1">
            <a:off x="874713" y="3792538"/>
            <a:ext cx="23812" cy="1290637"/>
          </a:xfrm>
          <a:prstGeom prst="bentConnector3">
            <a:avLst>
              <a:gd name="adj1" fmla="val -84945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0" name="AutoShape 16"/>
          <p:cNvCxnSpPr>
            <a:cxnSpLocks noChangeShapeType="1"/>
            <a:stCxn id="12294" idx="1"/>
            <a:endCxn id="12295" idx="1"/>
          </p:cNvCxnSpPr>
          <p:nvPr/>
        </p:nvCxnSpPr>
        <p:spPr bwMode="auto">
          <a:xfrm rot="10800000" flipH="1">
            <a:off x="898525" y="2590800"/>
            <a:ext cx="23813" cy="1201738"/>
          </a:xfrm>
          <a:prstGeom prst="bentConnector3">
            <a:avLst>
              <a:gd name="adj1" fmla="val -95998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1" name="AutoShape 17"/>
          <p:cNvCxnSpPr>
            <a:cxnSpLocks noChangeShapeType="1"/>
            <a:stCxn id="12295" idx="1"/>
            <a:endCxn id="12296" idx="1"/>
          </p:cNvCxnSpPr>
          <p:nvPr/>
        </p:nvCxnSpPr>
        <p:spPr bwMode="auto">
          <a:xfrm rot="10800000" flipV="1">
            <a:off x="892175" y="2589213"/>
            <a:ext cx="30163" cy="3338512"/>
          </a:xfrm>
          <a:prstGeom prst="bentConnector3">
            <a:avLst>
              <a:gd name="adj1" fmla="val 85788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302" name="Group 18"/>
          <p:cNvGrpSpPr>
            <a:grpSpLocks/>
          </p:cNvGrpSpPr>
          <p:nvPr/>
        </p:nvGrpSpPr>
        <p:grpSpPr bwMode="auto">
          <a:xfrm>
            <a:off x="377825" y="999858"/>
            <a:ext cx="7532688" cy="1181367"/>
            <a:chOff x="275" y="1800"/>
            <a:chExt cx="4745" cy="555"/>
          </a:xfrm>
        </p:grpSpPr>
        <p:sp>
          <p:nvSpPr>
            <p:cNvPr id="12306" name="AutoShape 19"/>
            <p:cNvSpPr>
              <a:spLocks noChangeArrowheads="1"/>
            </p:cNvSpPr>
            <p:nvPr/>
          </p:nvSpPr>
          <p:spPr bwMode="auto">
            <a:xfrm>
              <a:off x="275" y="1800"/>
              <a:ext cx="4745" cy="555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07" name="AutoShape 20"/>
            <p:cNvSpPr>
              <a:spLocks noChangeArrowheads="1"/>
            </p:cNvSpPr>
            <p:nvPr/>
          </p:nvSpPr>
          <p:spPr bwMode="auto">
            <a:xfrm>
              <a:off x="361" y="1849"/>
              <a:ext cx="982" cy="447"/>
            </a:xfrm>
            <a:prstGeom prst="roundRect">
              <a:avLst>
                <a:gd name="adj" fmla="val 16667"/>
              </a:avLst>
            </a:prstGeom>
            <a:solidFill>
              <a:srgbClr val="C6C5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08" name="Text Box 21"/>
            <p:cNvSpPr txBox="1">
              <a:spLocks noChangeArrowheads="1"/>
            </p:cNvSpPr>
            <p:nvPr/>
          </p:nvSpPr>
          <p:spPr bwMode="auto">
            <a:xfrm>
              <a:off x="1443" y="1850"/>
              <a:ext cx="34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CA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303" name="AutoShape 24"/>
          <p:cNvSpPr>
            <a:spLocks noChangeArrowheads="1"/>
          </p:cNvSpPr>
          <p:nvPr/>
        </p:nvSpPr>
        <p:spPr bwMode="auto">
          <a:xfrm>
            <a:off x="928688" y="2974975"/>
            <a:ext cx="7315200" cy="47625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en-CA" sz="1600" dirty="0">
                <a:solidFill>
                  <a:srgbClr val="333333"/>
                </a:solidFill>
              </a:rPr>
              <a:t>Quarterly WPHSC and Representative Newsletter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rgbClr val="333333"/>
                </a:solidFill>
              </a:rPr>
              <a:t>Health and Safety, Everybody’s Business</a:t>
            </a:r>
            <a:endParaRPr lang="en-CA" sz="1200" dirty="0">
              <a:solidFill>
                <a:srgbClr val="333333"/>
              </a:solidFill>
            </a:endParaRPr>
          </a:p>
        </p:txBody>
      </p:sp>
      <p:cxnSp>
        <p:nvCxnSpPr>
          <p:cNvPr id="12304" name="AutoShape 25"/>
          <p:cNvCxnSpPr>
            <a:cxnSpLocks noChangeShapeType="1"/>
            <a:stCxn id="12296" idx="1"/>
            <a:endCxn id="12303" idx="1"/>
          </p:cNvCxnSpPr>
          <p:nvPr/>
        </p:nvCxnSpPr>
        <p:spPr bwMode="auto">
          <a:xfrm rot="10800000" flipH="1">
            <a:off x="892175" y="3213100"/>
            <a:ext cx="36513" cy="2714625"/>
          </a:xfrm>
          <a:prstGeom prst="bentConnector3">
            <a:avLst>
              <a:gd name="adj1" fmla="val -62607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305" name="Picture 22" descr="http://t3.gstatic.com/images?q=tbn:ANd9GcQmbmwMRfsz5WeTg-ZWXARQOuoyzZnkwc6eWeCofQSv_1sl-Y4Y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42866"/>
            <a:ext cx="12795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9174" y="1164399"/>
            <a:ext cx="5434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resources are available to WPHSCs and Representatives?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CRA Web-based Resources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4813" y="1120775"/>
            <a:ext cx="8229600" cy="725488"/>
          </a:xfrm>
        </p:spPr>
        <p:txBody>
          <a:bodyPr/>
          <a:lstStyle/>
          <a:p>
            <a:r>
              <a:rPr lang="en-CA" sz="2400" dirty="0" smtClean="0"/>
              <a:t>Go to “My Zone” and select “Occupational Health and Safety”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198030-64C9-4BA2-B7A3-F57CA60226E2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t="10632" r="21411" b="40085"/>
          <a:stretch>
            <a:fillRect/>
          </a:stretch>
        </p:blipFill>
        <p:spPr bwMode="auto">
          <a:xfrm>
            <a:off x="650875" y="2216150"/>
            <a:ext cx="758825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113088" y="3367088"/>
            <a:ext cx="614362" cy="422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049713" y="4565650"/>
            <a:ext cx="2298700" cy="422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CRA Web-based Resources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7825" y="1014413"/>
            <a:ext cx="8229600" cy="752475"/>
          </a:xfrm>
        </p:spPr>
        <p:txBody>
          <a:bodyPr/>
          <a:lstStyle/>
          <a:p>
            <a:r>
              <a:rPr lang="en-CA" sz="2400" dirty="0" smtClean="0"/>
              <a:t>From the main page select “Health and Safety Committees”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B6B1BF-2993-493C-9B2D-0CEEFFAB91A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" b="20888"/>
          <a:stretch>
            <a:fillRect/>
          </a:stretch>
        </p:blipFill>
        <p:spPr bwMode="auto">
          <a:xfrm>
            <a:off x="201613" y="1960563"/>
            <a:ext cx="8740775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081088" y="4119563"/>
            <a:ext cx="1187450" cy="4429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01613" y="4075113"/>
            <a:ext cx="792162" cy="422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 r="7416" b="18317"/>
          <a:stretch>
            <a:fillRect/>
          </a:stretch>
        </p:blipFill>
        <p:spPr bwMode="auto">
          <a:xfrm>
            <a:off x="387350" y="2074863"/>
            <a:ext cx="7386638" cy="367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CRA Web-based Resources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387350" y="1155700"/>
            <a:ext cx="8229600" cy="663575"/>
          </a:xfrm>
        </p:spPr>
        <p:txBody>
          <a:bodyPr/>
          <a:lstStyle/>
          <a:p>
            <a:r>
              <a:rPr lang="en-CA" sz="2400" smtClean="0"/>
              <a:t>“Health and Safety Committees” will provide information on and for the NHSPC as well as the WPHSCs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03254D-F170-4000-9FD6-B36EFAF0A9A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6" name="Oval 5"/>
          <p:cNvSpPr/>
          <p:nvPr/>
        </p:nvSpPr>
        <p:spPr>
          <a:xfrm>
            <a:off x="992188" y="3103563"/>
            <a:ext cx="1185862" cy="444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081088" y="4030663"/>
            <a:ext cx="976312" cy="422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992188" y="4816475"/>
            <a:ext cx="1566862" cy="422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" b="5045"/>
          <a:stretch>
            <a:fillRect/>
          </a:stretch>
        </p:blipFill>
        <p:spPr bwMode="auto">
          <a:xfrm>
            <a:off x="438150" y="1916113"/>
            <a:ext cx="8107363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CRA Web-based Resources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38150" y="1120775"/>
            <a:ext cx="8229600" cy="663575"/>
          </a:xfrm>
        </p:spPr>
        <p:txBody>
          <a:bodyPr/>
          <a:lstStyle/>
          <a:p>
            <a:r>
              <a:rPr lang="en-CA" sz="2400" dirty="0" smtClean="0"/>
              <a:t>Within “Prevention Information”, there is other information available for WPHSCs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659B56-F1C8-4943-BA98-4C8FFEC72B7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6" name="Oval 5"/>
          <p:cNvSpPr/>
          <p:nvPr/>
        </p:nvSpPr>
        <p:spPr>
          <a:xfrm>
            <a:off x="4178300" y="2468563"/>
            <a:ext cx="1187450" cy="444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42900" y="3781425"/>
            <a:ext cx="782638" cy="3413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 r="4480" b="6009"/>
          <a:stretch>
            <a:fillRect/>
          </a:stretch>
        </p:blipFill>
        <p:spPr bwMode="auto">
          <a:xfrm>
            <a:off x="747713" y="2063750"/>
            <a:ext cx="76660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CRA Web-based Resources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38150" y="1093788"/>
            <a:ext cx="8229600" cy="969962"/>
          </a:xfrm>
        </p:spPr>
        <p:txBody>
          <a:bodyPr/>
          <a:lstStyle/>
          <a:p>
            <a:r>
              <a:rPr lang="en-CA" sz="2400" smtClean="0"/>
              <a:t>Within “Reference Documents” there are links to reference materials and other Web-sites (both internal and external)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593463-AE4C-48AF-A4D3-D385CE56243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" name="Oval 5"/>
          <p:cNvSpPr/>
          <p:nvPr/>
        </p:nvSpPr>
        <p:spPr>
          <a:xfrm>
            <a:off x="1400175" y="3446463"/>
            <a:ext cx="1187450" cy="444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343025" y="4273550"/>
            <a:ext cx="782638" cy="3413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372867-2DE2-4EBD-8FFA-1008A2C85D3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Questions</a:t>
            </a:r>
            <a:endParaRPr lang="en-US" smtClean="0"/>
          </a:p>
        </p:txBody>
      </p:sp>
      <p:pic>
        <p:nvPicPr>
          <p:cNvPr id="18436" name="Picture 4" descr="MC90044149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4D3DA-0A59-4EEB-AA5A-E1F9004C418C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smtClean="0"/>
              <a:t>Agenda</a:t>
            </a:r>
            <a:endParaRPr lang="en-US" sz="320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smtClean="0"/>
              <a:t>OHS Structure &amp; Network Within the CRA</a:t>
            </a:r>
          </a:p>
          <a:p>
            <a:pPr eaLnBrk="1" hangingPunct="1">
              <a:defRPr/>
            </a:pPr>
            <a:r>
              <a:rPr lang="en-CA" sz="2400" smtClean="0"/>
              <a:t>OHS Program Focus</a:t>
            </a:r>
          </a:p>
          <a:p>
            <a:pPr eaLnBrk="1" hangingPunct="1">
              <a:defRPr/>
            </a:pPr>
            <a:r>
              <a:rPr lang="en-CA" sz="2400" smtClean="0"/>
              <a:t>Work Place Health and Safety Committees</a:t>
            </a:r>
          </a:p>
          <a:p>
            <a:pPr eaLnBrk="1" hangingPunct="1">
              <a:defRPr/>
            </a:pPr>
            <a:r>
              <a:rPr lang="en-CA" sz="2400" smtClean="0"/>
              <a:t>CRA Based Resources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1F7C5F-9B69-4513-9057-14BDFB15FC5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smtClean="0"/>
              <a:t>OHS Structure</a:t>
            </a:r>
          </a:p>
        </p:txBody>
      </p:sp>
      <p:sp>
        <p:nvSpPr>
          <p:cNvPr id="5124" name="Content Placeholder 2"/>
          <p:cNvSpPr>
            <a:spLocks/>
          </p:cNvSpPr>
          <p:nvPr/>
        </p:nvSpPr>
        <p:spPr bwMode="auto">
          <a:xfrm>
            <a:off x="484188" y="1135063"/>
            <a:ext cx="73136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3550" indent="-463550">
              <a:lnSpc>
                <a:spcPct val="80000"/>
              </a:lnSpc>
              <a:spcBef>
                <a:spcPct val="20000"/>
              </a:spcBef>
              <a:buClr>
                <a:srgbClr val="005F8E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</a:rPr>
              <a:t>Following OHSAS 18001:2007 Standard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134120" y="1741488"/>
            <a:ext cx="20843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OHS Policy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Identify Hazards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Accident trends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630362" y="5493328"/>
            <a:ext cx="2117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Monitor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Work Place        OHS  Committees</a:t>
            </a: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6275387" y="4550353"/>
            <a:ext cx="27463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Develop &amp; Implement Prevention Programs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Establish Roles and Responsibilities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OHS Communication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0" y="3249613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Reporting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Goudy Old Style" pitchFamily="18" charset="0"/>
              </a:rPr>
              <a:t>Establish Improvement Objectives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7921754"/>
              </p:ext>
            </p:extLst>
          </p:nvPr>
        </p:nvGraphicFramePr>
        <p:xfrm>
          <a:off x="1043709" y="2096655"/>
          <a:ext cx="6520873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0940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E48FDB-1FFC-40BE-8096-B0EDEF44943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14313"/>
            <a:ext cx="8669338" cy="990600"/>
          </a:xfrm>
          <a:noFill/>
        </p:spPr>
        <p:txBody>
          <a:bodyPr/>
          <a:lstStyle/>
          <a:p>
            <a:pPr eaLnBrk="1" hangingPunct="1"/>
            <a:r>
              <a:rPr lang="en-US" sz="3200" dirty="0" smtClean="0"/>
              <a:t>Proposed CRA OHS Management Structure </a:t>
            </a:r>
          </a:p>
        </p:txBody>
      </p:sp>
      <p:sp>
        <p:nvSpPr>
          <p:cNvPr id="6148" name="AutoShape 14"/>
          <p:cNvSpPr>
            <a:spLocks noChangeArrowheads="1"/>
          </p:cNvSpPr>
          <p:nvPr/>
        </p:nvSpPr>
        <p:spPr bwMode="auto">
          <a:xfrm>
            <a:off x="3084513" y="995363"/>
            <a:ext cx="1441450" cy="720725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CRA 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OSH Policy</a:t>
            </a:r>
          </a:p>
        </p:txBody>
      </p:sp>
      <p:sp>
        <p:nvSpPr>
          <p:cNvPr id="6149" name="AutoShape 15"/>
          <p:cNvSpPr>
            <a:spLocks noChangeArrowheads="1"/>
          </p:cNvSpPr>
          <p:nvPr/>
        </p:nvSpPr>
        <p:spPr bwMode="auto">
          <a:xfrm>
            <a:off x="3086100" y="1903413"/>
            <a:ext cx="1441450" cy="720725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H&amp;SMS</a:t>
            </a:r>
          </a:p>
        </p:txBody>
      </p:sp>
      <p:sp>
        <p:nvSpPr>
          <p:cNvPr id="6150" name="AutoShape 20"/>
          <p:cNvSpPr>
            <a:spLocks noChangeArrowheads="1"/>
          </p:cNvSpPr>
          <p:nvPr/>
        </p:nvSpPr>
        <p:spPr bwMode="auto">
          <a:xfrm>
            <a:off x="2679700" y="3884613"/>
            <a:ext cx="2449513" cy="863600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Procedures, 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Guidelines, 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Standards, Tools</a:t>
            </a:r>
          </a:p>
        </p:txBody>
      </p:sp>
      <p:cxnSp>
        <p:nvCxnSpPr>
          <p:cNvPr id="6151" name="AutoShape 21"/>
          <p:cNvCxnSpPr>
            <a:cxnSpLocks noChangeShapeType="1"/>
            <a:stCxn id="6148" idx="2"/>
            <a:endCxn id="6149" idx="0"/>
          </p:cNvCxnSpPr>
          <p:nvPr/>
        </p:nvCxnSpPr>
        <p:spPr bwMode="auto">
          <a:xfrm>
            <a:off x="3805238" y="1716088"/>
            <a:ext cx="1587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AutoShape 15"/>
          <p:cNvSpPr>
            <a:spLocks noChangeArrowheads="1"/>
          </p:cNvSpPr>
          <p:nvPr/>
        </p:nvSpPr>
        <p:spPr bwMode="auto">
          <a:xfrm>
            <a:off x="2076450" y="2849563"/>
            <a:ext cx="1441450" cy="720725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Supporting 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Policies</a:t>
            </a:r>
          </a:p>
        </p:txBody>
      </p:sp>
      <p:sp>
        <p:nvSpPr>
          <p:cNvPr id="6153" name="AutoShape 15"/>
          <p:cNvSpPr>
            <a:spLocks noChangeArrowheads="1"/>
          </p:cNvSpPr>
          <p:nvPr/>
        </p:nvSpPr>
        <p:spPr bwMode="auto">
          <a:xfrm>
            <a:off x="4243388" y="2852738"/>
            <a:ext cx="1441450" cy="720725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Directives</a:t>
            </a:r>
          </a:p>
        </p:txBody>
      </p:sp>
      <p:sp>
        <p:nvSpPr>
          <p:cNvPr id="6154" name="AutoShape 15"/>
          <p:cNvSpPr>
            <a:spLocks noChangeArrowheads="1"/>
          </p:cNvSpPr>
          <p:nvPr/>
        </p:nvSpPr>
        <p:spPr bwMode="auto">
          <a:xfrm>
            <a:off x="5854557" y="5194035"/>
            <a:ext cx="2195581" cy="1417636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OSH Committees &amp; 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Working Groups 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(National &amp; 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Work Place)</a:t>
            </a:r>
          </a:p>
        </p:txBody>
      </p:sp>
      <p:cxnSp>
        <p:nvCxnSpPr>
          <p:cNvPr id="6155" name="AutoShape 22"/>
          <p:cNvCxnSpPr>
            <a:cxnSpLocks noChangeShapeType="1"/>
            <a:stCxn id="6149" idx="2"/>
            <a:endCxn id="6152" idx="0"/>
          </p:cNvCxnSpPr>
          <p:nvPr/>
        </p:nvCxnSpPr>
        <p:spPr bwMode="auto">
          <a:xfrm rot="5400000">
            <a:off x="3189287" y="2232026"/>
            <a:ext cx="225425" cy="1009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6" name="AutoShape 23"/>
          <p:cNvCxnSpPr>
            <a:cxnSpLocks noChangeShapeType="1"/>
            <a:stCxn id="6149" idx="2"/>
            <a:endCxn id="6153" idx="0"/>
          </p:cNvCxnSpPr>
          <p:nvPr/>
        </p:nvCxnSpPr>
        <p:spPr bwMode="auto">
          <a:xfrm rot="16200000" flipH="1">
            <a:off x="4271169" y="2159794"/>
            <a:ext cx="228600" cy="11572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7" name="AutoShape 24"/>
          <p:cNvCxnSpPr>
            <a:cxnSpLocks noChangeShapeType="1"/>
            <a:stCxn id="6150" idx="0"/>
            <a:endCxn id="6152" idx="2"/>
          </p:cNvCxnSpPr>
          <p:nvPr/>
        </p:nvCxnSpPr>
        <p:spPr bwMode="auto">
          <a:xfrm rot="5400000" flipH="1">
            <a:off x="3194050" y="3173413"/>
            <a:ext cx="314325" cy="1108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AutoShape 25"/>
          <p:cNvCxnSpPr>
            <a:cxnSpLocks noChangeShapeType="1"/>
            <a:stCxn id="6150" idx="0"/>
            <a:endCxn id="6153" idx="2"/>
          </p:cNvCxnSpPr>
          <p:nvPr/>
        </p:nvCxnSpPr>
        <p:spPr bwMode="auto">
          <a:xfrm rot="-5400000">
            <a:off x="4279107" y="3199606"/>
            <a:ext cx="311150" cy="10588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AutoShape 26"/>
          <p:cNvCxnSpPr>
            <a:cxnSpLocks noChangeShapeType="1"/>
            <a:stCxn id="6154" idx="0"/>
            <a:endCxn id="6150" idx="2"/>
          </p:cNvCxnSpPr>
          <p:nvPr/>
        </p:nvCxnSpPr>
        <p:spPr bwMode="auto">
          <a:xfrm rot="16200000" flipV="1">
            <a:off x="5205492" y="3447178"/>
            <a:ext cx="445822" cy="304789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0" name="AutoShape 15"/>
          <p:cNvSpPr>
            <a:spLocks noChangeArrowheads="1"/>
          </p:cNvSpPr>
          <p:nvPr/>
        </p:nvSpPr>
        <p:spPr bwMode="auto">
          <a:xfrm>
            <a:off x="191390" y="5194033"/>
            <a:ext cx="2071688" cy="1417638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National 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OHS Group </a:t>
            </a:r>
          </a:p>
          <a:p>
            <a:pPr algn="ctr" eaLnBrk="0" hangingPunct="0"/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</a:rPr>
              <a:t>(Structure, Policies </a:t>
            </a:r>
          </a:p>
          <a:p>
            <a:pPr algn="ctr" eaLnBrk="0" hangingPunct="0"/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</a:rPr>
              <a:t>&amp; National </a:t>
            </a:r>
          </a:p>
          <a:p>
            <a:pPr algn="ctr" eaLnBrk="0" hangingPunct="0"/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</a:rPr>
              <a:t>Prevention Programs)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2385438" y="5194035"/>
            <a:ext cx="3263900" cy="1417637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Regional 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 Unicode MS" pitchFamily="34" charset="-128"/>
              </a:rPr>
              <a:t>OHS Advisors </a:t>
            </a:r>
          </a:p>
          <a:p>
            <a:pPr algn="ctr" eaLnBrk="0" hangingPunct="0"/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</a:rPr>
              <a:t>(National Policy and </a:t>
            </a:r>
          </a:p>
          <a:p>
            <a:pPr algn="ctr" eaLnBrk="0" hangingPunct="0"/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</a:rPr>
              <a:t>Program Implementation </a:t>
            </a:r>
          </a:p>
          <a:p>
            <a:pPr algn="ctr" eaLnBrk="0" hangingPunct="0"/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</a:rPr>
              <a:t>&amp; Local Prevention Programs)</a:t>
            </a:r>
          </a:p>
        </p:txBody>
      </p:sp>
      <p:cxnSp>
        <p:nvCxnSpPr>
          <p:cNvPr id="6162" name="AutoShape 31"/>
          <p:cNvCxnSpPr>
            <a:cxnSpLocks noChangeShapeType="1"/>
            <a:stCxn id="6160" idx="0"/>
            <a:endCxn id="6150" idx="2"/>
          </p:cNvCxnSpPr>
          <p:nvPr/>
        </p:nvCxnSpPr>
        <p:spPr bwMode="auto">
          <a:xfrm rot="5400000" flipH="1" flipV="1">
            <a:off x="2342935" y="3632512"/>
            <a:ext cx="445820" cy="267722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3" name="AutoShape 32"/>
          <p:cNvCxnSpPr>
            <a:cxnSpLocks noChangeShapeType="1"/>
          </p:cNvCxnSpPr>
          <p:nvPr/>
        </p:nvCxnSpPr>
        <p:spPr bwMode="auto">
          <a:xfrm rot="5400000" flipH="1" flipV="1">
            <a:off x="3681943" y="4970726"/>
            <a:ext cx="445820" cy="7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F4BAD-9C88-4D88-BDCB-0848DC58C0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17500" y="214313"/>
            <a:ext cx="86693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/>
              <a:t>OHS in the CRA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42329"/>
            <a:ext cx="8503118" cy="511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7304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CD9E10-C9EA-4EDD-B9F7-3152331E191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OHS Network Within the CRA</a:t>
            </a:r>
            <a:endParaRPr lang="en-CA" sz="32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169988"/>
            <a:ext cx="8229600" cy="53975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000" smtClean="0"/>
              <a:t>National office within HRB and WRCD: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smtClean="0"/>
              <a:t>Policy development;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smtClean="0"/>
              <a:t>National monitoring and reporting;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smtClean="0"/>
              <a:t>Manage NHSPC; and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smtClean="0"/>
              <a:t>Center of expertise in OHS.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sz="1700" smtClean="0"/>
          </a:p>
          <a:p>
            <a:pPr eaLnBrk="1" hangingPunct="1">
              <a:lnSpc>
                <a:spcPct val="70000"/>
              </a:lnSpc>
            </a:pPr>
            <a:r>
              <a:rPr lang="en-CA" sz="2000" smtClean="0"/>
              <a:t>National Health and Safety Policy Committee:</a:t>
            </a:r>
          </a:p>
          <a:p>
            <a:pPr lvl="1" eaLnBrk="1" hangingPunct="1">
              <a:lnSpc>
                <a:spcPct val="100000"/>
              </a:lnSpc>
            </a:pPr>
            <a:r>
              <a:rPr lang="en-CA" sz="1800" smtClean="0"/>
              <a:t>Consultation forum for employer and employee representatives to meet, exchange information, discuss and consider national OHS issues within the CRA.</a:t>
            </a:r>
            <a:r>
              <a:rPr lang="en-CA" sz="1700" smtClean="0"/>
              <a:t> 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sz="1700" smtClean="0"/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Regional representatives: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smtClean="0"/>
              <a:t>Implementation and maintenance of OHS policies and prevention initiatives;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smtClean="0"/>
              <a:t>Regional monitoring and reporting;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smtClean="0"/>
              <a:t>Support WPHSCs; and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700" smtClean="0"/>
              <a:t>Regional OHS expertise.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CA" sz="1700" smtClean="0"/>
          </a:p>
          <a:p>
            <a:pPr eaLnBrk="1" hangingPunct="1">
              <a:lnSpc>
                <a:spcPct val="70000"/>
              </a:lnSpc>
            </a:pPr>
            <a:r>
              <a:rPr lang="en-CA" sz="2000" smtClean="0"/>
              <a:t>Work Place Health and Safety Committees:</a:t>
            </a:r>
          </a:p>
          <a:p>
            <a:pPr lvl="1" eaLnBrk="1" hangingPunct="1">
              <a:lnSpc>
                <a:spcPct val="100000"/>
              </a:lnSpc>
            </a:pPr>
            <a:r>
              <a:rPr lang="en-CA" sz="1800" smtClean="0"/>
              <a:t>Consultation forum for employer and employee representatives to meet, exchange information, discuss and consider local OHS issues.</a:t>
            </a:r>
            <a:endParaRPr lang="en-US" sz="1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F47A83-B111-485C-80C3-84569A909320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OHS Program Focus:</a:t>
            </a:r>
            <a:br>
              <a:rPr lang="en-US" sz="3200" smtClean="0"/>
            </a:br>
            <a:r>
              <a:rPr lang="en-US" sz="2400" smtClean="0"/>
              <a:t>Job Hazard Analysis Results</a:t>
            </a:r>
            <a:endParaRPr lang="en-CA" sz="2400" smtClean="0"/>
          </a:p>
        </p:txBody>
      </p:sp>
      <p:sp>
        <p:nvSpPr>
          <p:cNvPr id="8196" name="Content Placeholder 4"/>
          <p:cNvSpPr>
            <a:spLocks/>
          </p:cNvSpPr>
          <p:nvPr/>
        </p:nvSpPr>
        <p:spPr bwMode="auto">
          <a:xfrm>
            <a:off x="385763" y="1155700"/>
            <a:ext cx="79136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3550" indent="-463550">
              <a:lnSpc>
                <a:spcPct val="80000"/>
              </a:lnSpc>
              <a:spcBef>
                <a:spcPct val="20000"/>
              </a:spcBef>
              <a:buClr>
                <a:srgbClr val="005F8E"/>
              </a:buClr>
              <a:buFont typeface="Wingdings" pitchFamily="2" charset="2"/>
              <a:buChar char="§"/>
            </a:pPr>
            <a:r>
              <a:rPr lang="en-CA" sz="2400">
                <a:solidFill>
                  <a:srgbClr val="333333"/>
                </a:solidFill>
              </a:rPr>
              <a:t>Following the completion of the JHA for Field Employees and MEJHA, the main hazard categories identified included:</a:t>
            </a:r>
            <a:endParaRPr lang="en-US" sz="2400">
              <a:solidFill>
                <a:srgbClr val="333333"/>
              </a:solidFill>
            </a:endParaRPr>
          </a:p>
        </p:txBody>
      </p:sp>
      <p:grpSp>
        <p:nvGrpSpPr>
          <p:cNvPr id="8197" name="Group 1"/>
          <p:cNvGrpSpPr>
            <a:grpSpLocks/>
          </p:cNvGrpSpPr>
          <p:nvPr/>
        </p:nvGrpSpPr>
        <p:grpSpPr bwMode="auto">
          <a:xfrm>
            <a:off x="449263" y="2243138"/>
            <a:ext cx="7559675" cy="4092575"/>
            <a:chOff x="425450" y="1739900"/>
            <a:chExt cx="7559675" cy="4092575"/>
          </a:xfrm>
        </p:grpSpPr>
        <p:grpSp>
          <p:nvGrpSpPr>
            <p:cNvPr id="8198" name="Group 32"/>
            <p:cNvGrpSpPr>
              <a:grpSpLocks/>
            </p:cNvGrpSpPr>
            <p:nvPr/>
          </p:nvGrpSpPr>
          <p:grpSpPr bwMode="auto">
            <a:xfrm>
              <a:off x="449263" y="1828800"/>
              <a:ext cx="7510462" cy="893763"/>
              <a:chOff x="283" y="1152"/>
              <a:chExt cx="4731" cy="563"/>
            </a:xfrm>
          </p:grpSpPr>
          <p:sp>
            <p:nvSpPr>
              <p:cNvPr id="8214" name="AutoShape 7"/>
              <p:cNvSpPr>
                <a:spLocks noChangeArrowheads="1"/>
              </p:cNvSpPr>
              <p:nvPr/>
            </p:nvSpPr>
            <p:spPr bwMode="auto">
              <a:xfrm>
                <a:off x="283" y="1152"/>
                <a:ext cx="4731" cy="555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15" name="AutoShape 8"/>
              <p:cNvSpPr>
                <a:spLocks noChangeArrowheads="1"/>
              </p:cNvSpPr>
              <p:nvPr/>
            </p:nvSpPr>
            <p:spPr bwMode="auto">
              <a:xfrm>
                <a:off x="369" y="1201"/>
                <a:ext cx="976" cy="447"/>
              </a:xfrm>
              <a:prstGeom prst="roundRect">
                <a:avLst>
                  <a:gd name="adj" fmla="val 16667"/>
                </a:avLst>
              </a:prstGeom>
              <a:solidFill>
                <a:srgbClr val="C6C5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16" name="Text Box 9"/>
              <p:cNvSpPr txBox="1">
                <a:spLocks noChangeArrowheads="1"/>
              </p:cNvSpPr>
              <p:nvPr/>
            </p:nvSpPr>
            <p:spPr bwMode="auto">
              <a:xfrm>
                <a:off x="1467" y="1157"/>
                <a:ext cx="2992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CA" sz="1600">
                    <a:solidFill>
                      <a:schemeClr val="bg1"/>
                    </a:solidFill>
                  </a:rPr>
                  <a:t>Ergonomics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CA" sz="1200">
                    <a:solidFill>
                      <a:schemeClr val="bg1"/>
                    </a:solidFill>
                  </a:rPr>
                  <a:t> Office Ergonomics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CA" sz="1200">
                    <a:solidFill>
                      <a:schemeClr val="bg1"/>
                    </a:solidFill>
                  </a:rPr>
                  <a:t> Manual Material Handling</a:t>
                </a:r>
              </a:p>
            </p:txBody>
          </p:sp>
        </p:grpSp>
        <p:grpSp>
          <p:nvGrpSpPr>
            <p:cNvPr id="8199" name="Group 23"/>
            <p:cNvGrpSpPr>
              <a:grpSpLocks/>
            </p:cNvGrpSpPr>
            <p:nvPr/>
          </p:nvGrpSpPr>
          <p:grpSpPr bwMode="auto">
            <a:xfrm>
              <a:off x="431800" y="3846513"/>
              <a:ext cx="7553325" cy="906462"/>
              <a:chOff x="265" y="2424"/>
              <a:chExt cx="4758" cy="571"/>
            </a:xfrm>
          </p:grpSpPr>
          <p:sp>
            <p:nvSpPr>
              <p:cNvPr id="8211" name="AutoShape 16"/>
              <p:cNvSpPr>
                <a:spLocks noChangeArrowheads="1"/>
              </p:cNvSpPr>
              <p:nvPr/>
            </p:nvSpPr>
            <p:spPr bwMode="auto">
              <a:xfrm>
                <a:off x="265" y="2440"/>
                <a:ext cx="4758" cy="555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12" name="AutoShape 17"/>
              <p:cNvSpPr>
                <a:spLocks noChangeArrowheads="1"/>
              </p:cNvSpPr>
              <p:nvPr/>
            </p:nvSpPr>
            <p:spPr bwMode="auto">
              <a:xfrm>
                <a:off x="351" y="2489"/>
                <a:ext cx="1013" cy="447"/>
              </a:xfrm>
              <a:prstGeom prst="roundRect">
                <a:avLst>
                  <a:gd name="adj" fmla="val 16667"/>
                </a:avLst>
              </a:prstGeom>
              <a:solidFill>
                <a:srgbClr val="C6C5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13" name="Text Box 18"/>
              <p:cNvSpPr txBox="1">
                <a:spLocks noChangeArrowheads="1"/>
              </p:cNvSpPr>
              <p:nvPr/>
            </p:nvSpPr>
            <p:spPr bwMode="auto">
              <a:xfrm>
                <a:off x="1453" y="2424"/>
                <a:ext cx="2923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CA" sz="1600">
                    <a:solidFill>
                      <a:schemeClr val="bg1"/>
                    </a:solidFill>
                  </a:rPr>
                  <a:t>Slips, Trips and Falls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CA" sz="1200">
                    <a:solidFill>
                      <a:schemeClr val="bg1"/>
                    </a:solidFill>
                  </a:rPr>
                  <a:t> Ice and Snow Clearance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CA" sz="12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200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388" y="1739900"/>
              <a:ext cx="681037" cy="105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AutoShape 20"/>
            <p:cNvSpPr>
              <a:spLocks noChangeArrowheads="1"/>
            </p:cNvSpPr>
            <p:nvPr/>
          </p:nvSpPr>
          <p:spPr bwMode="auto">
            <a:xfrm>
              <a:off x="425450" y="4945063"/>
              <a:ext cx="7535863" cy="881062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02" name="AutoShape 21"/>
            <p:cNvSpPr>
              <a:spLocks noChangeArrowheads="1"/>
            </p:cNvSpPr>
            <p:nvPr/>
          </p:nvSpPr>
          <p:spPr bwMode="auto">
            <a:xfrm>
              <a:off x="561975" y="5022850"/>
              <a:ext cx="1625600" cy="701675"/>
            </a:xfrm>
            <a:prstGeom prst="roundRect">
              <a:avLst>
                <a:gd name="adj" fmla="val 16667"/>
              </a:avLst>
            </a:prstGeom>
            <a:solidFill>
              <a:srgbClr val="C6C5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03" name="Text Box 22"/>
            <p:cNvSpPr txBox="1">
              <a:spLocks noChangeArrowheads="1"/>
            </p:cNvSpPr>
            <p:nvPr/>
          </p:nvSpPr>
          <p:spPr bwMode="auto">
            <a:xfrm>
              <a:off x="2328863" y="4919663"/>
              <a:ext cx="4648200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600">
                  <a:solidFill>
                    <a:schemeClr val="bg1"/>
                  </a:solidFill>
                </a:rPr>
                <a:t>Additional Elements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CA" sz="1200">
                  <a:solidFill>
                    <a:schemeClr val="bg1"/>
                  </a:solidFill>
                </a:rPr>
                <a:t> Work Place Violence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CA" sz="1200">
                  <a:solidFill>
                    <a:schemeClr val="bg1"/>
                  </a:solidFill>
                </a:rPr>
                <a:t> OHS Awareness</a:t>
              </a:r>
            </a:p>
          </p:txBody>
        </p:sp>
        <p:grpSp>
          <p:nvGrpSpPr>
            <p:cNvPr id="8204" name="Group 33"/>
            <p:cNvGrpSpPr>
              <a:grpSpLocks/>
            </p:cNvGrpSpPr>
            <p:nvPr/>
          </p:nvGrpSpPr>
          <p:grpSpPr bwMode="auto">
            <a:xfrm>
              <a:off x="436563" y="2832100"/>
              <a:ext cx="7532687" cy="906463"/>
              <a:chOff x="275" y="1784"/>
              <a:chExt cx="4745" cy="571"/>
            </a:xfrm>
          </p:grpSpPr>
          <p:sp>
            <p:nvSpPr>
              <p:cNvPr id="8207" name="AutoShape 12"/>
              <p:cNvSpPr>
                <a:spLocks noChangeArrowheads="1"/>
              </p:cNvSpPr>
              <p:nvPr/>
            </p:nvSpPr>
            <p:spPr bwMode="auto">
              <a:xfrm>
                <a:off x="275" y="1800"/>
                <a:ext cx="4745" cy="555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08" name="AutoShape 13"/>
              <p:cNvSpPr>
                <a:spLocks noChangeArrowheads="1"/>
              </p:cNvSpPr>
              <p:nvPr/>
            </p:nvSpPr>
            <p:spPr bwMode="auto">
              <a:xfrm>
                <a:off x="361" y="1849"/>
                <a:ext cx="982" cy="447"/>
              </a:xfrm>
              <a:prstGeom prst="roundRect">
                <a:avLst>
                  <a:gd name="adj" fmla="val 16667"/>
                </a:avLst>
              </a:prstGeom>
              <a:solidFill>
                <a:srgbClr val="C6C5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09" name="Text Box 14"/>
              <p:cNvSpPr txBox="1">
                <a:spLocks noChangeArrowheads="1"/>
              </p:cNvSpPr>
              <p:nvPr/>
            </p:nvSpPr>
            <p:spPr bwMode="auto">
              <a:xfrm>
                <a:off x="1443" y="1784"/>
                <a:ext cx="3459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CA" sz="1600">
                    <a:solidFill>
                      <a:schemeClr val="bg1"/>
                    </a:solidFill>
                  </a:rPr>
                  <a:t>Work Place Environment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CA" sz="1200">
                    <a:solidFill>
                      <a:schemeClr val="bg1"/>
                    </a:solidFill>
                  </a:rPr>
                  <a:t> Indoor Air Quality / Temperature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CA" sz="1200">
                    <a:solidFill>
                      <a:schemeClr val="bg1"/>
                    </a:solidFill>
                  </a:rPr>
                  <a:t> Machine and Electrical Safety,  Personal Protective Equipment</a:t>
                </a:r>
              </a:p>
            </p:txBody>
          </p:sp>
          <p:pic>
            <p:nvPicPr>
              <p:cNvPr id="8210" name="Picture 25" descr="Office-Furnitur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" y="1854"/>
                <a:ext cx="823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5" name="Picture 27" descr="icysnow-flak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00" y="3916363"/>
              <a:ext cx="912813" cy="788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31" descr="img2_training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4943475"/>
              <a:ext cx="1185863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141E18-DD70-4DDD-8BA1-80054A7414C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OHS Program Focus: </a:t>
            </a:r>
            <a:r>
              <a:rPr lang="en-US" sz="2800" smtClean="0"/>
              <a:t>Accident Trends</a:t>
            </a:r>
            <a:endParaRPr lang="en-CA" sz="2800" smtClean="0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544335" y="3302977"/>
            <a:ext cx="4037745" cy="369888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solidFill>
                  <a:schemeClr val="bg1"/>
                </a:solidFill>
              </a:rPr>
              <a:t>On average = 719 accidents per year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06669" y="1072662"/>
          <a:ext cx="7737231" cy="209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041775"/>
            <a:ext cx="7299325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F9F9C9-E5AF-4634-B106-31BD34BA33FD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159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OHS Program Focus - </a:t>
            </a:r>
            <a:r>
              <a:rPr lang="en-US" sz="2800" smtClean="0"/>
              <a:t>Accident Trends</a:t>
            </a:r>
            <a:endParaRPr lang="en-CA" sz="2800" smtClean="0"/>
          </a:p>
        </p:txBody>
      </p:sp>
      <p:graphicFrame>
        <p:nvGraphicFramePr>
          <p:cNvPr id="1024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273339"/>
              </p:ext>
            </p:extLst>
          </p:nvPr>
        </p:nvGraphicFramePr>
        <p:xfrm>
          <a:off x="765175" y="1768475"/>
          <a:ext cx="7608888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Worksheet" r:id="rId4" imgW="7610555" imgH="4162299" progId="Excel.Sheet.8">
                  <p:embed/>
                </p:oleObj>
              </mc:Choice>
              <mc:Fallback>
                <p:oleObj name="Worksheet" r:id="rId4" imgW="7610555" imgH="4162299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768475"/>
                        <a:ext cx="7608888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3565</TotalTime>
  <Words>601</Words>
  <Application>Microsoft Office PowerPoint</Application>
  <PresentationFormat>On-screen Show (4:3)</PresentationFormat>
  <Paragraphs>145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Worksheet</vt:lpstr>
      <vt:lpstr>CRA Occupational Health and Safety</vt:lpstr>
      <vt:lpstr>Agenda</vt:lpstr>
      <vt:lpstr>OHS Structure</vt:lpstr>
      <vt:lpstr>Proposed CRA OHS Management Structure </vt:lpstr>
      <vt:lpstr>PowerPoint Presentation</vt:lpstr>
      <vt:lpstr>OHS Network Within the CRA</vt:lpstr>
      <vt:lpstr>OHS Program Focus: Job Hazard Analysis Results</vt:lpstr>
      <vt:lpstr>OHS Program Focus: Accident Trends</vt:lpstr>
      <vt:lpstr>OHS Program Focus - Accident Trends</vt:lpstr>
      <vt:lpstr>Work Place Health and Safety Committees: </vt:lpstr>
      <vt:lpstr>Work Place Health and Safety Committees: </vt:lpstr>
      <vt:lpstr>CRA Web-based Resources</vt:lpstr>
      <vt:lpstr>CRA Web-based Resources</vt:lpstr>
      <vt:lpstr>CRA Web-based Resources</vt:lpstr>
      <vt:lpstr>CRA Web-based Resources</vt:lpstr>
      <vt:lpstr>CRA Web-based Resources</vt:lpstr>
      <vt:lpstr>Questions</vt:lpstr>
    </vt:vector>
  </TitlesOfParts>
  <Company>CCRA / ADRC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    (up to 2 lines. Keep title in white space, do not write in coloured area)</dc:title>
  <dc:creator>jxs703</dc:creator>
  <cp:lastModifiedBy>Morse, Francine</cp:lastModifiedBy>
  <cp:revision>64</cp:revision>
  <cp:lastPrinted>2012-10-17T18:56:46Z</cp:lastPrinted>
  <dcterms:created xsi:type="dcterms:W3CDTF">2007-09-26T14:57:38Z</dcterms:created>
  <dcterms:modified xsi:type="dcterms:W3CDTF">2012-10-18T18:21:26Z</dcterms:modified>
</cp:coreProperties>
</file>