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0"/>
  </p:notesMasterIdLst>
  <p:handoutMasterIdLst>
    <p:handoutMasterId r:id="rId41"/>
  </p:handoutMasterIdLst>
  <p:sldIdLst>
    <p:sldId id="256" r:id="rId2"/>
    <p:sldId id="257" r:id="rId3"/>
    <p:sldId id="316" r:id="rId4"/>
    <p:sldId id="317" r:id="rId5"/>
    <p:sldId id="321" r:id="rId6"/>
    <p:sldId id="331" r:id="rId7"/>
    <p:sldId id="322" r:id="rId8"/>
    <p:sldId id="324" r:id="rId9"/>
    <p:sldId id="264" r:id="rId10"/>
    <p:sldId id="266" r:id="rId11"/>
    <p:sldId id="267" r:id="rId12"/>
    <p:sldId id="326" r:id="rId13"/>
    <p:sldId id="325" r:id="rId14"/>
    <p:sldId id="270" r:id="rId15"/>
    <p:sldId id="271" r:id="rId16"/>
    <p:sldId id="318" r:id="rId17"/>
    <p:sldId id="273" r:id="rId18"/>
    <p:sldId id="276" r:id="rId19"/>
    <p:sldId id="327" r:id="rId20"/>
    <p:sldId id="282" r:id="rId21"/>
    <p:sldId id="283" r:id="rId22"/>
    <p:sldId id="334" r:id="rId23"/>
    <p:sldId id="335" r:id="rId24"/>
    <p:sldId id="336" r:id="rId25"/>
    <p:sldId id="288" r:id="rId26"/>
    <p:sldId id="293" r:id="rId27"/>
    <p:sldId id="328" r:id="rId28"/>
    <p:sldId id="329" r:id="rId29"/>
    <p:sldId id="295" r:id="rId30"/>
    <p:sldId id="296" r:id="rId31"/>
    <p:sldId id="330" r:id="rId32"/>
    <p:sldId id="299" r:id="rId33"/>
    <p:sldId id="303" r:id="rId34"/>
    <p:sldId id="304" r:id="rId35"/>
    <p:sldId id="310" r:id="rId36"/>
    <p:sldId id="311" r:id="rId37"/>
    <p:sldId id="337" r:id="rId38"/>
    <p:sldId id="338" r:id="rId39"/>
  </p:sldIdLst>
  <p:sldSz cx="9144000" cy="6858000" type="screen4x3"/>
  <p:notesSz cx="7010400" cy="9236075"/>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24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2022" y="-102"/>
      </p:cViewPr>
      <p:guideLst>
        <p:guide orient="horz" pos="2909"/>
        <p:guide pos="2208"/>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1963"/>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970938" y="1"/>
            <a:ext cx="3037840" cy="461963"/>
          </a:xfrm>
          <a:prstGeom prst="rect">
            <a:avLst/>
          </a:prstGeom>
        </p:spPr>
        <p:txBody>
          <a:bodyPr vert="horz" lIns="91440" tIns="45720" rIns="91440" bIns="45720" rtlCol="0"/>
          <a:lstStyle>
            <a:lvl1pPr algn="r">
              <a:defRPr sz="1200"/>
            </a:lvl1pPr>
          </a:lstStyle>
          <a:p>
            <a:fld id="{D44587B2-6556-4499-95D2-22AA3E6AB4A3}" type="datetimeFigureOut">
              <a:rPr lang="en-CA" smtClean="0"/>
              <a:t>19/10/2012</a:t>
            </a:fld>
            <a:endParaRPr lang="en-CA"/>
          </a:p>
        </p:txBody>
      </p:sp>
      <p:sp>
        <p:nvSpPr>
          <p:cNvPr id="4" name="Footer Placeholder 3"/>
          <p:cNvSpPr>
            <a:spLocks noGrp="1"/>
          </p:cNvSpPr>
          <p:nvPr>
            <p:ph type="ftr" sz="quarter" idx="2"/>
          </p:nvPr>
        </p:nvSpPr>
        <p:spPr>
          <a:xfrm>
            <a:off x="0" y="8772526"/>
            <a:ext cx="3037840" cy="461963"/>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970938" y="8772526"/>
            <a:ext cx="3037840" cy="461963"/>
          </a:xfrm>
          <a:prstGeom prst="rect">
            <a:avLst/>
          </a:prstGeom>
        </p:spPr>
        <p:txBody>
          <a:bodyPr vert="horz" lIns="91440" tIns="45720" rIns="91440" bIns="45720" rtlCol="0" anchor="b"/>
          <a:lstStyle>
            <a:lvl1pPr algn="r">
              <a:defRPr sz="1200"/>
            </a:lvl1pPr>
          </a:lstStyle>
          <a:p>
            <a:fld id="{75916EA2-FED8-48F3-AB41-02C0890741AC}" type="slidenum">
              <a:rPr lang="en-CA" smtClean="0"/>
              <a:t>‹#›</a:t>
            </a:fld>
            <a:endParaRPr lang="en-C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523" cy="461647"/>
          </a:xfrm>
          <a:prstGeom prst="rect">
            <a:avLst/>
          </a:prstGeom>
        </p:spPr>
        <p:txBody>
          <a:bodyPr vert="horz" lIns="90142" tIns="45071" rIns="90142" bIns="45071" rtlCol="0"/>
          <a:lstStyle>
            <a:lvl1pPr algn="l">
              <a:defRPr sz="1200"/>
            </a:lvl1pPr>
          </a:lstStyle>
          <a:p>
            <a:endParaRPr lang="en-CA" dirty="0"/>
          </a:p>
        </p:txBody>
      </p:sp>
      <p:sp>
        <p:nvSpPr>
          <p:cNvPr id="3" name="Date Placeholder 2"/>
          <p:cNvSpPr>
            <a:spLocks noGrp="1"/>
          </p:cNvSpPr>
          <p:nvPr>
            <p:ph type="dt" idx="1"/>
          </p:nvPr>
        </p:nvSpPr>
        <p:spPr>
          <a:xfrm>
            <a:off x="3971293" y="1"/>
            <a:ext cx="3037523" cy="461647"/>
          </a:xfrm>
          <a:prstGeom prst="rect">
            <a:avLst/>
          </a:prstGeom>
        </p:spPr>
        <p:txBody>
          <a:bodyPr vert="horz" lIns="90142" tIns="45071" rIns="90142" bIns="45071" rtlCol="0"/>
          <a:lstStyle>
            <a:lvl1pPr algn="r">
              <a:defRPr sz="1200"/>
            </a:lvl1pPr>
          </a:lstStyle>
          <a:p>
            <a:fld id="{BE7783C6-42E0-4269-AFE3-DE6E36438FD7}" type="datetimeFigureOut">
              <a:rPr lang="en-CA" smtClean="0"/>
              <a:pPr/>
              <a:t>19/10/2012</a:t>
            </a:fld>
            <a:endParaRPr lang="en-CA" dirty="0"/>
          </a:p>
        </p:txBody>
      </p:sp>
      <p:sp>
        <p:nvSpPr>
          <p:cNvPr id="4" name="Slide Image Placeholder 3"/>
          <p:cNvSpPr>
            <a:spLocks noGrp="1" noRot="1" noChangeAspect="1"/>
          </p:cNvSpPr>
          <p:nvPr>
            <p:ph type="sldImg" idx="2"/>
          </p:nvPr>
        </p:nvSpPr>
        <p:spPr>
          <a:xfrm>
            <a:off x="1196975" y="693738"/>
            <a:ext cx="4616450" cy="3462337"/>
          </a:xfrm>
          <a:prstGeom prst="rect">
            <a:avLst/>
          </a:prstGeom>
          <a:noFill/>
          <a:ln w="12700">
            <a:solidFill>
              <a:prstClr val="black"/>
            </a:solidFill>
          </a:ln>
        </p:spPr>
        <p:txBody>
          <a:bodyPr vert="horz" lIns="90142" tIns="45071" rIns="90142" bIns="45071" rtlCol="0" anchor="ctr"/>
          <a:lstStyle/>
          <a:p>
            <a:endParaRPr lang="en-CA" dirty="0"/>
          </a:p>
        </p:txBody>
      </p:sp>
      <p:sp>
        <p:nvSpPr>
          <p:cNvPr id="5" name="Notes Placeholder 4"/>
          <p:cNvSpPr>
            <a:spLocks noGrp="1"/>
          </p:cNvSpPr>
          <p:nvPr>
            <p:ph type="body" sz="quarter" idx="3"/>
          </p:nvPr>
        </p:nvSpPr>
        <p:spPr>
          <a:xfrm>
            <a:off x="700723" y="4386428"/>
            <a:ext cx="5608954" cy="4156391"/>
          </a:xfrm>
          <a:prstGeom prst="rect">
            <a:avLst/>
          </a:prstGeom>
        </p:spPr>
        <p:txBody>
          <a:bodyPr vert="horz" lIns="90142" tIns="45071" rIns="90142" bIns="4507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772854"/>
            <a:ext cx="3037523" cy="461647"/>
          </a:xfrm>
          <a:prstGeom prst="rect">
            <a:avLst/>
          </a:prstGeom>
        </p:spPr>
        <p:txBody>
          <a:bodyPr vert="horz" lIns="90142" tIns="45071" rIns="90142" bIns="45071" rtlCol="0" anchor="b"/>
          <a:lstStyle>
            <a:lvl1pPr algn="l">
              <a:defRPr sz="1200"/>
            </a:lvl1pPr>
          </a:lstStyle>
          <a:p>
            <a:endParaRPr lang="en-CA" dirty="0"/>
          </a:p>
        </p:txBody>
      </p:sp>
      <p:sp>
        <p:nvSpPr>
          <p:cNvPr id="7" name="Slide Number Placeholder 6"/>
          <p:cNvSpPr>
            <a:spLocks noGrp="1"/>
          </p:cNvSpPr>
          <p:nvPr>
            <p:ph type="sldNum" sz="quarter" idx="5"/>
          </p:nvPr>
        </p:nvSpPr>
        <p:spPr>
          <a:xfrm>
            <a:off x="3971293" y="8772854"/>
            <a:ext cx="3037523" cy="461647"/>
          </a:xfrm>
          <a:prstGeom prst="rect">
            <a:avLst/>
          </a:prstGeom>
        </p:spPr>
        <p:txBody>
          <a:bodyPr vert="horz" lIns="90142" tIns="45071" rIns="90142" bIns="45071" rtlCol="0" anchor="b"/>
          <a:lstStyle>
            <a:lvl1pPr algn="r">
              <a:defRPr sz="1200"/>
            </a:lvl1pPr>
          </a:lstStyle>
          <a:p>
            <a:fld id="{8FBEB77A-21DD-4DE6-80CF-76121DDAD516}" type="slidenum">
              <a:rPr lang="en-CA" smtClean="0"/>
              <a:pPr/>
              <a:t>‹#›</a:t>
            </a:fld>
            <a:endParaRPr lang="en-CA"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1</a:t>
            </a:fld>
            <a:endParaRPr lang="en-CA"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10</a:t>
            </a:fld>
            <a:endParaRPr lang="en-CA"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Roughly 56% of your committees conduct workplace inspections 12 times per year. This is a minimum requirement under 135(7)(k).</a:t>
            </a:r>
          </a:p>
          <a:p>
            <a:endParaRPr lang="en-CA" dirty="0" smtClean="0"/>
          </a:p>
          <a:p>
            <a:r>
              <a:rPr lang="en-CA" dirty="0" smtClean="0"/>
              <a:t>95% of committees ensure an employee representative participates in all inspections. In accordance with the 135.1(8), when a duty is assigned to two or more members, at least half must be employee members.  When only one member is assigned, the member shall be an employee member.  As such, an employee member must always participate in all inspections. </a:t>
            </a:r>
          </a:p>
          <a:p>
            <a:endParaRPr lang="en-CA" dirty="0" smtClean="0"/>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11</a:t>
            </a:fld>
            <a:endParaRPr lang="en-CA"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1738" y="730250"/>
            <a:ext cx="4616450" cy="3462338"/>
          </a:xfrm>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12</a:t>
            </a:fld>
            <a:endParaRPr lang="en-CA"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34% of committees receive regular reports on maintenance (HVAC/elevator etc.) This should be something you consider addressing with your WPHSC and your accommodations personnel.</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13</a:t>
            </a:fld>
            <a:endParaRPr lang="en-CA"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i="1" dirty="0" smtClean="0"/>
              <a:t>Does the committee regularly participate when a refusal to work is investigated?  34%</a:t>
            </a:r>
            <a:endParaRPr lang="en-CA" dirty="0" smtClean="0"/>
          </a:p>
          <a:p>
            <a:r>
              <a:rPr lang="en-CA" i="1" dirty="0" smtClean="0"/>
              <a:t>Does an employee representative always participate?		48%</a:t>
            </a:r>
          </a:p>
          <a:p>
            <a:endParaRPr lang="en-CA" dirty="0" smtClean="0"/>
          </a:p>
          <a:p>
            <a:r>
              <a:rPr lang="en-CA" dirty="0" smtClean="0"/>
              <a:t>We do realize and understand that the way this question was asked lead to many of the “don’t know” answers because the majority of our workplace committees would never have encountered this.</a:t>
            </a:r>
          </a:p>
          <a:p>
            <a:endParaRPr lang="en-CA" dirty="0" smtClean="0"/>
          </a:p>
          <a:p>
            <a:r>
              <a:rPr lang="en-CA" dirty="0" smtClean="0"/>
              <a:t>Show of hands please, how many committees have experienced a refusal to work?</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14</a:t>
            </a:fld>
            <a:endParaRPr lang="en-CA"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92832" y="4386428"/>
            <a:ext cx="6698344" cy="4156391"/>
          </a:xfrm>
        </p:spPr>
        <p:txBody>
          <a:bodyPr>
            <a:normAutofit/>
          </a:bodyPr>
          <a:lstStyle/>
          <a:p>
            <a:r>
              <a:rPr lang="en-CA" dirty="0" smtClean="0"/>
              <a:t>87% of committees regularly participate when complaints or hazardous occurrences are identified and only 80% include employee rep participation.  Committees should always participate in accordance with 135.(7)(a) and 135.(7)(e) and as mentioned earlier (SLIDE 12) include an employee representative. </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15</a:t>
            </a:fld>
            <a:endParaRPr lang="en-CA"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16</a:t>
            </a:fld>
            <a:endParaRPr lang="en-CA"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92832" y="4386428"/>
            <a:ext cx="6624736" cy="4156391"/>
          </a:xfrm>
        </p:spPr>
        <p:txBody>
          <a:bodyPr>
            <a:normAutofit/>
          </a:bodyPr>
          <a:lstStyle/>
          <a:p>
            <a:r>
              <a:rPr lang="en-CA" dirty="0" smtClean="0"/>
              <a:t>75% of Committees regularly participate in security incidents involving H&amp;S matters; while in accordance with 135.(7)(a) and 135.(7)(e) (SLIDE 16)Committees must always participate.</a:t>
            </a:r>
          </a:p>
          <a:p>
            <a:endParaRPr lang="en-CA" dirty="0" smtClean="0"/>
          </a:p>
          <a:p>
            <a:r>
              <a:rPr lang="en-CA" dirty="0" smtClean="0"/>
              <a:t>Employee representatives participated in the investigations only  69% of the time; while in accordance with 135.1 (8) (SLIDE 12) employee representatives must always participate.</a:t>
            </a:r>
          </a:p>
          <a:p>
            <a:endParaRPr lang="en-CA" dirty="0" smtClean="0"/>
          </a:p>
          <a:p>
            <a:r>
              <a:rPr lang="en-CA" dirty="0" smtClean="0"/>
              <a:t>There were a few comments citing this as a problem, i.e., the only member to participate is the employer co-chair. </a:t>
            </a:r>
          </a:p>
          <a:p>
            <a:endParaRPr lang="en-CA" dirty="0" smtClean="0"/>
          </a:p>
          <a:p>
            <a:r>
              <a:rPr lang="en-CA" dirty="0" smtClean="0"/>
              <a:t>As we indicated earlier, (SLIDE 12) the co-chairs jointly assign duties and if only one committee member is assigned , it must be an employee representative.</a:t>
            </a:r>
          </a:p>
          <a:p>
            <a:endParaRPr lang="en-CA" dirty="0" smtClean="0"/>
          </a:p>
          <a:p>
            <a:r>
              <a:rPr lang="en-CA" dirty="0" smtClean="0"/>
              <a:t>Often when H&amp;S security incidents arise, there is a need to address the matter quickly and where incidents involve sensitive employee issues, the employer may prefer to involve only one member of the committee.  This can be resolved by having the employee co-chair participate in the investigation (to contain the information as much as possible).  When the matter is then referred to the WPHSC as a whole for their input and discussion, names can be omitted. </a:t>
            </a:r>
          </a:p>
        </p:txBody>
      </p:sp>
      <p:sp>
        <p:nvSpPr>
          <p:cNvPr id="4" name="Slide Number Placeholder 3"/>
          <p:cNvSpPr>
            <a:spLocks noGrp="1"/>
          </p:cNvSpPr>
          <p:nvPr>
            <p:ph type="sldNum" sz="quarter" idx="10"/>
          </p:nvPr>
        </p:nvSpPr>
        <p:spPr/>
        <p:txBody>
          <a:bodyPr/>
          <a:lstStyle/>
          <a:p>
            <a:fld id="{8FBEB77A-21DD-4DE6-80CF-76121DDAD516}" type="slidenum">
              <a:rPr lang="en-CA" smtClean="0"/>
              <a:pPr/>
              <a:t>17</a:t>
            </a:fld>
            <a:endParaRPr lang="en-CA"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87265" y="4386428"/>
            <a:ext cx="5962262" cy="4156391"/>
          </a:xfrm>
        </p:spPr>
        <p:txBody>
          <a:bodyPr>
            <a:normAutofit/>
          </a:bodyPr>
          <a:lstStyle/>
          <a:p>
            <a:r>
              <a:rPr lang="en-CA" dirty="0" smtClean="0"/>
              <a:t>49% of the committees review the national quarterly security incident reports. </a:t>
            </a:r>
          </a:p>
          <a:p>
            <a:endParaRPr lang="en-CA" dirty="0" smtClean="0"/>
          </a:p>
          <a:p>
            <a:r>
              <a:rPr lang="en-CA" dirty="0" smtClean="0"/>
              <a:t>Committees should check this report to ensure that security incidents involving their office have been properly identified and where the report identifies an incident at your workplace, this is your opportunity to verify that the WPHSC actually did participate in the investigation. </a:t>
            </a:r>
          </a:p>
          <a:p>
            <a:endParaRPr lang="en-CA" dirty="0" smtClean="0"/>
          </a:p>
          <a:p>
            <a:endParaRPr lang="en-CA" dirty="0" smtClean="0"/>
          </a:p>
          <a:p>
            <a:r>
              <a:rPr lang="en-CA" dirty="0" smtClean="0"/>
              <a:t>80% of  the committees receive all T4009’s.  When one follows the flow of the report, the form must always be provided to the WPHSC before it is finalized so that they can fulfill their responsibilities under 135. (7)(a) and 135. (7)(e). (SLIDE 16)</a:t>
            </a:r>
          </a:p>
          <a:p>
            <a:endParaRPr lang="en-CA" dirty="0" smtClean="0"/>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18</a:t>
            </a:fld>
            <a:endParaRPr lang="en-CA"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Only 32% of committees receive all reports on H&amp;S matters dealt with by WINFAST. Typically these could involve hazardous situations or complaints by employees, where we’ve discussed earlier that the committee is mandated by the Code to be involved. </a:t>
            </a:r>
          </a:p>
          <a:p>
            <a:r>
              <a:rPr lang="en-CA" dirty="0" smtClean="0"/>
              <a:t>There needs to be some methodology to ensure this information is communicated to workplace committees. Some of your comments highlighted real problems in trying to obtain information from Accommodations. It is clear that we need a better communication strategy in regard to this issue and we have identified that need to CRA at the Policy Committee level. </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19</a:t>
            </a:fld>
            <a:endParaRPr lang="en-CA"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The </a:t>
            </a:r>
            <a:r>
              <a:rPr lang="en-CA" dirty="0"/>
              <a:t>questionnaire indicated 14% of employee </a:t>
            </a:r>
            <a:r>
              <a:rPr lang="en-CA" dirty="0" smtClean="0"/>
              <a:t>representatives </a:t>
            </a:r>
            <a:r>
              <a:rPr lang="en-CA" dirty="0"/>
              <a:t>were selected by management. Selection of employee </a:t>
            </a:r>
            <a:r>
              <a:rPr lang="en-CA" dirty="0" smtClean="0"/>
              <a:t>representatives </a:t>
            </a:r>
            <a:r>
              <a:rPr lang="en-CA" dirty="0"/>
              <a:t>to your </a:t>
            </a:r>
            <a:r>
              <a:rPr lang="en-CA" dirty="0" smtClean="0"/>
              <a:t>WPHSC </a:t>
            </a:r>
            <a:r>
              <a:rPr lang="en-CA" dirty="0"/>
              <a:t>must </a:t>
            </a:r>
            <a:r>
              <a:rPr lang="en-CA" b="1" i="1" dirty="0"/>
              <a:t>always </a:t>
            </a:r>
            <a:r>
              <a:rPr lang="en-CA" dirty="0"/>
              <a:t>be done by the union. The employer appoints the members the union selects; they don’t get to choose them. This is in accordance with 135.1(1)(b) of the Canada Labour Code (CLC). </a:t>
            </a:r>
            <a:endParaRPr lang="en-CA" dirty="0" smtClean="0"/>
          </a:p>
          <a:p>
            <a:endParaRPr lang="en-CA" dirty="0" smtClean="0"/>
          </a:p>
          <a:p>
            <a:r>
              <a:rPr lang="en-CA" dirty="0" smtClean="0"/>
              <a:t>Members, who express interest in participating on your WPHSC, should be encouraged to discuss the matter with the President of the Local.</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a:t>
            </a:fld>
            <a:endParaRPr lang="en-CA"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54</a:t>
            </a:r>
            <a:r>
              <a:rPr lang="en-CA" dirty="0"/>
              <a:t>% of committees </a:t>
            </a:r>
            <a:r>
              <a:rPr lang="en-CA" dirty="0" smtClean="0"/>
              <a:t>are regularly </a:t>
            </a:r>
            <a:r>
              <a:rPr lang="en-CA" dirty="0"/>
              <a:t>informed when there are problems with the HVAC, elevators, etc</a:t>
            </a:r>
            <a:r>
              <a:rPr lang="en-CA" dirty="0" smtClean="0"/>
              <a:t>.</a:t>
            </a:r>
          </a:p>
          <a:p>
            <a:endParaRPr lang="en-CA" dirty="0"/>
          </a:p>
          <a:p>
            <a:r>
              <a:rPr lang="en-CA" dirty="0"/>
              <a:t>71% of committees are regularly advised of renovations being done on the building and only 46% are advised regularly of relocations</a:t>
            </a:r>
            <a:r>
              <a:rPr lang="en-CA" dirty="0" smtClean="0"/>
              <a:t>.</a:t>
            </a:r>
          </a:p>
          <a:p>
            <a:endParaRPr lang="en-CA" dirty="0" smtClean="0"/>
          </a:p>
          <a:p>
            <a:r>
              <a:rPr lang="en-CA" dirty="0" smtClean="0"/>
              <a:t>The WPHSC </a:t>
            </a:r>
            <a:r>
              <a:rPr lang="en-CA" dirty="0"/>
              <a:t>should be apprised of </a:t>
            </a:r>
            <a:r>
              <a:rPr lang="en-CA" dirty="0" smtClean="0"/>
              <a:t>all renovations</a:t>
            </a:r>
            <a:r>
              <a:rPr lang="en-CA" dirty="0"/>
              <a:t>. If the building contains asbestos, the </a:t>
            </a:r>
            <a:r>
              <a:rPr lang="en-CA" dirty="0" smtClean="0"/>
              <a:t>WPHSC </a:t>
            </a:r>
            <a:r>
              <a:rPr lang="en-CA" dirty="0"/>
              <a:t>should ensure proper protocol is </a:t>
            </a:r>
            <a:r>
              <a:rPr lang="en-CA" dirty="0" smtClean="0"/>
              <a:t>followed.</a:t>
            </a:r>
          </a:p>
          <a:p>
            <a:endParaRPr lang="en-CA" dirty="0" smtClean="0"/>
          </a:p>
          <a:p>
            <a:r>
              <a:rPr lang="en-CA" dirty="0" smtClean="0"/>
              <a:t>During </a:t>
            </a:r>
            <a:r>
              <a:rPr lang="en-CA" dirty="0"/>
              <a:t>major relocations, the </a:t>
            </a:r>
            <a:r>
              <a:rPr lang="en-CA" dirty="0" smtClean="0"/>
              <a:t>WPHSC </a:t>
            </a:r>
            <a:r>
              <a:rPr lang="en-CA" dirty="0"/>
              <a:t>should be inspecting the area to verify hazards are kept to a minimum. A few employees changing desks doesn’t usually pose a problem, but major moves like sections, divisions, whole offices, bring with it a whole series of concerns, i.e., emergency </a:t>
            </a:r>
            <a:r>
              <a:rPr lang="en-CA" dirty="0" smtClean="0"/>
              <a:t>evacuations, </a:t>
            </a:r>
            <a:r>
              <a:rPr lang="en-CA" dirty="0"/>
              <a:t>first aid considerations, etc. </a:t>
            </a:r>
            <a:endParaRPr lang="en-CA" dirty="0" smtClean="0"/>
          </a:p>
          <a:p>
            <a:endParaRPr lang="en-CA" dirty="0" smtClean="0"/>
          </a:p>
          <a:p>
            <a:r>
              <a:rPr lang="en-CA" dirty="0" smtClean="0"/>
              <a:t>The </a:t>
            </a:r>
            <a:r>
              <a:rPr lang="en-CA" dirty="0"/>
              <a:t>Policy Committee has also discussed the need to establish standard instructions for Committees when staff are relocated to different buildings to ensure their health and safety are protected and the employer is in compliance with the Code. </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20</a:t>
            </a:fld>
            <a:endParaRPr lang="en-CA"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66440" y="4386428"/>
            <a:ext cx="6551128" cy="4156391"/>
          </a:xfrm>
        </p:spPr>
        <p:txBody>
          <a:bodyPr>
            <a:normAutofit fontScale="92500" lnSpcReduction="20000"/>
          </a:bodyPr>
          <a:lstStyle/>
          <a:p>
            <a:r>
              <a:rPr lang="en-CA" i="1" dirty="0" smtClean="0"/>
              <a:t>Are the following posted at your workplace and accessible to all employees?</a:t>
            </a:r>
            <a:endParaRPr lang="en-CA" dirty="0" smtClean="0"/>
          </a:p>
          <a:p>
            <a:endParaRPr lang="en-CA" i="1" dirty="0" smtClean="0"/>
          </a:p>
          <a:p>
            <a:r>
              <a:rPr lang="en-CA" i="1" dirty="0" smtClean="0"/>
              <a:t>99%  of the </a:t>
            </a:r>
            <a:r>
              <a:rPr lang="en-CA" dirty="0" smtClean="0"/>
              <a:t>WPHSCs post their minutes as per 9(3) of the </a:t>
            </a:r>
            <a:r>
              <a:rPr lang="en-CA" dirty="0" smtClean="0">
                <a:cs typeface="Arial" pitchFamily="34" charset="0"/>
              </a:rPr>
              <a:t>Safety and Health Committees and Representatives Regulations (SLIDE 6)</a:t>
            </a:r>
          </a:p>
          <a:p>
            <a:endParaRPr lang="en-CA" i="1" dirty="0" smtClean="0"/>
          </a:p>
          <a:p>
            <a:r>
              <a:rPr lang="en-CA" i="1" dirty="0" smtClean="0"/>
              <a:t>71% of the </a:t>
            </a:r>
            <a:r>
              <a:rPr lang="en-CA" dirty="0" smtClean="0"/>
              <a:t>WPHSCs post the workplace committee’s annual report as per 10(b) of the </a:t>
            </a:r>
            <a:r>
              <a:rPr lang="en-CA" dirty="0" smtClean="0">
                <a:cs typeface="Arial" pitchFamily="34" charset="0"/>
              </a:rPr>
              <a:t>Safety and Health Committees and Representatives Regulations (SLIDE 8)</a:t>
            </a:r>
          </a:p>
          <a:p>
            <a:endParaRPr lang="en-CA" i="1" dirty="0" smtClean="0"/>
          </a:p>
          <a:p>
            <a:r>
              <a:rPr lang="en-CA" i="1" dirty="0" smtClean="0"/>
              <a:t>85% of the </a:t>
            </a:r>
            <a:r>
              <a:rPr lang="en-CA" dirty="0" smtClean="0"/>
              <a:t>WPHSCs post the CLC as per 125.(1)(d)((i) of the Canada Labour Code </a:t>
            </a:r>
          </a:p>
          <a:p>
            <a:endParaRPr lang="en-CA" i="1" dirty="0" smtClean="0"/>
          </a:p>
          <a:p>
            <a:r>
              <a:rPr lang="en-CA" i="1" dirty="0" smtClean="0"/>
              <a:t>43% of the </a:t>
            </a:r>
            <a:r>
              <a:rPr lang="en-CA" dirty="0" smtClean="0"/>
              <a:t>WPHSCs post their meeting and inspection schedule as suggested in a memo from the NHSPC even though there is no legal requirement (memo is not currently on the CRA website). </a:t>
            </a:r>
          </a:p>
          <a:p>
            <a:endParaRPr lang="en-CA" dirty="0" smtClean="0"/>
          </a:p>
          <a:p>
            <a:r>
              <a:rPr lang="en-CA" dirty="0" smtClean="0"/>
              <a:t>Some other postings required are:</a:t>
            </a:r>
          </a:p>
          <a:p>
            <a:r>
              <a:rPr lang="en-CA" dirty="0" smtClean="0"/>
              <a:t>CRA H&amp;S Policy as per 125.(1)(d)((ii) of the Canada Labour Code</a:t>
            </a:r>
          </a:p>
          <a:p>
            <a:endParaRPr lang="en-CA" dirty="0" smtClean="0"/>
          </a:p>
          <a:p>
            <a:r>
              <a:rPr lang="en-CA" dirty="0" smtClean="0"/>
              <a:t>List of WPHSC members including locations and phone numbers as per 125.(1)(z.17) </a:t>
            </a:r>
            <a:r>
              <a:rPr lang="en-CA" dirty="0" smtClean="0">
                <a:cs typeface="Arial" pitchFamily="34" charset="0"/>
              </a:rPr>
              <a:t>(SLIDE 10) </a:t>
            </a:r>
            <a:r>
              <a:rPr lang="en-CA" dirty="0" smtClean="0"/>
              <a:t>of the Canada Labour Code. </a:t>
            </a:r>
          </a:p>
          <a:p>
            <a:r>
              <a:rPr lang="en-CA" dirty="0" smtClean="0"/>
              <a:t> </a:t>
            </a:r>
          </a:p>
          <a:p>
            <a:r>
              <a:rPr lang="en-CA" dirty="0" smtClean="0"/>
              <a:t>List of First Aid/AED Responders (normally posted by kits or in first aid room) as per 16.6(1) of the  Canada Occupational  Health and Safety Regulations</a:t>
            </a:r>
          </a:p>
          <a:p>
            <a:endParaRPr lang="en-CA" dirty="0" smtClean="0"/>
          </a:p>
          <a:p>
            <a:r>
              <a:rPr lang="en-CA" dirty="0" smtClean="0"/>
              <a:t>MSDS (material safety data sheets) as per 10.34(1) of the  Canada Occupational Health and Safety Regulations requires them to be made available to every employee.</a:t>
            </a:r>
          </a:p>
          <a:p>
            <a:endParaRPr lang="en-CA" dirty="0" smtClean="0"/>
          </a:p>
          <a:p>
            <a:r>
              <a:rPr lang="en-CA" dirty="0" smtClean="0"/>
              <a:t>Although we are plugged in electronically, there is still a requirement to physically post these items at a location accessible to all employees. One may want to consider the best location for a “Right to Know Centre” in your office. You could consider combining the Committee member listing with a committee meeting schedule and the inspection schedule in one document, especially if you schedule meetings and inspections on the same day monthly.</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21</a:t>
            </a:fld>
            <a:endParaRPr lang="en-CA"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1738" y="801688"/>
            <a:ext cx="4616450" cy="3462337"/>
          </a:xfrm>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22</a:t>
            </a:fld>
            <a:endParaRPr lang="en-CA"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23</a:t>
            </a:fld>
            <a:endParaRPr lang="en-CA"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24</a:t>
            </a:fld>
            <a:endParaRPr lang="en-CA"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i="1" dirty="0" smtClean="0"/>
              <a:t>Does the committee utilize the following resources or information?</a:t>
            </a:r>
          </a:p>
          <a:p>
            <a:endParaRPr lang="en-CA" dirty="0" smtClean="0"/>
          </a:p>
          <a:p>
            <a:r>
              <a:rPr lang="en-CA" dirty="0" smtClean="0"/>
              <a:t>83% utilize CRA National OHS Website which was presented this morning;</a:t>
            </a:r>
          </a:p>
          <a:p>
            <a:r>
              <a:rPr lang="en-CA" dirty="0" smtClean="0"/>
              <a:t>53% utilize the CCOHS website which will be part of tomorrow’s presentations;</a:t>
            </a:r>
          </a:p>
          <a:p>
            <a:r>
              <a:rPr lang="en-CA" dirty="0" smtClean="0"/>
              <a:t>63% utilize Regional H&amp;S Advisors;</a:t>
            </a:r>
          </a:p>
          <a:p>
            <a:r>
              <a:rPr lang="en-CA" dirty="0" smtClean="0"/>
              <a:t>66% utilize the UTE Website; and </a:t>
            </a:r>
          </a:p>
          <a:p>
            <a:r>
              <a:rPr lang="en-CA" dirty="0" smtClean="0"/>
              <a:t>82% utilize their UTE representatives.</a:t>
            </a:r>
          </a:p>
          <a:p>
            <a:r>
              <a:rPr lang="en-CA" dirty="0" smtClean="0"/>
              <a:t>Your WPHSC should utilize these resources if you are not currently doing so.</a:t>
            </a:r>
          </a:p>
          <a:p>
            <a:endParaRPr lang="en-CA" dirty="0" smtClean="0"/>
          </a:p>
          <a:p>
            <a:r>
              <a:rPr lang="en-CA" dirty="0" smtClean="0"/>
              <a:t>A few other resources to consider are the HRSDC Website, in particular Operating Program Directives and Interpretations, Policies and Guidelines (OPD’s/IPG/s) and the  Health Canada Website.</a:t>
            </a:r>
          </a:p>
          <a:p>
            <a:endParaRPr lang="en-CA" dirty="0" smtClean="0"/>
          </a:p>
          <a:p>
            <a:r>
              <a:rPr lang="en-CA" dirty="0" smtClean="0"/>
              <a:t>Other resources are the OHS magazine and H&amp;S periodicals. </a:t>
            </a:r>
          </a:p>
          <a:p>
            <a:endParaRPr lang="en-CA" dirty="0" smtClean="0"/>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25</a:t>
            </a:fld>
            <a:endParaRPr lang="en-CA"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74% of committees have reviewed their emergency evacuation plan, with only 55% being consulted on changes to the plan.  Regulation 17.4(1) (a) provides that the employer will develop the plan after consultation with the WPHSC.  Any change to the plan or to the procedures must involve the WPHSC.</a:t>
            </a:r>
          </a:p>
          <a:p>
            <a:endParaRPr lang="en-CA" dirty="0" smtClean="0"/>
          </a:p>
          <a:p>
            <a:r>
              <a:rPr lang="en-CA" dirty="0" smtClean="0"/>
              <a:t>You may also want to ensure that your evacuation procedures call for the involvement of your committee during Bomb Threats and other emergency events.</a:t>
            </a:r>
          </a:p>
          <a:p>
            <a:r>
              <a:rPr lang="en-CA" dirty="0" smtClean="0"/>
              <a:t> </a:t>
            </a:r>
          </a:p>
          <a:p>
            <a:r>
              <a:rPr lang="en-CA" dirty="0" smtClean="0"/>
              <a:t>Your WPHSC should also consider having a member sit on the Emergency Evacuation Committee to attend their meetings and report back to your WPHSC.</a:t>
            </a:r>
          </a:p>
          <a:p>
            <a:r>
              <a:rPr lang="en-CA" dirty="0" smtClean="0"/>
              <a:t>At the very least, your WPHSC  should review the minutes the Emergency Evacuation Committee meetings.</a:t>
            </a:r>
          </a:p>
          <a:p>
            <a:endParaRPr lang="en-CA" dirty="0" smtClean="0"/>
          </a:p>
          <a:p>
            <a:r>
              <a:rPr lang="en-CA" dirty="0" smtClean="0"/>
              <a:t>In accordance with Reg. 17.10  a meeting must be scheduled at least once a year As well as after any changes  are made in the plan or the procedures. </a:t>
            </a:r>
          </a:p>
          <a:p>
            <a:endParaRPr lang="en-CA" dirty="0" smtClean="0"/>
          </a:p>
          <a:p>
            <a:r>
              <a:rPr lang="en-CA" dirty="0" smtClean="0"/>
              <a:t>Also remember that a fire drill must be conducted annually. </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26</a:t>
            </a:fld>
            <a:endParaRPr lang="en-CA"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27</a:t>
            </a:fld>
            <a:endParaRPr lang="en-CA"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28</a:t>
            </a:fld>
            <a:endParaRPr lang="en-CA"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82% responded yes but it should be noted that every </a:t>
            </a:r>
            <a:r>
              <a:rPr lang="en-CA" dirty="0"/>
              <a:t>office in the CRA has appointed a First Aid/AED </a:t>
            </a:r>
            <a:r>
              <a:rPr lang="en-CA" dirty="0" smtClean="0"/>
              <a:t>co-ordinator.</a:t>
            </a:r>
          </a:p>
          <a:p>
            <a:r>
              <a:rPr lang="en-CA" dirty="0" smtClean="0"/>
              <a:t>Those who did not respond yes, </a:t>
            </a:r>
            <a:r>
              <a:rPr lang="en-CA" dirty="0"/>
              <a:t>should ensure that </a:t>
            </a:r>
            <a:r>
              <a:rPr lang="en-CA" dirty="0" smtClean="0"/>
              <a:t>your WPHSC finds out who this person is.</a:t>
            </a:r>
          </a:p>
          <a:p>
            <a:endParaRPr lang="en-CA" dirty="0" smtClean="0"/>
          </a:p>
          <a:p>
            <a:r>
              <a:rPr lang="en-CA" dirty="0" smtClean="0"/>
              <a:t>They are </a:t>
            </a:r>
            <a:r>
              <a:rPr lang="en-CA" dirty="0"/>
              <a:t>responsible for maintaining the list of responders, ensuring training is received when required, maintenance and inspection of the first aid kits, AED’s, etc</a:t>
            </a:r>
            <a:r>
              <a:rPr lang="en-CA" dirty="0" smtClean="0"/>
              <a:t>.</a:t>
            </a:r>
          </a:p>
          <a:p>
            <a:endParaRPr lang="en-CA" dirty="0" smtClean="0"/>
          </a:p>
          <a:p>
            <a:r>
              <a:rPr lang="en-CA" dirty="0" smtClean="0"/>
              <a:t>Having </a:t>
            </a:r>
            <a:r>
              <a:rPr lang="en-CA" dirty="0"/>
              <a:t>this person </a:t>
            </a:r>
            <a:r>
              <a:rPr lang="en-CA" dirty="0" smtClean="0"/>
              <a:t>attend your meetings periodically </a:t>
            </a:r>
            <a:r>
              <a:rPr lang="en-CA" dirty="0"/>
              <a:t>as a guest </a:t>
            </a:r>
            <a:r>
              <a:rPr lang="en-CA" dirty="0" smtClean="0"/>
              <a:t>will allow your committee to remain current on this subject and provide input when necessary.</a:t>
            </a:r>
            <a:endParaRPr lang="en-CA" dirty="0"/>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29</a:t>
            </a:fld>
            <a:endParaRPr lang="en-CA"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3</a:t>
            </a:fld>
            <a:endParaRPr lang="en-CA"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In accordance with CRA’s Policy on First Aid/AED Responders, WPHSCs should be consulted on the number and location of :</a:t>
            </a:r>
          </a:p>
          <a:p>
            <a:r>
              <a:rPr lang="en-CA" dirty="0" smtClean="0"/>
              <a:t>First Aid/AID responders 79% of the committees were;</a:t>
            </a:r>
          </a:p>
          <a:p>
            <a:r>
              <a:rPr lang="en-CA" dirty="0" smtClean="0"/>
              <a:t>AED units 80% of the committees were; and</a:t>
            </a:r>
          </a:p>
          <a:p>
            <a:r>
              <a:rPr lang="en-CA" dirty="0" smtClean="0"/>
              <a:t>First aid kits 80% of the committees were.</a:t>
            </a:r>
          </a:p>
          <a:p>
            <a:endParaRPr lang="en-CA" dirty="0" smtClean="0"/>
          </a:p>
          <a:p>
            <a:r>
              <a:rPr lang="en-CA" dirty="0" smtClean="0"/>
              <a:t>First Aid kits and AED’s are required to be inspected monthly and this should be arranged by the co-ordinator for the program and the WPHSC needs to ensure that this is being done.</a:t>
            </a:r>
          </a:p>
          <a:p>
            <a:endParaRPr lang="en-CA" dirty="0" smtClean="0"/>
          </a:p>
          <a:p>
            <a:r>
              <a:rPr lang="en-CA" dirty="0" smtClean="0"/>
              <a:t>The WPHSC minutes template has a section in the Appendix to record these inspections. </a:t>
            </a:r>
          </a:p>
          <a:p>
            <a:endParaRPr lang="en-CA" dirty="0" smtClean="0"/>
          </a:p>
          <a:p>
            <a:r>
              <a:rPr lang="en-CA" dirty="0" smtClean="0"/>
              <a:t>Did you know that when six or more employees are at work, a first aid/AED responder must be available even if they must be paid overtime . </a:t>
            </a:r>
          </a:p>
          <a:p>
            <a:endParaRPr lang="en-CA" dirty="0" smtClean="0"/>
          </a:p>
          <a:p>
            <a:r>
              <a:rPr lang="en-CA" dirty="0" smtClean="0"/>
              <a:t>This legal requirement is found in the Canada Occupational Health and Safety Regulations under the first aid regulation 16.3(1). </a:t>
            </a:r>
          </a:p>
        </p:txBody>
      </p:sp>
      <p:sp>
        <p:nvSpPr>
          <p:cNvPr id="4" name="Slide Number Placeholder 3"/>
          <p:cNvSpPr>
            <a:spLocks noGrp="1"/>
          </p:cNvSpPr>
          <p:nvPr>
            <p:ph type="sldNum" sz="quarter" idx="10"/>
          </p:nvPr>
        </p:nvSpPr>
        <p:spPr/>
        <p:txBody>
          <a:bodyPr/>
          <a:lstStyle/>
          <a:p>
            <a:fld id="{8FBEB77A-21DD-4DE6-80CF-76121DDAD516}" type="slidenum">
              <a:rPr lang="en-CA" smtClean="0"/>
              <a:pPr/>
              <a:t>30</a:t>
            </a:fld>
            <a:endParaRPr lang="en-CA"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31</a:t>
            </a:fld>
            <a:endParaRPr lang="en-CA"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i="1" dirty="0"/>
              <a:t>Does your office promote a scent-free environment</a:t>
            </a:r>
            <a:r>
              <a:rPr lang="en-CA" i="1" dirty="0" smtClean="0"/>
              <a:t>?</a:t>
            </a:r>
          </a:p>
          <a:p>
            <a:endParaRPr lang="en-CA" dirty="0"/>
          </a:p>
          <a:p>
            <a:r>
              <a:rPr lang="en-CA" dirty="0"/>
              <a:t>84% of your workplaces promote a scent-free environment. National has prepared posters and communication on the subject, but still we have employees suffering injuries from exposure to chemicals. Consider providing information/education sessions on the subject. You could ask someone who is impacted to explain the effects this exposure has on them. Suggest that maintenance notices be issued in advance when repairs/renovations involve the use of chemicals, so that the chemically sensitive can make arrangements to mitigate their exposure. Hang posters in entrances and other high traffic areas. Explore other options with those who are chemically sensitive. </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32</a:t>
            </a:fld>
            <a:endParaRPr lang="en-CA"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i="1" dirty="0" smtClean="0"/>
              <a:t>Has your office used AIM (Health Service Provider) for any of the following?</a:t>
            </a:r>
            <a:endParaRPr lang="en-CA" dirty="0" smtClean="0"/>
          </a:p>
          <a:p>
            <a:endParaRPr lang="en-CA" dirty="0" smtClean="0"/>
          </a:p>
          <a:p>
            <a:r>
              <a:rPr lang="en-CA" dirty="0" smtClean="0"/>
              <a:t>66</a:t>
            </a:r>
            <a:r>
              <a:rPr lang="en-CA" dirty="0"/>
              <a:t>% </a:t>
            </a:r>
            <a:r>
              <a:rPr lang="en-CA" dirty="0" smtClean="0"/>
              <a:t>utilize </a:t>
            </a:r>
            <a:r>
              <a:rPr lang="en-CA" dirty="0"/>
              <a:t>AIM for ergonomic </a:t>
            </a:r>
            <a:r>
              <a:rPr lang="en-CA" dirty="0" smtClean="0"/>
              <a:t>assessments;</a:t>
            </a:r>
          </a:p>
          <a:p>
            <a:r>
              <a:rPr lang="en-CA" dirty="0" smtClean="0"/>
              <a:t>26</a:t>
            </a:r>
            <a:r>
              <a:rPr lang="en-CA" dirty="0"/>
              <a:t>% </a:t>
            </a:r>
            <a:r>
              <a:rPr lang="en-CA" dirty="0" smtClean="0"/>
              <a:t>for </a:t>
            </a:r>
            <a:r>
              <a:rPr lang="en-CA" dirty="0"/>
              <a:t>air quality </a:t>
            </a:r>
            <a:r>
              <a:rPr lang="en-CA" dirty="0" smtClean="0"/>
              <a:t>testing; and</a:t>
            </a:r>
          </a:p>
          <a:p>
            <a:r>
              <a:rPr lang="en-CA" dirty="0" smtClean="0"/>
              <a:t>32</a:t>
            </a:r>
            <a:r>
              <a:rPr lang="en-CA" dirty="0"/>
              <a:t>% </a:t>
            </a:r>
            <a:r>
              <a:rPr lang="en-CA" dirty="0" smtClean="0"/>
              <a:t>utilize AIM for </a:t>
            </a:r>
            <a:r>
              <a:rPr lang="en-CA" dirty="0"/>
              <a:t>fitness to work evaluations</a:t>
            </a:r>
            <a:r>
              <a:rPr lang="en-CA" dirty="0" smtClean="0"/>
              <a:t>.</a:t>
            </a:r>
          </a:p>
          <a:p>
            <a:endParaRPr lang="en-CA" dirty="0" smtClean="0"/>
          </a:p>
          <a:p>
            <a:r>
              <a:rPr lang="en-CA" dirty="0" smtClean="0"/>
              <a:t>Your </a:t>
            </a:r>
            <a:r>
              <a:rPr lang="en-CA" dirty="0"/>
              <a:t>committees were primarily satisfied with their efforts, i.e., 45% always and 53% sometimes with 2% never being satisfied. </a:t>
            </a:r>
            <a:endParaRPr lang="en-CA" dirty="0" smtClean="0"/>
          </a:p>
          <a:p>
            <a:endParaRPr lang="en-CA" dirty="0"/>
          </a:p>
          <a:p>
            <a:r>
              <a:rPr lang="en-CA" dirty="0"/>
              <a:t>Typically FTW evaluations would normally be performed by an employee’s family doctor, who has a history with the patient. AIM’s involvement should only be sought in unusual circumstances, i.e., employee does not have a doctor, etc. Employees who indicate they are required to submit to a FTW through AIM should be referred to a union representative who can determine if the Grover decision has application under the member’s circumstances. </a:t>
            </a:r>
            <a:r>
              <a:rPr lang="en-CA" dirty="0" smtClean="0"/>
              <a:t> Union representatives </a:t>
            </a:r>
            <a:r>
              <a:rPr lang="en-CA" dirty="0"/>
              <a:t>requiring further assistance should contact their RVP. </a:t>
            </a:r>
          </a:p>
        </p:txBody>
      </p:sp>
      <p:sp>
        <p:nvSpPr>
          <p:cNvPr id="4" name="Slide Number Placeholder 3"/>
          <p:cNvSpPr>
            <a:spLocks noGrp="1"/>
          </p:cNvSpPr>
          <p:nvPr>
            <p:ph type="sldNum" sz="quarter" idx="10"/>
          </p:nvPr>
        </p:nvSpPr>
        <p:spPr/>
        <p:txBody>
          <a:bodyPr/>
          <a:lstStyle/>
          <a:p>
            <a:fld id="{8FBEB77A-21DD-4DE6-80CF-76121DDAD516}" type="slidenum">
              <a:rPr lang="en-CA" smtClean="0"/>
              <a:pPr/>
              <a:t>33</a:t>
            </a:fld>
            <a:endParaRPr lang="en-CA"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Organizing events for your workplace provides an opportunity to promote health and safety, raise the profile of the WPHSC and its members, fosters an environment where employees can ask questions and feel comfortable addressing concerns and gives them a sense that their health and safety is important to CRA.</a:t>
            </a:r>
          </a:p>
          <a:p>
            <a:endParaRPr lang="en-CA" dirty="0" smtClean="0"/>
          </a:p>
          <a:p>
            <a:r>
              <a:rPr lang="en-CA" dirty="0" smtClean="0"/>
              <a:t>60% participate or coordinate events during NAOSH Week;</a:t>
            </a:r>
          </a:p>
          <a:p>
            <a:r>
              <a:rPr lang="en-CA" dirty="0" smtClean="0"/>
              <a:t>38% participate or coordinate events during Emergency Preparedness Week;</a:t>
            </a:r>
          </a:p>
          <a:p>
            <a:r>
              <a:rPr lang="en-CA" dirty="0" smtClean="0"/>
              <a:t>48% participate or coordinate events during  the Day of Mourning;</a:t>
            </a:r>
          </a:p>
          <a:p>
            <a:r>
              <a:rPr lang="en-CA" dirty="0" smtClean="0"/>
              <a:t>38% have organized lunch and learns;</a:t>
            </a:r>
          </a:p>
          <a:p>
            <a:r>
              <a:rPr lang="en-CA" dirty="0" smtClean="0"/>
              <a:t>31% participate or coordinate flu shot clinics; and</a:t>
            </a:r>
          </a:p>
          <a:p>
            <a:r>
              <a:rPr lang="en-CA" dirty="0" smtClean="0"/>
              <a:t>39% participate or coordinate health or wellness clinics.</a:t>
            </a:r>
          </a:p>
          <a:p>
            <a:endParaRPr lang="en-CA" dirty="0" smtClean="0"/>
          </a:p>
          <a:p>
            <a:r>
              <a:rPr lang="en-CA" dirty="0" smtClean="0"/>
              <a:t>We had thought the numbers would be higher around Day of Mourning as the Policy Committee was successful in ensuring that co-chairs of the WPHSC would be granted time off with pay to attend community events organized for this purpose.  </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34</a:t>
            </a:fld>
            <a:endParaRPr lang="en-CA"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61% </a:t>
            </a:r>
            <a:r>
              <a:rPr lang="en-CA" dirty="0"/>
              <a:t>receive and review the Policy Committee minutes. </a:t>
            </a:r>
            <a:r>
              <a:rPr lang="en-CA" dirty="0" smtClean="0"/>
              <a:t> Committees </a:t>
            </a:r>
            <a:r>
              <a:rPr lang="en-CA" dirty="0"/>
              <a:t>should be receiving the minutes from both the union and the employer. We will be adding you to the union’s email list to ensure this happens from our end, and if you’re not receiving the minutes and other H&amp;S communications from Workplace Relations, please ensure you indicate this to your co-chairs. You can also access the minutes on the OHS website.</a:t>
            </a:r>
          </a:p>
          <a:p>
            <a:r>
              <a:rPr lang="en-CA" dirty="0"/>
              <a:t>Matters that you are having difficulty resolving through normal channels, i.e., internal resolution complaint process, can also be referred to the President of UTE, who will determine whether the matter should be referred to the Policy Committee for their involvement. If you wish to take advantage of this, forward your concerns through to the President of UTE via your RVP. </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35</a:t>
            </a:fld>
            <a:endParaRPr lang="en-CA"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We asked a number of questions in this area that speak to the overall effectiveness of the committee. The responses were quite positive. Generally meetings were not frequently postponed or cancelled, the committees were able to achieve consensus most times, seldom operated in an adversarial environment.</a:t>
            </a:r>
          </a:p>
          <a:p>
            <a:r>
              <a:rPr lang="en-CA" dirty="0" smtClean="0"/>
              <a:t>However,  two concerns were raised, the first was that the committee recommendations were not accepted 60% of the time.  The recommendations that are made must be clearly identified in your minutes as well as their outcome and if rejected the reasons why.  The second issue was that 15% responded that there were difficulties in being granted time to fulfill their duties.</a:t>
            </a:r>
          </a:p>
          <a:p>
            <a:r>
              <a:rPr lang="en-CA" dirty="0" smtClean="0"/>
              <a:t>The Code clearly provides paid time to fulfill committee functions when assigned by the co-chairs. Members encountering this problem should explain the CLC requirement to their manager and if a favourable resolution is not received, raise the concern with the employer co-chair for them to address.  If unresolved speak with your local executive. </a:t>
            </a:r>
          </a:p>
          <a:p>
            <a:endParaRPr lang="en-CA" dirty="0" smtClean="0"/>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36</a:t>
            </a:fld>
            <a:endParaRPr lang="en-CA"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When looking at the areas where we need to improve committee effectiveness, communications between the committee and all other CRA stakeholders is high on the list. The committee should participate in all investigations involving health and safety in the workplace. They should be provided with all reports and all T4009’s, other complaints or concerns identified that could potentially impact the health or safety of CRA employees. Links and processes need to be developed to ensure effective communications and involvement between the committee and Accommodations, Security, PWGSC, building maintenance and any other staff who are charged with addressing potential health and safety matters. </a:t>
            </a:r>
          </a:p>
          <a:p>
            <a:r>
              <a:rPr lang="en-CA" dirty="0" smtClean="0"/>
              <a:t>Based on the results of the questionnaire, we did identify a Committee’s Right to Know as a primary irritant to our Workplace Committee’s effectiveness. As such, tomorrow all of us will participate in a panel and workshop addressing this subject.</a:t>
            </a:r>
          </a:p>
          <a:p>
            <a:r>
              <a:rPr lang="en-CA" dirty="0" smtClean="0"/>
              <a:t>Thank you for your attention and we hope you enjoy this afternoon’s workshop. </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37</a:t>
            </a:fld>
            <a:endParaRPr lang="en-CA"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8FBEB77A-21DD-4DE6-80CF-76121DDAD516}" type="slidenum">
              <a:rPr lang="en-CA" smtClean="0"/>
              <a:pPr/>
              <a:t>38</a:t>
            </a:fld>
            <a:endParaRPr lang="en-CA"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Your committees must have terms of reference as per 135.1(14) of the CLC, 15% do not have terms of reference.</a:t>
            </a:r>
          </a:p>
          <a:p>
            <a:endParaRPr lang="en-CA" dirty="0" smtClean="0"/>
          </a:p>
          <a:p>
            <a:r>
              <a:rPr lang="en-CA" dirty="0" smtClean="0"/>
              <a:t>100% of the committees post their minutes as per Regulation 9(3) of the Safety &amp; Health Committee Regulations, and 96% keep records of matters that are addressed by the WPHSC as per 135.1(9) of the CLC.</a:t>
            </a:r>
          </a:p>
          <a:p>
            <a:endParaRPr lang="en-CA" dirty="0" smtClean="0"/>
          </a:p>
          <a:p>
            <a:r>
              <a:rPr lang="en-CA" dirty="0" smtClean="0"/>
              <a:t>Although the preparation of the year-end report is the responsibility of the employer co-chair, 89% of the employee co-chairs review and sign them once they have verified their accuracy. </a:t>
            </a:r>
          </a:p>
          <a:p>
            <a:r>
              <a:rPr lang="en-CA" dirty="0" smtClean="0"/>
              <a:t>The year-end report, should be posted also as per Regulation 10.</a:t>
            </a:r>
          </a:p>
          <a:p>
            <a:endParaRPr lang="en-CA" dirty="0" smtClean="0"/>
          </a:p>
          <a:p>
            <a:r>
              <a:rPr lang="en-CA" dirty="0" smtClean="0"/>
              <a:t>The National OHS Section has developed templates for terms of reference and minutes.  If the minutes’ template is used, it will allow for effective preparation of the year-end report. </a:t>
            </a:r>
          </a:p>
          <a:p>
            <a:endParaRPr lang="en-CA" dirty="0" smtClean="0"/>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4</a:t>
            </a:fld>
            <a:endParaRPr lang="en-CA"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5</a:t>
            </a:fld>
            <a:endParaRPr lang="en-CA"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6</a:t>
            </a:fld>
            <a:endParaRPr lang="en-CA"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7</a:t>
            </a:fld>
            <a:endParaRPr lang="en-CA"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8</a:t>
            </a:fld>
            <a:endParaRPr lang="en-CA"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Overall 72% of the committees employer and employee representatives have received the training.</a:t>
            </a:r>
          </a:p>
          <a:p>
            <a:endParaRPr lang="en-CA" dirty="0" smtClean="0"/>
          </a:p>
          <a:p>
            <a:r>
              <a:rPr lang="en-CA" dirty="0" smtClean="0"/>
              <a:t>79% of the committees did not indicate a problem in members obtaining the workplace committee member course.</a:t>
            </a:r>
          </a:p>
          <a:p>
            <a:endParaRPr lang="en-CA" dirty="0" smtClean="0"/>
          </a:p>
          <a:p>
            <a:r>
              <a:rPr lang="en-CA" dirty="0" smtClean="0"/>
              <a:t>Training is normally scheduled once a year for new committee members. A 25-30% turnover seems a little high. Remember that all workplace committee members must take the training even if they prefer otherwise in accordance with 125.(1)(z.01)</a:t>
            </a:r>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9</a:t>
            </a:fld>
            <a:endParaRPr lang="en-CA"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EE0A6B17-CE55-4E7A-B7DD-2E1139C84E2F}" type="datetimeFigureOut">
              <a:rPr lang="fr-CA"/>
              <a:pPr>
                <a:defRPr/>
              </a:pPr>
              <a:t>2012-10-19</a:t>
            </a:fld>
            <a:endParaRPr lang="fr-CA"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fr-CA" dirty="0"/>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42FEAEB7-BF0E-44D5-9823-7AB2212F8F40}" type="slidenum">
              <a:rPr lang="fr-CA"/>
              <a:pPr>
                <a:defRPr/>
              </a:pPr>
              <a:t>‹#›</a:t>
            </a:fld>
            <a:endParaRPr lang="fr-C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7D1DB0E-D59B-4A9C-90D9-8A8D8CBD39A7}" type="datetimeFigureOut">
              <a:rPr lang="fr-CA"/>
              <a:pPr>
                <a:defRPr/>
              </a:pPr>
              <a:t>2012-10-19</a:t>
            </a:fld>
            <a:endParaRPr lang="fr-CA" dirty="0"/>
          </a:p>
        </p:txBody>
      </p:sp>
      <p:sp>
        <p:nvSpPr>
          <p:cNvPr id="5" name="Footer Placeholder 21"/>
          <p:cNvSpPr>
            <a:spLocks noGrp="1"/>
          </p:cNvSpPr>
          <p:nvPr>
            <p:ph type="ftr" sz="quarter" idx="11"/>
          </p:nvPr>
        </p:nvSpPr>
        <p:spPr/>
        <p:txBody>
          <a:bodyPr/>
          <a:lstStyle>
            <a:lvl1pPr>
              <a:defRPr/>
            </a:lvl1pPr>
          </a:lstStyle>
          <a:p>
            <a:pPr>
              <a:defRPr/>
            </a:pPr>
            <a:endParaRPr lang="fr-CA" dirty="0"/>
          </a:p>
        </p:txBody>
      </p:sp>
      <p:sp>
        <p:nvSpPr>
          <p:cNvPr id="6" name="Slide Number Placeholder 17"/>
          <p:cNvSpPr>
            <a:spLocks noGrp="1"/>
          </p:cNvSpPr>
          <p:nvPr>
            <p:ph type="sldNum" sz="quarter" idx="12"/>
          </p:nvPr>
        </p:nvSpPr>
        <p:spPr/>
        <p:txBody>
          <a:bodyPr/>
          <a:lstStyle>
            <a:lvl1pPr>
              <a:defRPr/>
            </a:lvl1pPr>
          </a:lstStyle>
          <a:p>
            <a:pPr>
              <a:defRPr/>
            </a:pPr>
            <a:fld id="{00EB37DB-3B4B-4191-9B1B-4FF71D089710}" type="slidenum">
              <a:rPr lang="fr-CA"/>
              <a:pPr>
                <a:defRPr/>
              </a:pPr>
              <a:t>‹#›</a:t>
            </a:fld>
            <a:endParaRPr lang="fr-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6A585A3-F4C7-4744-96B2-89C0B0BC17C7}" type="datetimeFigureOut">
              <a:rPr lang="fr-CA"/>
              <a:pPr>
                <a:defRPr/>
              </a:pPr>
              <a:t>2012-10-19</a:t>
            </a:fld>
            <a:endParaRPr lang="fr-CA" dirty="0"/>
          </a:p>
        </p:txBody>
      </p:sp>
      <p:sp>
        <p:nvSpPr>
          <p:cNvPr id="5" name="Footer Placeholder 21"/>
          <p:cNvSpPr>
            <a:spLocks noGrp="1"/>
          </p:cNvSpPr>
          <p:nvPr>
            <p:ph type="ftr" sz="quarter" idx="11"/>
          </p:nvPr>
        </p:nvSpPr>
        <p:spPr/>
        <p:txBody>
          <a:bodyPr/>
          <a:lstStyle>
            <a:lvl1pPr>
              <a:defRPr/>
            </a:lvl1pPr>
          </a:lstStyle>
          <a:p>
            <a:pPr>
              <a:defRPr/>
            </a:pPr>
            <a:endParaRPr lang="fr-CA" dirty="0"/>
          </a:p>
        </p:txBody>
      </p:sp>
      <p:sp>
        <p:nvSpPr>
          <p:cNvPr id="6" name="Slide Number Placeholder 17"/>
          <p:cNvSpPr>
            <a:spLocks noGrp="1"/>
          </p:cNvSpPr>
          <p:nvPr>
            <p:ph type="sldNum" sz="quarter" idx="12"/>
          </p:nvPr>
        </p:nvSpPr>
        <p:spPr/>
        <p:txBody>
          <a:bodyPr/>
          <a:lstStyle>
            <a:lvl1pPr>
              <a:defRPr/>
            </a:lvl1pPr>
          </a:lstStyle>
          <a:p>
            <a:pPr>
              <a:defRPr/>
            </a:pPr>
            <a:fld id="{4F1D5DD0-7FDA-4D65-9CBE-ED714CACA9E5}" type="slidenum">
              <a:rPr lang="fr-CA"/>
              <a:pPr>
                <a:defRPr/>
              </a:pPr>
              <a:t>‹#›</a:t>
            </a:fld>
            <a:endParaRPr lang="fr-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4BDB9983-11F0-4B87-9D32-14E17D8BD43D}" type="datetimeFigureOut">
              <a:rPr lang="fr-CA"/>
              <a:pPr>
                <a:defRPr/>
              </a:pPr>
              <a:t>2012-10-19</a:t>
            </a:fld>
            <a:endParaRPr lang="fr-CA" dirty="0"/>
          </a:p>
        </p:txBody>
      </p:sp>
      <p:sp>
        <p:nvSpPr>
          <p:cNvPr id="5" name="Footer Placeholder 21"/>
          <p:cNvSpPr>
            <a:spLocks noGrp="1"/>
          </p:cNvSpPr>
          <p:nvPr>
            <p:ph type="ftr" sz="quarter" idx="11"/>
          </p:nvPr>
        </p:nvSpPr>
        <p:spPr/>
        <p:txBody>
          <a:bodyPr/>
          <a:lstStyle>
            <a:lvl1pPr>
              <a:defRPr/>
            </a:lvl1pPr>
          </a:lstStyle>
          <a:p>
            <a:pPr>
              <a:defRPr/>
            </a:pPr>
            <a:endParaRPr lang="fr-CA" dirty="0"/>
          </a:p>
        </p:txBody>
      </p:sp>
      <p:sp>
        <p:nvSpPr>
          <p:cNvPr id="6" name="Slide Number Placeholder 17"/>
          <p:cNvSpPr>
            <a:spLocks noGrp="1"/>
          </p:cNvSpPr>
          <p:nvPr>
            <p:ph type="sldNum" sz="quarter" idx="12"/>
          </p:nvPr>
        </p:nvSpPr>
        <p:spPr/>
        <p:txBody>
          <a:bodyPr/>
          <a:lstStyle>
            <a:lvl1pPr>
              <a:defRPr/>
            </a:lvl1pPr>
          </a:lstStyle>
          <a:p>
            <a:pPr>
              <a:defRPr/>
            </a:pPr>
            <a:fld id="{98F18959-1F99-4CD7-9493-E395BE034C55}" type="slidenum">
              <a:rPr lang="fr-CA"/>
              <a:pPr>
                <a:defRPr/>
              </a:pPr>
              <a:t>‹#›</a:t>
            </a:fld>
            <a:endParaRPr lang="fr-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2CA1F117-B952-47C9-B3F2-D96E215E3E7F}" type="datetimeFigureOut">
              <a:rPr lang="fr-CA"/>
              <a:pPr>
                <a:defRPr/>
              </a:pPr>
              <a:t>2012-10-19</a:t>
            </a:fld>
            <a:endParaRPr lang="fr-CA" dirty="0"/>
          </a:p>
        </p:txBody>
      </p:sp>
      <p:sp>
        <p:nvSpPr>
          <p:cNvPr id="7" name="Footer Placeholder 4"/>
          <p:cNvSpPr>
            <a:spLocks noGrp="1"/>
          </p:cNvSpPr>
          <p:nvPr>
            <p:ph type="ftr" sz="quarter" idx="11"/>
          </p:nvPr>
        </p:nvSpPr>
        <p:spPr/>
        <p:txBody>
          <a:bodyPr/>
          <a:lstStyle>
            <a:lvl1pPr>
              <a:defRPr/>
            </a:lvl1pPr>
            <a:extLst/>
          </a:lstStyle>
          <a:p>
            <a:pPr>
              <a:defRPr/>
            </a:pPr>
            <a:endParaRPr lang="fr-CA" dirty="0"/>
          </a:p>
        </p:txBody>
      </p:sp>
      <p:sp>
        <p:nvSpPr>
          <p:cNvPr id="8" name="Slide Number Placeholder 5"/>
          <p:cNvSpPr>
            <a:spLocks noGrp="1"/>
          </p:cNvSpPr>
          <p:nvPr>
            <p:ph type="sldNum" sz="quarter" idx="12"/>
          </p:nvPr>
        </p:nvSpPr>
        <p:spPr/>
        <p:txBody>
          <a:bodyPr/>
          <a:lstStyle>
            <a:lvl1pPr>
              <a:defRPr/>
            </a:lvl1pPr>
            <a:extLst/>
          </a:lstStyle>
          <a:p>
            <a:pPr>
              <a:defRPr/>
            </a:pPr>
            <a:fld id="{864E5A48-A7EC-46C7-AA6F-573EFF1B40CA}" type="slidenum">
              <a:rPr lang="fr-CA"/>
              <a:pPr>
                <a:defRPr/>
              </a:pPr>
              <a:t>‹#›</a:t>
            </a:fld>
            <a:endParaRPr lang="fr-CA"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A0CDE8B9-00AF-46BF-BDF7-FA1292D5A574}" type="datetimeFigureOut">
              <a:rPr lang="fr-CA"/>
              <a:pPr>
                <a:defRPr/>
              </a:pPr>
              <a:t>2012-10-19</a:t>
            </a:fld>
            <a:endParaRPr lang="fr-CA" dirty="0"/>
          </a:p>
        </p:txBody>
      </p:sp>
      <p:sp>
        <p:nvSpPr>
          <p:cNvPr id="6" name="Footer Placeholder 5"/>
          <p:cNvSpPr>
            <a:spLocks noGrp="1"/>
          </p:cNvSpPr>
          <p:nvPr>
            <p:ph type="ftr" sz="quarter" idx="11"/>
          </p:nvPr>
        </p:nvSpPr>
        <p:spPr/>
        <p:txBody>
          <a:bodyPr/>
          <a:lstStyle>
            <a:lvl1pPr>
              <a:defRPr/>
            </a:lvl1pPr>
            <a:extLst/>
          </a:lstStyle>
          <a:p>
            <a:pPr>
              <a:defRPr/>
            </a:pPr>
            <a:endParaRPr lang="fr-CA" dirty="0"/>
          </a:p>
        </p:txBody>
      </p:sp>
      <p:sp>
        <p:nvSpPr>
          <p:cNvPr id="7" name="Slide Number Placeholder 6"/>
          <p:cNvSpPr>
            <a:spLocks noGrp="1"/>
          </p:cNvSpPr>
          <p:nvPr>
            <p:ph type="sldNum" sz="quarter" idx="12"/>
          </p:nvPr>
        </p:nvSpPr>
        <p:spPr/>
        <p:txBody>
          <a:bodyPr/>
          <a:lstStyle>
            <a:lvl1pPr>
              <a:defRPr/>
            </a:lvl1pPr>
            <a:extLst/>
          </a:lstStyle>
          <a:p>
            <a:pPr>
              <a:defRPr/>
            </a:pPr>
            <a:fld id="{FC96D2C9-BD9D-470B-9927-00254936EFA2}" type="slidenum">
              <a:rPr lang="fr-CA"/>
              <a:pPr>
                <a:defRPr/>
              </a:pPr>
              <a:t>‹#›</a:t>
            </a:fld>
            <a:endParaRPr lang="fr-CA" dirty="0"/>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FC817DB6-F5FF-477B-80FD-0DBF59699A90}" type="datetimeFigureOut">
              <a:rPr lang="fr-CA"/>
              <a:pPr>
                <a:defRPr/>
              </a:pPr>
              <a:t>2012-10-19</a:t>
            </a:fld>
            <a:endParaRPr lang="fr-CA" dirty="0"/>
          </a:p>
        </p:txBody>
      </p:sp>
      <p:sp>
        <p:nvSpPr>
          <p:cNvPr id="8" name="Footer Placeholder 7"/>
          <p:cNvSpPr>
            <a:spLocks noGrp="1"/>
          </p:cNvSpPr>
          <p:nvPr>
            <p:ph type="ftr" sz="quarter" idx="11"/>
          </p:nvPr>
        </p:nvSpPr>
        <p:spPr/>
        <p:txBody>
          <a:bodyPr/>
          <a:lstStyle>
            <a:lvl1pPr>
              <a:defRPr/>
            </a:lvl1pPr>
            <a:extLst/>
          </a:lstStyle>
          <a:p>
            <a:pPr>
              <a:defRPr/>
            </a:pPr>
            <a:endParaRPr lang="fr-CA" dirty="0"/>
          </a:p>
        </p:txBody>
      </p:sp>
      <p:sp>
        <p:nvSpPr>
          <p:cNvPr id="9" name="Slide Number Placeholder 8"/>
          <p:cNvSpPr>
            <a:spLocks noGrp="1"/>
          </p:cNvSpPr>
          <p:nvPr>
            <p:ph type="sldNum" sz="quarter" idx="12"/>
          </p:nvPr>
        </p:nvSpPr>
        <p:spPr/>
        <p:txBody>
          <a:bodyPr/>
          <a:lstStyle>
            <a:lvl1pPr>
              <a:defRPr/>
            </a:lvl1pPr>
            <a:extLst/>
          </a:lstStyle>
          <a:p>
            <a:pPr>
              <a:defRPr/>
            </a:pPr>
            <a:fld id="{31E56AE3-8D17-4BDD-99CE-E89054BD35D9}" type="slidenum">
              <a:rPr lang="fr-CA"/>
              <a:pPr>
                <a:defRPr/>
              </a:pPr>
              <a:t>‹#›</a:t>
            </a:fld>
            <a:endParaRPr lang="fr-CA"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3D4F9200-DCD3-41BD-894B-7A13E22D3C07}" type="datetimeFigureOut">
              <a:rPr lang="fr-CA"/>
              <a:pPr>
                <a:defRPr/>
              </a:pPr>
              <a:t>2012-10-19</a:t>
            </a:fld>
            <a:endParaRPr lang="fr-CA" dirty="0"/>
          </a:p>
        </p:txBody>
      </p:sp>
      <p:sp>
        <p:nvSpPr>
          <p:cNvPr id="4" name="Footer Placeholder 3"/>
          <p:cNvSpPr>
            <a:spLocks noGrp="1"/>
          </p:cNvSpPr>
          <p:nvPr>
            <p:ph type="ftr" sz="quarter" idx="11"/>
          </p:nvPr>
        </p:nvSpPr>
        <p:spPr/>
        <p:txBody>
          <a:bodyPr/>
          <a:lstStyle>
            <a:lvl1pPr>
              <a:defRPr/>
            </a:lvl1pPr>
            <a:extLst/>
          </a:lstStyle>
          <a:p>
            <a:pPr>
              <a:defRPr/>
            </a:pPr>
            <a:endParaRPr lang="fr-CA" dirty="0"/>
          </a:p>
        </p:txBody>
      </p:sp>
      <p:sp>
        <p:nvSpPr>
          <p:cNvPr id="5" name="Slide Number Placeholder 4"/>
          <p:cNvSpPr>
            <a:spLocks noGrp="1"/>
          </p:cNvSpPr>
          <p:nvPr>
            <p:ph type="sldNum" sz="quarter" idx="12"/>
          </p:nvPr>
        </p:nvSpPr>
        <p:spPr/>
        <p:txBody>
          <a:bodyPr/>
          <a:lstStyle>
            <a:lvl1pPr>
              <a:defRPr/>
            </a:lvl1pPr>
            <a:extLst/>
          </a:lstStyle>
          <a:p>
            <a:pPr>
              <a:defRPr/>
            </a:pPr>
            <a:fld id="{CBB12D13-F8DC-4360-A679-8B1A39E7E671}" type="slidenum">
              <a:rPr lang="fr-CA"/>
              <a:pPr>
                <a:defRPr/>
              </a:pPr>
              <a:t>‹#›</a:t>
            </a:fld>
            <a:endParaRPr lang="fr-CA" dirty="0"/>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F3F02493-5E0C-4405-B0C7-F17BC4EF6A39}" type="datetimeFigureOut">
              <a:rPr lang="fr-CA"/>
              <a:pPr>
                <a:defRPr/>
              </a:pPr>
              <a:t>2012-10-19</a:t>
            </a:fld>
            <a:endParaRPr lang="fr-CA" dirty="0"/>
          </a:p>
        </p:txBody>
      </p:sp>
      <p:sp>
        <p:nvSpPr>
          <p:cNvPr id="3" name="Footer Placeholder 21"/>
          <p:cNvSpPr>
            <a:spLocks noGrp="1"/>
          </p:cNvSpPr>
          <p:nvPr>
            <p:ph type="ftr" sz="quarter" idx="11"/>
          </p:nvPr>
        </p:nvSpPr>
        <p:spPr/>
        <p:txBody>
          <a:bodyPr/>
          <a:lstStyle>
            <a:lvl1pPr>
              <a:defRPr/>
            </a:lvl1pPr>
          </a:lstStyle>
          <a:p>
            <a:pPr>
              <a:defRPr/>
            </a:pPr>
            <a:endParaRPr lang="fr-CA" dirty="0"/>
          </a:p>
        </p:txBody>
      </p:sp>
      <p:sp>
        <p:nvSpPr>
          <p:cNvPr id="4" name="Slide Number Placeholder 17"/>
          <p:cNvSpPr>
            <a:spLocks noGrp="1"/>
          </p:cNvSpPr>
          <p:nvPr>
            <p:ph type="sldNum" sz="quarter" idx="12"/>
          </p:nvPr>
        </p:nvSpPr>
        <p:spPr/>
        <p:txBody>
          <a:bodyPr/>
          <a:lstStyle>
            <a:lvl1pPr>
              <a:defRPr/>
            </a:lvl1pPr>
          </a:lstStyle>
          <a:p>
            <a:pPr>
              <a:defRPr/>
            </a:pPr>
            <a:fld id="{A7369475-490B-4911-BDF0-705F4D171BDD}" type="slidenum">
              <a:rPr lang="fr-CA"/>
              <a:pPr>
                <a:defRPr/>
              </a:pPr>
              <a:t>‹#›</a:t>
            </a:fld>
            <a:endParaRPr lang="fr-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CEBAF203-F153-4F34-AA12-5DBA9BC9E9A4}" type="datetimeFigureOut">
              <a:rPr lang="fr-CA"/>
              <a:pPr>
                <a:defRPr/>
              </a:pPr>
              <a:t>2012-10-19</a:t>
            </a:fld>
            <a:endParaRPr lang="fr-CA" dirty="0"/>
          </a:p>
        </p:txBody>
      </p:sp>
      <p:sp>
        <p:nvSpPr>
          <p:cNvPr id="6" name="Footer Placeholder 5"/>
          <p:cNvSpPr>
            <a:spLocks noGrp="1"/>
          </p:cNvSpPr>
          <p:nvPr>
            <p:ph type="ftr" sz="quarter" idx="11"/>
          </p:nvPr>
        </p:nvSpPr>
        <p:spPr/>
        <p:txBody>
          <a:bodyPr/>
          <a:lstStyle>
            <a:lvl1pPr>
              <a:defRPr/>
            </a:lvl1pPr>
            <a:extLst/>
          </a:lstStyle>
          <a:p>
            <a:pPr>
              <a:defRPr/>
            </a:pPr>
            <a:endParaRPr lang="fr-CA" dirty="0"/>
          </a:p>
        </p:txBody>
      </p:sp>
      <p:sp>
        <p:nvSpPr>
          <p:cNvPr id="7" name="Slide Number Placeholder 6"/>
          <p:cNvSpPr>
            <a:spLocks noGrp="1"/>
          </p:cNvSpPr>
          <p:nvPr>
            <p:ph type="sldNum" sz="quarter" idx="12"/>
          </p:nvPr>
        </p:nvSpPr>
        <p:spPr/>
        <p:txBody>
          <a:bodyPr/>
          <a:lstStyle>
            <a:lvl1pPr>
              <a:defRPr/>
            </a:lvl1pPr>
            <a:extLst/>
          </a:lstStyle>
          <a:p>
            <a:pPr>
              <a:defRPr/>
            </a:pPr>
            <a:fld id="{6169BC13-38E0-4638-9B0A-495E74FD2F6D}" type="slidenum">
              <a:rPr lang="fr-CA"/>
              <a:pPr>
                <a:defRPr/>
              </a:pPr>
              <a:t>‹#›</a:t>
            </a:fld>
            <a:endParaRPr lang="fr-CA"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7" name="Right Triangle 6"/>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D89750A5-5880-41E8-8074-6C011F14F8ED}" type="datetimeFigureOut">
              <a:rPr lang="fr-CA"/>
              <a:pPr>
                <a:defRPr/>
              </a:pPr>
              <a:t>2012-10-19</a:t>
            </a:fld>
            <a:endParaRPr lang="fr-CA"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fr-CA" dirty="0"/>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7254828D-4F67-41C3-96FF-A4FFAD73A674}" type="slidenum">
              <a:rPr lang="fr-CA"/>
              <a:pPr>
                <a:defRPr/>
              </a:pPr>
              <a:t>‹#›</a:t>
            </a:fld>
            <a:endParaRPr lang="fr-CA"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F6CD6247-17E2-4E6E-8834-BC4ED3B0BE31}" type="datetimeFigureOut">
              <a:rPr lang="fr-CA"/>
              <a:pPr>
                <a:defRPr/>
              </a:pPr>
              <a:t>2012-10-19</a:t>
            </a:fld>
            <a:endParaRPr lang="fr-CA"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fr-CA"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extLst/>
          </a:lstStyle>
          <a:p>
            <a:pPr>
              <a:defRPr/>
            </a:pPr>
            <a:fld id="{9786EC1B-6055-484E-8C64-449D7CBF5E47}" type="slidenum">
              <a:rPr lang="fr-CA"/>
              <a:pPr>
                <a:defRPr/>
              </a:pPr>
              <a:t>‹#›</a:t>
            </a:fld>
            <a:endParaRPr lang="fr-CA" dirty="0"/>
          </a:p>
        </p:txBody>
      </p:sp>
    </p:spTree>
  </p:cSld>
  <p:clrMap bg1="lt1" tx1="dk1" bg2="lt2" tx2="dk2" accent1="accent1" accent2="accent2" accent3="accent3" accent4="accent4" accent5="accent5" accent6="accent6" hlink="hlink" folHlink="folHlink"/>
  <p:sldLayoutIdLst>
    <p:sldLayoutId id="2147483785" r:id="rId1"/>
    <p:sldLayoutId id="2147483781" r:id="rId2"/>
    <p:sldLayoutId id="2147483786" r:id="rId3"/>
    <p:sldLayoutId id="2147483787" r:id="rId4"/>
    <p:sldLayoutId id="2147483788" r:id="rId5"/>
    <p:sldLayoutId id="2147483789" r:id="rId6"/>
    <p:sldLayoutId id="2147483782" r:id="rId7"/>
    <p:sldLayoutId id="2147483790" r:id="rId8"/>
    <p:sldLayoutId id="2147483791" r:id="rId9"/>
    <p:sldLayoutId id="2147483783" r:id="rId10"/>
    <p:sldLayoutId id="2147483784"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5800" y="1752601"/>
            <a:ext cx="7772400" cy="1748407"/>
          </a:xfrm>
        </p:spPr>
        <p:txBody>
          <a:bodyPr/>
          <a:lstStyle/>
          <a:p>
            <a:pPr algn="ctr" eaLnBrk="1" hangingPunct="1">
              <a:defRPr/>
            </a:pPr>
            <a:r>
              <a:rPr lang="en-CA" dirty="0" smtClean="0">
                <a:effectLst/>
              </a:rPr>
              <a:t>WORKPLACE HEALTH  AND SAFETY COMMITTEE</a:t>
            </a:r>
            <a:endParaRPr lang="fr-CA" dirty="0">
              <a:effectLst/>
            </a:endParaRPr>
          </a:p>
        </p:txBody>
      </p:sp>
      <p:sp>
        <p:nvSpPr>
          <p:cNvPr id="9219" name="Subtitle 7"/>
          <p:cNvSpPr>
            <a:spLocks noGrp="1"/>
          </p:cNvSpPr>
          <p:nvPr>
            <p:ph type="subTitle" idx="1"/>
          </p:nvPr>
        </p:nvSpPr>
        <p:spPr>
          <a:xfrm>
            <a:off x="685800" y="3611563"/>
            <a:ext cx="7772400" cy="1200150"/>
          </a:xfrm>
        </p:spPr>
        <p:txBody>
          <a:bodyPr/>
          <a:lstStyle/>
          <a:p>
            <a:pPr marR="0" algn="ctr" eaLnBrk="1" hangingPunct="1"/>
            <a:r>
              <a:rPr lang="en-CA" b="1" dirty="0" smtClean="0"/>
              <a:t>QUESTIONNAIRE RESULTS</a:t>
            </a:r>
            <a:br>
              <a:rPr lang="en-CA" b="1" dirty="0" smtClean="0"/>
            </a:br>
            <a:r>
              <a:rPr lang="en-CA" b="1" dirty="0" smtClean="0"/>
              <a:t>July 31, 2012</a:t>
            </a:r>
            <a:endParaRPr lang="fr-CA" dirty="0" smtClean="0"/>
          </a:p>
        </p:txBody>
      </p:sp>
      <p:pic>
        <p:nvPicPr>
          <p:cNvPr id="9220" name="Picture 2" descr="H&amp;S_Committee"/>
          <p:cNvPicPr>
            <a:picLocks noChangeAspect="1" noChangeArrowheads="1"/>
          </p:cNvPicPr>
          <p:nvPr/>
        </p:nvPicPr>
        <p:blipFill>
          <a:blip r:embed="rId3" cstate="print"/>
          <a:srcRect/>
          <a:stretch>
            <a:fillRect/>
          </a:stretch>
        </p:blipFill>
        <p:spPr bwMode="auto">
          <a:xfrm>
            <a:off x="539750" y="5157788"/>
            <a:ext cx="1187450" cy="14986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p:cNvSpPr>
            <a:spLocks noGrp="1"/>
          </p:cNvSpPr>
          <p:nvPr>
            <p:ph idx="1"/>
          </p:nvPr>
        </p:nvSpPr>
        <p:spPr>
          <a:xfrm>
            <a:off x="318356" y="962726"/>
            <a:ext cx="8507288" cy="4932548"/>
          </a:xfrm>
        </p:spPr>
        <p:txBody>
          <a:bodyPr/>
          <a:lstStyle/>
          <a:p>
            <a:pPr marL="0" indent="0">
              <a:spcBef>
                <a:spcPts val="0"/>
              </a:spcBef>
              <a:buNone/>
              <a:tabLst>
                <a:tab pos="1250950" algn="l"/>
                <a:tab pos="1433513" algn="l"/>
              </a:tabLst>
            </a:pPr>
            <a:r>
              <a:rPr lang="en-CA" sz="2000" b="1" dirty="0" smtClean="0">
                <a:latin typeface="Arial" pitchFamily="34" charset="0"/>
                <a:cs typeface="Arial" pitchFamily="34" charset="0"/>
              </a:rPr>
              <a:t>Specific duties of employer</a:t>
            </a:r>
          </a:p>
          <a:p>
            <a:pPr marL="0" indent="0">
              <a:spcBef>
                <a:spcPts val="0"/>
              </a:spcBef>
              <a:buNone/>
              <a:tabLst>
                <a:tab pos="1250950" algn="l"/>
                <a:tab pos="1433513" algn="l"/>
              </a:tabLst>
            </a:pPr>
            <a:endParaRPr lang="en-CA" sz="2000" b="1" dirty="0" smtClean="0">
              <a:latin typeface="Arial" pitchFamily="34" charset="0"/>
              <a:cs typeface="Arial" pitchFamily="34" charset="0"/>
            </a:endParaRPr>
          </a:p>
          <a:p>
            <a:pPr marL="0" indent="0">
              <a:spcBef>
                <a:spcPts val="0"/>
              </a:spcBef>
              <a:buNone/>
              <a:tabLst>
                <a:tab pos="1250950" algn="l"/>
                <a:tab pos="1433513" algn="l"/>
              </a:tabLst>
            </a:pPr>
            <a:r>
              <a:rPr lang="en-CA" sz="2000" b="1" dirty="0" smtClean="0">
                <a:latin typeface="Arial" pitchFamily="34" charset="0"/>
                <a:cs typeface="Arial" pitchFamily="34" charset="0"/>
              </a:rPr>
              <a:t>125.</a:t>
            </a:r>
            <a:r>
              <a:rPr lang="en-CA" sz="2000" dirty="0" smtClean="0">
                <a:latin typeface="Arial" pitchFamily="34" charset="0"/>
                <a:cs typeface="Arial" pitchFamily="34" charset="0"/>
              </a:rPr>
              <a:t> </a:t>
            </a:r>
            <a:r>
              <a:rPr lang="en-CA" sz="2000" b="1" dirty="0" smtClean="0">
                <a:latin typeface="Arial" pitchFamily="34" charset="0"/>
                <a:cs typeface="Arial" pitchFamily="34" charset="0"/>
              </a:rPr>
              <a:t>(1)	</a:t>
            </a:r>
            <a:r>
              <a:rPr lang="en-CA" sz="2000" dirty="0" smtClean="0">
                <a:latin typeface="Arial" pitchFamily="34" charset="0"/>
                <a:cs typeface="Arial" pitchFamily="34" charset="0"/>
              </a:rPr>
              <a:t>Without restricting the generality of section 124, every 	employer shall, in respect of every work place controlled by the 	employer and, in respect of every work activity carried out by 	an employee in a work place that is not controlled by the 	employer, to the extent that the employer controls the activity,</a:t>
            </a:r>
          </a:p>
          <a:p>
            <a:pPr marL="0" indent="0">
              <a:spcBef>
                <a:spcPts val="0"/>
              </a:spcBef>
              <a:buNone/>
              <a:tabLst>
                <a:tab pos="1250950" algn="l"/>
                <a:tab pos="1433513" algn="l"/>
              </a:tabLst>
            </a:pPr>
            <a:r>
              <a:rPr lang="en-CA" sz="2000" dirty="0" smtClean="0">
                <a:latin typeface="Arial" pitchFamily="34" charset="0"/>
                <a:cs typeface="Arial" pitchFamily="34" charset="0"/>
              </a:rPr>
              <a:t>	</a:t>
            </a:r>
            <a:r>
              <a:rPr lang="en-CA" sz="2000" b="1" dirty="0" smtClean="0">
                <a:latin typeface="Arial" pitchFamily="34" charset="0"/>
                <a:cs typeface="Arial" pitchFamily="34" charset="0"/>
              </a:rPr>
              <a:t>(</a:t>
            </a:r>
            <a:r>
              <a:rPr lang="en-CA" sz="2000" b="1" i="1" dirty="0" smtClean="0">
                <a:latin typeface="Arial" pitchFamily="34" charset="0"/>
                <a:cs typeface="Arial" pitchFamily="34" charset="0"/>
              </a:rPr>
              <a:t>z.01</a:t>
            </a:r>
            <a:r>
              <a:rPr lang="en-CA" sz="2000" b="1" dirty="0" smtClean="0">
                <a:latin typeface="Arial" pitchFamily="34" charset="0"/>
                <a:cs typeface="Arial" pitchFamily="34" charset="0"/>
              </a:rPr>
              <a:t>)</a:t>
            </a:r>
            <a:r>
              <a:rPr lang="en-CA" sz="2000" dirty="0" smtClean="0">
                <a:latin typeface="Arial" pitchFamily="34" charset="0"/>
                <a:cs typeface="Arial" pitchFamily="34" charset="0"/>
              </a:rPr>
              <a:t> ensure that members of policy and work place 	committees and health and safety representatives receive the 	prescribed training in health and safety and are informed of 	their responsibilities under this Part;</a:t>
            </a:r>
          </a:p>
          <a:p>
            <a:pPr marL="0" indent="0">
              <a:spcBef>
                <a:spcPts val="0"/>
              </a:spcBef>
              <a:buNone/>
              <a:tabLst>
                <a:tab pos="1250950" algn="l"/>
                <a:tab pos="1433513" algn="l"/>
              </a:tabLst>
            </a:pPr>
            <a:r>
              <a:rPr lang="en-CA" sz="2000" b="1" dirty="0" smtClean="0">
                <a:latin typeface="Arial" pitchFamily="34" charset="0"/>
                <a:cs typeface="Arial" pitchFamily="34" charset="0"/>
              </a:rPr>
              <a:t>	(</a:t>
            </a:r>
            <a:r>
              <a:rPr lang="en-CA" sz="2000" b="1" i="1" dirty="0" smtClean="0">
                <a:latin typeface="Arial" pitchFamily="34" charset="0"/>
                <a:cs typeface="Arial" pitchFamily="34" charset="0"/>
              </a:rPr>
              <a:t>z.17</a:t>
            </a:r>
            <a:r>
              <a:rPr lang="en-CA" sz="2000" b="1" dirty="0" smtClean="0">
                <a:latin typeface="Arial" pitchFamily="34" charset="0"/>
                <a:cs typeface="Arial" pitchFamily="34" charset="0"/>
              </a:rPr>
              <a:t>)</a:t>
            </a:r>
            <a:r>
              <a:rPr lang="en-CA" sz="2000" dirty="0" smtClean="0">
                <a:latin typeface="Arial" pitchFamily="34" charset="0"/>
                <a:cs typeface="Arial" pitchFamily="34" charset="0"/>
              </a:rPr>
              <a:t> post and keep posted, in a conspicuous place or places 	where they are likely to come to the attention of employees, 	the names, work place telephone numbers and work locations 	of all of the members of work place committees or of the health 	and safety representative;</a:t>
            </a:r>
            <a:endParaRPr lang="en-CA" sz="2200" b="1" dirty="0" smtClean="0"/>
          </a:p>
        </p:txBody>
      </p:sp>
      <p:sp>
        <p:nvSpPr>
          <p:cNvPr id="5" name="Title 4"/>
          <p:cNvSpPr>
            <a:spLocks noGrp="1"/>
          </p:cNvSpPr>
          <p:nvPr>
            <p:ph type="title"/>
          </p:nvPr>
        </p:nvSpPr>
        <p:spPr>
          <a:xfrm>
            <a:off x="457200" y="116632"/>
            <a:ext cx="8229600" cy="792088"/>
          </a:xfrm>
        </p:spPr>
        <p:txBody>
          <a:bodyPr>
            <a:normAutofit/>
          </a:bodyPr>
          <a:lstStyle/>
          <a:p>
            <a:pPr algn="ctr"/>
            <a:r>
              <a:rPr lang="en-CA" sz="4000" dirty="0" smtClean="0">
                <a:effectLst/>
                <a:latin typeface="Arial" pitchFamily="34" charset="0"/>
                <a:cs typeface="Arial" pitchFamily="34" charset="0"/>
              </a:rPr>
              <a:t>Canada Labour Code - Part II</a:t>
            </a:r>
            <a:endParaRPr lang="en-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a:xfrm>
            <a:off x="457200" y="1196752"/>
            <a:ext cx="8229600" cy="4464496"/>
          </a:xfrm>
        </p:spPr>
        <p:txBody>
          <a:bodyPr/>
          <a:lstStyle/>
          <a:p>
            <a:pPr marL="0" indent="0" eaLnBrk="1" hangingPunct="1">
              <a:spcBef>
                <a:spcPts val="0"/>
              </a:spcBef>
              <a:buNone/>
              <a:tabLst>
                <a:tab pos="1169988" algn="l"/>
                <a:tab pos="2330450" algn="l"/>
                <a:tab pos="3500438" algn="l"/>
                <a:tab pos="4660900" algn="l"/>
                <a:tab pos="5830888" algn="l"/>
                <a:tab pos="7000875" algn="l"/>
              </a:tabLst>
            </a:pPr>
            <a:r>
              <a:rPr lang="en-CA" sz="2400" b="1" dirty="0" smtClean="0">
                <a:latin typeface="Arial" pitchFamily="34" charset="0"/>
                <a:cs typeface="Arial" pitchFamily="34" charset="0"/>
              </a:rPr>
              <a:t>11. How many workplace inspections does your committee conduct per year?</a:t>
            </a:r>
          </a:p>
          <a:p>
            <a:pPr marL="0" indent="0" eaLnBrk="1" hangingPunct="1">
              <a:spcBef>
                <a:spcPts val="0"/>
              </a:spcBef>
              <a:buNone/>
              <a:tabLst>
                <a:tab pos="1169988" algn="l"/>
                <a:tab pos="2330450" algn="l"/>
                <a:tab pos="3500438" algn="l"/>
                <a:tab pos="4660900" algn="l"/>
                <a:tab pos="5830888" algn="l"/>
                <a:tab pos="7000875" algn="l"/>
              </a:tabLst>
            </a:pPr>
            <a:endParaRPr lang="en-CA" sz="2400" b="1" dirty="0" smtClean="0">
              <a:latin typeface="Arial" pitchFamily="34" charset="0"/>
              <a:cs typeface="Arial" pitchFamily="34" charset="0"/>
            </a:endParaRPr>
          </a:p>
          <a:p>
            <a:pPr marL="0" indent="0" eaLnBrk="1" hangingPunct="1">
              <a:spcBef>
                <a:spcPts val="0"/>
              </a:spcBef>
              <a:buNone/>
              <a:tabLst>
                <a:tab pos="1169988" algn="l"/>
                <a:tab pos="2330450" algn="l"/>
                <a:tab pos="3500438" algn="l"/>
                <a:tab pos="4660900" algn="l"/>
                <a:tab pos="5830888" algn="l"/>
                <a:tab pos="7000875" algn="l"/>
              </a:tabLst>
            </a:pPr>
            <a:r>
              <a:rPr lang="en-CA" sz="2400" b="1" dirty="0" smtClean="0">
                <a:latin typeface="Arial" pitchFamily="34" charset="0"/>
                <a:cs typeface="Arial" pitchFamily="34" charset="0"/>
              </a:rPr>
              <a:t>1: </a:t>
            </a:r>
            <a:r>
              <a:rPr lang="en-CA" sz="2400" dirty="0" smtClean="0">
                <a:latin typeface="Arial" pitchFamily="34" charset="0"/>
                <a:cs typeface="Arial" pitchFamily="34" charset="0"/>
              </a:rPr>
              <a:t>5 %	</a:t>
            </a:r>
            <a:r>
              <a:rPr lang="en-CA" sz="2400" b="1" dirty="0" smtClean="0">
                <a:latin typeface="Arial" pitchFamily="34" charset="0"/>
                <a:cs typeface="Arial" pitchFamily="34" charset="0"/>
              </a:rPr>
              <a:t>2: </a:t>
            </a:r>
            <a:r>
              <a:rPr lang="en-CA" sz="2400" dirty="0" smtClean="0">
                <a:latin typeface="Arial" pitchFamily="34" charset="0"/>
                <a:cs typeface="Arial" pitchFamily="34" charset="0"/>
              </a:rPr>
              <a:t>3 %	</a:t>
            </a:r>
            <a:r>
              <a:rPr lang="en-CA" sz="2400" b="1" dirty="0" smtClean="0">
                <a:latin typeface="Arial" pitchFamily="34" charset="0"/>
                <a:cs typeface="Arial" pitchFamily="34" charset="0"/>
              </a:rPr>
              <a:t>3:</a:t>
            </a:r>
            <a:r>
              <a:rPr lang="en-CA" sz="2400" dirty="0" smtClean="0">
                <a:latin typeface="Arial" pitchFamily="34" charset="0"/>
                <a:cs typeface="Arial" pitchFamily="34" charset="0"/>
              </a:rPr>
              <a:t> 0 %	</a:t>
            </a:r>
            <a:r>
              <a:rPr lang="en-CA" sz="2400" b="1" dirty="0" smtClean="0">
                <a:latin typeface="Arial" pitchFamily="34" charset="0"/>
                <a:cs typeface="Arial" pitchFamily="34" charset="0"/>
              </a:rPr>
              <a:t>4: </a:t>
            </a:r>
            <a:r>
              <a:rPr lang="en-CA" sz="2400" dirty="0" smtClean="0">
                <a:latin typeface="Arial" pitchFamily="34" charset="0"/>
                <a:cs typeface="Arial" pitchFamily="34" charset="0"/>
              </a:rPr>
              <a:t>2 %	</a:t>
            </a:r>
            <a:r>
              <a:rPr lang="en-CA" sz="2400" b="1" dirty="0" smtClean="0">
                <a:latin typeface="Arial" pitchFamily="34" charset="0"/>
                <a:cs typeface="Arial" pitchFamily="34" charset="0"/>
              </a:rPr>
              <a:t>5: </a:t>
            </a:r>
            <a:r>
              <a:rPr lang="en-CA" sz="2400" dirty="0" smtClean="0">
                <a:latin typeface="Arial" pitchFamily="34" charset="0"/>
                <a:cs typeface="Arial" pitchFamily="34" charset="0"/>
              </a:rPr>
              <a:t>1 %	</a:t>
            </a:r>
            <a:r>
              <a:rPr lang="en-CA" sz="2400" b="1" dirty="0" smtClean="0">
                <a:latin typeface="Arial" pitchFamily="34" charset="0"/>
                <a:cs typeface="Arial" pitchFamily="34" charset="0"/>
              </a:rPr>
              <a:t>6: </a:t>
            </a:r>
            <a:r>
              <a:rPr lang="en-CA" sz="2400" dirty="0" smtClean="0">
                <a:latin typeface="Arial" pitchFamily="34" charset="0"/>
                <a:cs typeface="Arial" pitchFamily="34" charset="0"/>
              </a:rPr>
              <a:t>3 %</a:t>
            </a:r>
          </a:p>
          <a:p>
            <a:pPr marL="0" indent="0" eaLnBrk="1" hangingPunct="1">
              <a:spcBef>
                <a:spcPts val="0"/>
              </a:spcBef>
              <a:buNone/>
              <a:tabLst>
                <a:tab pos="1169988" algn="l"/>
                <a:tab pos="2330450" algn="l"/>
                <a:tab pos="3500438" algn="l"/>
                <a:tab pos="4660900" algn="l"/>
                <a:tab pos="5830888" algn="l"/>
                <a:tab pos="7000875" algn="l"/>
              </a:tabLst>
            </a:pPr>
            <a:r>
              <a:rPr lang="en-CA" sz="2400" b="1" dirty="0" smtClean="0">
                <a:latin typeface="Arial" pitchFamily="34" charset="0"/>
                <a:cs typeface="Arial" pitchFamily="34" charset="0"/>
              </a:rPr>
              <a:t>7: </a:t>
            </a:r>
            <a:r>
              <a:rPr lang="en-CA" sz="2400" dirty="0" smtClean="0">
                <a:latin typeface="Arial" pitchFamily="34" charset="0"/>
                <a:cs typeface="Arial" pitchFamily="34" charset="0"/>
              </a:rPr>
              <a:t>1 %	</a:t>
            </a:r>
            <a:r>
              <a:rPr lang="en-CA" sz="2400" b="1" dirty="0" smtClean="0">
                <a:latin typeface="Arial" pitchFamily="34" charset="0"/>
                <a:cs typeface="Arial" pitchFamily="34" charset="0"/>
              </a:rPr>
              <a:t>8: </a:t>
            </a:r>
            <a:r>
              <a:rPr lang="en-CA" sz="2400" dirty="0" smtClean="0">
                <a:latin typeface="Arial" pitchFamily="34" charset="0"/>
                <a:cs typeface="Arial" pitchFamily="34" charset="0"/>
              </a:rPr>
              <a:t>0 %	</a:t>
            </a:r>
            <a:r>
              <a:rPr lang="en-CA" sz="2400" b="1" dirty="0" smtClean="0">
                <a:latin typeface="Arial" pitchFamily="34" charset="0"/>
                <a:cs typeface="Arial" pitchFamily="34" charset="0"/>
              </a:rPr>
              <a:t>9: </a:t>
            </a:r>
            <a:r>
              <a:rPr lang="en-CA" sz="2400" dirty="0" smtClean="0">
                <a:latin typeface="Arial" pitchFamily="34" charset="0"/>
                <a:cs typeface="Arial" pitchFamily="34" charset="0"/>
              </a:rPr>
              <a:t>9 %	</a:t>
            </a:r>
            <a:r>
              <a:rPr lang="en-CA" sz="2400" b="1" dirty="0" smtClean="0">
                <a:latin typeface="Arial" pitchFamily="34" charset="0"/>
                <a:cs typeface="Arial" pitchFamily="34" charset="0"/>
              </a:rPr>
              <a:t>10: </a:t>
            </a:r>
            <a:r>
              <a:rPr lang="en-CA" sz="2400" dirty="0" smtClean="0">
                <a:latin typeface="Arial" pitchFamily="34" charset="0"/>
                <a:cs typeface="Arial" pitchFamily="34" charset="0"/>
              </a:rPr>
              <a:t>9 %	</a:t>
            </a:r>
            <a:r>
              <a:rPr lang="en-CA" sz="2400" b="1" dirty="0" smtClean="0">
                <a:latin typeface="Arial" pitchFamily="34" charset="0"/>
                <a:cs typeface="Arial" pitchFamily="34" charset="0"/>
              </a:rPr>
              <a:t>11: </a:t>
            </a:r>
            <a:r>
              <a:rPr lang="en-CA" sz="2400" dirty="0" smtClean="0">
                <a:latin typeface="Arial" pitchFamily="34" charset="0"/>
                <a:cs typeface="Arial" pitchFamily="34" charset="0"/>
              </a:rPr>
              <a:t>6 %	</a:t>
            </a:r>
            <a:r>
              <a:rPr lang="en-CA" sz="2400" b="1" dirty="0" smtClean="0">
                <a:latin typeface="Arial" pitchFamily="34" charset="0"/>
                <a:cs typeface="Arial" pitchFamily="34" charset="0"/>
              </a:rPr>
              <a:t>12: </a:t>
            </a:r>
            <a:r>
              <a:rPr lang="en-CA" sz="2400" dirty="0" smtClean="0">
                <a:latin typeface="Arial" pitchFamily="34" charset="0"/>
                <a:cs typeface="Arial" pitchFamily="34" charset="0"/>
              </a:rPr>
              <a:t>51 %</a:t>
            </a:r>
          </a:p>
          <a:p>
            <a:pPr marL="0" indent="0" eaLnBrk="1" hangingPunct="1">
              <a:spcBef>
                <a:spcPts val="0"/>
              </a:spcBef>
              <a:buNone/>
              <a:tabLst>
                <a:tab pos="1169988" algn="l"/>
                <a:tab pos="2330450" algn="l"/>
                <a:tab pos="3500438" algn="l"/>
                <a:tab pos="4660900" algn="l"/>
                <a:tab pos="5830888" algn="l"/>
                <a:tab pos="7000875" algn="l"/>
              </a:tabLst>
            </a:pPr>
            <a:endParaRPr lang="en-CA" sz="2000" dirty="0" smtClean="0">
              <a:latin typeface="Arial" pitchFamily="34" charset="0"/>
              <a:cs typeface="Arial" pitchFamily="34" charset="0"/>
            </a:endParaRPr>
          </a:p>
          <a:p>
            <a:pPr marL="0" indent="0" eaLnBrk="1" hangingPunct="1">
              <a:spcBef>
                <a:spcPts val="0"/>
              </a:spcBef>
              <a:buNone/>
              <a:tabLst>
                <a:tab pos="1169988" algn="l"/>
                <a:tab pos="2330450" algn="l"/>
                <a:tab pos="3500438" algn="l"/>
                <a:tab pos="4660900" algn="l"/>
                <a:tab pos="5830888" algn="l"/>
                <a:tab pos="7000875" algn="l"/>
              </a:tabLst>
            </a:pPr>
            <a:r>
              <a:rPr lang="en-CA" sz="2400" b="1" dirty="0" smtClean="0">
                <a:latin typeface="Arial" pitchFamily="34" charset="0"/>
                <a:cs typeface="Arial" pitchFamily="34" charset="0"/>
              </a:rPr>
              <a:t>More than 12</a:t>
            </a:r>
            <a:r>
              <a:rPr lang="en-CA" sz="2400" dirty="0" smtClean="0">
                <a:latin typeface="Arial" pitchFamily="34" charset="0"/>
                <a:cs typeface="Arial" pitchFamily="34" charset="0"/>
              </a:rPr>
              <a:t>:	6 %	</a:t>
            </a:r>
            <a:r>
              <a:rPr lang="en-CA" sz="2400" b="1" dirty="0" smtClean="0">
                <a:latin typeface="Arial" pitchFamily="34" charset="0"/>
                <a:cs typeface="Arial" pitchFamily="34" charset="0"/>
              </a:rPr>
              <a:t>Don’t know:	    </a:t>
            </a:r>
            <a:r>
              <a:rPr lang="en-CA" sz="2400" dirty="0" smtClean="0">
                <a:latin typeface="Arial" pitchFamily="34" charset="0"/>
                <a:cs typeface="Arial" pitchFamily="34" charset="0"/>
              </a:rPr>
              <a:t>4 %</a:t>
            </a:r>
          </a:p>
          <a:p>
            <a:pPr marL="0" indent="0" eaLnBrk="1" hangingPunct="1">
              <a:spcBef>
                <a:spcPts val="0"/>
              </a:spcBef>
              <a:buNone/>
              <a:tabLst>
                <a:tab pos="1169988" algn="l"/>
                <a:tab pos="2330450" algn="l"/>
                <a:tab pos="3500438" algn="l"/>
                <a:tab pos="4660900" algn="l"/>
                <a:tab pos="5830888" algn="l"/>
                <a:tab pos="7000875" algn="l"/>
              </a:tabLst>
            </a:pPr>
            <a:endParaRPr lang="en-CA" sz="2400" dirty="0" smtClean="0">
              <a:latin typeface="Arial" pitchFamily="34" charset="0"/>
              <a:cs typeface="Arial" pitchFamily="34" charset="0"/>
            </a:endParaRPr>
          </a:p>
          <a:p>
            <a:pPr marL="0" indent="0" eaLnBrk="1" hangingPunct="1">
              <a:spcBef>
                <a:spcPts val="0"/>
              </a:spcBef>
              <a:buNone/>
              <a:tabLst>
                <a:tab pos="1169988" algn="l"/>
                <a:tab pos="2330450" algn="l"/>
                <a:tab pos="3500438" algn="l"/>
                <a:tab pos="4660900" algn="l"/>
                <a:tab pos="5830888" algn="l"/>
                <a:tab pos="7000875" algn="l"/>
              </a:tabLst>
            </a:pPr>
            <a:r>
              <a:rPr lang="en-CA" sz="2400" b="1" dirty="0" smtClean="0">
                <a:latin typeface="Arial" pitchFamily="34" charset="0"/>
                <a:cs typeface="Arial" pitchFamily="34" charset="0"/>
              </a:rPr>
              <a:t>12. Does an employee representative participate on all inspections?</a:t>
            </a:r>
            <a:endParaRPr lang="fr-CA" sz="2400" dirty="0" smtClean="0">
              <a:latin typeface="Arial" pitchFamily="34" charset="0"/>
              <a:cs typeface="Arial" pitchFamily="34" charset="0"/>
            </a:endParaRPr>
          </a:p>
          <a:p>
            <a:pPr marL="0" indent="0" eaLnBrk="1" hangingPunct="1">
              <a:spcBef>
                <a:spcPts val="0"/>
              </a:spcBef>
              <a:buNone/>
              <a:tabLst>
                <a:tab pos="1169988" algn="l"/>
                <a:tab pos="2330450" algn="l"/>
                <a:tab pos="3500438" algn="l"/>
                <a:tab pos="4660900" algn="l"/>
                <a:tab pos="5830888" algn="l"/>
                <a:tab pos="7000875" algn="l"/>
              </a:tabLst>
            </a:pPr>
            <a:r>
              <a:rPr lang="en-CA" sz="2400" dirty="0" smtClean="0">
                <a:latin typeface="Arial" pitchFamily="34" charset="0"/>
                <a:cs typeface="Arial" pitchFamily="34" charset="0"/>
              </a:rPr>
              <a:t>Yes: 95 %		No: 2 %		Don't know: 3 %</a:t>
            </a:r>
            <a:endParaRPr lang="fr-CA" sz="2400" dirty="0" smtClean="0"/>
          </a:p>
          <a:p>
            <a:pPr eaLnBrk="1" hangingPunct="1">
              <a:buFont typeface="Wingdings 3" pitchFamily="18" charset="2"/>
              <a:buNone/>
            </a:pPr>
            <a:r>
              <a:rPr lang="en-CA" dirty="0" smtClean="0"/>
              <a:t> </a:t>
            </a:r>
            <a:endParaRPr lang="fr-CA" dirty="0" smtClean="0"/>
          </a:p>
        </p:txBody>
      </p:sp>
      <p:sp>
        <p:nvSpPr>
          <p:cNvPr id="3" name="Title 2"/>
          <p:cNvSpPr>
            <a:spLocks noGrp="1"/>
          </p:cNvSpPr>
          <p:nvPr>
            <p:ph type="title"/>
          </p:nvPr>
        </p:nvSpPr>
        <p:spPr>
          <a:xfrm>
            <a:off x="467544" y="188640"/>
            <a:ext cx="8229600" cy="940966"/>
          </a:xfrm>
        </p:spPr>
        <p:txBody>
          <a:bodyPr>
            <a:normAutofit/>
          </a:bodyPr>
          <a:lstStyle/>
          <a:p>
            <a:pPr algn="ctr" eaLnBrk="1" hangingPunct="1">
              <a:defRPr/>
            </a:pPr>
            <a:r>
              <a:rPr lang="en-CA" sz="4000" dirty="0" smtClean="0">
                <a:effectLst/>
                <a:latin typeface="Arial" pitchFamily="34" charset="0"/>
                <a:cs typeface="Arial" pitchFamily="34" charset="0"/>
              </a:rPr>
              <a:t>INSPECTION REPORTS</a:t>
            </a:r>
            <a:endParaRPr lang="fr-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9532" y="1043732"/>
            <a:ext cx="8424936" cy="4770537"/>
          </a:xfrm>
          <a:prstGeom prst="rect">
            <a:avLst/>
          </a:prstGeom>
        </p:spPr>
        <p:txBody>
          <a:bodyPr wrap="square">
            <a:spAutoFit/>
          </a:bodyPr>
          <a:lstStyle/>
          <a:p>
            <a:pPr>
              <a:tabLst>
                <a:tab pos="1077913" algn="l"/>
                <a:tab pos="1433513" algn="l"/>
              </a:tabLst>
            </a:pPr>
            <a:r>
              <a:rPr lang="en-CA" sz="1900" b="1" dirty="0" smtClean="0">
                <a:latin typeface="Arial" pitchFamily="34" charset="0"/>
                <a:cs typeface="Arial" pitchFamily="34" charset="0"/>
              </a:rPr>
              <a:t>Duties of committee</a:t>
            </a:r>
          </a:p>
          <a:p>
            <a:pPr>
              <a:tabLst>
                <a:tab pos="1077913" algn="l"/>
                <a:tab pos="1433513" algn="l"/>
              </a:tabLst>
            </a:pPr>
            <a:endParaRPr lang="en-CA" sz="1900" b="1" dirty="0" smtClean="0">
              <a:latin typeface="Arial" pitchFamily="34" charset="0"/>
              <a:cs typeface="Arial" pitchFamily="34" charset="0"/>
            </a:endParaRPr>
          </a:p>
          <a:p>
            <a:pPr>
              <a:tabLst>
                <a:tab pos="1077913" algn="l"/>
                <a:tab pos="1433513" algn="l"/>
              </a:tabLst>
            </a:pPr>
            <a:r>
              <a:rPr lang="en-CA" sz="1900" b="1" dirty="0" smtClean="0">
                <a:latin typeface="Arial" pitchFamily="34" charset="0"/>
                <a:cs typeface="Arial" pitchFamily="34" charset="0"/>
              </a:rPr>
              <a:t>135. (7)	</a:t>
            </a:r>
            <a:r>
              <a:rPr lang="en-CA" sz="1900" dirty="0" smtClean="0">
                <a:latin typeface="Arial" pitchFamily="34" charset="0"/>
                <a:cs typeface="Arial" pitchFamily="34" charset="0"/>
              </a:rPr>
              <a:t>A work place committee, in respect of the work place for which 	it is established,</a:t>
            </a:r>
          </a:p>
          <a:p>
            <a:pPr>
              <a:tabLst>
                <a:tab pos="1077913" algn="l"/>
                <a:tab pos="1433513" algn="l"/>
              </a:tabLst>
            </a:pPr>
            <a:r>
              <a:rPr lang="en-CA" sz="1900" dirty="0" smtClean="0">
                <a:latin typeface="Arial" pitchFamily="34" charset="0"/>
                <a:cs typeface="Arial" pitchFamily="34" charset="0"/>
              </a:rPr>
              <a:t>	</a:t>
            </a:r>
            <a:r>
              <a:rPr lang="en-CA" sz="1900" b="1" dirty="0" smtClean="0">
                <a:latin typeface="Arial" pitchFamily="34" charset="0"/>
                <a:cs typeface="Arial" pitchFamily="34" charset="0"/>
              </a:rPr>
              <a:t>(</a:t>
            </a:r>
            <a:r>
              <a:rPr lang="en-CA" sz="1900" b="1" i="1" dirty="0" smtClean="0">
                <a:latin typeface="Arial" pitchFamily="34" charset="0"/>
                <a:cs typeface="Arial" pitchFamily="34" charset="0"/>
              </a:rPr>
              <a:t>k</a:t>
            </a:r>
            <a:r>
              <a:rPr lang="en-CA" sz="1900" b="1" dirty="0" smtClean="0">
                <a:latin typeface="Arial" pitchFamily="34" charset="0"/>
                <a:cs typeface="Arial" pitchFamily="34" charset="0"/>
              </a:rPr>
              <a:t>)</a:t>
            </a:r>
            <a:r>
              <a:rPr lang="en-CA" sz="1900" dirty="0" smtClean="0">
                <a:latin typeface="Arial" pitchFamily="34" charset="0"/>
                <a:cs typeface="Arial" pitchFamily="34" charset="0"/>
              </a:rPr>
              <a:t> shall inspect each month all or part of the work place, so that 	every part of the work place is inspected at least once each year;</a:t>
            </a:r>
          </a:p>
          <a:p>
            <a:pPr>
              <a:tabLst>
                <a:tab pos="1077913" algn="l"/>
                <a:tab pos="1433513" algn="l"/>
              </a:tabLst>
            </a:pPr>
            <a:endParaRPr lang="en-CA" sz="1900" b="1" dirty="0" smtClean="0">
              <a:latin typeface="Arial" pitchFamily="34" charset="0"/>
              <a:cs typeface="Arial" pitchFamily="34" charset="0"/>
            </a:endParaRPr>
          </a:p>
          <a:p>
            <a:pPr>
              <a:tabLst>
                <a:tab pos="1077913" algn="l"/>
                <a:tab pos="1433513" algn="l"/>
              </a:tabLst>
            </a:pPr>
            <a:r>
              <a:rPr lang="en-CA" sz="1900" b="1" dirty="0" smtClean="0">
                <a:latin typeface="Arial" pitchFamily="34" charset="0"/>
                <a:cs typeface="Arial" pitchFamily="34" charset="0"/>
              </a:rPr>
              <a:t>Chairpersons to assign functions</a:t>
            </a:r>
          </a:p>
          <a:p>
            <a:pPr>
              <a:tabLst>
                <a:tab pos="1077913" algn="l"/>
                <a:tab pos="1433513" algn="l"/>
              </a:tabLst>
            </a:pPr>
            <a:endParaRPr lang="en-CA" sz="1900" dirty="0" smtClean="0">
              <a:latin typeface="Arial" pitchFamily="34" charset="0"/>
              <a:cs typeface="Arial" pitchFamily="34" charset="0"/>
            </a:endParaRPr>
          </a:p>
          <a:p>
            <a:pPr>
              <a:tabLst>
                <a:tab pos="1077913" algn="l"/>
                <a:tab pos="1433513" algn="l"/>
              </a:tabLst>
            </a:pPr>
            <a:r>
              <a:rPr lang="en-CA" sz="1900" b="1" dirty="0" smtClean="0">
                <a:latin typeface="Arial" pitchFamily="34" charset="0"/>
                <a:cs typeface="Arial" pitchFamily="34" charset="0"/>
              </a:rPr>
              <a:t>135.1 (8)	</a:t>
            </a:r>
            <a:r>
              <a:rPr lang="en-CA" sz="1900" dirty="0" smtClean="0">
                <a:latin typeface="Arial" pitchFamily="34" charset="0"/>
                <a:cs typeface="Arial" pitchFamily="34" charset="0"/>
              </a:rPr>
              <a:t>The chairpersons of a committee shall jointly designate members 	of the committee to perform the functions of the committee under 	this Part as follows:</a:t>
            </a:r>
          </a:p>
          <a:p>
            <a:pPr marL="0" lvl="1">
              <a:tabLst>
                <a:tab pos="1077913" algn="l"/>
                <a:tab pos="1433513" algn="l"/>
              </a:tabLst>
            </a:pPr>
            <a:r>
              <a:rPr lang="en-CA" sz="1900" dirty="0" smtClean="0">
                <a:latin typeface="Arial" pitchFamily="34" charset="0"/>
                <a:cs typeface="Arial" pitchFamily="34" charset="0"/>
              </a:rPr>
              <a:t>	</a:t>
            </a:r>
            <a:r>
              <a:rPr lang="en-CA" sz="1900" b="1" dirty="0" smtClean="0">
                <a:latin typeface="Arial" pitchFamily="34" charset="0"/>
                <a:cs typeface="Arial" pitchFamily="34" charset="0"/>
              </a:rPr>
              <a:t>(</a:t>
            </a:r>
            <a:r>
              <a:rPr lang="en-CA" sz="1900" b="1" i="1" dirty="0" smtClean="0">
                <a:latin typeface="Arial" pitchFamily="34" charset="0"/>
                <a:cs typeface="Arial" pitchFamily="34" charset="0"/>
              </a:rPr>
              <a:t>a</a:t>
            </a:r>
            <a:r>
              <a:rPr lang="en-CA" sz="1900" b="1" dirty="0" smtClean="0">
                <a:latin typeface="Arial" pitchFamily="34" charset="0"/>
                <a:cs typeface="Arial" pitchFamily="34" charset="0"/>
              </a:rPr>
              <a:t>)</a:t>
            </a:r>
            <a:r>
              <a:rPr lang="en-CA" sz="1900" dirty="0" smtClean="0">
                <a:latin typeface="Arial" pitchFamily="34" charset="0"/>
                <a:cs typeface="Arial" pitchFamily="34" charset="0"/>
              </a:rPr>
              <a:t> if two or more members are designated, at least half of the 	members shall be employee members; or</a:t>
            </a:r>
          </a:p>
          <a:p>
            <a:pPr marL="0" lvl="1">
              <a:tabLst>
                <a:tab pos="1077913" algn="l"/>
                <a:tab pos="1433513" algn="l"/>
              </a:tabLst>
            </a:pPr>
            <a:r>
              <a:rPr lang="en-CA" sz="1900" dirty="0" smtClean="0">
                <a:latin typeface="Arial" pitchFamily="34" charset="0"/>
                <a:cs typeface="Arial" pitchFamily="34" charset="0"/>
              </a:rPr>
              <a:t>	</a:t>
            </a:r>
            <a:r>
              <a:rPr lang="en-CA" sz="1900" b="1" dirty="0" smtClean="0">
                <a:latin typeface="Arial" pitchFamily="34" charset="0"/>
                <a:cs typeface="Arial" pitchFamily="34" charset="0"/>
              </a:rPr>
              <a:t>(</a:t>
            </a:r>
            <a:r>
              <a:rPr lang="en-CA" sz="1900" b="1" i="1" dirty="0" smtClean="0">
                <a:latin typeface="Arial" pitchFamily="34" charset="0"/>
                <a:cs typeface="Arial" pitchFamily="34" charset="0"/>
              </a:rPr>
              <a:t>b</a:t>
            </a:r>
            <a:r>
              <a:rPr lang="en-CA" sz="1900" b="1" dirty="0" smtClean="0">
                <a:latin typeface="Arial" pitchFamily="34" charset="0"/>
                <a:cs typeface="Arial" pitchFamily="34" charset="0"/>
              </a:rPr>
              <a:t>)</a:t>
            </a:r>
            <a:r>
              <a:rPr lang="en-CA" sz="1900" dirty="0" smtClean="0">
                <a:latin typeface="Arial" pitchFamily="34" charset="0"/>
                <a:cs typeface="Arial" pitchFamily="34" charset="0"/>
              </a:rPr>
              <a:t> if one member is designated, the member shall be an 	employee member.</a:t>
            </a:r>
            <a:endParaRPr lang="en-CA" sz="1900" dirty="0">
              <a:latin typeface="Arial" pitchFamily="34" charset="0"/>
              <a:cs typeface="Arial" pitchFamily="34" charset="0"/>
            </a:endParaRPr>
          </a:p>
        </p:txBody>
      </p:sp>
      <p:pic>
        <p:nvPicPr>
          <p:cNvPr id="3"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
        <p:nvSpPr>
          <p:cNvPr id="4" name="Title 4"/>
          <p:cNvSpPr txBox="1">
            <a:spLocks/>
          </p:cNvSpPr>
          <p:nvPr/>
        </p:nvSpPr>
        <p:spPr>
          <a:xfrm>
            <a:off x="457200" y="274638"/>
            <a:ext cx="8229600" cy="706090"/>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CA" sz="4000" b="1" i="0" u="none" strike="noStrike" kern="1200" cap="none" spc="0" normalizeH="0" baseline="0" noProof="0" dirty="0" smtClean="0">
                <a:ln>
                  <a:noFill/>
                </a:ln>
                <a:solidFill>
                  <a:schemeClr val="tx2"/>
                </a:solidFill>
                <a:uLnTx/>
                <a:uFillTx/>
                <a:latin typeface="Arial" pitchFamily="34" charset="0"/>
                <a:ea typeface="+mj-ea"/>
                <a:cs typeface="Arial" pitchFamily="34" charset="0"/>
              </a:rPr>
              <a:t>Canada Labour Code - Part II</a:t>
            </a:r>
            <a:endParaRPr kumimoji="0" lang="en-CA" sz="4000" b="1" i="0" u="none" strike="noStrike" kern="1200" cap="none" spc="0" normalizeH="0" baseline="0" noProof="0" dirty="0">
              <a:ln>
                <a:noFill/>
              </a:ln>
              <a:solidFill>
                <a:schemeClr val="tx2"/>
              </a:solidFill>
              <a:uLnTx/>
              <a:uFillTx/>
              <a:latin typeface="Arial" pitchFamily="34" charset="0"/>
              <a:ea typeface="+mj-ea"/>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1"/>
          <p:cNvSpPr>
            <a:spLocks noGrp="1"/>
          </p:cNvSpPr>
          <p:nvPr>
            <p:ph idx="1"/>
          </p:nvPr>
        </p:nvSpPr>
        <p:spPr>
          <a:xfrm>
            <a:off x="539552" y="800708"/>
            <a:ext cx="8064896" cy="5256584"/>
          </a:xfrm>
        </p:spPr>
        <p:txBody>
          <a:bodyPr/>
          <a:lstStyle/>
          <a:p>
            <a:pPr marL="0" indent="0" eaLnBrk="1" hangingPunct="1">
              <a:spcBef>
                <a:spcPts val="0"/>
              </a:spcBef>
              <a:buNone/>
            </a:pPr>
            <a:r>
              <a:rPr lang="en-CA" sz="3200" b="1" dirty="0" smtClean="0">
                <a:latin typeface="Arial" pitchFamily="34" charset="0"/>
                <a:cs typeface="Arial" pitchFamily="34" charset="0"/>
              </a:rPr>
              <a:t>13. Does the committee regularly receive reports on maintenance to HVAC systems, elevators, etc? </a:t>
            </a:r>
            <a:endParaRPr lang="fr-CA" sz="3200" b="1" dirty="0" smtClean="0">
              <a:latin typeface="Arial" pitchFamily="34" charset="0"/>
              <a:cs typeface="Arial" pitchFamily="34" charset="0"/>
            </a:endParaRPr>
          </a:p>
          <a:p>
            <a:pPr marL="0" indent="0" eaLnBrk="1" hangingPunct="1">
              <a:buNone/>
            </a:pPr>
            <a:endParaRPr lang="fr-CA" sz="3200" dirty="0" smtClean="0">
              <a:latin typeface="Arial" pitchFamily="34" charset="0"/>
              <a:cs typeface="Arial" pitchFamily="34" charset="0"/>
            </a:endParaRPr>
          </a:p>
          <a:p>
            <a:pPr marL="0" indent="0" eaLnBrk="1" hangingPunct="1">
              <a:buNone/>
            </a:pPr>
            <a:r>
              <a:rPr lang="en-CA" sz="3200" dirty="0" smtClean="0">
                <a:latin typeface="Arial" pitchFamily="34" charset="0"/>
                <a:cs typeface="Arial" pitchFamily="34" charset="0"/>
              </a:rPr>
              <a:t>Yes:				34 % </a:t>
            </a:r>
          </a:p>
          <a:p>
            <a:pPr marL="0" indent="0" eaLnBrk="1" hangingPunct="1">
              <a:buNone/>
            </a:pPr>
            <a:endParaRPr lang="en-CA" sz="3200" dirty="0" smtClean="0">
              <a:latin typeface="Arial" pitchFamily="34" charset="0"/>
              <a:cs typeface="Arial" pitchFamily="34" charset="0"/>
            </a:endParaRPr>
          </a:p>
          <a:p>
            <a:pPr marL="0" indent="0" eaLnBrk="1" hangingPunct="1">
              <a:buNone/>
            </a:pPr>
            <a:r>
              <a:rPr lang="en-CA" sz="3200" dirty="0" smtClean="0">
                <a:latin typeface="Arial" pitchFamily="34" charset="0"/>
                <a:cs typeface="Arial" pitchFamily="34" charset="0"/>
              </a:rPr>
              <a:t>No:				51 % </a:t>
            </a:r>
          </a:p>
          <a:p>
            <a:pPr marL="0" indent="0" eaLnBrk="1" hangingPunct="1">
              <a:buNone/>
            </a:pPr>
            <a:endParaRPr lang="en-CA" sz="3200" dirty="0" smtClean="0">
              <a:latin typeface="Arial" pitchFamily="34" charset="0"/>
              <a:cs typeface="Arial" pitchFamily="34" charset="0"/>
            </a:endParaRPr>
          </a:p>
          <a:p>
            <a:pPr marL="0" indent="0" eaLnBrk="1" hangingPunct="1">
              <a:buNone/>
            </a:pPr>
            <a:r>
              <a:rPr lang="en-CA" sz="3200" dirty="0" smtClean="0">
                <a:latin typeface="Arial" pitchFamily="34" charset="0"/>
                <a:cs typeface="Arial" pitchFamily="34" charset="0"/>
              </a:rPr>
              <a:t>Don't know:		15 % </a:t>
            </a:r>
            <a:endParaRPr lang="fr-CA" sz="3200" dirty="0" smtClean="0">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1"/>
          <p:cNvSpPr>
            <a:spLocks noGrp="1"/>
          </p:cNvSpPr>
          <p:nvPr>
            <p:ph idx="1"/>
          </p:nvPr>
        </p:nvSpPr>
        <p:spPr>
          <a:xfrm>
            <a:off x="457200" y="1662981"/>
            <a:ext cx="8229600" cy="3532038"/>
          </a:xfrm>
        </p:spPr>
        <p:txBody>
          <a:bodyPr/>
          <a:lstStyle/>
          <a:p>
            <a:pPr marL="0" indent="0" eaLnBrk="1" hangingPunct="1">
              <a:spcBef>
                <a:spcPts val="0"/>
              </a:spcBef>
              <a:buNone/>
            </a:pPr>
            <a:r>
              <a:rPr lang="en-CA" sz="3000" b="1" dirty="0" smtClean="0">
                <a:latin typeface="Arial" pitchFamily="34" charset="0"/>
                <a:cs typeface="Arial" pitchFamily="34" charset="0"/>
              </a:rPr>
              <a:t>14. Does the committee regularly participate when a refusal to work is investigated?</a:t>
            </a:r>
            <a:endParaRPr lang="fr-CA" sz="3000" b="1" dirty="0" smtClean="0">
              <a:latin typeface="Arial" pitchFamily="34" charset="0"/>
              <a:cs typeface="Arial" pitchFamily="34" charset="0"/>
            </a:endParaRPr>
          </a:p>
          <a:p>
            <a:pPr marL="0" indent="0" eaLnBrk="1" hangingPunct="1">
              <a:spcBef>
                <a:spcPts val="0"/>
              </a:spcBef>
              <a:buNone/>
            </a:pPr>
            <a:r>
              <a:rPr lang="en-CA" sz="3000" dirty="0" smtClean="0">
                <a:latin typeface="Arial" pitchFamily="34" charset="0"/>
                <a:cs typeface="Arial" pitchFamily="34" charset="0"/>
              </a:rPr>
              <a:t>Yes: 34 %		No: 8 %	Don't know: 58 %</a:t>
            </a:r>
          </a:p>
          <a:p>
            <a:pPr marL="0" indent="0" eaLnBrk="1" hangingPunct="1">
              <a:spcBef>
                <a:spcPts val="0"/>
              </a:spcBef>
              <a:buNone/>
            </a:pPr>
            <a:endParaRPr lang="en-CA" sz="3000" dirty="0" smtClean="0">
              <a:latin typeface="Arial" pitchFamily="34" charset="0"/>
              <a:cs typeface="Arial" pitchFamily="34" charset="0"/>
            </a:endParaRPr>
          </a:p>
          <a:p>
            <a:pPr marL="0" indent="0" eaLnBrk="1" hangingPunct="1">
              <a:spcBef>
                <a:spcPts val="0"/>
              </a:spcBef>
              <a:buNone/>
            </a:pPr>
            <a:r>
              <a:rPr lang="en-CA" sz="3000" b="1" dirty="0" smtClean="0">
                <a:latin typeface="Arial" pitchFamily="34" charset="0"/>
                <a:cs typeface="Arial" pitchFamily="34" charset="0"/>
              </a:rPr>
              <a:t>15. Does an employee representative always participate?</a:t>
            </a:r>
            <a:endParaRPr lang="fr-CA" sz="3000" b="1" dirty="0" smtClean="0">
              <a:latin typeface="Arial" pitchFamily="34" charset="0"/>
              <a:cs typeface="Arial" pitchFamily="34" charset="0"/>
            </a:endParaRPr>
          </a:p>
          <a:p>
            <a:pPr marL="0" indent="0" eaLnBrk="1" hangingPunct="1">
              <a:spcBef>
                <a:spcPts val="0"/>
              </a:spcBef>
              <a:buNone/>
            </a:pPr>
            <a:r>
              <a:rPr lang="en-CA" sz="3000" dirty="0" smtClean="0">
                <a:latin typeface="Arial" pitchFamily="34" charset="0"/>
                <a:cs typeface="Arial" pitchFamily="34" charset="0"/>
              </a:rPr>
              <a:t>Yes: 48 %		No: 6 %	Don't know: 46 %</a:t>
            </a:r>
          </a:p>
        </p:txBody>
      </p:sp>
      <p:sp>
        <p:nvSpPr>
          <p:cNvPr id="3" name="Title 2"/>
          <p:cNvSpPr>
            <a:spLocks noGrp="1"/>
          </p:cNvSpPr>
          <p:nvPr>
            <p:ph type="title"/>
          </p:nvPr>
        </p:nvSpPr>
        <p:spPr/>
        <p:txBody>
          <a:bodyPr>
            <a:normAutofit/>
          </a:bodyPr>
          <a:lstStyle/>
          <a:p>
            <a:pPr algn="ctr" eaLnBrk="1" hangingPunct="1">
              <a:defRPr/>
            </a:pPr>
            <a:r>
              <a:rPr lang="en-CA" sz="4000" dirty="0" smtClean="0">
                <a:effectLst/>
                <a:latin typeface="Arial" pitchFamily="34" charset="0"/>
                <a:cs typeface="Arial" pitchFamily="34" charset="0"/>
              </a:rPr>
              <a:t>INVESTIGATIONS</a:t>
            </a:r>
            <a:endParaRPr lang="fr-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1"/>
          <p:cNvSpPr>
            <a:spLocks noGrp="1"/>
          </p:cNvSpPr>
          <p:nvPr>
            <p:ph idx="1"/>
          </p:nvPr>
        </p:nvSpPr>
        <p:spPr>
          <a:xfrm>
            <a:off x="457200" y="1433414"/>
            <a:ext cx="8229600" cy="3991173"/>
          </a:xfrm>
        </p:spPr>
        <p:txBody>
          <a:bodyPr/>
          <a:lstStyle/>
          <a:p>
            <a:pPr marL="9525" indent="-9525" eaLnBrk="1" hangingPunct="1">
              <a:spcBef>
                <a:spcPts val="0"/>
              </a:spcBef>
              <a:buNone/>
            </a:pPr>
            <a:r>
              <a:rPr lang="en-CA" sz="3000" b="1" dirty="0" smtClean="0">
                <a:latin typeface="Arial" pitchFamily="34" charset="0"/>
                <a:cs typeface="Arial" pitchFamily="34" charset="0"/>
              </a:rPr>
              <a:t>16. Does the committee regularly participate when complaints/hazardous occurrences are identified?</a:t>
            </a:r>
            <a:endParaRPr lang="fr-CA" sz="3000" b="1" dirty="0" smtClean="0">
              <a:latin typeface="Arial" pitchFamily="34" charset="0"/>
              <a:cs typeface="Arial" pitchFamily="34" charset="0"/>
            </a:endParaRPr>
          </a:p>
          <a:p>
            <a:pPr marL="9525" indent="-9525" eaLnBrk="1" hangingPunct="1">
              <a:spcBef>
                <a:spcPts val="0"/>
              </a:spcBef>
              <a:buNone/>
            </a:pPr>
            <a:r>
              <a:rPr lang="en-CA" sz="3000" dirty="0" smtClean="0">
                <a:latin typeface="Arial" pitchFamily="34" charset="0"/>
                <a:cs typeface="Arial" pitchFamily="34" charset="0"/>
              </a:rPr>
              <a:t>Yes: 87 %		No: 7 %	Don't know: 6 %</a:t>
            </a:r>
          </a:p>
          <a:p>
            <a:pPr marL="9525" indent="-9525" eaLnBrk="1" hangingPunct="1">
              <a:spcBef>
                <a:spcPts val="0"/>
              </a:spcBef>
              <a:buNone/>
            </a:pPr>
            <a:endParaRPr lang="en-CA" sz="3000" dirty="0" smtClean="0">
              <a:latin typeface="Arial" pitchFamily="34" charset="0"/>
              <a:cs typeface="Arial" pitchFamily="34" charset="0"/>
            </a:endParaRPr>
          </a:p>
          <a:p>
            <a:pPr marL="9525" indent="-9525" eaLnBrk="1" hangingPunct="1">
              <a:spcBef>
                <a:spcPts val="0"/>
              </a:spcBef>
              <a:buNone/>
            </a:pPr>
            <a:r>
              <a:rPr lang="en-CA" sz="3000" b="1" dirty="0" smtClean="0">
                <a:latin typeface="Arial" pitchFamily="34" charset="0"/>
                <a:cs typeface="Arial" pitchFamily="34" charset="0"/>
              </a:rPr>
              <a:t>17. Does an employee representative always participate?</a:t>
            </a:r>
            <a:endParaRPr lang="fr-CA" sz="3000" b="1" dirty="0" smtClean="0">
              <a:latin typeface="Arial" pitchFamily="34" charset="0"/>
              <a:cs typeface="Arial" pitchFamily="34" charset="0"/>
            </a:endParaRPr>
          </a:p>
          <a:p>
            <a:pPr marL="9525" indent="-9525" eaLnBrk="1" hangingPunct="1">
              <a:spcBef>
                <a:spcPts val="0"/>
              </a:spcBef>
              <a:buNone/>
            </a:pPr>
            <a:r>
              <a:rPr lang="en-CA" sz="3000" dirty="0" smtClean="0">
                <a:latin typeface="Arial" pitchFamily="34" charset="0"/>
                <a:cs typeface="Arial" pitchFamily="34" charset="0"/>
              </a:rPr>
              <a:t>Yes: 80 %		No: 12 %	Don't know: 8 % </a:t>
            </a:r>
            <a:endParaRPr lang="fr-CA" sz="3000" dirty="0" smtClean="0">
              <a:latin typeface="Arial" pitchFamily="34" charset="0"/>
              <a:cs typeface="Arial" pitchFamily="34" charset="0"/>
            </a:endParaRPr>
          </a:p>
          <a:p>
            <a:pPr eaLnBrk="1" hangingPunct="1"/>
            <a:endParaRPr lang="fr-CA" dirty="0" smtClean="0"/>
          </a:p>
          <a:p>
            <a:pPr eaLnBrk="1" hangingPunct="1"/>
            <a:endParaRPr lang="fr-CA" dirty="0" smtClean="0"/>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7564" y="1536174"/>
            <a:ext cx="7848872" cy="3785652"/>
          </a:xfrm>
          <a:prstGeom prst="rect">
            <a:avLst/>
          </a:prstGeom>
        </p:spPr>
        <p:txBody>
          <a:bodyPr wrap="square">
            <a:spAutoFit/>
          </a:bodyPr>
          <a:lstStyle/>
          <a:p>
            <a:pPr>
              <a:tabLst>
                <a:tab pos="1077913" algn="l"/>
              </a:tabLst>
            </a:pPr>
            <a:r>
              <a:rPr lang="en-CA" sz="2000" b="1" dirty="0" smtClean="0"/>
              <a:t>Duties of committee</a:t>
            </a:r>
          </a:p>
          <a:p>
            <a:pPr>
              <a:tabLst>
                <a:tab pos="1077913" algn="l"/>
              </a:tabLst>
            </a:pPr>
            <a:endParaRPr lang="en-CA" sz="2000" dirty="0" smtClean="0"/>
          </a:p>
          <a:p>
            <a:pPr>
              <a:tabLst>
                <a:tab pos="1077913" algn="l"/>
              </a:tabLst>
            </a:pPr>
            <a:r>
              <a:rPr lang="en-CA" sz="2000" b="1" dirty="0" smtClean="0"/>
              <a:t>135.(7)	</a:t>
            </a:r>
            <a:r>
              <a:rPr lang="en-CA" sz="2000" dirty="0" smtClean="0"/>
              <a:t>A work place committee, in respect of the work place for 	which it is established,</a:t>
            </a:r>
          </a:p>
          <a:p>
            <a:pPr marL="0" lvl="1">
              <a:tabLst>
                <a:tab pos="1077913" algn="l"/>
              </a:tabLst>
            </a:pPr>
            <a:r>
              <a:rPr lang="en-CA" sz="2000" dirty="0" smtClean="0"/>
              <a:t>	</a:t>
            </a:r>
            <a:r>
              <a:rPr lang="en-CA" sz="2000" b="1" dirty="0" smtClean="0"/>
              <a:t>(</a:t>
            </a:r>
            <a:r>
              <a:rPr lang="en-CA" sz="2000" b="1" i="1" dirty="0" smtClean="0"/>
              <a:t>a</a:t>
            </a:r>
            <a:r>
              <a:rPr lang="en-CA" sz="2000" b="1" dirty="0" smtClean="0"/>
              <a:t>)</a:t>
            </a:r>
            <a:r>
              <a:rPr lang="en-CA" sz="2000" dirty="0" smtClean="0"/>
              <a:t> shall consider and expeditiously dispose of complaints 	relating to the health and safety of employees;</a:t>
            </a:r>
          </a:p>
          <a:p>
            <a:pPr marL="0" lvl="1">
              <a:tabLst>
                <a:tab pos="1077913" algn="l"/>
              </a:tabLst>
            </a:pPr>
            <a:r>
              <a:rPr lang="en-CA" sz="2000" dirty="0" smtClean="0"/>
              <a:t>	</a:t>
            </a:r>
            <a:r>
              <a:rPr lang="en-CA" sz="2000" b="1" dirty="0" smtClean="0"/>
              <a:t>(</a:t>
            </a:r>
            <a:r>
              <a:rPr lang="en-CA" sz="2000" b="1" i="1" dirty="0" smtClean="0"/>
              <a:t>e</a:t>
            </a:r>
            <a:r>
              <a:rPr lang="en-CA" sz="2000" b="1" dirty="0" smtClean="0"/>
              <a:t>)</a:t>
            </a:r>
            <a:r>
              <a:rPr lang="en-CA" sz="2000" dirty="0" smtClean="0"/>
              <a:t> shall participate in all of the inquiries, investigations, 	studies and inspections pertaining to the health and safety 	of employees, including any consultations that may be 	necessary with persons who are professionally or 	technically qualified to advise the committee on those 	matters;</a:t>
            </a:r>
            <a:endParaRPr lang="en-CA" sz="2000" dirty="0"/>
          </a:p>
        </p:txBody>
      </p:sp>
      <p:pic>
        <p:nvPicPr>
          <p:cNvPr id="3"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
        <p:nvSpPr>
          <p:cNvPr id="4" name="Title 4"/>
          <p:cNvSpPr txBox="1">
            <a:spLocks/>
          </p:cNvSpPr>
          <p:nvPr/>
        </p:nvSpPr>
        <p:spPr>
          <a:xfrm>
            <a:off x="457200" y="274638"/>
            <a:ext cx="8229600" cy="850106"/>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CA" sz="4000" b="1" i="0" u="none" strike="noStrike" kern="1200" cap="none" spc="0" normalizeH="0" baseline="0" noProof="0" dirty="0" smtClean="0">
                <a:ln>
                  <a:noFill/>
                </a:ln>
                <a:solidFill>
                  <a:schemeClr val="tx2"/>
                </a:solidFill>
                <a:uLnTx/>
                <a:uFillTx/>
                <a:latin typeface="Arial" pitchFamily="34" charset="0"/>
                <a:ea typeface="+mj-ea"/>
                <a:cs typeface="Arial" pitchFamily="34" charset="0"/>
              </a:rPr>
              <a:t>Canada Labour Code - Part II</a:t>
            </a:r>
            <a:endParaRPr kumimoji="0" lang="en-CA" sz="4000" b="1" i="0" u="none" strike="noStrike" kern="1200" cap="none" spc="0" normalizeH="0" baseline="0" noProof="0" dirty="0">
              <a:ln>
                <a:noFill/>
              </a:ln>
              <a:solidFill>
                <a:schemeClr val="tx2"/>
              </a:solidFill>
              <a:uLnTx/>
              <a:uFillTx/>
              <a:latin typeface="Arial" pitchFamily="34" charset="0"/>
              <a:ea typeface="+mj-ea"/>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1"/>
          <p:cNvSpPr>
            <a:spLocks noGrp="1"/>
          </p:cNvSpPr>
          <p:nvPr>
            <p:ph idx="1"/>
          </p:nvPr>
        </p:nvSpPr>
        <p:spPr>
          <a:xfrm>
            <a:off x="179512" y="1374949"/>
            <a:ext cx="8784976" cy="4108102"/>
          </a:xfrm>
        </p:spPr>
        <p:txBody>
          <a:bodyPr/>
          <a:lstStyle/>
          <a:p>
            <a:pPr marL="9525" indent="-9525" eaLnBrk="1" hangingPunct="1">
              <a:buNone/>
            </a:pPr>
            <a:r>
              <a:rPr lang="en-CA" sz="3000" b="1" dirty="0" smtClean="0">
                <a:latin typeface="Arial" pitchFamily="34" charset="0"/>
                <a:cs typeface="Arial" pitchFamily="34" charset="0"/>
              </a:rPr>
              <a:t>18. Does the committee regularly participate when security incidents involving OHS are identified?</a:t>
            </a:r>
            <a:endParaRPr lang="fr-CA" sz="3000" b="1" dirty="0" smtClean="0">
              <a:latin typeface="Arial" pitchFamily="34" charset="0"/>
              <a:cs typeface="Arial" pitchFamily="34" charset="0"/>
            </a:endParaRPr>
          </a:p>
          <a:p>
            <a:pPr marL="9525" indent="-9525" eaLnBrk="1" hangingPunct="1">
              <a:buNone/>
            </a:pPr>
            <a:r>
              <a:rPr lang="en-CA" sz="3000" dirty="0" smtClean="0">
                <a:latin typeface="Arial" pitchFamily="34" charset="0"/>
                <a:cs typeface="Arial" pitchFamily="34" charset="0"/>
              </a:rPr>
              <a:t>Yes: 75 %		No: 15 %		Don't know: 10 %</a:t>
            </a:r>
          </a:p>
          <a:p>
            <a:pPr marL="9525" indent="-9525" eaLnBrk="1" hangingPunct="1">
              <a:buNone/>
            </a:pPr>
            <a:r>
              <a:rPr lang="en-CA" sz="3000" dirty="0" smtClean="0">
                <a:latin typeface="Arial" pitchFamily="34" charset="0"/>
                <a:cs typeface="Arial" pitchFamily="34" charset="0"/>
              </a:rPr>
              <a:t> </a:t>
            </a:r>
            <a:endParaRPr lang="fr-CA" sz="3000" dirty="0" smtClean="0">
              <a:latin typeface="Arial" pitchFamily="34" charset="0"/>
              <a:cs typeface="Arial" pitchFamily="34" charset="0"/>
            </a:endParaRPr>
          </a:p>
          <a:p>
            <a:pPr marL="9525" indent="-9525" eaLnBrk="1" hangingPunct="1">
              <a:buNone/>
            </a:pPr>
            <a:r>
              <a:rPr lang="en-CA" sz="3000" b="1" dirty="0" smtClean="0">
                <a:latin typeface="Arial" pitchFamily="34" charset="0"/>
                <a:cs typeface="Arial" pitchFamily="34" charset="0"/>
              </a:rPr>
              <a:t>19. Does an employee representative always participate?</a:t>
            </a:r>
            <a:endParaRPr lang="fr-CA" sz="3000" b="1" dirty="0" smtClean="0">
              <a:latin typeface="Arial" pitchFamily="34" charset="0"/>
              <a:cs typeface="Arial" pitchFamily="34" charset="0"/>
            </a:endParaRPr>
          </a:p>
          <a:p>
            <a:pPr marL="9525" indent="-9525" eaLnBrk="1" hangingPunct="1">
              <a:buNone/>
            </a:pPr>
            <a:r>
              <a:rPr lang="en-CA" sz="3000" dirty="0" smtClean="0">
                <a:latin typeface="Arial" pitchFamily="34" charset="0"/>
                <a:cs typeface="Arial" pitchFamily="34" charset="0"/>
              </a:rPr>
              <a:t>Yes: 69 %		No: 18 %		Don't know: 13 % </a:t>
            </a:r>
            <a:endParaRPr lang="fr-CA" dirty="0" smtClean="0"/>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1"/>
          <p:cNvSpPr>
            <a:spLocks noGrp="1"/>
          </p:cNvSpPr>
          <p:nvPr>
            <p:ph idx="1"/>
          </p:nvPr>
        </p:nvSpPr>
        <p:spPr>
          <a:xfrm>
            <a:off x="215516" y="1736812"/>
            <a:ext cx="8712968" cy="3384376"/>
          </a:xfrm>
        </p:spPr>
        <p:txBody>
          <a:bodyPr/>
          <a:lstStyle/>
          <a:p>
            <a:pPr marL="9525" indent="-9525" eaLnBrk="1" hangingPunct="1">
              <a:spcBef>
                <a:spcPts val="0"/>
              </a:spcBef>
              <a:buNone/>
            </a:pPr>
            <a:r>
              <a:rPr lang="en-CA" sz="3000" b="1" dirty="0" smtClean="0">
                <a:latin typeface="Arial" pitchFamily="34" charset="0"/>
                <a:cs typeface="Arial" pitchFamily="34" charset="0"/>
              </a:rPr>
              <a:t>20. Does the committee review all the National Quarterly Security Incident reports?</a:t>
            </a:r>
            <a:endParaRPr lang="fr-CA" sz="3000" b="1" dirty="0" smtClean="0">
              <a:latin typeface="Arial" pitchFamily="34" charset="0"/>
              <a:cs typeface="Arial" pitchFamily="34" charset="0"/>
            </a:endParaRPr>
          </a:p>
          <a:p>
            <a:pPr marL="9525" indent="-9525" eaLnBrk="1" hangingPunct="1">
              <a:spcBef>
                <a:spcPts val="0"/>
              </a:spcBef>
              <a:buNone/>
            </a:pPr>
            <a:r>
              <a:rPr lang="en-CA" sz="3000" dirty="0" smtClean="0">
                <a:latin typeface="Arial" pitchFamily="34" charset="0"/>
                <a:cs typeface="Arial" pitchFamily="34" charset="0"/>
              </a:rPr>
              <a:t>Yes: 49 %		No: 30 %		Don't know: 21 %</a:t>
            </a:r>
          </a:p>
          <a:p>
            <a:pPr marL="9525" indent="-9525" eaLnBrk="1" hangingPunct="1">
              <a:spcBef>
                <a:spcPts val="0"/>
              </a:spcBef>
              <a:buNone/>
            </a:pPr>
            <a:endParaRPr lang="en-CA" sz="3000" dirty="0" smtClean="0">
              <a:latin typeface="Arial" pitchFamily="34" charset="0"/>
              <a:cs typeface="Arial" pitchFamily="34" charset="0"/>
            </a:endParaRPr>
          </a:p>
          <a:p>
            <a:pPr marL="9525" indent="-9525" eaLnBrk="1" hangingPunct="1">
              <a:spcBef>
                <a:spcPts val="0"/>
              </a:spcBef>
              <a:buNone/>
            </a:pPr>
            <a:r>
              <a:rPr lang="en-CA" sz="3000" b="1" dirty="0" smtClean="0">
                <a:latin typeface="Arial" pitchFamily="34" charset="0"/>
                <a:cs typeface="Arial" pitchFamily="34" charset="0"/>
              </a:rPr>
              <a:t>21. Does the committee receive all of the H&amp;S reports (T-4009) from the employer?</a:t>
            </a:r>
            <a:endParaRPr lang="fr-CA" sz="3000" b="1" dirty="0" smtClean="0">
              <a:latin typeface="Arial" pitchFamily="34" charset="0"/>
              <a:cs typeface="Arial" pitchFamily="34" charset="0"/>
            </a:endParaRPr>
          </a:p>
          <a:p>
            <a:pPr marL="9525" indent="-9525" eaLnBrk="1" hangingPunct="1">
              <a:spcBef>
                <a:spcPts val="0"/>
              </a:spcBef>
              <a:buNone/>
            </a:pPr>
            <a:r>
              <a:rPr lang="en-CA" sz="3000" dirty="0" smtClean="0">
                <a:latin typeface="Arial" pitchFamily="34" charset="0"/>
                <a:cs typeface="Arial" pitchFamily="34" charset="0"/>
              </a:rPr>
              <a:t>Yes: 80 %		No: 6 %		Don't know: 14 %</a:t>
            </a:r>
            <a:endParaRPr lang="fr-CA" dirty="0" smtClean="0"/>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1"/>
          <p:cNvSpPr>
            <a:spLocks noGrp="1"/>
          </p:cNvSpPr>
          <p:nvPr>
            <p:ph idx="1"/>
          </p:nvPr>
        </p:nvSpPr>
        <p:spPr>
          <a:xfrm>
            <a:off x="457200" y="980728"/>
            <a:ext cx="8229600" cy="4896544"/>
          </a:xfrm>
        </p:spPr>
        <p:txBody>
          <a:bodyPr/>
          <a:lstStyle/>
          <a:p>
            <a:pPr marL="9525" indent="-9525" eaLnBrk="1" hangingPunct="1">
              <a:buNone/>
            </a:pPr>
            <a:r>
              <a:rPr lang="en-CA" sz="3200" b="1" dirty="0" smtClean="0">
                <a:latin typeface="Arial" pitchFamily="34" charset="0"/>
                <a:cs typeface="Arial" pitchFamily="34" charset="0"/>
              </a:rPr>
              <a:t>22. Does the committee receive all of the reports of the H&amp;S matters dealt with using WINFAST?</a:t>
            </a:r>
            <a:endParaRPr lang="fr-CA" sz="3200" b="1" dirty="0" smtClean="0">
              <a:latin typeface="Arial" pitchFamily="34" charset="0"/>
              <a:cs typeface="Arial" pitchFamily="34" charset="0"/>
            </a:endParaRPr>
          </a:p>
          <a:p>
            <a:pPr marL="9525" indent="-9525" eaLnBrk="1" hangingPunct="1">
              <a:buNone/>
            </a:pPr>
            <a:endParaRPr lang="fr-CA" sz="3200" dirty="0" smtClean="0">
              <a:latin typeface="Arial" pitchFamily="34" charset="0"/>
              <a:cs typeface="Arial" pitchFamily="34" charset="0"/>
            </a:endParaRPr>
          </a:p>
          <a:p>
            <a:pPr marL="9525" indent="-9525" eaLnBrk="1" hangingPunct="1">
              <a:buNone/>
            </a:pPr>
            <a:r>
              <a:rPr lang="en-CA" sz="3200" dirty="0" smtClean="0">
                <a:latin typeface="Arial" pitchFamily="34" charset="0"/>
                <a:cs typeface="Arial" pitchFamily="34" charset="0"/>
              </a:rPr>
              <a:t>Yes: 				32 % </a:t>
            </a:r>
          </a:p>
          <a:p>
            <a:pPr marL="9525" indent="-9525" eaLnBrk="1" hangingPunct="1">
              <a:buNone/>
            </a:pPr>
            <a:endParaRPr lang="en-CA" sz="3200" dirty="0" smtClean="0">
              <a:latin typeface="Arial" pitchFamily="34" charset="0"/>
              <a:cs typeface="Arial" pitchFamily="34" charset="0"/>
            </a:endParaRPr>
          </a:p>
          <a:p>
            <a:pPr marL="9525" indent="-9525" eaLnBrk="1" hangingPunct="1">
              <a:buNone/>
            </a:pPr>
            <a:r>
              <a:rPr lang="en-CA" sz="3200" dirty="0" smtClean="0">
                <a:latin typeface="Arial" pitchFamily="34" charset="0"/>
                <a:cs typeface="Arial" pitchFamily="34" charset="0"/>
              </a:rPr>
              <a:t>No:				39 % </a:t>
            </a:r>
          </a:p>
          <a:p>
            <a:pPr marL="9525" indent="-9525" eaLnBrk="1" hangingPunct="1">
              <a:buNone/>
            </a:pPr>
            <a:endParaRPr lang="en-CA" sz="3200" dirty="0" smtClean="0">
              <a:latin typeface="Arial" pitchFamily="34" charset="0"/>
              <a:cs typeface="Arial" pitchFamily="34" charset="0"/>
            </a:endParaRPr>
          </a:p>
          <a:p>
            <a:pPr marL="9525" indent="-9525" eaLnBrk="1" hangingPunct="1">
              <a:buNone/>
            </a:pPr>
            <a:r>
              <a:rPr lang="en-CA" sz="3200" dirty="0" smtClean="0">
                <a:latin typeface="Arial" pitchFamily="34" charset="0"/>
                <a:cs typeface="Arial" pitchFamily="34" charset="0"/>
              </a:rPr>
              <a:t>Don't know:		29 % </a:t>
            </a:r>
            <a:endParaRPr lang="fr-CA" sz="3200" dirty="0" smtClean="0">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a:xfrm>
            <a:off x="457200" y="1361406"/>
            <a:ext cx="8229600" cy="4135189"/>
          </a:xfrm>
        </p:spPr>
        <p:txBody>
          <a:bodyPr/>
          <a:lstStyle/>
          <a:p>
            <a:pPr marL="9525" indent="-9525" eaLnBrk="1" hangingPunct="1">
              <a:buNone/>
            </a:pPr>
            <a:r>
              <a:rPr lang="en-CA" sz="2800" b="1" dirty="0" smtClean="0">
                <a:latin typeface="Arial" pitchFamily="34" charset="0"/>
                <a:cs typeface="Arial" pitchFamily="34" charset="0"/>
              </a:rPr>
              <a:t>3. Who selected the employee representatives that sit on the Committee?</a:t>
            </a:r>
          </a:p>
          <a:p>
            <a:pPr marL="9525" indent="-9525" eaLnBrk="1" hangingPunct="1">
              <a:buNone/>
            </a:pPr>
            <a:endParaRPr lang="fr-CA" sz="2800" dirty="0" smtClean="0">
              <a:latin typeface="Arial" pitchFamily="34" charset="0"/>
              <a:cs typeface="Arial" pitchFamily="34" charset="0"/>
            </a:endParaRPr>
          </a:p>
          <a:p>
            <a:pPr marL="9525" indent="-9525" eaLnBrk="1" hangingPunct="1">
              <a:buNone/>
            </a:pPr>
            <a:r>
              <a:rPr lang="en-CA" sz="2800" dirty="0" smtClean="0">
                <a:latin typeface="Arial" pitchFamily="34" charset="0"/>
                <a:cs typeface="Arial" pitchFamily="34" charset="0"/>
              </a:rPr>
              <a:t>Union:   			83 % </a:t>
            </a:r>
          </a:p>
          <a:p>
            <a:pPr marL="9525" indent="-9525" eaLnBrk="1" hangingPunct="1">
              <a:buNone/>
            </a:pPr>
            <a:endParaRPr lang="fr-CA" sz="2800" dirty="0" smtClean="0">
              <a:latin typeface="Arial" pitchFamily="34" charset="0"/>
              <a:cs typeface="Arial" pitchFamily="34" charset="0"/>
            </a:endParaRPr>
          </a:p>
          <a:p>
            <a:pPr marL="9525" indent="-9525" eaLnBrk="1" hangingPunct="1">
              <a:buNone/>
            </a:pPr>
            <a:r>
              <a:rPr lang="en-CA" sz="2800" dirty="0" smtClean="0">
                <a:latin typeface="Arial" pitchFamily="34" charset="0"/>
                <a:cs typeface="Arial" pitchFamily="34" charset="0"/>
              </a:rPr>
              <a:t>Management: </a:t>
            </a:r>
            <a:r>
              <a:rPr lang="en-CA" sz="2800" b="1" dirty="0" smtClean="0">
                <a:latin typeface="Arial" pitchFamily="34" charset="0"/>
                <a:cs typeface="Arial" pitchFamily="34" charset="0"/>
              </a:rPr>
              <a:t>	</a:t>
            </a:r>
            <a:r>
              <a:rPr lang="en-CA" sz="2800" dirty="0" smtClean="0">
                <a:latin typeface="Arial" pitchFamily="34" charset="0"/>
                <a:cs typeface="Arial" pitchFamily="34" charset="0"/>
              </a:rPr>
              <a:t> 	14 % </a:t>
            </a:r>
            <a:endParaRPr lang="fr-CA" sz="2800" dirty="0" smtClean="0">
              <a:latin typeface="Arial" pitchFamily="34" charset="0"/>
              <a:cs typeface="Arial" pitchFamily="34" charset="0"/>
            </a:endParaRPr>
          </a:p>
          <a:p>
            <a:pPr marL="9525" indent="-9525" eaLnBrk="1" hangingPunct="1">
              <a:buNone/>
            </a:pPr>
            <a:endParaRPr lang="en-CA" sz="2800" b="1" dirty="0" smtClean="0">
              <a:latin typeface="Arial" pitchFamily="34" charset="0"/>
              <a:cs typeface="Arial" pitchFamily="34" charset="0"/>
            </a:endParaRPr>
          </a:p>
          <a:p>
            <a:pPr marL="9525" indent="-9525" eaLnBrk="1" hangingPunct="1">
              <a:buNone/>
            </a:pPr>
            <a:r>
              <a:rPr lang="en-CA" sz="2800" dirty="0" smtClean="0">
                <a:latin typeface="Arial" pitchFamily="34" charset="0"/>
                <a:cs typeface="Arial" pitchFamily="34" charset="0"/>
              </a:rPr>
              <a:t>Don't know: </a:t>
            </a:r>
            <a:r>
              <a:rPr lang="en-CA" sz="2800" b="1" dirty="0" smtClean="0">
                <a:latin typeface="Arial" pitchFamily="34" charset="0"/>
                <a:cs typeface="Arial" pitchFamily="34" charset="0"/>
              </a:rPr>
              <a:t>		 </a:t>
            </a:r>
            <a:r>
              <a:rPr lang="en-CA" sz="2800" dirty="0" smtClean="0">
                <a:latin typeface="Arial" pitchFamily="34" charset="0"/>
                <a:cs typeface="Arial" pitchFamily="34" charset="0"/>
              </a:rPr>
              <a:t> 3 % </a:t>
            </a:r>
            <a:endParaRPr lang="fr-CA" sz="2800" dirty="0" smtClean="0">
              <a:latin typeface="Arial" pitchFamily="34" charset="0"/>
              <a:cs typeface="Arial" pitchFamily="34" charset="0"/>
            </a:endParaRPr>
          </a:p>
          <a:p>
            <a:pPr eaLnBrk="1" hangingPunct="1"/>
            <a:endParaRPr lang="fr-CA" dirty="0" smtClean="0"/>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1"/>
          <p:cNvSpPr>
            <a:spLocks noGrp="1"/>
          </p:cNvSpPr>
          <p:nvPr>
            <p:ph idx="1"/>
          </p:nvPr>
        </p:nvSpPr>
        <p:spPr>
          <a:xfrm>
            <a:off x="395536" y="764704"/>
            <a:ext cx="8352928" cy="5328592"/>
          </a:xfrm>
        </p:spPr>
        <p:txBody>
          <a:bodyPr/>
          <a:lstStyle/>
          <a:p>
            <a:pPr marL="11113" indent="-11113" eaLnBrk="1" hangingPunct="1">
              <a:spcBef>
                <a:spcPts val="0"/>
              </a:spcBef>
              <a:buNone/>
            </a:pPr>
            <a:r>
              <a:rPr lang="en-CA" b="1" dirty="0" smtClean="0">
                <a:latin typeface="Arial" pitchFamily="34" charset="0"/>
                <a:cs typeface="Arial" pitchFamily="34" charset="0"/>
              </a:rPr>
              <a:t>23. Is the committee regularly informed when there are problems with the HVAC systems, elevators, etc?</a:t>
            </a:r>
            <a:endParaRPr lang="fr-CA" b="1" dirty="0" smtClean="0">
              <a:latin typeface="Arial" pitchFamily="34" charset="0"/>
              <a:cs typeface="Arial" pitchFamily="34" charset="0"/>
            </a:endParaRPr>
          </a:p>
          <a:p>
            <a:pPr marL="11113" indent="-11113" eaLnBrk="1" hangingPunct="1">
              <a:spcBef>
                <a:spcPts val="0"/>
              </a:spcBef>
              <a:buNone/>
            </a:pPr>
            <a:r>
              <a:rPr lang="en-CA" dirty="0" smtClean="0">
                <a:latin typeface="Arial" pitchFamily="34" charset="0"/>
                <a:cs typeface="Arial" pitchFamily="34" charset="0"/>
              </a:rPr>
              <a:t>Yes: 54 %		No: 37 %		Don't know: 9 % </a:t>
            </a:r>
            <a:endParaRPr lang="fr-CA" dirty="0" smtClean="0">
              <a:latin typeface="Arial" pitchFamily="34" charset="0"/>
              <a:cs typeface="Arial" pitchFamily="34" charset="0"/>
            </a:endParaRPr>
          </a:p>
          <a:p>
            <a:pPr marL="11113" indent="-11113" eaLnBrk="1" hangingPunct="1">
              <a:spcBef>
                <a:spcPts val="0"/>
              </a:spcBef>
              <a:buNone/>
            </a:pPr>
            <a:endParaRPr lang="en-CA" dirty="0" smtClean="0">
              <a:latin typeface="Arial" pitchFamily="34" charset="0"/>
              <a:cs typeface="Arial" pitchFamily="34" charset="0"/>
            </a:endParaRPr>
          </a:p>
          <a:p>
            <a:pPr marL="11113" indent="-11113" eaLnBrk="1" hangingPunct="1">
              <a:spcBef>
                <a:spcPts val="0"/>
              </a:spcBef>
              <a:buNone/>
            </a:pPr>
            <a:r>
              <a:rPr lang="en-CA" b="1" dirty="0" smtClean="0">
                <a:latin typeface="Arial" pitchFamily="34" charset="0"/>
                <a:cs typeface="Arial" pitchFamily="34" charset="0"/>
              </a:rPr>
              <a:t>24. Is the committee regularly advised of renovations to your building?</a:t>
            </a:r>
            <a:endParaRPr lang="fr-CA" b="1" dirty="0" smtClean="0">
              <a:latin typeface="Arial" pitchFamily="34" charset="0"/>
              <a:cs typeface="Arial" pitchFamily="34" charset="0"/>
            </a:endParaRPr>
          </a:p>
          <a:p>
            <a:pPr marL="11113" indent="-11113" eaLnBrk="1" hangingPunct="1">
              <a:spcBef>
                <a:spcPts val="0"/>
              </a:spcBef>
              <a:buNone/>
            </a:pPr>
            <a:r>
              <a:rPr lang="en-CA" dirty="0" smtClean="0">
                <a:latin typeface="Arial" pitchFamily="34" charset="0"/>
                <a:cs typeface="Arial" pitchFamily="34" charset="0"/>
              </a:rPr>
              <a:t>Yes:71 %		No: 25 %		Don't know: 4 % </a:t>
            </a:r>
            <a:endParaRPr lang="fr-CA" dirty="0" smtClean="0">
              <a:latin typeface="Arial" pitchFamily="34" charset="0"/>
              <a:cs typeface="Arial" pitchFamily="34" charset="0"/>
            </a:endParaRPr>
          </a:p>
          <a:p>
            <a:pPr marL="11113" indent="-11113" eaLnBrk="1" hangingPunct="1">
              <a:spcBef>
                <a:spcPts val="0"/>
              </a:spcBef>
              <a:buNone/>
            </a:pPr>
            <a:endParaRPr lang="en-CA" dirty="0" smtClean="0">
              <a:latin typeface="Arial" pitchFamily="34" charset="0"/>
              <a:cs typeface="Arial" pitchFamily="34" charset="0"/>
            </a:endParaRPr>
          </a:p>
          <a:p>
            <a:pPr marL="11113" indent="-11113" eaLnBrk="1" hangingPunct="1">
              <a:spcBef>
                <a:spcPts val="0"/>
              </a:spcBef>
              <a:buNone/>
            </a:pPr>
            <a:r>
              <a:rPr lang="en-CA" b="1" dirty="0" smtClean="0">
                <a:latin typeface="Arial" pitchFamily="34" charset="0"/>
                <a:cs typeface="Arial" pitchFamily="34" charset="0"/>
              </a:rPr>
              <a:t>25. Is the committee regularly advised when there are relocations?</a:t>
            </a:r>
            <a:endParaRPr lang="fr-CA" b="1" dirty="0" smtClean="0">
              <a:latin typeface="Arial" pitchFamily="34" charset="0"/>
              <a:cs typeface="Arial" pitchFamily="34" charset="0"/>
            </a:endParaRPr>
          </a:p>
          <a:p>
            <a:pPr marL="11113" indent="-11113" eaLnBrk="1" hangingPunct="1">
              <a:spcBef>
                <a:spcPts val="0"/>
              </a:spcBef>
              <a:buNone/>
            </a:pPr>
            <a:r>
              <a:rPr lang="en-CA" dirty="0" smtClean="0">
                <a:latin typeface="Arial" pitchFamily="34" charset="0"/>
                <a:cs typeface="Arial" pitchFamily="34" charset="0"/>
              </a:rPr>
              <a:t>Yes: 46 %		No: 38 %		Don't know: 16 %</a:t>
            </a:r>
            <a:endParaRPr lang="fr-CA" dirty="0" smtClean="0"/>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1"/>
          <p:cNvSpPr>
            <a:spLocks noGrp="1"/>
          </p:cNvSpPr>
          <p:nvPr>
            <p:ph idx="1"/>
          </p:nvPr>
        </p:nvSpPr>
        <p:spPr>
          <a:xfrm>
            <a:off x="251520" y="1124744"/>
            <a:ext cx="8640960" cy="4608512"/>
          </a:xfrm>
        </p:spPr>
        <p:txBody>
          <a:bodyPr/>
          <a:lstStyle/>
          <a:p>
            <a:pPr marL="9525" indent="-9525" eaLnBrk="1" hangingPunct="1">
              <a:spcBef>
                <a:spcPts val="0"/>
              </a:spcBef>
              <a:buNone/>
            </a:pPr>
            <a:r>
              <a:rPr lang="en-CA" b="1" dirty="0" smtClean="0">
                <a:latin typeface="Arial" pitchFamily="34" charset="0"/>
                <a:cs typeface="Arial" pitchFamily="34" charset="0"/>
              </a:rPr>
              <a:t>26. Workplace Committee’s Minutes</a:t>
            </a:r>
            <a:endParaRPr lang="fr-CA" b="1" dirty="0" smtClean="0">
              <a:latin typeface="Arial" pitchFamily="34" charset="0"/>
              <a:cs typeface="Arial" pitchFamily="34" charset="0"/>
            </a:endParaRPr>
          </a:p>
          <a:p>
            <a:pPr marL="9525" indent="-9525" eaLnBrk="1" hangingPunct="1">
              <a:spcBef>
                <a:spcPts val="0"/>
              </a:spcBef>
              <a:buNone/>
            </a:pPr>
            <a:r>
              <a:rPr lang="en-CA" dirty="0" smtClean="0">
                <a:latin typeface="Arial" pitchFamily="34" charset="0"/>
                <a:cs typeface="Arial" pitchFamily="34" charset="0"/>
              </a:rPr>
              <a:t>Yes: 99 %		No:	0 %		Don't know: 1 %</a:t>
            </a:r>
          </a:p>
          <a:p>
            <a:pPr marL="9525" indent="-9525" eaLnBrk="1" hangingPunct="1">
              <a:spcBef>
                <a:spcPts val="0"/>
              </a:spcBef>
              <a:buNone/>
            </a:pPr>
            <a:endParaRPr lang="en-CA" b="1" dirty="0" smtClean="0">
              <a:latin typeface="Arial" pitchFamily="34" charset="0"/>
              <a:cs typeface="Arial" pitchFamily="34" charset="0"/>
            </a:endParaRPr>
          </a:p>
          <a:p>
            <a:pPr marL="9525" indent="-9525" eaLnBrk="1" hangingPunct="1">
              <a:spcBef>
                <a:spcPts val="0"/>
              </a:spcBef>
              <a:buNone/>
            </a:pPr>
            <a:r>
              <a:rPr lang="en-CA" b="1" dirty="0" smtClean="0">
                <a:latin typeface="Arial" pitchFamily="34" charset="0"/>
                <a:cs typeface="Arial" pitchFamily="34" charset="0"/>
              </a:rPr>
              <a:t>27. Workplace Committee’s Annual Report</a:t>
            </a:r>
            <a:endParaRPr lang="fr-CA" b="1" dirty="0" smtClean="0">
              <a:latin typeface="Arial" pitchFamily="34" charset="0"/>
              <a:cs typeface="Arial" pitchFamily="34" charset="0"/>
            </a:endParaRPr>
          </a:p>
          <a:p>
            <a:pPr marL="9525" indent="-9525" eaLnBrk="1" hangingPunct="1">
              <a:spcBef>
                <a:spcPts val="0"/>
              </a:spcBef>
              <a:buNone/>
            </a:pPr>
            <a:r>
              <a:rPr lang="en-CA" dirty="0" smtClean="0">
                <a:latin typeface="Arial" pitchFamily="34" charset="0"/>
                <a:cs typeface="Arial" pitchFamily="34" charset="0"/>
              </a:rPr>
              <a:t>Yes: 71 %		No: 17 %		Don't know: 12 %</a:t>
            </a:r>
          </a:p>
          <a:p>
            <a:pPr marL="9525" indent="-9525" eaLnBrk="1" hangingPunct="1">
              <a:spcBef>
                <a:spcPts val="0"/>
              </a:spcBef>
              <a:buNone/>
            </a:pPr>
            <a:endParaRPr lang="fr-CA" b="1" dirty="0" smtClean="0">
              <a:latin typeface="Arial" pitchFamily="34" charset="0"/>
              <a:cs typeface="Arial" pitchFamily="34" charset="0"/>
            </a:endParaRPr>
          </a:p>
          <a:p>
            <a:pPr marL="9525" indent="-9525" eaLnBrk="1" hangingPunct="1">
              <a:spcBef>
                <a:spcPts val="0"/>
              </a:spcBef>
              <a:buNone/>
            </a:pPr>
            <a:r>
              <a:rPr lang="fr-CA" b="1" dirty="0" smtClean="0">
                <a:latin typeface="Arial" pitchFamily="34" charset="0"/>
                <a:cs typeface="Arial" pitchFamily="34" charset="0"/>
              </a:rPr>
              <a:t>28. Canada Labour Code Part II</a:t>
            </a:r>
          </a:p>
          <a:p>
            <a:pPr marL="9525" indent="-9525" eaLnBrk="1" hangingPunct="1">
              <a:spcBef>
                <a:spcPts val="0"/>
              </a:spcBef>
              <a:buNone/>
            </a:pPr>
            <a:r>
              <a:rPr lang="en-CA" dirty="0" smtClean="0">
                <a:latin typeface="Arial" pitchFamily="34" charset="0"/>
                <a:cs typeface="Arial" pitchFamily="34" charset="0"/>
              </a:rPr>
              <a:t>Yes: 85 %		No: 9 %		Don't know: 6 % </a:t>
            </a:r>
            <a:endParaRPr lang="fr-CA" dirty="0" smtClean="0">
              <a:latin typeface="Arial" pitchFamily="34" charset="0"/>
              <a:cs typeface="Arial" pitchFamily="34" charset="0"/>
            </a:endParaRPr>
          </a:p>
          <a:p>
            <a:pPr marL="9525" indent="-9525" eaLnBrk="1" hangingPunct="1">
              <a:spcBef>
                <a:spcPts val="0"/>
              </a:spcBef>
              <a:buNone/>
            </a:pPr>
            <a:endParaRPr lang="en-CA" b="1" dirty="0" smtClean="0">
              <a:latin typeface="Arial" pitchFamily="34" charset="0"/>
              <a:cs typeface="Arial" pitchFamily="34" charset="0"/>
            </a:endParaRPr>
          </a:p>
          <a:p>
            <a:pPr marL="9525" indent="-9525" eaLnBrk="1" hangingPunct="1">
              <a:spcBef>
                <a:spcPts val="0"/>
              </a:spcBef>
              <a:buNone/>
            </a:pPr>
            <a:r>
              <a:rPr lang="en-CA" b="1" dirty="0" smtClean="0">
                <a:latin typeface="Arial" pitchFamily="34" charset="0"/>
                <a:cs typeface="Arial" pitchFamily="34" charset="0"/>
              </a:rPr>
              <a:t>29. The Workplace Committee meeting schedule</a:t>
            </a:r>
            <a:endParaRPr lang="fr-CA" b="1" dirty="0" smtClean="0">
              <a:latin typeface="Arial" pitchFamily="34" charset="0"/>
              <a:cs typeface="Arial" pitchFamily="34" charset="0"/>
            </a:endParaRPr>
          </a:p>
          <a:p>
            <a:pPr marL="9525" indent="-9525" eaLnBrk="1" hangingPunct="1">
              <a:spcBef>
                <a:spcPts val="0"/>
              </a:spcBef>
              <a:buNone/>
            </a:pPr>
            <a:r>
              <a:rPr lang="en-CA" dirty="0" smtClean="0">
                <a:latin typeface="Arial" pitchFamily="34" charset="0"/>
                <a:cs typeface="Arial" pitchFamily="34" charset="0"/>
              </a:rPr>
              <a:t>Yes: 43 %		No: 52 %		Don't know: 5 % </a:t>
            </a:r>
            <a:endParaRPr lang="fr-CA" dirty="0" smtClean="0"/>
          </a:p>
        </p:txBody>
      </p:sp>
      <p:sp>
        <p:nvSpPr>
          <p:cNvPr id="3" name="Title 2"/>
          <p:cNvSpPr>
            <a:spLocks noGrp="1"/>
          </p:cNvSpPr>
          <p:nvPr>
            <p:ph type="title"/>
          </p:nvPr>
        </p:nvSpPr>
        <p:spPr>
          <a:xfrm>
            <a:off x="179512" y="188640"/>
            <a:ext cx="8712968" cy="1080120"/>
          </a:xfrm>
        </p:spPr>
        <p:txBody>
          <a:bodyPr>
            <a:noAutofit/>
          </a:bodyPr>
          <a:lstStyle/>
          <a:p>
            <a:pPr algn="ctr" eaLnBrk="1" hangingPunct="1">
              <a:defRPr/>
            </a:pPr>
            <a:r>
              <a:rPr lang="en-CA" sz="2500" dirty="0" smtClean="0">
                <a:effectLst/>
                <a:latin typeface="Arial" pitchFamily="34" charset="0"/>
                <a:cs typeface="Arial" pitchFamily="34" charset="0"/>
              </a:rPr>
              <a:t>ARE THE FOLLOWING POSTED AT YOUR WORKPLACE AND ACCESSIBLE TO ALL EMPLOYEES?</a:t>
            </a:r>
            <a:endParaRPr lang="fr-CA" sz="25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7564" y="1196752"/>
            <a:ext cx="7848872" cy="5170646"/>
          </a:xfrm>
          <a:prstGeom prst="rect">
            <a:avLst/>
          </a:prstGeom>
        </p:spPr>
        <p:txBody>
          <a:bodyPr wrap="square">
            <a:spAutoFit/>
          </a:bodyPr>
          <a:lstStyle/>
          <a:p>
            <a:pPr>
              <a:tabLst>
                <a:tab pos="1077913" algn="l"/>
                <a:tab pos="1433513" algn="l"/>
              </a:tabLst>
            </a:pPr>
            <a:r>
              <a:rPr lang="en-CA" sz="2200" b="1" dirty="0" smtClean="0"/>
              <a:t>Specific duties of employer</a:t>
            </a:r>
          </a:p>
          <a:p>
            <a:pPr>
              <a:tabLst>
                <a:tab pos="1077913" algn="l"/>
                <a:tab pos="1433513" algn="l"/>
              </a:tabLst>
            </a:pPr>
            <a:endParaRPr lang="en-CA" sz="2200" b="1" dirty="0" smtClean="0"/>
          </a:p>
          <a:p>
            <a:pPr>
              <a:tabLst>
                <a:tab pos="1077913" algn="l"/>
                <a:tab pos="1433513" algn="l"/>
              </a:tabLst>
            </a:pPr>
            <a:r>
              <a:rPr lang="en-CA" sz="2200" b="1" dirty="0" smtClean="0"/>
              <a:t>125.</a:t>
            </a:r>
            <a:r>
              <a:rPr lang="en-CA" sz="2200" dirty="0" smtClean="0"/>
              <a:t> </a:t>
            </a:r>
            <a:r>
              <a:rPr lang="en-CA" sz="2200" b="1" dirty="0" smtClean="0"/>
              <a:t>(1)	</a:t>
            </a:r>
            <a:r>
              <a:rPr lang="en-CA" sz="2200" dirty="0" smtClean="0"/>
              <a:t>Without restricting the generality of section 124, 	every employer shall, in respect of every work place 	controlled by the employer and, in respect 	of every 	work activity carried out by an employee in a work 	place that is not controlled by the employer, to the 	extent that the employer controls the activity,</a:t>
            </a:r>
          </a:p>
          <a:p>
            <a:pPr>
              <a:tabLst>
                <a:tab pos="1077913" algn="l"/>
                <a:tab pos="1433513" algn="l"/>
              </a:tabLst>
            </a:pPr>
            <a:r>
              <a:rPr lang="en-CA" sz="2200" dirty="0" smtClean="0"/>
              <a:t>	</a:t>
            </a:r>
            <a:r>
              <a:rPr lang="en-CA" sz="2200" b="1" dirty="0" smtClean="0"/>
              <a:t>(</a:t>
            </a:r>
            <a:r>
              <a:rPr lang="en-CA" sz="2200" b="1" i="1" dirty="0" smtClean="0"/>
              <a:t>d</a:t>
            </a:r>
            <a:r>
              <a:rPr lang="en-CA" sz="2200" b="1" dirty="0" smtClean="0"/>
              <a:t>)</a:t>
            </a:r>
            <a:r>
              <a:rPr lang="en-CA" sz="2200" dirty="0" smtClean="0"/>
              <a:t> post at a place accessible to every employee 	and at every place directed by a health and 	safety officer</a:t>
            </a:r>
          </a:p>
          <a:p>
            <a:pPr marL="0" lvl="2">
              <a:tabLst>
                <a:tab pos="1077913" algn="l"/>
                <a:tab pos="1433513" algn="l"/>
              </a:tabLst>
            </a:pPr>
            <a:r>
              <a:rPr lang="en-CA" sz="2200" dirty="0" smtClean="0"/>
              <a:t>		</a:t>
            </a:r>
            <a:r>
              <a:rPr lang="en-CA" sz="2200" b="1" dirty="0" smtClean="0"/>
              <a:t>(i)</a:t>
            </a:r>
            <a:r>
              <a:rPr lang="en-CA" sz="2200" dirty="0" smtClean="0"/>
              <a:t> a copy of this Part,</a:t>
            </a:r>
          </a:p>
          <a:p>
            <a:pPr marL="0" lvl="2">
              <a:tabLst>
                <a:tab pos="1077913" algn="l"/>
                <a:tab pos="1433513" algn="l"/>
              </a:tabLst>
            </a:pPr>
            <a:r>
              <a:rPr lang="en-CA" sz="2200" dirty="0" smtClean="0"/>
              <a:t>		</a:t>
            </a:r>
            <a:r>
              <a:rPr lang="en-CA" sz="2200" b="1" dirty="0" smtClean="0"/>
              <a:t>(ii)</a:t>
            </a:r>
            <a:r>
              <a:rPr lang="en-CA" sz="2200" dirty="0" smtClean="0"/>
              <a:t> a statement of the employer’s general policy 		concerning the health and safety at work of 			employees,</a:t>
            </a:r>
            <a:endParaRPr lang="en-CA" sz="2200" dirty="0"/>
          </a:p>
        </p:txBody>
      </p:sp>
      <p:pic>
        <p:nvPicPr>
          <p:cNvPr id="3"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
        <p:nvSpPr>
          <p:cNvPr id="4" name="Title 4"/>
          <p:cNvSpPr txBox="1">
            <a:spLocks/>
          </p:cNvSpPr>
          <p:nvPr/>
        </p:nvSpPr>
        <p:spPr>
          <a:xfrm>
            <a:off x="457200" y="274638"/>
            <a:ext cx="8229600" cy="850106"/>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CA" sz="4000" b="1" i="0" u="none" strike="noStrike" kern="1200" cap="none" spc="0" normalizeH="0" baseline="0" noProof="0" dirty="0" smtClean="0">
                <a:ln>
                  <a:noFill/>
                </a:ln>
                <a:solidFill>
                  <a:schemeClr val="tx2"/>
                </a:solidFill>
                <a:uLnTx/>
                <a:uFillTx/>
                <a:latin typeface="Arial" pitchFamily="34" charset="0"/>
                <a:ea typeface="+mj-ea"/>
                <a:cs typeface="Arial" pitchFamily="34" charset="0"/>
              </a:rPr>
              <a:t>Canada Labour Code - Part II</a:t>
            </a:r>
            <a:endParaRPr kumimoji="0" lang="en-CA" sz="4000" b="1" i="0" u="none" strike="noStrike" kern="1200" cap="none" spc="0" normalizeH="0" baseline="0" noProof="0" dirty="0">
              <a:ln>
                <a:noFill/>
              </a:ln>
              <a:solidFill>
                <a:schemeClr val="tx2"/>
              </a:solidFill>
              <a:uLnTx/>
              <a:uFillTx/>
              <a:latin typeface="Arial" pitchFamily="34" charset="0"/>
              <a:ea typeface="+mj-ea"/>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18356" y="1484784"/>
            <a:ext cx="8507288" cy="4536504"/>
          </a:xfrm>
        </p:spPr>
        <p:txBody>
          <a:bodyPr/>
          <a:lstStyle/>
          <a:p>
            <a:pPr marL="0" indent="0">
              <a:buNone/>
              <a:tabLst>
                <a:tab pos="981075" algn="l"/>
              </a:tabLst>
            </a:pPr>
            <a:r>
              <a:rPr lang="en-CA" sz="1900" b="1" dirty="0" smtClean="0">
                <a:latin typeface="Arial" pitchFamily="34" charset="0"/>
                <a:cs typeface="Arial" pitchFamily="34" charset="0"/>
              </a:rPr>
              <a:t>Communication of Information</a:t>
            </a:r>
          </a:p>
          <a:p>
            <a:pPr marL="0" indent="0">
              <a:buNone/>
              <a:tabLst>
                <a:tab pos="981075" algn="l"/>
              </a:tabLst>
            </a:pPr>
            <a:endParaRPr lang="en-CA" sz="1900" b="1" dirty="0" smtClean="0">
              <a:latin typeface="Arial" pitchFamily="34" charset="0"/>
              <a:cs typeface="Arial" pitchFamily="34" charset="0"/>
            </a:endParaRPr>
          </a:p>
          <a:p>
            <a:pPr marL="0" indent="0">
              <a:buNone/>
              <a:tabLst>
                <a:tab pos="981075" algn="l"/>
              </a:tabLst>
            </a:pPr>
            <a:r>
              <a:rPr lang="en-CA" sz="1900" b="1" dirty="0" smtClean="0">
                <a:latin typeface="Arial" pitchFamily="34" charset="0"/>
                <a:cs typeface="Arial" pitchFamily="34" charset="0"/>
              </a:rPr>
              <a:t>16.6</a:t>
            </a:r>
            <a:r>
              <a:rPr lang="en-CA" sz="1900" dirty="0" smtClean="0">
                <a:latin typeface="Arial" pitchFamily="34" charset="0"/>
                <a:cs typeface="Arial" pitchFamily="34" charset="0"/>
              </a:rPr>
              <a:t> </a:t>
            </a:r>
            <a:r>
              <a:rPr lang="en-CA" sz="1900" b="1" dirty="0" smtClean="0">
                <a:latin typeface="Arial" pitchFamily="34" charset="0"/>
                <a:cs typeface="Arial" pitchFamily="34" charset="0"/>
              </a:rPr>
              <a:t>(1)	</a:t>
            </a:r>
            <a:r>
              <a:rPr lang="en-CA" sz="1900" dirty="0" smtClean="0">
                <a:latin typeface="Arial" pitchFamily="34" charset="0"/>
                <a:cs typeface="Arial" pitchFamily="34" charset="0"/>
              </a:rPr>
              <a:t>Subject to subsection (2), the employer shall post and keep posted 	or have readily available in a conspicuous place accessible to every 	employee in each workplace</a:t>
            </a:r>
          </a:p>
          <a:p>
            <a:pPr marL="0" indent="0">
              <a:buNone/>
              <a:tabLst>
                <a:tab pos="981075" algn="l"/>
              </a:tabLst>
            </a:pPr>
            <a:r>
              <a:rPr lang="en-CA" sz="1900" b="1" dirty="0" smtClean="0">
                <a:latin typeface="Arial" pitchFamily="34" charset="0"/>
                <a:cs typeface="Arial" pitchFamily="34" charset="0"/>
              </a:rPr>
              <a:t>	(</a:t>
            </a:r>
            <a:r>
              <a:rPr lang="en-CA" sz="1900" b="1" i="1" dirty="0" smtClean="0">
                <a:latin typeface="Arial" pitchFamily="34" charset="0"/>
                <a:cs typeface="Arial" pitchFamily="34" charset="0"/>
              </a:rPr>
              <a:t>a</a:t>
            </a:r>
            <a:r>
              <a:rPr lang="en-CA" sz="1900" b="1" dirty="0" smtClean="0">
                <a:latin typeface="Arial" pitchFamily="34" charset="0"/>
                <a:cs typeface="Arial" pitchFamily="34" charset="0"/>
              </a:rPr>
              <a:t>)</a:t>
            </a:r>
            <a:r>
              <a:rPr lang="en-CA" sz="1900" dirty="0" smtClean="0">
                <a:latin typeface="Arial" pitchFamily="34" charset="0"/>
                <a:cs typeface="Arial" pitchFamily="34" charset="0"/>
              </a:rPr>
              <a:t> information regarding first aid to be rendered for any injury, 	occupational disease or illness;</a:t>
            </a:r>
          </a:p>
          <a:p>
            <a:pPr marL="0" indent="0">
              <a:buNone/>
              <a:tabLst>
                <a:tab pos="981075" algn="l"/>
              </a:tabLst>
            </a:pPr>
            <a:r>
              <a:rPr lang="en-CA" sz="1900" b="1" dirty="0" smtClean="0">
                <a:latin typeface="Arial" pitchFamily="34" charset="0"/>
                <a:cs typeface="Arial" pitchFamily="34" charset="0"/>
              </a:rPr>
              <a:t>	(</a:t>
            </a:r>
            <a:r>
              <a:rPr lang="en-CA" sz="1900" b="1" i="1" dirty="0" smtClean="0">
                <a:latin typeface="Arial" pitchFamily="34" charset="0"/>
                <a:cs typeface="Arial" pitchFamily="34" charset="0"/>
              </a:rPr>
              <a:t>b</a:t>
            </a:r>
            <a:r>
              <a:rPr lang="en-CA" sz="1900" b="1" dirty="0" smtClean="0">
                <a:latin typeface="Arial" pitchFamily="34" charset="0"/>
                <a:cs typeface="Arial" pitchFamily="34" charset="0"/>
              </a:rPr>
              <a:t>)</a:t>
            </a:r>
            <a:r>
              <a:rPr lang="en-CA" sz="1900" dirty="0" smtClean="0">
                <a:latin typeface="Arial" pitchFamily="34" charset="0"/>
                <a:cs typeface="Arial" pitchFamily="34" charset="0"/>
              </a:rPr>
              <a:t> information regarding the location of first aid stations and first aid 	rooms;</a:t>
            </a:r>
          </a:p>
          <a:p>
            <a:pPr marL="0" indent="0">
              <a:buNone/>
              <a:tabLst>
                <a:tab pos="981075" algn="l"/>
              </a:tabLst>
            </a:pPr>
            <a:r>
              <a:rPr lang="en-CA" sz="1900" b="1" dirty="0" smtClean="0">
                <a:latin typeface="Arial" pitchFamily="34" charset="0"/>
                <a:cs typeface="Arial" pitchFamily="34" charset="0"/>
              </a:rPr>
              <a:t>	(</a:t>
            </a:r>
            <a:r>
              <a:rPr lang="en-CA" sz="1900" b="1" i="1" dirty="0" smtClean="0">
                <a:latin typeface="Arial" pitchFamily="34" charset="0"/>
                <a:cs typeface="Arial" pitchFamily="34" charset="0"/>
              </a:rPr>
              <a:t>c</a:t>
            </a:r>
            <a:r>
              <a:rPr lang="en-CA" sz="1900" b="1" dirty="0" smtClean="0">
                <a:latin typeface="Arial" pitchFamily="34" charset="0"/>
                <a:cs typeface="Arial" pitchFamily="34" charset="0"/>
              </a:rPr>
              <a:t>)</a:t>
            </a:r>
            <a:r>
              <a:rPr lang="en-CA" sz="1900" dirty="0" smtClean="0">
                <a:latin typeface="Arial" pitchFamily="34" charset="0"/>
                <a:cs typeface="Arial" pitchFamily="34" charset="0"/>
              </a:rPr>
              <a:t> at every first aid station and first aid room, a list of first aid 	attendants, and information on how they may be located;</a:t>
            </a:r>
          </a:p>
          <a:p>
            <a:pPr marL="0" indent="0">
              <a:buNone/>
              <a:tabLst>
                <a:tab pos="981075" algn="l"/>
              </a:tabLst>
            </a:pPr>
            <a:r>
              <a:rPr lang="en-CA" sz="1900" b="1" dirty="0" smtClean="0">
                <a:latin typeface="Arial" pitchFamily="34" charset="0"/>
                <a:cs typeface="Arial" pitchFamily="34" charset="0"/>
              </a:rPr>
              <a:t>	(</a:t>
            </a:r>
            <a:r>
              <a:rPr lang="en-CA" sz="1900" b="1" i="1" dirty="0" smtClean="0">
                <a:latin typeface="Arial" pitchFamily="34" charset="0"/>
                <a:cs typeface="Arial" pitchFamily="34" charset="0"/>
              </a:rPr>
              <a:t>d</a:t>
            </a:r>
            <a:r>
              <a:rPr lang="en-CA" sz="1900" b="1" dirty="0" smtClean="0">
                <a:latin typeface="Arial" pitchFamily="34" charset="0"/>
                <a:cs typeface="Arial" pitchFamily="34" charset="0"/>
              </a:rPr>
              <a:t>)</a:t>
            </a:r>
            <a:r>
              <a:rPr lang="en-CA" sz="1900" dirty="0" smtClean="0">
                <a:latin typeface="Arial" pitchFamily="34" charset="0"/>
                <a:cs typeface="Arial" pitchFamily="34" charset="0"/>
              </a:rPr>
              <a:t> near the telephones, a list of telephone numbers kept up-	to-date for use in emergencies; and</a:t>
            </a:r>
          </a:p>
          <a:p>
            <a:pPr marL="0" indent="0">
              <a:buNone/>
              <a:tabLst>
                <a:tab pos="981075" algn="l"/>
              </a:tabLst>
            </a:pPr>
            <a:r>
              <a:rPr lang="en-CA" sz="1900" b="1" dirty="0" smtClean="0">
                <a:latin typeface="Arial" pitchFamily="34" charset="0"/>
                <a:cs typeface="Arial" pitchFamily="34" charset="0"/>
              </a:rPr>
              <a:t>	(</a:t>
            </a:r>
            <a:r>
              <a:rPr lang="en-CA" sz="1900" b="1" i="1" dirty="0" smtClean="0">
                <a:latin typeface="Arial" pitchFamily="34" charset="0"/>
                <a:cs typeface="Arial" pitchFamily="34" charset="0"/>
              </a:rPr>
              <a:t>e</a:t>
            </a:r>
            <a:r>
              <a:rPr lang="en-CA" sz="1900" b="1" dirty="0" smtClean="0">
                <a:latin typeface="Arial" pitchFamily="34" charset="0"/>
                <a:cs typeface="Arial" pitchFamily="34" charset="0"/>
              </a:rPr>
              <a:t>)</a:t>
            </a:r>
            <a:r>
              <a:rPr lang="en-CA" sz="1900" dirty="0" smtClean="0">
                <a:latin typeface="Arial" pitchFamily="34" charset="0"/>
                <a:cs typeface="Arial" pitchFamily="34" charset="0"/>
              </a:rPr>
              <a:t> information regarding transport procedures for injured employees</a:t>
            </a:r>
          </a:p>
          <a:p>
            <a:pPr marL="0" indent="4763">
              <a:buNone/>
              <a:tabLst>
                <a:tab pos="981075" algn="l"/>
              </a:tabLst>
            </a:pPr>
            <a:endParaRPr lang="en-CA" sz="2000" dirty="0">
              <a:latin typeface="Arial" pitchFamily="34" charset="0"/>
              <a:cs typeface="Arial" pitchFamily="34" charset="0"/>
            </a:endParaRPr>
          </a:p>
        </p:txBody>
      </p:sp>
      <p:sp>
        <p:nvSpPr>
          <p:cNvPr id="3" name="Title 2"/>
          <p:cNvSpPr>
            <a:spLocks noGrp="1"/>
          </p:cNvSpPr>
          <p:nvPr>
            <p:ph type="title"/>
          </p:nvPr>
        </p:nvSpPr>
        <p:spPr>
          <a:xfrm>
            <a:off x="457200" y="116632"/>
            <a:ext cx="8229600" cy="1143000"/>
          </a:xfrm>
        </p:spPr>
        <p:txBody>
          <a:bodyPr>
            <a:noAutofit/>
          </a:bodyPr>
          <a:lstStyle/>
          <a:p>
            <a:pPr algn="ctr"/>
            <a:r>
              <a:rPr lang="en-CA" sz="4000" dirty="0" smtClean="0">
                <a:effectLst/>
                <a:latin typeface="Arial" pitchFamily="34" charset="0"/>
                <a:cs typeface="Arial" pitchFamily="34" charset="0"/>
              </a:rPr>
              <a:t>Canada Occupational Health and Safety Regulations</a:t>
            </a:r>
            <a:endParaRPr lang="en-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484784"/>
            <a:ext cx="8229600" cy="4248472"/>
          </a:xfrm>
        </p:spPr>
        <p:txBody>
          <a:bodyPr/>
          <a:lstStyle/>
          <a:p>
            <a:pPr marL="0" indent="0">
              <a:buNone/>
              <a:tabLst>
                <a:tab pos="1165225" algn="l"/>
              </a:tabLst>
            </a:pPr>
            <a:r>
              <a:rPr lang="en-CA" sz="2000" b="1" dirty="0" smtClean="0">
                <a:latin typeface="Arial" pitchFamily="34" charset="0"/>
                <a:cs typeface="Arial" pitchFamily="34" charset="0"/>
              </a:rPr>
              <a:t>Availability of Material Safety Data Sheets</a:t>
            </a:r>
          </a:p>
          <a:p>
            <a:pPr marL="0" indent="0">
              <a:buNone/>
              <a:tabLst>
                <a:tab pos="1165225" algn="l"/>
              </a:tabLst>
            </a:pPr>
            <a:endParaRPr lang="en-CA" sz="2000" b="1" dirty="0" smtClean="0">
              <a:latin typeface="Arial" pitchFamily="34" charset="0"/>
              <a:cs typeface="Arial" pitchFamily="34" charset="0"/>
            </a:endParaRPr>
          </a:p>
          <a:p>
            <a:pPr marL="0" indent="0">
              <a:buNone/>
              <a:tabLst>
                <a:tab pos="1165225" algn="l"/>
              </a:tabLst>
            </a:pPr>
            <a:r>
              <a:rPr lang="en-CA" sz="2000" b="1" dirty="0" smtClean="0">
                <a:latin typeface="Arial" pitchFamily="34" charset="0"/>
                <a:cs typeface="Arial" pitchFamily="34" charset="0"/>
              </a:rPr>
              <a:t>10.34</a:t>
            </a:r>
            <a:r>
              <a:rPr lang="en-CA" sz="2000" dirty="0" smtClean="0">
                <a:latin typeface="Arial" pitchFamily="34" charset="0"/>
                <a:cs typeface="Arial" pitchFamily="34" charset="0"/>
              </a:rPr>
              <a:t> </a:t>
            </a:r>
            <a:r>
              <a:rPr lang="en-CA" sz="2000" b="1" dirty="0" smtClean="0">
                <a:latin typeface="Arial" pitchFamily="34" charset="0"/>
                <a:cs typeface="Arial" pitchFamily="34" charset="0"/>
              </a:rPr>
              <a:t>(1)</a:t>
            </a:r>
            <a:r>
              <a:rPr lang="en-CA" sz="2000" dirty="0" smtClean="0">
                <a:latin typeface="Arial" pitchFamily="34" charset="0"/>
                <a:cs typeface="Arial" pitchFamily="34" charset="0"/>
              </a:rPr>
              <a:t>	Subject to subsection (2), every employer, other than an 	employer referred to in subsection 10.32(4), shall keep 	readily available for examination by employees and by the 	work place committee or the health and safety representative 	in any work place in which an employee may handle or be 	exposed to a controlled product, a copy in English and in 	French of</a:t>
            </a:r>
          </a:p>
          <a:p>
            <a:pPr marL="0" indent="0">
              <a:buNone/>
              <a:tabLst>
                <a:tab pos="1165225" algn="l"/>
              </a:tabLst>
            </a:pPr>
            <a:r>
              <a:rPr lang="en-CA" sz="2000" dirty="0" smtClean="0">
                <a:latin typeface="Arial" pitchFamily="34" charset="0"/>
                <a:cs typeface="Arial" pitchFamily="34" charset="0"/>
              </a:rPr>
              <a:t>	</a:t>
            </a:r>
            <a:r>
              <a:rPr lang="en-CA" sz="2000" b="1" dirty="0" smtClean="0">
                <a:latin typeface="Arial" pitchFamily="34" charset="0"/>
                <a:cs typeface="Arial" pitchFamily="34" charset="0"/>
              </a:rPr>
              <a:t>(</a:t>
            </a:r>
            <a:r>
              <a:rPr lang="en-CA" sz="2000" b="1" i="1" dirty="0" smtClean="0">
                <a:latin typeface="Arial" pitchFamily="34" charset="0"/>
                <a:cs typeface="Arial" pitchFamily="34" charset="0"/>
              </a:rPr>
              <a:t>a</a:t>
            </a:r>
            <a:r>
              <a:rPr lang="en-CA" sz="2000" b="1" dirty="0" smtClean="0">
                <a:latin typeface="Arial" pitchFamily="34" charset="0"/>
                <a:cs typeface="Arial" pitchFamily="34" charset="0"/>
              </a:rPr>
              <a:t>)</a:t>
            </a:r>
            <a:r>
              <a:rPr lang="en-CA" sz="2000" dirty="0" smtClean="0">
                <a:latin typeface="Arial" pitchFamily="34" charset="0"/>
                <a:cs typeface="Arial" pitchFamily="34" charset="0"/>
              </a:rPr>
              <a:t> in the case of an employer who is an employer referred to 	in subsection 10.33(1) or (2), the work place material safety 	data sheet; and</a:t>
            </a:r>
          </a:p>
          <a:p>
            <a:pPr marL="0" indent="0">
              <a:buNone/>
              <a:tabLst>
                <a:tab pos="1165225" algn="l"/>
              </a:tabLst>
            </a:pPr>
            <a:r>
              <a:rPr lang="en-CA" sz="2000" dirty="0" smtClean="0">
                <a:latin typeface="Arial" pitchFamily="34" charset="0"/>
                <a:cs typeface="Arial" pitchFamily="34" charset="0"/>
              </a:rPr>
              <a:t>	</a:t>
            </a:r>
            <a:r>
              <a:rPr lang="en-CA" sz="2000" b="1" dirty="0" smtClean="0">
                <a:latin typeface="Arial" pitchFamily="34" charset="0"/>
                <a:cs typeface="Arial" pitchFamily="34" charset="0"/>
              </a:rPr>
              <a:t>(</a:t>
            </a:r>
            <a:r>
              <a:rPr lang="en-CA" sz="2000" b="1" i="1" dirty="0" smtClean="0">
                <a:latin typeface="Arial" pitchFamily="34" charset="0"/>
                <a:cs typeface="Arial" pitchFamily="34" charset="0"/>
              </a:rPr>
              <a:t>b</a:t>
            </a:r>
            <a:r>
              <a:rPr lang="en-CA" sz="2000" b="1" dirty="0" smtClean="0">
                <a:latin typeface="Arial" pitchFamily="34" charset="0"/>
                <a:cs typeface="Arial" pitchFamily="34" charset="0"/>
              </a:rPr>
              <a:t>)</a:t>
            </a:r>
            <a:r>
              <a:rPr lang="en-CA" sz="2000" dirty="0" smtClean="0">
                <a:latin typeface="Arial" pitchFamily="34" charset="0"/>
                <a:cs typeface="Arial" pitchFamily="34" charset="0"/>
              </a:rPr>
              <a:t> in any other case, the supplier material safety data sheet.</a:t>
            </a:r>
          </a:p>
          <a:p>
            <a:pPr marL="0" lvl="1" indent="4763">
              <a:buNone/>
              <a:tabLst>
                <a:tab pos="1165225" algn="l"/>
              </a:tabLst>
            </a:pPr>
            <a:r>
              <a:rPr lang="en-CA" sz="2000" dirty="0" smtClean="0">
                <a:latin typeface="Arial" pitchFamily="34" charset="0"/>
                <a:cs typeface="Arial" pitchFamily="34" charset="0"/>
              </a:rPr>
              <a:t>.</a:t>
            </a:r>
          </a:p>
          <a:p>
            <a:pPr marL="0" indent="4763">
              <a:buNone/>
              <a:tabLst>
                <a:tab pos="981075" algn="l"/>
              </a:tabLst>
            </a:pPr>
            <a:endParaRPr lang="en-CA" sz="2000" dirty="0">
              <a:latin typeface="Arial" pitchFamily="34" charset="0"/>
              <a:cs typeface="Arial" pitchFamily="34" charset="0"/>
            </a:endParaRPr>
          </a:p>
        </p:txBody>
      </p:sp>
      <p:sp>
        <p:nvSpPr>
          <p:cNvPr id="3" name="Title 2"/>
          <p:cNvSpPr>
            <a:spLocks noGrp="1"/>
          </p:cNvSpPr>
          <p:nvPr>
            <p:ph type="title"/>
          </p:nvPr>
        </p:nvSpPr>
        <p:spPr>
          <a:xfrm>
            <a:off x="457200" y="116632"/>
            <a:ext cx="8229600" cy="1080120"/>
          </a:xfrm>
        </p:spPr>
        <p:txBody>
          <a:bodyPr>
            <a:noAutofit/>
          </a:bodyPr>
          <a:lstStyle/>
          <a:p>
            <a:pPr algn="ctr"/>
            <a:r>
              <a:rPr lang="en-CA" sz="4000" dirty="0" smtClean="0">
                <a:effectLst/>
                <a:latin typeface="Arial" pitchFamily="34" charset="0"/>
                <a:cs typeface="Arial" pitchFamily="34" charset="0"/>
              </a:rPr>
              <a:t>Canada Occupational Health and Safety Regulations</a:t>
            </a:r>
            <a:endParaRPr lang="en-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1"/>
          <p:cNvSpPr>
            <a:spLocks noGrp="1"/>
          </p:cNvSpPr>
          <p:nvPr>
            <p:ph idx="1"/>
          </p:nvPr>
        </p:nvSpPr>
        <p:spPr>
          <a:xfrm>
            <a:off x="457200" y="1556792"/>
            <a:ext cx="8229600" cy="3744416"/>
          </a:xfrm>
        </p:spPr>
        <p:txBody>
          <a:bodyPr/>
          <a:lstStyle/>
          <a:p>
            <a:pPr marL="11113" indent="-11113" eaLnBrk="1" hangingPunct="1">
              <a:spcBef>
                <a:spcPts val="0"/>
              </a:spcBef>
              <a:buNone/>
            </a:pPr>
            <a:r>
              <a:rPr lang="en-CA" sz="2400" b="1" dirty="0" smtClean="0">
                <a:latin typeface="Arial" pitchFamily="34" charset="0"/>
                <a:cs typeface="Arial" pitchFamily="34" charset="0"/>
              </a:rPr>
              <a:t>30. CRA National OHS Website</a:t>
            </a:r>
            <a:endParaRPr lang="fr-CA" sz="2400" b="1" dirty="0" smtClean="0">
              <a:latin typeface="Arial" pitchFamily="34" charset="0"/>
              <a:cs typeface="Arial" pitchFamily="34" charset="0"/>
            </a:endParaRPr>
          </a:p>
          <a:p>
            <a:pPr marL="11113" indent="-11113" eaLnBrk="1" hangingPunct="1">
              <a:spcBef>
                <a:spcPts val="0"/>
              </a:spcBef>
              <a:buNone/>
            </a:pPr>
            <a:r>
              <a:rPr lang="en-CA" sz="2400" dirty="0" smtClean="0">
                <a:latin typeface="Arial" pitchFamily="34" charset="0"/>
                <a:cs typeface="Arial" pitchFamily="34" charset="0"/>
              </a:rPr>
              <a:t>Yes: 83 %		No: 7 %		Don't know: 10 %</a:t>
            </a:r>
          </a:p>
          <a:p>
            <a:pPr marL="11113" indent="-11113" eaLnBrk="1" hangingPunct="1">
              <a:spcBef>
                <a:spcPts val="0"/>
              </a:spcBef>
              <a:buNone/>
            </a:pPr>
            <a:r>
              <a:rPr lang="en-CA" sz="2400" b="1" dirty="0" smtClean="0">
                <a:latin typeface="Arial" pitchFamily="34" charset="0"/>
                <a:cs typeface="Arial" pitchFamily="34" charset="0"/>
              </a:rPr>
              <a:t>31. CCOHS (Canada Centre for OHS) Website</a:t>
            </a:r>
            <a:endParaRPr lang="fr-CA" sz="2400" b="1" dirty="0" smtClean="0">
              <a:latin typeface="Arial" pitchFamily="34" charset="0"/>
              <a:cs typeface="Arial" pitchFamily="34" charset="0"/>
            </a:endParaRPr>
          </a:p>
          <a:p>
            <a:pPr marL="11113" indent="-11113" eaLnBrk="1" hangingPunct="1">
              <a:spcBef>
                <a:spcPts val="0"/>
              </a:spcBef>
              <a:buNone/>
            </a:pPr>
            <a:r>
              <a:rPr lang="en-CA" sz="2400" dirty="0" smtClean="0">
                <a:latin typeface="Arial" pitchFamily="34" charset="0"/>
                <a:cs typeface="Arial" pitchFamily="34" charset="0"/>
              </a:rPr>
              <a:t>Yes: 53 %		No: 17 %		Don't know: 30 %</a:t>
            </a:r>
          </a:p>
          <a:p>
            <a:pPr marL="11113" indent="-11113" eaLnBrk="1" hangingPunct="1">
              <a:spcBef>
                <a:spcPts val="0"/>
              </a:spcBef>
              <a:buNone/>
            </a:pPr>
            <a:r>
              <a:rPr lang="en-CA" sz="2400" b="1" dirty="0" smtClean="0">
                <a:latin typeface="Arial" pitchFamily="34" charset="0"/>
                <a:cs typeface="Arial" pitchFamily="34" charset="0"/>
              </a:rPr>
              <a:t>32. Regional H&amp;S Advisor (Workplace Relations) </a:t>
            </a:r>
          </a:p>
          <a:p>
            <a:pPr marL="11113" indent="-11113" eaLnBrk="1" hangingPunct="1">
              <a:spcBef>
                <a:spcPts val="0"/>
              </a:spcBef>
              <a:buNone/>
            </a:pPr>
            <a:r>
              <a:rPr lang="en-CA" sz="2400" dirty="0" smtClean="0">
                <a:latin typeface="Arial" pitchFamily="34" charset="0"/>
                <a:cs typeface="Arial" pitchFamily="34" charset="0"/>
              </a:rPr>
              <a:t>Yes: 63 %		No: 22 %		Don't know: 15 % </a:t>
            </a:r>
            <a:endParaRPr lang="fr-CA" sz="2400" dirty="0" smtClean="0">
              <a:latin typeface="Arial" pitchFamily="34" charset="0"/>
              <a:cs typeface="Arial" pitchFamily="34" charset="0"/>
            </a:endParaRPr>
          </a:p>
          <a:p>
            <a:pPr marL="11113" indent="-11113" eaLnBrk="1" hangingPunct="1">
              <a:spcBef>
                <a:spcPts val="0"/>
              </a:spcBef>
              <a:buNone/>
            </a:pPr>
            <a:r>
              <a:rPr lang="en-CA" sz="2400" b="1" dirty="0" smtClean="0">
                <a:latin typeface="Arial" pitchFamily="34" charset="0"/>
                <a:cs typeface="Arial" pitchFamily="34" charset="0"/>
              </a:rPr>
              <a:t>33. UTE’S Website </a:t>
            </a:r>
          </a:p>
          <a:p>
            <a:pPr marL="11113" indent="-11113" eaLnBrk="1" hangingPunct="1">
              <a:spcBef>
                <a:spcPts val="0"/>
              </a:spcBef>
              <a:buNone/>
            </a:pPr>
            <a:r>
              <a:rPr lang="en-CA" sz="2400" dirty="0" smtClean="0">
                <a:latin typeface="Arial" pitchFamily="34" charset="0"/>
                <a:cs typeface="Arial" pitchFamily="34" charset="0"/>
              </a:rPr>
              <a:t>Yes: 66 %		No: 24 %		Don't know: 10 %</a:t>
            </a:r>
          </a:p>
          <a:p>
            <a:pPr marL="11113" indent="-11113" eaLnBrk="1" hangingPunct="1">
              <a:spcBef>
                <a:spcPts val="0"/>
              </a:spcBef>
              <a:buNone/>
            </a:pPr>
            <a:r>
              <a:rPr lang="en-CA" sz="2400" b="1" dirty="0" smtClean="0">
                <a:latin typeface="Arial" pitchFamily="34" charset="0"/>
                <a:cs typeface="Arial" pitchFamily="34" charset="0"/>
              </a:rPr>
              <a:t>34. UTE Representatives</a:t>
            </a:r>
          </a:p>
          <a:p>
            <a:pPr marL="11113" indent="-11113" eaLnBrk="1" hangingPunct="1">
              <a:spcBef>
                <a:spcPts val="0"/>
              </a:spcBef>
              <a:buNone/>
            </a:pPr>
            <a:r>
              <a:rPr lang="en-CA" sz="2400" dirty="0" smtClean="0">
                <a:latin typeface="Arial" pitchFamily="34" charset="0"/>
                <a:cs typeface="Arial" pitchFamily="34" charset="0"/>
              </a:rPr>
              <a:t>Yes: 82 %		No: 13 %		Don't know: 5 % </a:t>
            </a:r>
            <a:endParaRPr lang="fr-CA" sz="2400" dirty="0" smtClean="0">
              <a:latin typeface="Arial" pitchFamily="34" charset="0"/>
              <a:cs typeface="Arial" pitchFamily="34" charset="0"/>
            </a:endParaRPr>
          </a:p>
          <a:p>
            <a:pPr eaLnBrk="1" hangingPunct="1">
              <a:spcBef>
                <a:spcPts val="0"/>
              </a:spcBef>
              <a:buNone/>
            </a:pPr>
            <a:endParaRPr lang="fr-CA" sz="2400" dirty="0" smtClean="0">
              <a:latin typeface="Arial" pitchFamily="34" charset="0"/>
              <a:cs typeface="Arial" pitchFamily="34" charset="0"/>
            </a:endParaRPr>
          </a:p>
          <a:p>
            <a:pPr eaLnBrk="1" hangingPunct="1">
              <a:buNone/>
            </a:pPr>
            <a:endParaRPr lang="fr-CA" dirty="0" smtClean="0"/>
          </a:p>
        </p:txBody>
      </p:sp>
      <p:sp>
        <p:nvSpPr>
          <p:cNvPr id="3" name="Title 2"/>
          <p:cNvSpPr>
            <a:spLocks noGrp="1"/>
          </p:cNvSpPr>
          <p:nvPr>
            <p:ph type="title"/>
          </p:nvPr>
        </p:nvSpPr>
        <p:spPr>
          <a:xfrm>
            <a:off x="457200" y="116632"/>
            <a:ext cx="8229600" cy="936104"/>
          </a:xfrm>
        </p:spPr>
        <p:txBody>
          <a:bodyPr>
            <a:normAutofit/>
          </a:bodyPr>
          <a:lstStyle/>
          <a:p>
            <a:pPr algn="ctr" eaLnBrk="1" hangingPunct="1">
              <a:defRPr/>
            </a:pPr>
            <a:r>
              <a:rPr lang="en-CA" sz="2600" dirty="0" smtClean="0">
                <a:effectLst/>
                <a:latin typeface="Arial" pitchFamily="34" charset="0"/>
                <a:cs typeface="Arial" pitchFamily="34" charset="0"/>
              </a:rPr>
              <a:t>DOES THE COMMITTEE UTILIZE THE FOLLOWING RESOURCES OR INFORMATION ?</a:t>
            </a:r>
            <a:endParaRPr lang="fr-CA" sz="26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1"/>
          <p:cNvSpPr>
            <a:spLocks noGrp="1"/>
          </p:cNvSpPr>
          <p:nvPr>
            <p:ph idx="1"/>
          </p:nvPr>
        </p:nvSpPr>
        <p:spPr>
          <a:xfrm>
            <a:off x="179512" y="1734989"/>
            <a:ext cx="8784976" cy="3388022"/>
          </a:xfrm>
        </p:spPr>
        <p:txBody>
          <a:bodyPr/>
          <a:lstStyle/>
          <a:p>
            <a:pPr marL="11113" indent="-11113" eaLnBrk="1" hangingPunct="1">
              <a:spcBef>
                <a:spcPts val="0"/>
              </a:spcBef>
              <a:buNone/>
            </a:pPr>
            <a:r>
              <a:rPr lang="en-CA" sz="3000" b="1" dirty="0" smtClean="0">
                <a:latin typeface="Arial" pitchFamily="34" charset="0"/>
                <a:cs typeface="Arial" pitchFamily="34" charset="0"/>
              </a:rPr>
              <a:t>35. Has the committee reviewed your workplace’s Emergency Evacuation Plan? </a:t>
            </a:r>
          </a:p>
          <a:p>
            <a:pPr marL="11113" indent="-11113" eaLnBrk="1" hangingPunct="1">
              <a:spcBef>
                <a:spcPts val="0"/>
              </a:spcBef>
              <a:buNone/>
            </a:pPr>
            <a:r>
              <a:rPr lang="en-CA" sz="3000" dirty="0" smtClean="0">
                <a:latin typeface="Arial" pitchFamily="34" charset="0"/>
                <a:cs typeface="Arial" pitchFamily="34" charset="0"/>
              </a:rPr>
              <a:t>Yes: 74 %		No: 20 %		Don't know: 6 %</a:t>
            </a:r>
            <a:endParaRPr lang="fr-CA" sz="3000" dirty="0" smtClean="0">
              <a:latin typeface="Arial" pitchFamily="34" charset="0"/>
              <a:cs typeface="Arial" pitchFamily="34" charset="0"/>
            </a:endParaRPr>
          </a:p>
          <a:p>
            <a:pPr marL="11113" indent="-11113" eaLnBrk="1" hangingPunct="1">
              <a:spcBef>
                <a:spcPts val="0"/>
              </a:spcBef>
              <a:buNone/>
            </a:pPr>
            <a:endParaRPr lang="en-CA" sz="3000" dirty="0" smtClean="0">
              <a:latin typeface="Arial" pitchFamily="34" charset="0"/>
              <a:cs typeface="Arial" pitchFamily="34" charset="0"/>
            </a:endParaRPr>
          </a:p>
          <a:p>
            <a:pPr marL="11113" indent="-11113" eaLnBrk="1" hangingPunct="1">
              <a:spcBef>
                <a:spcPts val="0"/>
              </a:spcBef>
              <a:buNone/>
            </a:pPr>
            <a:r>
              <a:rPr lang="en-CA" sz="3000" b="1" dirty="0" smtClean="0">
                <a:latin typeface="Arial" pitchFamily="34" charset="0"/>
                <a:cs typeface="Arial" pitchFamily="34" charset="0"/>
              </a:rPr>
              <a:t>36. Is the committee consulted on changes to the plan?</a:t>
            </a:r>
          </a:p>
          <a:p>
            <a:pPr marL="11113" indent="-11113" eaLnBrk="1" hangingPunct="1">
              <a:spcBef>
                <a:spcPts val="0"/>
              </a:spcBef>
              <a:buNone/>
            </a:pPr>
            <a:r>
              <a:rPr lang="en-CA" sz="3000" dirty="0" smtClean="0">
                <a:latin typeface="Arial" pitchFamily="34" charset="0"/>
                <a:cs typeface="Arial" pitchFamily="34" charset="0"/>
              </a:rPr>
              <a:t>Yes: 55 %		No: 31 %		Don't know: 14 %</a:t>
            </a:r>
            <a:endParaRPr lang="fr-CA" dirty="0" smtClean="0"/>
          </a:p>
        </p:txBody>
      </p:sp>
      <p:sp>
        <p:nvSpPr>
          <p:cNvPr id="3" name="Title 2"/>
          <p:cNvSpPr>
            <a:spLocks noGrp="1"/>
          </p:cNvSpPr>
          <p:nvPr>
            <p:ph type="title"/>
          </p:nvPr>
        </p:nvSpPr>
        <p:spPr/>
        <p:txBody>
          <a:bodyPr>
            <a:normAutofit/>
          </a:bodyPr>
          <a:lstStyle/>
          <a:p>
            <a:pPr algn="ctr" eaLnBrk="1" hangingPunct="1">
              <a:defRPr/>
            </a:pPr>
            <a:r>
              <a:rPr lang="en-CA" sz="4000" dirty="0" smtClean="0">
                <a:effectLst/>
                <a:latin typeface="Arial" pitchFamily="34" charset="0"/>
                <a:cs typeface="Arial" pitchFamily="34" charset="0"/>
              </a:rPr>
              <a:t>EMERGENCY EVACUATIONS</a:t>
            </a:r>
            <a:endParaRPr lang="fr-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1520788"/>
            <a:ext cx="8640960" cy="3816424"/>
          </a:xfrm>
        </p:spPr>
        <p:txBody>
          <a:bodyPr/>
          <a:lstStyle/>
          <a:p>
            <a:pPr marL="0" indent="0">
              <a:spcBef>
                <a:spcPts val="0"/>
              </a:spcBef>
              <a:buNone/>
              <a:tabLst>
                <a:tab pos="1250950" algn="l"/>
              </a:tabLst>
            </a:pPr>
            <a:r>
              <a:rPr lang="en-CA" sz="2400" b="1" dirty="0" smtClean="0">
                <a:latin typeface="Arial" pitchFamily="34" charset="0"/>
                <a:cs typeface="Arial" pitchFamily="34" charset="0"/>
              </a:rPr>
              <a:t>Emergency Evacuation Plan</a:t>
            </a:r>
          </a:p>
          <a:p>
            <a:pPr marL="0" indent="0">
              <a:spcBef>
                <a:spcPts val="0"/>
              </a:spcBef>
              <a:buNone/>
              <a:tabLst>
                <a:tab pos="1250950" algn="l"/>
              </a:tabLst>
            </a:pPr>
            <a:endParaRPr lang="en-CA" sz="2400" dirty="0" smtClean="0">
              <a:latin typeface="Arial" pitchFamily="34" charset="0"/>
              <a:cs typeface="Arial" pitchFamily="34" charset="0"/>
            </a:endParaRPr>
          </a:p>
          <a:p>
            <a:pPr marL="0" indent="0">
              <a:spcBef>
                <a:spcPts val="0"/>
              </a:spcBef>
              <a:buNone/>
              <a:tabLst>
                <a:tab pos="1250950" algn="l"/>
              </a:tabLst>
            </a:pPr>
            <a:r>
              <a:rPr lang="en-CA" sz="2400" b="1" dirty="0" smtClean="0">
                <a:latin typeface="Arial" pitchFamily="34" charset="0"/>
                <a:cs typeface="Arial" pitchFamily="34" charset="0"/>
              </a:rPr>
              <a:t>17.4 (1)	</a:t>
            </a:r>
            <a:r>
              <a:rPr lang="en-CA" sz="2400" dirty="0" smtClean="0">
                <a:latin typeface="Arial" pitchFamily="34" charset="0"/>
                <a:cs typeface="Arial" pitchFamily="34" charset="0"/>
              </a:rPr>
              <a:t>Where more than 50 employees are working in a 	building at any time, the employer or employers of 	those employees shall prepare an emergency 	evacuation plan for all employees, including those 	who require special assistance, after consultation 	with</a:t>
            </a:r>
          </a:p>
          <a:p>
            <a:pPr marL="0" indent="0">
              <a:spcBef>
                <a:spcPts val="0"/>
              </a:spcBef>
              <a:buNone/>
              <a:tabLst>
                <a:tab pos="1250950" algn="l"/>
              </a:tabLst>
            </a:pPr>
            <a:r>
              <a:rPr lang="en-CA" sz="2400" dirty="0" smtClean="0">
                <a:latin typeface="Arial" pitchFamily="34" charset="0"/>
                <a:cs typeface="Arial" pitchFamily="34" charset="0"/>
              </a:rPr>
              <a:t>	</a:t>
            </a:r>
            <a:r>
              <a:rPr lang="en-CA" sz="2400" b="1" dirty="0" smtClean="0">
                <a:latin typeface="Arial" pitchFamily="34" charset="0"/>
                <a:cs typeface="Arial" pitchFamily="34" charset="0"/>
              </a:rPr>
              <a:t>(</a:t>
            </a:r>
            <a:r>
              <a:rPr lang="en-CA" sz="2400" b="1" i="1" dirty="0" smtClean="0">
                <a:latin typeface="Arial" pitchFamily="34" charset="0"/>
                <a:cs typeface="Arial" pitchFamily="34" charset="0"/>
              </a:rPr>
              <a:t>a</a:t>
            </a:r>
            <a:r>
              <a:rPr lang="en-CA" sz="2400" b="1" dirty="0" smtClean="0">
                <a:latin typeface="Arial" pitchFamily="34" charset="0"/>
                <a:cs typeface="Arial" pitchFamily="34" charset="0"/>
              </a:rPr>
              <a:t>)</a:t>
            </a:r>
            <a:r>
              <a:rPr lang="en-CA" sz="2400" dirty="0" smtClean="0">
                <a:latin typeface="Arial" pitchFamily="34" charset="0"/>
                <a:cs typeface="Arial" pitchFamily="34" charset="0"/>
              </a:rPr>
              <a:t> the work place committee or the health and safety 	representative</a:t>
            </a:r>
          </a:p>
          <a:p>
            <a:pPr marL="0" lvl="1" indent="0">
              <a:buNone/>
              <a:tabLst>
                <a:tab pos="1077913" algn="l"/>
                <a:tab pos="1250950" algn="l"/>
                <a:tab pos="1433513" algn="l"/>
              </a:tabLst>
            </a:pPr>
            <a:endParaRPr lang="en-CA" sz="1800" dirty="0" smtClean="0">
              <a:latin typeface="Arial" pitchFamily="34" charset="0"/>
              <a:cs typeface="Arial" pitchFamily="34" charset="0"/>
            </a:endParaRPr>
          </a:p>
          <a:p>
            <a:pPr>
              <a:buNone/>
            </a:pPr>
            <a:endParaRPr lang="en-CA" dirty="0"/>
          </a:p>
        </p:txBody>
      </p:sp>
      <p:sp>
        <p:nvSpPr>
          <p:cNvPr id="3" name="Title 2"/>
          <p:cNvSpPr>
            <a:spLocks noGrp="1"/>
          </p:cNvSpPr>
          <p:nvPr>
            <p:ph type="title"/>
          </p:nvPr>
        </p:nvSpPr>
        <p:spPr/>
        <p:txBody>
          <a:bodyPr>
            <a:noAutofit/>
          </a:bodyPr>
          <a:lstStyle/>
          <a:p>
            <a:pPr algn="ctr"/>
            <a:r>
              <a:rPr lang="en-CA" sz="4000" dirty="0" smtClean="0">
                <a:effectLst/>
                <a:latin typeface="Arial" pitchFamily="34" charset="0"/>
                <a:cs typeface="Arial" pitchFamily="34" charset="0"/>
              </a:rPr>
              <a:t>Canada Occupational Health and Safety Regulations</a:t>
            </a:r>
            <a:endParaRPr lang="en-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1700808"/>
            <a:ext cx="8291264" cy="4032448"/>
          </a:xfrm>
        </p:spPr>
        <p:txBody>
          <a:bodyPr/>
          <a:lstStyle/>
          <a:p>
            <a:pPr marL="0" indent="0">
              <a:spcBef>
                <a:spcPts val="0"/>
              </a:spcBef>
              <a:buNone/>
              <a:tabLst>
                <a:tab pos="1250950" algn="l"/>
              </a:tabLst>
            </a:pPr>
            <a:r>
              <a:rPr lang="en-CA" sz="2000" b="1" dirty="0" smtClean="0">
                <a:latin typeface="Arial" pitchFamily="34" charset="0"/>
                <a:cs typeface="Arial" pitchFamily="34" charset="0"/>
              </a:rPr>
              <a:t>Meetings of Emergency Wardens and Drills</a:t>
            </a:r>
          </a:p>
          <a:p>
            <a:pPr marL="0" indent="0">
              <a:spcBef>
                <a:spcPts val="0"/>
              </a:spcBef>
              <a:buNone/>
              <a:tabLst>
                <a:tab pos="1250950" algn="l"/>
              </a:tabLst>
            </a:pPr>
            <a:endParaRPr lang="en-CA" sz="2000" b="1" dirty="0" smtClean="0">
              <a:latin typeface="Arial" pitchFamily="34" charset="0"/>
              <a:cs typeface="Arial" pitchFamily="34" charset="0"/>
            </a:endParaRPr>
          </a:p>
          <a:p>
            <a:pPr marL="0" indent="0">
              <a:spcBef>
                <a:spcPts val="0"/>
              </a:spcBef>
              <a:buNone/>
              <a:tabLst>
                <a:tab pos="1250950" algn="l"/>
              </a:tabLst>
            </a:pPr>
            <a:r>
              <a:rPr lang="en-CA" sz="2000" b="1" dirty="0" smtClean="0">
                <a:latin typeface="Arial" pitchFamily="34" charset="0"/>
                <a:cs typeface="Arial" pitchFamily="34" charset="0"/>
              </a:rPr>
              <a:t>17.10 (1)	</a:t>
            </a:r>
            <a:r>
              <a:rPr lang="en-CA" sz="2000" dirty="0" smtClean="0">
                <a:latin typeface="Arial" pitchFamily="34" charset="0"/>
                <a:cs typeface="Arial" pitchFamily="34" charset="0"/>
              </a:rPr>
              <a:t>At least once every year and after any change is made in the 	emergency evacuation plan or the emergency procedures 	referred to in paragraph 17.5(1)(</a:t>
            </a:r>
            <a:r>
              <a:rPr lang="en-CA" sz="2000" i="1" dirty="0" smtClean="0">
                <a:latin typeface="Arial" pitchFamily="34" charset="0"/>
                <a:cs typeface="Arial" pitchFamily="34" charset="0"/>
              </a:rPr>
              <a:t>c</a:t>
            </a:r>
            <a:r>
              <a:rPr lang="en-CA" sz="2000" dirty="0" smtClean="0">
                <a:latin typeface="Arial" pitchFamily="34" charset="0"/>
                <a:cs typeface="Arial" pitchFamily="34" charset="0"/>
              </a:rPr>
              <a:t>) for a building,</a:t>
            </a:r>
          </a:p>
          <a:p>
            <a:pPr marL="0" indent="0">
              <a:spcBef>
                <a:spcPts val="0"/>
              </a:spcBef>
              <a:buNone/>
              <a:tabLst>
                <a:tab pos="1250950" algn="l"/>
              </a:tabLst>
            </a:pPr>
            <a:r>
              <a:rPr lang="en-CA" sz="2000" dirty="0" smtClean="0">
                <a:latin typeface="Arial" pitchFamily="34" charset="0"/>
                <a:cs typeface="Arial" pitchFamily="34" charset="0"/>
              </a:rPr>
              <a:t>	</a:t>
            </a:r>
            <a:r>
              <a:rPr lang="en-CA" sz="2000" b="1" dirty="0" smtClean="0">
                <a:latin typeface="Arial" pitchFamily="34" charset="0"/>
                <a:cs typeface="Arial" pitchFamily="34" charset="0"/>
              </a:rPr>
              <a:t>(</a:t>
            </a:r>
            <a:r>
              <a:rPr lang="en-CA" sz="2000" b="1" i="1" dirty="0" smtClean="0">
                <a:latin typeface="Arial" pitchFamily="34" charset="0"/>
                <a:cs typeface="Arial" pitchFamily="34" charset="0"/>
              </a:rPr>
              <a:t>a</a:t>
            </a:r>
            <a:r>
              <a:rPr lang="en-CA" sz="2000" b="1" dirty="0" smtClean="0">
                <a:latin typeface="Arial" pitchFamily="34" charset="0"/>
                <a:cs typeface="Arial" pitchFamily="34" charset="0"/>
              </a:rPr>
              <a:t>)</a:t>
            </a:r>
            <a:r>
              <a:rPr lang="en-CA" sz="2000" dirty="0" smtClean="0">
                <a:latin typeface="Arial" pitchFamily="34" charset="0"/>
                <a:cs typeface="Arial" pitchFamily="34" charset="0"/>
              </a:rPr>
              <a:t> emergency wardens, deputy emergency wardens and 	monitors appointed under section 17.7 and employees 	requiring special assistance shall meet for the purpose of 	ensuring that they are familiar with the emergency 	evacuation plan and the emergency procedures and their 	responsibilities there under; and</a:t>
            </a:r>
          </a:p>
          <a:p>
            <a:pPr marL="0" indent="0">
              <a:spcBef>
                <a:spcPts val="0"/>
              </a:spcBef>
              <a:buNone/>
              <a:tabLst>
                <a:tab pos="1250950" algn="l"/>
              </a:tabLst>
            </a:pPr>
            <a:r>
              <a:rPr lang="en-CA" sz="2000" dirty="0" smtClean="0">
                <a:latin typeface="Arial" pitchFamily="34" charset="0"/>
                <a:cs typeface="Arial" pitchFamily="34" charset="0"/>
              </a:rPr>
              <a:t>	</a:t>
            </a:r>
            <a:r>
              <a:rPr lang="en-CA" sz="2000" b="1" dirty="0" smtClean="0">
                <a:latin typeface="Arial" pitchFamily="34" charset="0"/>
                <a:cs typeface="Arial" pitchFamily="34" charset="0"/>
              </a:rPr>
              <a:t>(</a:t>
            </a:r>
            <a:r>
              <a:rPr lang="en-CA" sz="2000" b="1" i="1" dirty="0" smtClean="0">
                <a:latin typeface="Arial" pitchFamily="34" charset="0"/>
                <a:cs typeface="Arial" pitchFamily="34" charset="0"/>
              </a:rPr>
              <a:t>b</a:t>
            </a:r>
            <a:r>
              <a:rPr lang="en-CA" sz="2000" b="1" dirty="0" smtClean="0">
                <a:latin typeface="Arial" pitchFamily="34" charset="0"/>
                <a:cs typeface="Arial" pitchFamily="34" charset="0"/>
              </a:rPr>
              <a:t>)</a:t>
            </a:r>
            <a:r>
              <a:rPr lang="en-CA" sz="2000" dirty="0" smtClean="0">
                <a:latin typeface="Arial" pitchFamily="34" charset="0"/>
                <a:cs typeface="Arial" pitchFamily="34" charset="0"/>
              </a:rPr>
              <a:t> an evacuation or emergency drill shall be conducted for 	the employees in that building.</a:t>
            </a:r>
          </a:p>
        </p:txBody>
      </p:sp>
      <p:sp>
        <p:nvSpPr>
          <p:cNvPr id="3" name="Title 2"/>
          <p:cNvSpPr>
            <a:spLocks noGrp="1"/>
          </p:cNvSpPr>
          <p:nvPr>
            <p:ph type="title"/>
          </p:nvPr>
        </p:nvSpPr>
        <p:spPr/>
        <p:txBody>
          <a:bodyPr>
            <a:noAutofit/>
          </a:bodyPr>
          <a:lstStyle/>
          <a:p>
            <a:pPr algn="ctr"/>
            <a:r>
              <a:rPr lang="en-CA" sz="4000" dirty="0" smtClean="0">
                <a:effectLst/>
                <a:latin typeface="Arial" pitchFamily="34" charset="0"/>
                <a:cs typeface="Arial" pitchFamily="34" charset="0"/>
              </a:rPr>
              <a:t>Canada Occupational Health and Safety Regulations</a:t>
            </a:r>
            <a:endParaRPr lang="en-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1"/>
          <p:cNvSpPr>
            <a:spLocks noGrp="1"/>
          </p:cNvSpPr>
          <p:nvPr>
            <p:ph idx="1"/>
          </p:nvPr>
        </p:nvSpPr>
        <p:spPr>
          <a:xfrm>
            <a:off x="457200" y="1338945"/>
            <a:ext cx="8229600" cy="4180110"/>
          </a:xfrm>
        </p:spPr>
        <p:txBody>
          <a:bodyPr/>
          <a:lstStyle/>
          <a:p>
            <a:pPr marL="9525" indent="-9525" eaLnBrk="1" hangingPunct="1">
              <a:spcBef>
                <a:spcPts val="0"/>
              </a:spcBef>
              <a:buNone/>
            </a:pPr>
            <a:r>
              <a:rPr lang="en-CA" sz="3200" b="1" dirty="0" smtClean="0">
                <a:latin typeface="Arial" pitchFamily="34" charset="0"/>
                <a:cs typeface="Arial" pitchFamily="34" charset="0"/>
              </a:rPr>
              <a:t>37. Has your office appointed a co-ordinator for First Aid/AED Responders?</a:t>
            </a:r>
          </a:p>
          <a:p>
            <a:pPr marL="9525" indent="-9525" eaLnBrk="1" hangingPunct="1">
              <a:spcBef>
                <a:spcPts val="0"/>
              </a:spcBef>
              <a:buNone/>
            </a:pPr>
            <a:endParaRPr lang="en-CA" sz="3200" dirty="0" smtClean="0">
              <a:latin typeface="Arial" pitchFamily="34" charset="0"/>
              <a:cs typeface="Arial" pitchFamily="34" charset="0"/>
            </a:endParaRPr>
          </a:p>
          <a:p>
            <a:pPr marL="9525" indent="-9525" eaLnBrk="1" hangingPunct="1">
              <a:spcBef>
                <a:spcPts val="0"/>
              </a:spcBef>
              <a:buNone/>
            </a:pPr>
            <a:r>
              <a:rPr lang="en-CA" sz="3200" dirty="0" smtClean="0">
                <a:latin typeface="Arial" pitchFamily="34" charset="0"/>
                <a:cs typeface="Arial" pitchFamily="34" charset="0"/>
              </a:rPr>
              <a:t>Yes:				82 %</a:t>
            </a:r>
          </a:p>
          <a:p>
            <a:pPr marL="9525" indent="-9525" eaLnBrk="1" hangingPunct="1">
              <a:spcBef>
                <a:spcPts val="0"/>
              </a:spcBef>
              <a:buNone/>
            </a:pPr>
            <a:endParaRPr lang="en-CA" sz="3200" dirty="0" smtClean="0">
              <a:latin typeface="Arial" pitchFamily="34" charset="0"/>
              <a:cs typeface="Arial" pitchFamily="34" charset="0"/>
            </a:endParaRPr>
          </a:p>
          <a:p>
            <a:pPr marL="9525" indent="-9525" eaLnBrk="1" hangingPunct="1">
              <a:spcBef>
                <a:spcPts val="0"/>
              </a:spcBef>
              <a:buNone/>
            </a:pPr>
            <a:r>
              <a:rPr lang="en-CA" sz="3200" dirty="0" smtClean="0">
                <a:latin typeface="Arial" pitchFamily="34" charset="0"/>
                <a:cs typeface="Arial" pitchFamily="34" charset="0"/>
              </a:rPr>
              <a:t>	No:				14 %</a:t>
            </a:r>
          </a:p>
          <a:p>
            <a:pPr marL="9525" indent="-9525" eaLnBrk="1" hangingPunct="1">
              <a:spcBef>
                <a:spcPts val="0"/>
              </a:spcBef>
              <a:buNone/>
            </a:pPr>
            <a:endParaRPr lang="en-CA" sz="3200" dirty="0" smtClean="0">
              <a:latin typeface="Arial" pitchFamily="34" charset="0"/>
              <a:cs typeface="Arial" pitchFamily="34" charset="0"/>
            </a:endParaRPr>
          </a:p>
          <a:p>
            <a:pPr marL="9525" indent="-9525" eaLnBrk="1" hangingPunct="1">
              <a:spcBef>
                <a:spcPts val="0"/>
              </a:spcBef>
              <a:buNone/>
            </a:pPr>
            <a:r>
              <a:rPr lang="en-CA" sz="3200" dirty="0" smtClean="0">
                <a:latin typeface="Arial" pitchFamily="34" charset="0"/>
                <a:cs typeface="Arial" pitchFamily="34" charset="0"/>
              </a:rPr>
              <a:t>Don't know:		4 % </a:t>
            </a:r>
            <a:endParaRPr lang="fr-CA" sz="3200" dirty="0" smtClean="0">
              <a:latin typeface="Arial" pitchFamily="34" charset="0"/>
              <a:cs typeface="Arial" pitchFamily="34" charset="0"/>
            </a:endParaRPr>
          </a:p>
        </p:txBody>
      </p:sp>
      <p:sp>
        <p:nvSpPr>
          <p:cNvPr id="3" name="Title 2"/>
          <p:cNvSpPr>
            <a:spLocks noGrp="1"/>
          </p:cNvSpPr>
          <p:nvPr>
            <p:ph type="title"/>
          </p:nvPr>
        </p:nvSpPr>
        <p:spPr>
          <a:xfrm>
            <a:off x="467544" y="332656"/>
            <a:ext cx="8229600" cy="1143000"/>
          </a:xfrm>
        </p:spPr>
        <p:txBody>
          <a:bodyPr>
            <a:normAutofit/>
          </a:bodyPr>
          <a:lstStyle/>
          <a:p>
            <a:pPr algn="ctr" eaLnBrk="1" hangingPunct="1">
              <a:defRPr/>
            </a:pPr>
            <a:r>
              <a:rPr lang="en-CA" sz="4000" dirty="0" smtClean="0">
                <a:effectLst/>
                <a:latin typeface="Arial" pitchFamily="34" charset="0"/>
                <a:cs typeface="Arial" pitchFamily="34" charset="0"/>
              </a:rPr>
              <a:t>FIRST AID/AED RESPONDERS</a:t>
            </a:r>
            <a:endParaRPr lang="fr-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9532" y="1690063"/>
            <a:ext cx="8424936" cy="3477875"/>
          </a:xfrm>
          <a:prstGeom prst="rect">
            <a:avLst/>
          </a:prstGeom>
        </p:spPr>
        <p:txBody>
          <a:bodyPr wrap="square">
            <a:spAutoFit/>
          </a:bodyPr>
          <a:lstStyle/>
          <a:p>
            <a:pPr>
              <a:tabLst>
                <a:tab pos="1250950" algn="l"/>
              </a:tabLst>
            </a:pPr>
            <a:r>
              <a:rPr lang="en-CA" sz="2000" b="1" dirty="0" smtClean="0">
                <a:latin typeface="Arial" pitchFamily="34" charset="0"/>
                <a:cs typeface="Arial" pitchFamily="34" charset="0"/>
              </a:rPr>
              <a:t>Appointment of members</a:t>
            </a:r>
          </a:p>
          <a:p>
            <a:pPr>
              <a:tabLst>
                <a:tab pos="1250950" algn="l"/>
              </a:tabLst>
            </a:pPr>
            <a:endParaRPr lang="en-CA" sz="2000" dirty="0" smtClean="0">
              <a:latin typeface="Arial" pitchFamily="34" charset="0"/>
              <a:cs typeface="Arial" pitchFamily="34" charset="0"/>
            </a:endParaRPr>
          </a:p>
          <a:p>
            <a:pPr>
              <a:tabLst>
                <a:tab pos="1250950" algn="l"/>
              </a:tabLst>
            </a:pPr>
            <a:r>
              <a:rPr lang="en-CA" sz="2000" b="1" dirty="0" smtClean="0">
                <a:latin typeface="Arial" pitchFamily="34" charset="0"/>
                <a:cs typeface="Arial" pitchFamily="34" charset="0"/>
              </a:rPr>
              <a:t>135.1 (1)</a:t>
            </a:r>
            <a:r>
              <a:rPr lang="en-CA" sz="2000" dirty="0" smtClean="0">
                <a:latin typeface="Arial" pitchFamily="34" charset="0"/>
                <a:cs typeface="Arial" pitchFamily="34" charset="0"/>
              </a:rPr>
              <a:t> 	Subject to this section, a policy committee or a work place 	committee shall consist of at least two persons and at least 	half of the members shall be employees who</a:t>
            </a:r>
          </a:p>
          <a:p>
            <a:pPr marL="0" lvl="1">
              <a:tabLst>
                <a:tab pos="1250950" algn="l"/>
              </a:tabLst>
            </a:pPr>
            <a:r>
              <a:rPr lang="en-CA" sz="2000" dirty="0" smtClean="0">
                <a:latin typeface="Arial" pitchFamily="34" charset="0"/>
                <a:cs typeface="Arial" pitchFamily="34" charset="0"/>
              </a:rPr>
              <a:t>	</a:t>
            </a:r>
            <a:r>
              <a:rPr lang="en-CA" sz="2000" b="1" dirty="0" smtClean="0">
                <a:latin typeface="Arial" pitchFamily="34" charset="0"/>
                <a:cs typeface="Arial" pitchFamily="34" charset="0"/>
              </a:rPr>
              <a:t>(</a:t>
            </a:r>
            <a:r>
              <a:rPr lang="en-CA" sz="2000" b="1" i="1" dirty="0" smtClean="0">
                <a:latin typeface="Arial" pitchFamily="34" charset="0"/>
                <a:cs typeface="Arial" pitchFamily="34" charset="0"/>
              </a:rPr>
              <a:t>b</a:t>
            </a:r>
            <a:r>
              <a:rPr lang="en-CA" sz="2000" b="1" dirty="0" smtClean="0">
                <a:latin typeface="Arial" pitchFamily="34" charset="0"/>
                <a:cs typeface="Arial" pitchFamily="34" charset="0"/>
              </a:rPr>
              <a:t>)</a:t>
            </a:r>
            <a:r>
              <a:rPr lang="en-CA" sz="2000" dirty="0" smtClean="0">
                <a:latin typeface="Arial" pitchFamily="34" charset="0"/>
                <a:cs typeface="Arial" pitchFamily="34" charset="0"/>
              </a:rPr>
              <a:t> subject to any regulations made under subsection 	135.2(1), have been selected by</a:t>
            </a:r>
          </a:p>
          <a:p>
            <a:pPr marL="0" lvl="2">
              <a:tabLst>
                <a:tab pos="1250950" algn="l"/>
              </a:tabLst>
            </a:pPr>
            <a:r>
              <a:rPr lang="en-CA" sz="2000" dirty="0" smtClean="0">
                <a:latin typeface="Arial" pitchFamily="34" charset="0"/>
                <a:cs typeface="Arial" pitchFamily="34" charset="0"/>
              </a:rPr>
              <a:t>	</a:t>
            </a:r>
            <a:r>
              <a:rPr lang="en-CA" sz="2000" b="1" dirty="0" smtClean="0">
                <a:latin typeface="Arial" pitchFamily="34" charset="0"/>
                <a:cs typeface="Arial" pitchFamily="34" charset="0"/>
              </a:rPr>
              <a:t>(i)</a:t>
            </a:r>
            <a:r>
              <a:rPr lang="en-CA" sz="2000" dirty="0" smtClean="0">
                <a:latin typeface="Arial" pitchFamily="34" charset="0"/>
                <a:cs typeface="Arial" pitchFamily="34" charset="0"/>
              </a:rPr>
              <a:t> the employees, if the employees are not represented by a 	trade union, or</a:t>
            </a:r>
          </a:p>
          <a:p>
            <a:pPr marL="0" lvl="2">
              <a:tabLst>
                <a:tab pos="1250950" algn="l"/>
              </a:tabLst>
            </a:pPr>
            <a:r>
              <a:rPr lang="en-CA" sz="2000" dirty="0" smtClean="0">
                <a:latin typeface="Arial" pitchFamily="34" charset="0"/>
                <a:cs typeface="Arial" pitchFamily="34" charset="0"/>
              </a:rPr>
              <a:t>	</a:t>
            </a:r>
            <a:r>
              <a:rPr lang="en-CA" sz="2000" b="1" dirty="0" smtClean="0">
                <a:latin typeface="Arial" pitchFamily="34" charset="0"/>
                <a:cs typeface="Arial" pitchFamily="34" charset="0"/>
              </a:rPr>
              <a:t>(ii)</a:t>
            </a:r>
            <a:r>
              <a:rPr lang="en-CA" sz="2000" dirty="0" smtClean="0">
                <a:latin typeface="Arial" pitchFamily="34" charset="0"/>
                <a:cs typeface="Arial" pitchFamily="34" charset="0"/>
              </a:rPr>
              <a:t> the trade union representing employees, in consultation 	with any employees who are not so represented.</a:t>
            </a:r>
            <a:endParaRPr lang="en-CA" sz="2000" dirty="0">
              <a:latin typeface="Arial" pitchFamily="34" charset="0"/>
              <a:cs typeface="Arial" pitchFamily="34" charset="0"/>
            </a:endParaRPr>
          </a:p>
        </p:txBody>
      </p:sp>
      <p:pic>
        <p:nvPicPr>
          <p:cNvPr id="3"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
        <p:nvSpPr>
          <p:cNvPr id="4" name="Title 4"/>
          <p:cNvSpPr txBox="1">
            <a:spLocks/>
          </p:cNvSpPr>
          <p:nvPr/>
        </p:nvSpPr>
        <p:spPr>
          <a:xfrm>
            <a:off x="457200" y="274638"/>
            <a:ext cx="8229600" cy="706090"/>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CA" sz="4000" b="1" i="0" u="none" strike="noStrike" kern="1200" cap="none" spc="0" normalizeH="0" baseline="0" noProof="0" dirty="0" smtClean="0">
                <a:ln>
                  <a:noFill/>
                </a:ln>
                <a:solidFill>
                  <a:schemeClr val="tx2"/>
                </a:solidFill>
                <a:uLnTx/>
                <a:uFillTx/>
                <a:latin typeface="Arial" pitchFamily="34" charset="0"/>
                <a:ea typeface="+mj-ea"/>
                <a:cs typeface="Arial" pitchFamily="34" charset="0"/>
              </a:rPr>
              <a:t>Canada Labour Code - Part II</a:t>
            </a:r>
            <a:endParaRPr kumimoji="0" lang="en-CA" sz="4000" b="1" i="0" u="none" strike="noStrike" kern="1200" cap="none" spc="0" normalizeH="0" baseline="0" noProof="0" dirty="0">
              <a:ln>
                <a:noFill/>
              </a:ln>
              <a:solidFill>
                <a:schemeClr val="tx2"/>
              </a:solidFill>
              <a:uLnTx/>
              <a:uFillTx/>
              <a:latin typeface="Arial" pitchFamily="34" charset="0"/>
              <a:ea typeface="+mj-ea"/>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1"/>
          <p:cNvSpPr>
            <a:spLocks noGrp="1"/>
          </p:cNvSpPr>
          <p:nvPr>
            <p:ph idx="1"/>
          </p:nvPr>
        </p:nvSpPr>
        <p:spPr>
          <a:xfrm>
            <a:off x="354360" y="1628800"/>
            <a:ext cx="8435280" cy="3919165"/>
          </a:xfrm>
        </p:spPr>
        <p:txBody>
          <a:bodyPr/>
          <a:lstStyle/>
          <a:p>
            <a:pPr marL="9525" indent="-9525" eaLnBrk="1" hangingPunct="1">
              <a:buNone/>
            </a:pPr>
            <a:r>
              <a:rPr lang="en-CA" sz="2800" b="1" dirty="0" smtClean="0">
                <a:latin typeface="Arial" pitchFamily="34" charset="0"/>
                <a:cs typeface="Arial" pitchFamily="34" charset="0"/>
              </a:rPr>
              <a:t>38. First Aid/AED Responders?</a:t>
            </a:r>
          </a:p>
          <a:p>
            <a:pPr marL="9525" indent="-9525" eaLnBrk="1" hangingPunct="1">
              <a:buNone/>
            </a:pPr>
            <a:r>
              <a:rPr lang="en-CA" sz="2800" dirty="0" smtClean="0">
                <a:latin typeface="Arial" pitchFamily="34" charset="0"/>
                <a:cs typeface="Arial" pitchFamily="34" charset="0"/>
              </a:rPr>
              <a:t>Yes: 79 %		No: 15%		Don't know: 6 %</a:t>
            </a:r>
          </a:p>
          <a:p>
            <a:pPr marL="9525" indent="-9525" eaLnBrk="1" hangingPunct="1">
              <a:buNone/>
            </a:pPr>
            <a:endParaRPr lang="en-CA" sz="2800" b="1" dirty="0" smtClean="0">
              <a:latin typeface="Arial" pitchFamily="34" charset="0"/>
              <a:cs typeface="Arial" pitchFamily="34" charset="0"/>
            </a:endParaRPr>
          </a:p>
          <a:p>
            <a:pPr marL="9525" indent="-9525" eaLnBrk="1" hangingPunct="1">
              <a:buNone/>
            </a:pPr>
            <a:r>
              <a:rPr lang="en-CA" sz="2800" b="1" dirty="0" smtClean="0">
                <a:latin typeface="Arial" pitchFamily="34" charset="0"/>
                <a:cs typeface="Arial" pitchFamily="34" charset="0"/>
              </a:rPr>
              <a:t>39. AED Units?</a:t>
            </a:r>
            <a:endParaRPr lang="fr-CA" sz="2800" dirty="0" smtClean="0">
              <a:latin typeface="Arial" pitchFamily="34" charset="0"/>
              <a:cs typeface="Arial" pitchFamily="34" charset="0"/>
            </a:endParaRPr>
          </a:p>
          <a:p>
            <a:pPr marL="9525" indent="-9525" eaLnBrk="1" hangingPunct="1">
              <a:buNone/>
            </a:pPr>
            <a:r>
              <a:rPr lang="en-CA" sz="2800" dirty="0" smtClean="0">
                <a:latin typeface="Arial" pitchFamily="34" charset="0"/>
                <a:cs typeface="Arial" pitchFamily="34" charset="0"/>
              </a:rPr>
              <a:t>Yes: 80 %		No: 14%		Don't know: 6 % </a:t>
            </a:r>
          </a:p>
          <a:p>
            <a:pPr marL="9525" indent="-9525" eaLnBrk="1" hangingPunct="1">
              <a:buNone/>
            </a:pPr>
            <a:endParaRPr lang="en-CA" sz="2800" b="1" dirty="0" smtClean="0">
              <a:latin typeface="Arial" pitchFamily="34" charset="0"/>
              <a:cs typeface="Arial" pitchFamily="34" charset="0"/>
            </a:endParaRPr>
          </a:p>
          <a:p>
            <a:pPr marL="9525" indent="-9525" eaLnBrk="1" hangingPunct="1">
              <a:buNone/>
            </a:pPr>
            <a:r>
              <a:rPr lang="en-CA" sz="2800" b="1" dirty="0" smtClean="0">
                <a:latin typeface="Arial" pitchFamily="34" charset="0"/>
                <a:cs typeface="Arial" pitchFamily="34" charset="0"/>
              </a:rPr>
              <a:t>40. First Aid Kits?</a:t>
            </a:r>
          </a:p>
          <a:p>
            <a:pPr marL="9525" indent="-9525" eaLnBrk="1" hangingPunct="1">
              <a:buNone/>
            </a:pPr>
            <a:r>
              <a:rPr lang="en-CA" sz="2800" dirty="0" smtClean="0">
                <a:latin typeface="Arial" pitchFamily="34" charset="0"/>
                <a:cs typeface="Arial" pitchFamily="34" charset="0"/>
              </a:rPr>
              <a:t>Yes: 80 %		No: 13%		Don't know: 7 % </a:t>
            </a:r>
            <a:endParaRPr lang="fr-CA" dirty="0" smtClean="0"/>
          </a:p>
          <a:p>
            <a:pPr eaLnBrk="1" hangingPunct="1"/>
            <a:endParaRPr lang="fr-CA" dirty="0" smtClean="0"/>
          </a:p>
        </p:txBody>
      </p:sp>
      <p:sp>
        <p:nvSpPr>
          <p:cNvPr id="3" name="Title 2"/>
          <p:cNvSpPr>
            <a:spLocks noGrp="1"/>
          </p:cNvSpPr>
          <p:nvPr>
            <p:ph type="title"/>
          </p:nvPr>
        </p:nvSpPr>
        <p:spPr>
          <a:xfrm>
            <a:off x="457200" y="274638"/>
            <a:ext cx="8229600" cy="1143000"/>
          </a:xfrm>
        </p:spPr>
        <p:txBody>
          <a:bodyPr>
            <a:noAutofit/>
          </a:bodyPr>
          <a:lstStyle/>
          <a:p>
            <a:pPr algn="ctr" eaLnBrk="1" hangingPunct="1">
              <a:defRPr/>
            </a:pPr>
            <a:r>
              <a:rPr lang="en-CA" sz="4000" dirty="0" smtClean="0">
                <a:effectLst/>
                <a:latin typeface="Arial" pitchFamily="34" charset="0"/>
                <a:cs typeface="Arial" pitchFamily="34" charset="0"/>
              </a:rPr>
              <a:t>Is/was the committee consulted on the number and location of:</a:t>
            </a:r>
            <a:endParaRPr lang="fr-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16832"/>
            <a:ext cx="8229600" cy="3312368"/>
          </a:xfrm>
        </p:spPr>
        <p:txBody>
          <a:bodyPr/>
          <a:lstStyle/>
          <a:p>
            <a:pPr marL="0" indent="0">
              <a:spcBef>
                <a:spcPts val="0"/>
              </a:spcBef>
              <a:buNone/>
            </a:pPr>
            <a:r>
              <a:rPr lang="en-CA" sz="2800" b="1" dirty="0" smtClean="0">
                <a:latin typeface="Arial" pitchFamily="34" charset="0"/>
                <a:cs typeface="Arial" pitchFamily="34" charset="0"/>
              </a:rPr>
              <a:t>First Aid Attendants</a:t>
            </a:r>
          </a:p>
          <a:p>
            <a:pPr marL="0" indent="0">
              <a:spcBef>
                <a:spcPts val="0"/>
              </a:spcBef>
              <a:buNone/>
            </a:pPr>
            <a:endParaRPr lang="en-CA" sz="2800" b="1" dirty="0" smtClean="0">
              <a:latin typeface="Arial" pitchFamily="34" charset="0"/>
              <a:cs typeface="Arial" pitchFamily="34" charset="0"/>
            </a:endParaRPr>
          </a:p>
          <a:p>
            <a:pPr marL="0" indent="0">
              <a:spcBef>
                <a:spcPts val="0"/>
              </a:spcBef>
              <a:buNone/>
            </a:pPr>
            <a:r>
              <a:rPr lang="en-CA" sz="2800" b="1" dirty="0" smtClean="0">
                <a:latin typeface="Arial" pitchFamily="34" charset="0"/>
                <a:cs typeface="Arial" pitchFamily="34" charset="0"/>
              </a:rPr>
              <a:t>16.3</a:t>
            </a:r>
            <a:r>
              <a:rPr lang="en-CA" sz="2800" dirty="0" smtClean="0">
                <a:latin typeface="Arial" pitchFamily="34" charset="0"/>
                <a:cs typeface="Arial" pitchFamily="34" charset="0"/>
              </a:rPr>
              <a:t> (1)	At every workplace at which six or 			more employees are working at any 		time, the employer shall ensure that 		there is a first aid attendant.</a:t>
            </a:r>
          </a:p>
          <a:p>
            <a:pPr>
              <a:buNone/>
            </a:pPr>
            <a:endParaRPr lang="en-CA" dirty="0"/>
          </a:p>
        </p:txBody>
      </p:sp>
      <p:sp>
        <p:nvSpPr>
          <p:cNvPr id="3" name="Title 2"/>
          <p:cNvSpPr>
            <a:spLocks noGrp="1"/>
          </p:cNvSpPr>
          <p:nvPr>
            <p:ph type="title"/>
          </p:nvPr>
        </p:nvSpPr>
        <p:spPr/>
        <p:txBody>
          <a:bodyPr>
            <a:noAutofit/>
          </a:bodyPr>
          <a:lstStyle/>
          <a:p>
            <a:pPr algn="ctr"/>
            <a:r>
              <a:rPr lang="en-CA" sz="4000" dirty="0" smtClean="0">
                <a:effectLst/>
                <a:latin typeface="Arial" pitchFamily="34" charset="0"/>
                <a:cs typeface="Arial" pitchFamily="34" charset="0"/>
              </a:rPr>
              <a:t>Canada Occupational Health and Safety Regulations</a:t>
            </a:r>
            <a:endParaRPr lang="en-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1"/>
          <p:cNvSpPr>
            <a:spLocks noGrp="1"/>
          </p:cNvSpPr>
          <p:nvPr>
            <p:ph idx="1"/>
          </p:nvPr>
        </p:nvSpPr>
        <p:spPr>
          <a:xfrm>
            <a:off x="457200" y="1554969"/>
            <a:ext cx="8229600" cy="3748062"/>
          </a:xfrm>
        </p:spPr>
        <p:txBody>
          <a:bodyPr/>
          <a:lstStyle/>
          <a:p>
            <a:pPr marL="11113" indent="-11113" eaLnBrk="1" hangingPunct="1">
              <a:spcBef>
                <a:spcPts val="0"/>
              </a:spcBef>
              <a:buNone/>
            </a:pPr>
            <a:r>
              <a:rPr lang="en-CA" sz="2800" b="1" dirty="0" smtClean="0">
                <a:latin typeface="Arial" pitchFamily="34" charset="0"/>
                <a:cs typeface="Arial" pitchFamily="34" charset="0"/>
              </a:rPr>
              <a:t>41. Does your office promote a scent-free environment?</a:t>
            </a:r>
          </a:p>
          <a:p>
            <a:pPr marL="11113" indent="-11113" eaLnBrk="1" hangingPunct="1">
              <a:spcBef>
                <a:spcPts val="0"/>
              </a:spcBef>
              <a:buNone/>
            </a:pPr>
            <a:endParaRPr lang="fr-CA" sz="2800" dirty="0" smtClean="0">
              <a:latin typeface="Arial" pitchFamily="34" charset="0"/>
              <a:cs typeface="Arial" pitchFamily="34" charset="0"/>
            </a:endParaRPr>
          </a:p>
          <a:p>
            <a:pPr marL="11113" indent="-11113" eaLnBrk="1" hangingPunct="1">
              <a:spcBef>
                <a:spcPts val="0"/>
              </a:spcBef>
              <a:buNone/>
            </a:pPr>
            <a:r>
              <a:rPr lang="en-CA" sz="2800" b="1" dirty="0" smtClean="0">
                <a:latin typeface="Arial" pitchFamily="34" charset="0"/>
                <a:cs typeface="Arial" pitchFamily="34" charset="0"/>
              </a:rPr>
              <a:t>Yes:				</a:t>
            </a:r>
            <a:r>
              <a:rPr lang="en-CA" sz="2800" dirty="0" smtClean="0">
                <a:latin typeface="Arial" pitchFamily="34" charset="0"/>
                <a:cs typeface="Arial" pitchFamily="34" charset="0"/>
              </a:rPr>
              <a:t>84 % </a:t>
            </a:r>
          </a:p>
          <a:p>
            <a:pPr marL="11113" indent="-11113" eaLnBrk="1" hangingPunct="1">
              <a:spcBef>
                <a:spcPts val="0"/>
              </a:spcBef>
              <a:buNone/>
            </a:pPr>
            <a:endParaRPr lang="en-CA" sz="2800" dirty="0" smtClean="0">
              <a:latin typeface="Arial" pitchFamily="34" charset="0"/>
              <a:cs typeface="Arial" pitchFamily="34" charset="0"/>
            </a:endParaRPr>
          </a:p>
          <a:p>
            <a:pPr marL="11113" indent="-11113" eaLnBrk="1" hangingPunct="1">
              <a:spcBef>
                <a:spcPts val="0"/>
              </a:spcBef>
              <a:buNone/>
            </a:pPr>
            <a:r>
              <a:rPr lang="en-CA" sz="2800" b="1" dirty="0" smtClean="0">
                <a:latin typeface="Arial" pitchFamily="34" charset="0"/>
                <a:cs typeface="Arial" pitchFamily="34" charset="0"/>
              </a:rPr>
              <a:t>No:				</a:t>
            </a:r>
            <a:r>
              <a:rPr lang="en-CA" sz="2800" dirty="0" smtClean="0">
                <a:latin typeface="Arial" pitchFamily="34" charset="0"/>
                <a:cs typeface="Arial" pitchFamily="34" charset="0"/>
              </a:rPr>
              <a:t>14 % </a:t>
            </a:r>
          </a:p>
          <a:p>
            <a:pPr marL="11113" indent="-11113" eaLnBrk="1" hangingPunct="1">
              <a:spcBef>
                <a:spcPts val="0"/>
              </a:spcBef>
              <a:buNone/>
            </a:pPr>
            <a:endParaRPr lang="en-CA" sz="2800" dirty="0" smtClean="0">
              <a:latin typeface="Arial" pitchFamily="34" charset="0"/>
              <a:cs typeface="Arial" pitchFamily="34" charset="0"/>
            </a:endParaRPr>
          </a:p>
          <a:p>
            <a:pPr marL="11113" indent="-11113" eaLnBrk="1" hangingPunct="1">
              <a:spcBef>
                <a:spcPts val="0"/>
              </a:spcBef>
              <a:buNone/>
            </a:pPr>
            <a:r>
              <a:rPr lang="en-CA" sz="2800" b="1" dirty="0" smtClean="0">
                <a:latin typeface="Arial" pitchFamily="34" charset="0"/>
                <a:cs typeface="Arial" pitchFamily="34" charset="0"/>
              </a:rPr>
              <a:t>Don't know:		</a:t>
            </a:r>
            <a:r>
              <a:rPr lang="en-CA" sz="2800" dirty="0" smtClean="0">
                <a:latin typeface="Arial" pitchFamily="34" charset="0"/>
                <a:cs typeface="Arial" pitchFamily="34" charset="0"/>
              </a:rPr>
              <a:t>2 % </a:t>
            </a:r>
            <a:endParaRPr lang="fr-CA" sz="2800" dirty="0" smtClean="0">
              <a:latin typeface="Arial" pitchFamily="34" charset="0"/>
              <a:cs typeface="Arial" pitchFamily="34" charset="0"/>
            </a:endParaRPr>
          </a:p>
        </p:txBody>
      </p:sp>
      <p:sp>
        <p:nvSpPr>
          <p:cNvPr id="3" name="Title 2"/>
          <p:cNvSpPr>
            <a:spLocks noGrp="1"/>
          </p:cNvSpPr>
          <p:nvPr>
            <p:ph type="title"/>
          </p:nvPr>
        </p:nvSpPr>
        <p:spPr>
          <a:xfrm>
            <a:off x="457200" y="274638"/>
            <a:ext cx="8229600" cy="1143000"/>
          </a:xfrm>
        </p:spPr>
        <p:txBody>
          <a:bodyPr>
            <a:normAutofit/>
          </a:bodyPr>
          <a:lstStyle/>
          <a:p>
            <a:pPr algn="ctr" eaLnBrk="1" hangingPunct="1">
              <a:defRPr/>
            </a:pPr>
            <a:r>
              <a:rPr lang="en-CA" sz="4000" dirty="0" smtClean="0">
                <a:effectLst/>
                <a:latin typeface="Arial" pitchFamily="34" charset="0"/>
                <a:cs typeface="Arial" pitchFamily="34" charset="0"/>
              </a:rPr>
              <a:t>CHEMICAL SENSITIVITIES</a:t>
            </a:r>
            <a:endParaRPr lang="fr-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1"/>
          <p:cNvSpPr>
            <a:spLocks noGrp="1"/>
          </p:cNvSpPr>
          <p:nvPr>
            <p:ph idx="1"/>
          </p:nvPr>
        </p:nvSpPr>
        <p:spPr>
          <a:xfrm>
            <a:off x="457200" y="1268760"/>
            <a:ext cx="8507288" cy="4392488"/>
          </a:xfrm>
        </p:spPr>
        <p:txBody>
          <a:bodyPr/>
          <a:lstStyle/>
          <a:p>
            <a:pPr marL="9525" indent="-9525" eaLnBrk="1" hangingPunct="1">
              <a:spcBef>
                <a:spcPts val="0"/>
              </a:spcBef>
              <a:buNone/>
            </a:pPr>
            <a:r>
              <a:rPr lang="en-CA" sz="2400" b="1" dirty="0" smtClean="0">
                <a:latin typeface="Arial" pitchFamily="34" charset="0"/>
                <a:cs typeface="Arial" pitchFamily="34" charset="0"/>
              </a:rPr>
              <a:t>42. Ergonomic Assessments</a:t>
            </a:r>
          </a:p>
          <a:p>
            <a:pPr marL="9525" indent="-9525" eaLnBrk="1" hangingPunct="1">
              <a:spcBef>
                <a:spcPts val="0"/>
              </a:spcBef>
              <a:buNone/>
            </a:pPr>
            <a:r>
              <a:rPr lang="en-CA" sz="2400" dirty="0" smtClean="0">
                <a:latin typeface="Arial" pitchFamily="34" charset="0"/>
                <a:cs typeface="Arial" pitchFamily="34" charset="0"/>
              </a:rPr>
              <a:t>Yes: 66 %		No: 14 %		Don't know: 20 %</a:t>
            </a:r>
          </a:p>
          <a:p>
            <a:pPr marL="9525" indent="-9525" eaLnBrk="1" hangingPunct="1">
              <a:spcBef>
                <a:spcPts val="0"/>
              </a:spcBef>
              <a:buNone/>
            </a:pPr>
            <a:endParaRPr lang="fr-CA" sz="2400" dirty="0" smtClean="0">
              <a:latin typeface="Arial" pitchFamily="34" charset="0"/>
              <a:cs typeface="Arial" pitchFamily="34" charset="0"/>
            </a:endParaRPr>
          </a:p>
          <a:p>
            <a:pPr marL="9525" indent="-9525" eaLnBrk="1" hangingPunct="1">
              <a:spcBef>
                <a:spcPts val="0"/>
              </a:spcBef>
              <a:buNone/>
            </a:pPr>
            <a:r>
              <a:rPr lang="en-CA" sz="2400" b="1" dirty="0" smtClean="0">
                <a:latin typeface="Arial" pitchFamily="34" charset="0"/>
                <a:cs typeface="Arial" pitchFamily="34" charset="0"/>
              </a:rPr>
              <a:t>43. Air Quality Testing</a:t>
            </a:r>
            <a:endParaRPr lang="fr-CA" sz="2400" dirty="0" smtClean="0">
              <a:latin typeface="Arial" pitchFamily="34" charset="0"/>
              <a:cs typeface="Arial" pitchFamily="34" charset="0"/>
            </a:endParaRPr>
          </a:p>
          <a:p>
            <a:pPr marL="9525" indent="-9525" eaLnBrk="1" hangingPunct="1">
              <a:spcBef>
                <a:spcPts val="0"/>
              </a:spcBef>
              <a:buNone/>
            </a:pPr>
            <a:r>
              <a:rPr lang="en-CA" sz="2400" dirty="0" smtClean="0">
                <a:latin typeface="Arial" pitchFamily="34" charset="0"/>
                <a:cs typeface="Arial" pitchFamily="34" charset="0"/>
              </a:rPr>
              <a:t>Yes: 26 %		No: 29 %		Don't know: 45 %</a:t>
            </a:r>
          </a:p>
          <a:p>
            <a:pPr marL="9525" indent="-9525" eaLnBrk="1" hangingPunct="1">
              <a:spcBef>
                <a:spcPts val="0"/>
              </a:spcBef>
              <a:buNone/>
            </a:pPr>
            <a:endParaRPr lang="en-CA" sz="2400" dirty="0" smtClean="0">
              <a:latin typeface="Arial" pitchFamily="34" charset="0"/>
              <a:cs typeface="Arial" pitchFamily="34" charset="0"/>
            </a:endParaRPr>
          </a:p>
          <a:p>
            <a:pPr marL="9525" indent="-9525" eaLnBrk="1" hangingPunct="1">
              <a:spcBef>
                <a:spcPts val="0"/>
              </a:spcBef>
              <a:buNone/>
            </a:pPr>
            <a:r>
              <a:rPr lang="en-CA" sz="2400" b="1" dirty="0" smtClean="0">
                <a:latin typeface="Arial" pitchFamily="34" charset="0"/>
                <a:cs typeface="Arial" pitchFamily="34" charset="0"/>
              </a:rPr>
              <a:t>44. Fitness to Work</a:t>
            </a:r>
          </a:p>
          <a:p>
            <a:pPr marL="9525" indent="-9525" eaLnBrk="1" hangingPunct="1">
              <a:spcBef>
                <a:spcPts val="0"/>
              </a:spcBef>
              <a:buNone/>
            </a:pPr>
            <a:r>
              <a:rPr lang="en-CA" sz="2400" dirty="0" smtClean="0">
                <a:latin typeface="Arial" pitchFamily="34" charset="0"/>
                <a:cs typeface="Arial" pitchFamily="34" charset="0"/>
              </a:rPr>
              <a:t>Yes: 32 %		No: 21 %		Don't know: 47 %</a:t>
            </a:r>
          </a:p>
          <a:p>
            <a:pPr marL="9525" indent="-9525" eaLnBrk="1" hangingPunct="1">
              <a:spcBef>
                <a:spcPts val="0"/>
              </a:spcBef>
              <a:buNone/>
            </a:pPr>
            <a:r>
              <a:rPr lang="en-CA" sz="2400" dirty="0" smtClean="0">
                <a:latin typeface="Arial" pitchFamily="34" charset="0"/>
                <a:cs typeface="Arial" pitchFamily="34" charset="0"/>
              </a:rPr>
              <a:t> </a:t>
            </a:r>
            <a:endParaRPr lang="fr-CA" sz="2400" dirty="0" smtClean="0">
              <a:latin typeface="Arial" pitchFamily="34" charset="0"/>
              <a:cs typeface="Arial" pitchFamily="34" charset="0"/>
            </a:endParaRPr>
          </a:p>
          <a:p>
            <a:pPr marL="9525" indent="-9525" eaLnBrk="1" hangingPunct="1">
              <a:spcBef>
                <a:spcPts val="0"/>
              </a:spcBef>
              <a:buNone/>
            </a:pPr>
            <a:r>
              <a:rPr lang="en-CA" sz="2400" b="1" dirty="0" smtClean="0">
                <a:latin typeface="Arial" pitchFamily="34" charset="0"/>
                <a:cs typeface="Arial" pitchFamily="34" charset="0"/>
              </a:rPr>
              <a:t>46. If Yes, was the committee satisfied with their service?</a:t>
            </a:r>
          </a:p>
          <a:p>
            <a:pPr marL="9525" indent="-9525" eaLnBrk="1" hangingPunct="1">
              <a:spcBef>
                <a:spcPts val="0"/>
              </a:spcBef>
              <a:buNone/>
            </a:pPr>
            <a:r>
              <a:rPr lang="en-CA" sz="2400" dirty="0" smtClean="0">
                <a:latin typeface="Arial" pitchFamily="34" charset="0"/>
                <a:cs typeface="Arial" pitchFamily="34" charset="0"/>
              </a:rPr>
              <a:t>Always: 45 %	Sometimes: 53 %		Never: 2 % </a:t>
            </a:r>
            <a:endParaRPr lang="fr-CA" sz="2400" dirty="0" smtClean="0">
              <a:latin typeface="Arial" pitchFamily="34" charset="0"/>
              <a:cs typeface="Arial" pitchFamily="34" charset="0"/>
            </a:endParaRPr>
          </a:p>
        </p:txBody>
      </p:sp>
      <p:sp>
        <p:nvSpPr>
          <p:cNvPr id="3" name="Title 2"/>
          <p:cNvSpPr>
            <a:spLocks noGrp="1"/>
          </p:cNvSpPr>
          <p:nvPr>
            <p:ph type="title"/>
          </p:nvPr>
        </p:nvSpPr>
        <p:spPr>
          <a:xfrm>
            <a:off x="457200" y="188640"/>
            <a:ext cx="8229600" cy="1008112"/>
          </a:xfrm>
        </p:spPr>
        <p:txBody>
          <a:bodyPr>
            <a:normAutofit/>
          </a:bodyPr>
          <a:lstStyle/>
          <a:p>
            <a:pPr algn="ctr" eaLnBrk="1" hangingPunct="1">
              <a:defRPr/>
            </a:pPr>
            <a:r>
              <a:rPr lang="en-CA" sz="2600" dirty="0" smtClean="0">
                <a:effectLst/>
                <a:latin typeface="Arial" pitchFamily="34" charset="0"/>
                <a:cs typeface="Arial" pitchFamily="34" charset="0"/>
              </a:rPr>
              <a:t>HAS YOUR OFFICE USED AIM (Health Care Service Provider) FOR ANY OF THE FOLLOWING:</a:t>
            </a:r>
            <a:endParaRPr lang="fr-CA" sz="26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1"/>
          <p:cNvSpPr>
            <a:spLocks noGrp="1"/>
          </p:cNvSpPr>
          <p:nvPr>
            <p:ph idx="1"/>
          </p:nvPr>
        </p:nvSpPr>
        <p:spPr>
          <a:xfrm>
            <a:off x="467544" y="1309924"/>
            <a:ext cx="8147248" cy="4238153"/>
          </a:xfrm>
        </p:spPr>
        <p:txBody>
          <a:bodyPr/>
          <a:lstStyle/>
          <a:p>
            <a:pPr marL="9525" indent="-9525" eaLnBrk="1" hangingPunct="1">
              <a:spcBef>
                <a:spcPts val="0"/>
              </a:spcBef>
              <a:buNone/>
            </a:pPr>
            <a:r>
              <a:rPr lang="en-CA" sz="2300" b="1" dirty="0" smtClean="0">
                <a:latin typeface="Arial" pitchFamily="34" charset="0"/>
                <a:cs typeface="Arial" pitchFamily="34" charset="0"/>
              </a:rPr>
              <a:t>47. NAOSH Week</a:t>
            </a:r>
          </a:p>
          <a:p>
            <a:pPr marL="9525" indent="-9525" eaLnBrk="1" hangingPunct="1">
              <a:spcBef>
                <a:spcPts val="0"/>
              </a:spcBef>
              <a:buNone/>
            </a:pPr>
            <a:r>
              <a:rPr lang="en-CA" sz="2300" dirty="0" smtClean="0">
                <a:latin typeface="Arial" pitchFamily="34" charset="0"/>
                <a:cs typeface="Arial" pitchFamily="34" charset="0"/>
              </a:rPr>
              <a:t>Yes: 60 %		No: 34 %		Don't know: 6 %</a:t>
            </a:r>
          </a:p>
          <a:p>
            <a:pPr marL="9525" indent="-9525" eaLnBrk="1" hangingPunct="1">
              <a:spcBef>
                <a:spcPts val="0"/>
              </a:spcBef>
              <a:buNone/>
            </a:pPr>
            <a:r>
              <a:rPr lang="en-CA" sz="2300" b="1" dirty="0" smtClean="0">
                <a:latin typeface="Arial" pitchFamily="34" charset="0"/>
                <a:cs typeface="Arial" pitchFamily="34" charset="0"/>
              </a:rPr>
              <a:t>48. Emergency Evacuation Planning Week</a:t>
            </a:r>
          </a:p>
          <a:p>
            <a:pPr marL="9525" indent="-9525" eaLnBrk="1" hangingPunct="1">
              <a:spcBef>
                <a:spcPts val="0"/>
              </a:spcBef>
              <a:buNone/>
            </a:pPr>
            <a:r>
              <a:rPr lang="en-CA" sz="2300" dirty="0" smtClean="0">
                <a:latin typeface="Arial" pitchFamily="34" charset="0"/>
                <a:cs typeface="Arial" pitchFamily="34" charset="0"/>
              </a:rPr>
              <a:t>Yes: 38 %		No: 48 %		Don't know: 14 %</a:t>
            </a:r>
          </a:p>
          <a:p>
            <a:pPr marL="9525" indent="-9525" eaLnBrk="1" hangingPunct="1">
              <a:spcBef>
                <a:spcPts val="0"/>
              </a:spcBef>
              <a:buNone/>
            </a:pPr>
            <a:r>
              <a:rPr lang="en-CA" sz="2300" b="1" dirty="0" smtClean="0">
                <a:latin typeface="Arial" pitchFamily="34" charset="0"/>
                <a:cs typeface="Arial" pitchFamily="34" charset="0"/>
              </a:rPr>
              <a:t>49. Day of Mourning (April 28</a:t>
            </a:r>
            <a:r>
              <a:rPr lang="en-CA" sz="2300" b="1" baseline="30000" dirty="0" smtClean="0">
                <a:latin typeface="Arial" pitchFamily="34" charset="0"/>
                <a:cs typeface="Arial" pitchFamily="34" charset="0"/>
              </a:rPr>
              <a:t>th</a:t>
            </a:r>
            <a:r>
              <a:rPr lang="en-CA" sz="2300" b="1" dirty="0" smtClean="0">
                <a:latin typeface="Arial" pitchFamily="34" charset="0"/>
                <a:cs typeface="Arial" pitchFamily="34" charset="0"/>
              </a:rPr>
              <a:t>)</a:t>
            </a:r>
          </a:p>
          <a:p>
            <a:pPr marL="9525" indent="-9525" eaLnBrk="1" hangingPunct="1">
              <a:spcBef>
                <a:spcPts val="0"/>
              </a:spcBef>
              <a:buNone/>
            </a:pPr>
            <a:r>
              <a:rPr lang="en-CA" sz="2300" dirty="0" smtClean="0">
                <a:latin typeface="Arial" pitchFamily="34" charset="0"/>
                <a:cs typeface="Arial" pitchFamily="34" charset="0"/>
              </a:rPr>
              <a:t>Yes: 48 %		No: 40 %		Don't know: 12 %</a:t>
            </a:r>
          </a:p>
          <a:p>
            <a:pPr marL="9525" indent="-9525" eaLnBrk="1" hangingPunct="1">
              <a:spcBef>
                <a:spcPts val="0"/>
              </a:spcBef>
              <a:buNone/>
            </a:pPr>
            <a:r>
              <a:rPr lang="en-CA" sz="2300" b="1" dirty="0" smtClean="0">
                <a:latin typeface="Arial" pitchFamily="34" charset="0"/>
                <a:cs typeface="Arial" pitchFamily="34" charset="0"/>
              </a:rPr>
              <a:t>50. Lunch and Learns on OHS Topics</a:t>
            </a:r>
          </a:p>
          <a:p>
            <a:pPr marL="9525" indent="-9525" eaLnBrk="1" hangingPunct="1">
              <a:spcBef>
                <a:spcPts val="0"/>
              </a:spcBef>
              <a:buNone/>
            </a:pPr>
            <a:r>
              <a:rPr lang="en-CA" sz="2300" dirty="0" smtClean="0">
                <a:latin typeface="Arial" pitchFamily="34" charset="0"/>
                <a:cs typeface="Arial" pitchFamily="34" charset="0"/>
              </a:rPr>
              <a:t>Yes: 38 %		No: 52 %		Don't know: 10 % </a:t>
            </a:r>
          </a:p>
          <a:p>
            <a:pPr marL="9525" indent="-9525" eaLnBrk="1" hangingPunct="1">
              <a:spcBef>
                <a:spcPts val="0"/>
              </a:spcBef>
              <a:buNone/>
            </a:pPr>
            <a:r>
              <a:rPr lang="en-CA" sz="2300" b="1" dirty="0" smtClean="0">
                <a:latin typeface="Arial" pitchFamily="34" charset="0"/>
                <a:cs typeface="Arial" pitchFamily="34" charset="0"/>
              </a:rPr>
              <a:t>51. Flu Shot Clinics</a:t>
            </a:r>
          </a:p>
          <a:p>
            <a:pPr marL="9525" indent="-9525" eaLnBrk="1" hangingPunct="1">
              <a:spcBef>
                <a:spcPts val="0"/>
              </a:spcBef>
              <a:buNone/>
            </a:pPr>
            <a:r>
              <a:rPr lang="en-CA" sz="2300" dirty="0" smtClean="0">
                <a:latin typeface="Arial" pitchFamily="34" charset="0"/>
                <a:cs typeface="Arial" pitchFamily="34" charset="0"/>
              </a:rPr>
              <a:t>Yes: 31 %		No: 59 %		Don't know: 10 %</a:t>
            </a:r>
          </a:p>
          <a:p>
            <a:pPr marL="9525" indent="-9525" eaLnBrk="1" hangingPunct="1">
              <a:spcBef>
                <a:spcPts val="0"/>
              </a:spcBef>
              <a:buNone/>
            </a:pPr>
            <a:r>
              <a:rPr lang="en-CA" sz="2300" b="1" dirty="0" smtClean="0">
                <a:latin typeface="Arial" pitchFamily="34" charset="0"/>
                <a:cs typeface="Arial" pitchFamily="34" charset="0"/>
              </a:rPr>
              <a:t>52. Health/Wellness Clinics</a:t>
            </a:r>
          </a:p>
          <a:p>
            <a:pPr marL="9525" indent="-9525" eaLnBrk="1" hangingPunct="1">
              <a:spcBef>
                <a:spcPts val="0"/>
              </a:spcBef>
              <a:buNone/>
            </a:pPr>
            <a:r>
              <a:rPr lang="en-CA" sz="2300" dirty="0" smtClean="0">
                <a:latin typeface="Arial" pitchFamily="34" charset="0"/>
                <a:cs typeface="Arial" pitchFamily="34" charset="0"/>
              </a:rPr>
              <a:t>Yes: 39 %		No: 47 %		Don't know: 14 %</a:t>
            </a:r>
            <a:endParaRPr lang="fr-CA" sz="2300" dirty="0" smtClean="0">
              <a:latin typeface="Arial" pitchFamily="34" charset="0"/>
              <a:cs typeface="Arial" pitchFamily="34" charset="0"/>
            </a:endParaRPr>
          </a:p>
          <a:p>
            <a:pPr marL="9525" indent="-9525" eaLnBrk="1" hangingPunct="1">
              <a:spcBef>
                <a:spcPts val="0"/>
              </a:spcBef>
              <a:buNone/>
            </a:pPr>
            <a:r>
              <a:rPr lang="en-CA" sz="2600" dirty="0" smtClean="0">
                <a:latin typeface="Arial" pitchFamily="34" charset="0"/>
                <a:cs typeface="Arial" pitchFamily="34" charset="0"/>
              </a:rPr>
              <a:t> </a:t>
            </a:r>
            <a:endParaRPr lang="fr-CA" sz="2600" dirty="0" smtClean="0">
              <a:latin typeface="Arial" pitchFamily="34" charset="0"/>
              <a:cs typeface="Arial" pitchFamily="34" charset="0"/>
            </a:endParaRPr>
          </a:p>
          <a:p>
            <a:pPr marL="9525" indent="-9525" eaLnBrk="1" hangingPunct="1">
              <a:spcBef>
                <a:spcPts val="0"/>
              </a:spcBef>
              <a:buNone/>
            </a:pPr>
            <a:r>
              <a:rPr lang="en-CA" sz="2600" dirty="0" smtClean="0">
                <a:latin typeface="Arial" pitchFamily="34" charset="0"/>
                <a:cs typeface="Arial" pitchFamily="34" charset="0"/>
              </a:rPr>
              <a:t> </a:t>
            </a:r>
            <a:endParaRPr lang="fr-CA" sz="2600" dirty="0" smtClean="0">
              <a:latin typeface="Arial" pitchFamily="34" charset="0"/>
              <a:cs typeface="Arial" pitchFamily="34" charset="0"/>
            </a:endParaRPr>
          </a:p>
          <a:p>
            <a:pPr marL="9525" indent="-9525" eaLnBrk="1" hangingPunct="1">
              <a:spcBef>
                <a:spcPts val="0"/>
              </a:spcBef>
              <a:buNone/>
            </a:pPr>
            <a:endParaRPr lang="en-CA" sz="2600" dirty="0" smtClean="0">
              <a:latin typeface="Arial" pitchFamily="34" charset="0"/>
              <a:cs typeface="Arial" pitchFamily="34" charset="0"/>
            </a:endParaRPr>
          </a:p>
          <a:p>
            <a:pPr marL="9525" indent="-9525" eaLnBrk="1" hangingPunct="1">
              <a:spcBef>
                <a:spcPts val="0"/>
              </a:spcBef>
              <a:buNone/>
            </a:pPr>
            <a:r>
              <a:rPr lang="en-CA" sz="2600" dirty="0" smtClean="0">
                <a:latin typeface="Arial" pitchFamily="34" charset="0"/>
                <a:cs typeface="Arial" pitchFamily="34" charset="0"/>
              </a:rPr>
              <a:t> </a:t>
            </a:r>
            <a:endParaRPr lang="fr-CA" sz="2600" dirty="0" smtClean="0">
              <a:latin typeface="Arial" pitchFamily="34" charset="0"/>
              <a:cs typeface="Arial" pitchFamily="34" charset="0"/>
            </a:endParaRPr>
          </a:p>
        </p:txBody>
      </p:sp>
      <p:sp>
        <p:nvSpPr>
          <p:cNvPr id="3" name="Title 2"/>
          <p:cNvSpPr>
            <a:spLocks noGrp="1"/>
          </p:cNvSpPr>
          <p:nvPr>
            <p:ph type="title"/>
          </p:nvPr>
        </p:nvSpPr>
        <p:spPr>
          <a:xfrm>
            <a:off x="457200" y="116632"/>
            <a:ext cx="8229600" cy="1080120"/>
          </a:xfrm>
        </p:spPr>
        <p:txBody>
          <a:bodyPr>
            <a:noAutofit/>
          </a:bodyPr>
          <a:lstStyle/>
          <a:p>
            <a:pPr algn="ctr" eaLnBrk="1" hangingPunct="1">
              <a:defRPr/>
            </a:pPr>
            <a:r>
              <a:rPr lang="en-CA" sz="3200" dirty="0" smtClean="0">
                <a:effectLst/>
                <a:latin typeface="Arial" pitchFamily="34" charset="0"/>
                <a:cs typeface="Arial" pitchFamily="34" charset="0"/>
              </a:rPr>
              <a:t>DOES THE COMMITTEE PARTICIPATE IN OR COORDINATE THESE H&amp;S EVENTS?</a:t>
            </a:r>
            <a:endParaRPr lang="fr-CA" sz="32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1"/>
          <p:cNvSpPr>
            <a:spLocks noGrp="1"/>
          </p:cNvSpPr>
          <p:nvPr>
            <p:ph idx="1"/>
          </p:nvPr>
        </p:nvSpPr>
        <p:spPr/>
        <p:txBody>
          <a:bodyPr/>
          <a:lstStyle/>
          <a:p>
            <a:pPr marL="0" indent="0" eaLnBrk="1" hangingPunct="1">
              <a:spcBef>
                <a:spcPts val="0"/>
              </a:spcBef>
              <a:buNone/>
            </a:pPr>
            <a:r>
              <a:rPr lang="en-CA" sz="3000" b="1" dirty="0" smtClean="0">
                <a:latin typeface="Arial" pitchFamily="34" charset="0"/>
                <a:cs typeface="Arial" pitchFamily="34" charset="0"/>
              </a:rPr>
              <a:t>54. Does the committee always receive/review the minutes of the National H&amp;S Policy Committee</a:t>
            </a:r>
          </a:p>
          <a:p>
            <a:pPr marL="0" indent="0" eaLnBrk="1" hangingPunct="1">
              <a:spcBef>
                <a:spcPts val="0"/>
              </a:spcBef>
              <a:buNone/>
            </a:pPr>
            <a:endParaRPr lang="fr-CA" sz="3000" dirty="0" smtClean="0">
              <a:latin typeface="Arial" pitchFamily="34" charset="0"/>
              <a:cs typeface="Arial" pitchFamily="34" charset="0"/>
            </a:endParaRPr>
          </a:p>
          <a:p>
            <a:pPr marL="0" indent="0" eaLnBrk="1" hangingPunct="1">
              <a:spcBef>
                <a:spcPts val="0"/>
              </a:spcBef>
              <a:buNone/>
            </a:pPr>
            <a:r>
              <a:rPr lang="en-CA" sz="3000" dirty="0" smtClean="0">
                <a:latin typeface="Arial" pitchFamily="34" charset="0"/>
                <a:cs typeface="Arial" pitchFamily="34" charset="0"/>
              </a:rPr>
              <a:t>Yes:				61 %</a:t>
            </a:r>
          </a:p>
          <a:p>
            <a:pPr marL="0" indent="0" eaLnBrk="1" hangingPunct="1">
              <a:spcBef>
                <a:spcPts val="0"/>
              </a:spcBef>
              <a:buNone/>
            </a:pPr>
            <a:endParaRPr lang="en-CA" sz="3000" dirty="0" smtClean="0">
              <a:latin typeface="Arial" pitchFamily="34" charset="0"/>
              <a:cs typeface="Arial" pitchFamily="34" charset="0"/>
            </a:endParaRPr>
          </a:p>
          <a:p>
            <a:pPr marL="0" indent="0" eaLnBrk="1" hangingPunct="1">
              <a:spcBef>
                <a:spcPts val="0"/>
              </a:spcBef>
              <a:buNone/>
            </a:pPr>
            <a:r>
              <a:rPr lang="en-CA" sz="3000" dirty="0" smtClean="0">
                <a:latin typeface="Arial" pitchFamily="34" charset="0"/>
                <a:cs typeface="Arial" pitchFamily="34" charset="0"/>
              </a:rPr>
              <a:t>No:				26 %</a:t>
            </a:r>
          </a:p>
          <a:p>
            <a:pPr marL="0" indent="0" eaLnBrk="1" hangingPunct="1">
              <a:spcBef>
                <a:spcPts val="0"/>
              </a:spcBef>
              <a:buNone/>
            </a:pPr>
            <a:endParaRPr lang="en-CA" sz="3000" dirty="0" smtClean="0">
              <a:latin typeface="Arial" pitchFamily="34" charset="0"/>
              <a:cs typeface="Arial" pitchFamily="34" charset="0"/>
            </a:endParaRPr>
          </a:p>
          <a:p>
            <a:pPr marL="0" indent="0" eaLnBrk="1" hangingPunct="1">
              <a:spcBef>
                <a:spcPts val="0"/>
              </a:spcBef>
              <a:buNone/>
            </a:pPr>
            <a:r>
              <a:rPr lang="en-CA" sz="3000" dirty="0" smtClean="0">
                <a:latin typeface="Arial" pitchFamily="34" charset="0"/>
                <a:cs typeface="Arial" pitchFamily="34" charset="0"/>
              </a:rPr>
              <a:t>Don't know:		13 % </a:t>
            </a:r>
            <a:endParaRPr lang="fr-CA" sz="3000" dirty="0" smtClean="0">
              <a:latin typeface="Arial" pitchFamily="34" charset="0"/>
              <a:cs typeface="Arial" pitchFamily="34" charset="0"/>
            </a:endParaRPr>
          </a:p>
        </p:txBody>
      </p:sp>
      <p:sp>
        <p:nvSpPr>
          <p:cNvPr id="3" name="Title 2"/>
          <p:cNvSpPr>
            <a:spLocks noGrp="1"/>
          </p:cNvSpPr>
          <p:nvPr>
            <p:ph type="title"/>
          </p:nvPr>
        </p:nvSpPr>
        <p:spPr/>
        <p:txBody>
          <a:bodyPr>
            <a:normAutofit/>
          </a:bodyPr>
          <a:lstStyle/>
          <a:p>
            <a:pPr algn="ctr" eaLnBrk="1" hangingPunct="1">
              <a:defRPr/>
            </a:pPr>
            <a:r>
              <a:rPr lang="en-CA" sz="4000" dirty="0" smtClean="0">
                <a:effectLst/>
                <a:latin typeface="Arial" pitchFamily="34" charset="0"/>
                <a:cs typeface="Arial" pitchFamily="34" charset="0"/>
              </a:rPr>
              <a:t>POLICY COMMITTEE</a:t>
            </a:r>
            <a:endParaRPr lang="fr-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1"/>
          <p:cNvSpPr>
            <a:spLocks noGrp="1"/>
          </p:cNvSpPr>
          <p:nvPr>
            <p:ph idx="1"/>
          </p:nvPr>
        </p:nvSpPr>
        <p:spPr>
          <a:xfrm>
            <a:off x="457200" y="980728"/>
            <a:ext cx="8229600" cy="4896544"/>
          </a:xfrm>
        </p:spPr>
        <p:txBody>
          <a:bodyPr/>
          <a:lstStyle/>
          <a:p>
            <a:pPr marL="9525" indent="-9525" eaLnBrk="1" hangingPunct="1">
              <a:spcBef>
                <a:spcPts val="0"/>
              </a:spcBef>
              <a:buNone/>
            </a:pPr>
            <a:r>
              <a:rPr lang="en-CA" sz="2200" b="1" dirty="0" smtClean="0">
                <a:latin typeface="Arial" pitchFamily="34" charset="0"/>
                <a:cs typeface="Arial" pitchFamily="34" charset="0"/>
              </a:rPr>
              <a:t>55. Have any representatives experienced problems in obtaining time to fulfill their H&amp;S duties?</a:t>
            </a:r>
          </a:p>
          <a:p>
            <a:pPr marL="9525" indent="-9525" eaLnBrk="1" hangingPunct="1">
              <a:spcBef>
                <a:spcPts val="0"/>
              </a:spcBef>
              <a:buNone/>
            </a:pPr>
            <a:r>
              <a:rPr lang="en-CA" sz="2200" dirty="0" smtClean="0">
                <a:latin typeface="Arial" pitchFamily="34" charset="0"/>
                <a:cs typeface="Arial" pitchFamily="34" charset="0"/>
              </a:rPr>
              <a:t>Yes: 15 %		No: 79 %		Don't know: 6 %</a:t>
            </a:r>
          </a:p>
          <a:p>
            <a:pPr marL="9525" indent="-9525" eaLnBrk="1" hangingPunct="1">
              <a:spcBef>
                <a:spcPts val="0"/>
              </a:spcBef>
              <a:buNone/>
            </a:pPr>
            <a:r>
              <a:rPr lang="en-CA" sz="2200" b="1" dirty="0" smtClean="0">
                <a:latin typeface="Arial" pitchFamily="34" charset="0"/>
                <a:cs typeface="Arial" pitchFamily="34" charset="0"/>
              </a:rPr>
              <a:t>56. Are your meetings frequently postponed or cancelled?</a:t>
            </a:r>
          </a:p>
          <a:p>
            <a:pPr marL="9525" indent="-9525" eaLnBrk="1" hangingPunct="1">
              <a:spcBef>
                <a:spcPts val="0"/>
              </a:spcBef>
              <a:buNone/>
            </a:pPr>
            <a:r>
              <a:rPr lang="en-CA" sz="2200" dirty="0" smtClean="0">
                <a:latin typeface="Arial" pitchFamily="34" charset="0"/>
                <a:cs typeface="Arial" pitchFamily="34" charset="0"/>
              </a:rPr>
              <a:t>Yes: 6 %		No: 92 %		Don't know: 2 %</a:t>
            </a:r>
          </a:p>
          <a:p>
            <a:pPr marL="9525" indent="-9525" eaLnBrk="1" hangingPunct="1">
              <a:spcBef>
                <a:spcPts val="0"/>
              </a:spcBef>
              <a:buNone/>
            </a:pPr>
            <a:r>
              <a:rPr lang="en-CA" sz="2200" b="1" dirty="0" smtClean="0">
                <a:latin typeface="Arial" pitchFamily="34" charset="0"/>
                <a:cs typeface="Arial" pitchFamily="34" charset="0"/>
              </a:rPr>
              <a:t>57. Does the committee have difficulty achieving consensus during meetings?</a:t>
            </a:r>
          </a:p>
          <a:p>
            <a:pPr marL="9525" indent="-9525" eaLnBrk="1" hangingPunct="1">
              <a:spcBef>
                <a:spcPts val="0"/>
              </a:spcBef>
              <a:buNone/>
            </a:pPr>
            <a:r>
              <a:rPr lang="en-CA" sz="2200" dirty="0" smtClean="0">
                <a:latin typeface="Arial" pitchFamily="34" charset="0"/>
                <a:cs typeface="Arial" pitchFamily="34" charset="0"/>
              </a:rPr>
              <a:t>Yes: 1 %		No: 38 %		Don't know: 61 % </a:t>
            </a:r>
            <a:endParaRPr lang="fr-CA" sz="2200" dirty="0" smtClean="0">
              <a:latin typeface="Arial" pitchFamily="34" charset="0"/>
              <a:cs typeface="Arial" pitchFamily="34" charset="0"/>
            </a:endParaRPr>
          </a:p>
          <a:p>
            <a:pPr marL="9525" indent="-9525" eaLnBrk="1" hangingPunct="1">
              <a:spcBef>
                <a:spcPts val="0"/>
              </a:spcBef>
              <a:buNone/>
            </a:pPr>
            <a:r>
              <a:rPr lang="en-CA" sz="2200" b="1" dirty="0" smtClean="0">
                <a:latin typeface="Arial" pitchFamily="34" charset="0"/>
                <a:cs typeface="Arial" pitchFamily="34" charset="0"/>
              </a:rPr>
              <a:t>58. Are committee recommendations accepted by management?</a:t>
            </a:r>
          </a:p>
          <a:p>
            <a:pPr marL="9525" indent="-9525" eaLnBrk="1" hangingPunct="1">
              <a:spcBef>
                <a:spcPts val="0"/>
              </a:spcBef>
              <a:buNone/>
            </a:pPr>
            <a:r>
              <a:rPr lang="en-CA" sz="2200" dirty="0" smtClean="0">
                <a:latin typeface="Arial" pitchFamily="34" charset="0"/>
                <a:cs typeface="Arial" pitchFamily="34" charset="0"/>
              </a:rPr>
              <a:t>Yes: 40 %		No: 57 %		Don't know: 3 % </a:t>
            </a:r>
          </a:p>
          <a:p>
            <a:pPr marL="9525" indent="-9525" eaLnBrk="1" hangingPunct="1">
              <a:spcBef>
                <a:spcPts val="0"/>
              </a:spcBef>
              <a:buNone/>
            </a:pPr>
            <a:r>
              <a:rPr lang="en-CA" sz="2200" b="1" dirty="0" smtClean="0">
                <a:latin typeface="Arial" pitchFamily="34" charset="0"/>
                <a:cs typeface="Arial" pitchFamily="34" charset="0"/>
              </a:rPr>
              <a:t>59. Does the committee operate in an adversarial environment?</a:t>
            </a:r>
          </a:p>
          <a:p>
            <a:pPr marL="9525" indent="-9525" eaLnBrk="1" hangingPunct="1">
              <a:spcBef>
                <a:spcPts val="0"/>
              </a:spcBef>
              <a:buNone/>
            </a:pPr>
            <a:r>
              <a:rPr lang="en-CA" sz="2200" dirty="0" smtClean="0">
                <a:latin typeface="Arial" pitchFamily="34" charset="0"/>
                <a:cs typeface="Arial" pitchFamily="34" charset="0"/>
              </a:rPr>
              <a:t>Yes: 5 %		No: 17 %		Don't know: 78 % </a:t>
            </a:r>
            <a:endParaRPr lang="fr-CA" sz="2400" dirty="0" smtClean="0">
              <a:latin typeface="Arial" pitchFamily="34" charset="0"/>
              <a:cs typeface="Arial" pitchFamily="34" charset="0"/>
            </a:endParaRPr>
          </a:p>
        </p:txBody>
      </p:sp>
      <p:sp>
        <p:nvSpPr>
          <p:cNvPr id="3" name="Title 2"/>
          <p:cNvSpPr>
            <a:spLocks noGrp="1"/>
          </p:cNvSpPr>
          <p:nvPr>
            <p:ph type="title"/>
          </p:nvPr>
        </p:nvSpPr>
        <p:spPr>
          <a:xfrm>
            <a:off x="457200" y="188640"/>
            <a:ext cx="8229600" cy="720080"/>
          </a:xfrm>
        </p:spPr>
        <p:txBody>
          <a:bodyPr>
            <a:normAutofit/>
          </a:bodyPr>
          <a:lstStyle/>
          <a:p>
            <a:pPr algn="ctr" eaLnBrk="1" hangingPunct="1">
              <a:defRPr/>
            </a:pPr>
            <a:r>
              <a:rPr lang="en-CA" sz="4000" dirty="0" smtClean="0">
                <a:effectLst/>
                <a:latin typeface="Arial" pitchFamily="34" charset="0"/>
                <a:cs typeface="Arial" pitchFamily="34" charset="0"/>
              </a:rPr>
              <a:t>YOUR COMMITTEE</a:t>
            </a:r>
            <a:endParaRPr lang="fr-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
        <p:nvSpPr>
          <p:cNvPr id="3" name="Title 2"/>
          <p:cNvSpPr>
            <a:spLocks noGrp="1"/>
          </p:cNvSpPr>
          <p:nvPr>
            <p:ph type="title"/>
          </p:nvPr>
        </p:nvSpPr>
        <p:spPr>
          <a:xfrm>
            <a:off x="467544" y="188640"/>
            <a:ext cx="8229600" cy="778098"/>
          </a:xfrm>
        </p:spPr>
        <p:txBody>
          <a:bodyPr/>
          <a:lstStyle/>
          <a:p>
            <a:pPr algn="ctr"/>
            <a:r>
              <a:rPr lang="en-CA" sz="4000" dirty="0" smtClean="0">
                <a:latin typeface="Arial" pitchFamily="34" charset="0"/>
                <a:cs typeface="Arial" pitchFamily="34" charset="0"/>
              </a:rPr>
              <a:t>Workshops</a:t>
            </a:r>
            <a:endParaRPr lang="en-CA" sz="4000" dirty="0">
              <a:latin typeface="Arial" pitchFamily="34" charset="0"/>
              <a:cs typeface="Arial" pitchFamily="34" charset="0"/>
            </a:endParaRPr>
          </a:p>
        </p:txBody>
      </p:sp>
      <p:sp>
        <p:nvSpPr>
          <p:cNvPr id="4" name="Content Placeholder 3"/>
          <p:cNvSpPr>
            <a:spLocks noGrp="1"/>
          </p:cNvSpPr>
          <p:nvPr>
            <p:ph idx="1"/>
          </p:nvPr>
        </p:nvSpPr>
        <p:spPr>
          <a:xfrm>
            <a:off x="457200" y="951818"/>
            <a:ext cx="8229600" cy="4954364"/>
          </a:xfrm>
        </p:spPr>
        <p:txBody>
          <a:bodyPr/>
          <a:lstStyle/>
          <a:p>
            <a:pPr marL="11113" indent="-11113" algn="ctr">
              <a:spcBef>
                <a:spcPts val="0"/>
              </a:spcBef>
              <a:buNone/>
            </a:pPr>
            <a:r>
              <a:rPr lang="en-CA" b="1" u="sng" dirty="0" smtClean="0">
                <a:latin typeface="Arial" pitchFamily="34" charset="0"/>
                <a:cs typeface="Arial" pitchFamily="34" charset="0"/>
              </a:rPr>
              <a:t>BALLROOM</a:t>
            </a:r>
          </a:p>
          <a:p>
            <a:pPr marL="11113" indent="-11113" algn="ctr">
              <a:spcBef>
                <a:spcPts val="0"/>
              </a:spcBef>
              <a:buNone/>
            </a:pPr>
            <a:r>
              <a:rPr lang="en-CA" dirty="0" smtClean="0">
                <a:latin typeface="Arial" pitchFamily="34" charset="0"/>
                <a:cs typeface="Arial" pitchFamily="34" charset="0"/>
              </a:rPr>
              <a:t>Rocky Mountains and National Capital Regions</a:t>
            </a:r>
          </a:p>
          <a:p>
            <a:pPr marL="11113" indent="-11113" algn="ctr">
              <a:spcBef>
                <a:spcPts val="0"/>
              </a:spcBef>
              <a:buNone/>
            </a:pPr>
            <a:r>
              <a:rPr lang="en-CA" b="1" u="sng" dirty="0" smtClean="0">
                <a:latin typeface="Arial" pitchFamily="34" charset="0"/>
                <a:cs typeface="Arial" pitchFamily="34" charset="0"/>
              </a:rPr>
              <a:t>DRAWING ROOM</a:t>
            </a:r>
          </a:p>
          <a:p>
            <a:pPr marL="11113" indent="-11113" algn="ctr">
              <a:spcBef>
                <a:spcPts val="0"/>
              </a:spcBef>
              <a:buNone/>
            </a:pPr>
            <a:r>
              <a:rPr lang="en-CA" dirty="0" smtClean="0">
                <a:latin typeface="Arial" pitchFamily="34" charset="0"/>
                <a:cs typeface="Arial" pitchFamily="34" charset="0"/>
              </a:rPr>
              <a:t>Pacific and North Eastern Ontario Regions</a:t>
            </a:r>
          </a:p>
          <a:p>
            <a:pPr marL="11113" indent="-11113" algn="ctr">
              <a:spcBef>
                <a:spcPts val="0"/>
              </a:spcBef>
              <a:buNone/>
            </a:pPr>
            <a:r>
              <a:rPr lang="en-CA" b="1" u="sng" dirty="0" smtClean="0">
                <a:latin typeface="Arial" pitchFamily="34" charset="0"/>
                <a:cs typeface="Arial" pitchFamily="34" charset="0"/>
              </a:rPr>
              <a:t>MACDONALD ROOM</a:t>
            </a:r>
          </a:p>
          <a:p>
            <a:pPr marL="11113" indent="-11113" algn="ctr">
              <a:spcBef>
                <a:spcPts val="0"/>
              </a:spcBef>
              <a:buNone/>
            </a:pPr>
            <a:r>
              <a:rPr lang="en-CA" dirty="0" smtClean="0">
                <a:latin typeface="Arial" pitchFamily="34" charset="0"/>
                <a:cs typeface="Arial" pitchFamily="34" charset="0"/>
              </a:rPr>
              <a:t>Atlantic and South Western Ontario Regions</a:t>
            </a:r>
          </a:p>
          <a:p>
            <a:pPr marL="11113" indent="-11113" algn="ctr">
              <a:spcBef>
                <a:spcPts val="0"/>
              </a:spcBef>
              <a:buNone/>
            </a:pPr>
            <a:r>
              <a:rPr lang="en-CA" b="1" u="sng" dirty="0" smtClean="0">
                <a:latin typeface="Arial" pitchFamily="34" charset="0"/>
                <a:cs typeface="Arial" pitchFamily="34" charset="0"/>
              </a:rPr>
              <a:t>QUÉBEC SUITE</a:t>
            </a:r>
          </a:p>
          <a:p>
            <a:pPr marL="11113" indent="-11113" algn="ctr">
              <a:spcBef>
                <a:spcPts val="0"/>
              </a:spcBef>
              <a:buNone/>
            </a:pPr>
            <a:r>
              <a:rPr lang="en-CA" dirty="0" smtClean="0">
                <a:latin typeface="Arial" pitchFamily="34" charset="0"/>
                <a:cs typeface="Arial" pitchFamily="34" charset="0"/>
              </a:rPr>
              <a:t>Prairie and Greater Toronto Regions</a:t>
            </a:r>
          </a:p>
          <a:p>
            <a:pPr marL="11113" indent="-11113" algn="ctr">
              <a:spcBef>
                <a:spcPts val="0"/>
              </a:spcBef>
              <a:buNone/>
            </a:pPr>
            <a:r>
              <a:rPr lang="en-CA" b="1" u="sng" dirty="0" smtClean="0">
                <a:latin typeface="Arial" pitchFamily="34" charset="0"/>
                <a:cs typeface="Arial" pitchFamily="34" charset="0"/>
              </a:rPr>
              <a:t>TUDOR ROOM</a:t>
            </a:r>
          </a:p>
          <a:p>
            <a:pPr marL="11113" indent="-11113" algn="ctr">
              <a:spcBef>
                <a:spcPts val="0"/>
              </a:spcBef>
              <a:buNone/>
            </a:pPr>
            <a:r>
              <a:rPr lang="en-CA" dirty="0" smtClean="0">
                <a:latin typeface="Arial" pitchFamily="34" charset="0"/>
                <a:cs typeface="Arial" pitchFamily="34" charset="0"/>
              </a:rPr>
              <a:t>Montréal and Québec Regions</a:t>
            </a:r>
          </a:p>
          <a:p>
            <a:pPr marL="11113" indent="-11113" algn="ctr">
              <a:spcBef>
                <a:spcPts val="0"/>
              </a:spcBef>
              <a:buNone/>
            </a:pPr>
            <a:r>
              <a:rPr lang="en-CA" dirty="0" smtClean="0">
                <a:latin typeface="Arial" pitchFamily="34" charset="0"/>
                <a:cs typeface="Arial" pitchFamily="34" charset="0"/>
              </a:rPr>
              <a:t>as well as anyone who wishes to participate in French</a:t>
            </a:r>
            <a:endParaRPr lang="en-CA" dirty="0">
              <a:latin typeface="Arial" pitchFamily="34" charset="0"/>
              <a:cs typeface="Arial"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4360" y="836712"/>
            <a:ext cx="8435280" cy="5184576"/>
          </a:xfrm>
        </p:spPr>
        <p:txBody>
          <a:bodyPr/>
          <a:lstStyle/>
          <a:p>
            <a:pPr algn="ctr">
              <a:buNone/>
            </a:pPr>
            <a:r>
              <a:rPr lang="en-CA" sz="11000" dirty="0" smtClean="0">
                <a:latin typeface="Arial" pitchFamily="34" charset="0"/>
                <a:cs typeface="Arial" pitchFamily="34" charset="0"/>
              </a:rPr>
              <a:t>THANK YOU</a:t>
            </a:r>
          </a:p>
          <a:p>
            <a:pPr algn="ctr">
              <a:buNone/>
            </a:pPr>
            <a:endParaRPr lang="en-CA" sz="11000" dirty="0" smtClean="0">
              <a:latin typeface="Arial" pitchFamily="34" charset="0"/>
              <a:cs typeface="Arial" pitchFamily="34" charset="0"/>
            </a:endParaRPr>
          </a:p>
          <a:p>
            <a:pPr algn="ctr">
              <a:buNone/>
            </a:pPr>
            <a:r>
              <a:rPr lang="en-CA" sz="11000" dirty="0" smtClean="0">
                <a:latin typeface="Arial" pitchFamily="34" charset="0"/>
                <a:cs typeface="Arial" pitchFamily="34" charset="0"/>
              </a:rPr>
              <a:t>MERCI</a:t>
            </a:r>
            <a:endParaRPr lang="en-CA" sz="11000" dirty="0">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1"/>
          <p:cNvSpPr>
            <a:spLocks noGrp="1"/>
          </p:cNvSpPr>
          <p:nvPr>
            <p:ph idx="1"/>
          </p:nvPr>
        </p:nvSpPr>
        <p:spPr>
          <a:xfrm>
            <a:off x="179512" y="1052736"/>
            <a:ext cx="8784976" cy="4954364"/>
          </a:xfrm>
        </p:spPr>
        <p:txBody>
          <a:bodyPr/>
          <a:lstStyle/>
          <a:p>
            <a:pPr marL="0" indent="14288" eaLnBrk="1" hangingPunct="1">
              <a:spcBef>
                <a:spcPts val="0"/>
              </a:spcBef>
              <a:buNone/>
            </a:pPr>
            <a:r>
              <a:rPr lang="en-CA" sz="2400" b="1" dirty="0" smtClean="0">
                <a:latin typeface="Arial" pitchFamily="34" charset="0"/>
                <a:cs typeface="Arial" pitchFamily="34" charset="0"/>
              </a:rPr>
              <a:t>4. Does your committee have terms of reference?</a:t>
            </a:r>
            <a:endParaRPr lang="fr-CA" sz="2400" b="1" dirty="0" smtClean="0">
              <a:latin typeface="Arial" pitchFamily="34" charset="0"/>
              <a:cs typeface="Arial" pitchFamily="34" charset="0"/>
            </a:endParaRPr>
          </a:p>
          <a:p>
            <a:pPr marL="0" indent="14288" eaLnBrk="1" hangingPunct="1">
              <a:spcBef>
                <a:spcPts val="0"/>
              </a:spcBef>
              <a:buNone/>
            </a:pPr>
            <a:r>
              <a:rPr lang="en-CA" sz="2400" dirty="0" smtClean="0">
                <a:latin typeface="Arial" pitchFamily="34" charset="0"/>
                <a:cs typeface="Arial" pitchFamily="34" charset="0"/>
              </a:rPr>
              <a:t>Yes: 85 %		No: 9 %		Don't know: 6 % </a:t>
            </a:r>
          </a:p>
          <a:p>
            <a:pPr marL="0" indent="14288" eaLnBrk="1" hangingPunct="1">
              <a:spcBef>
                <a:spcPts val="0"/>
              </a:spcBef>
              <a:buNone/>
            </a:pPr>
            <a:endParaRPr lang="en-CA" sz="2400" dirty="0" smtClean="0">
              <a:latin typeface="Arial" pitchFamily="34" charset="0"/>
              <a:cs typeface="Arial" pitchFamily="34" charset="0"/>
            </a:endParaRPr>
          </a:p>
          <a:p>
            <a:pPr marL="0" indent="14288" eaLnBrk="1" hangingPunct="1">
              <a:spcBef>
                <a:spcPts val="0"/>
              </a:spcBef>
              <a:buNone/>
            </a:pPr>
            <a:r>
              <a:rPr lang="en-CA" sz="2400" b="1" dirty="0" smtClean="0">
                <a:latin typeface="Arial" pitchFamily="34" charset="0"/>
                <a:cs typeface="Arial" pitchFamily="34" charset="0"/>
              </a:rPr>
              <a:t>5. Does your committee post its minutes?</a:t>
            </a:r>
          </a:p>
          <a:p>
            <a:pPr marL="0" indent="14288" eaLnBrk="1" hangingPunct="1">
              <a:spcBef>
                <a:spcPts val="0"/>
              </a:spcBef>
              <a:buNone/>
            </a:pPr>
            <a:r>
              <a:rPr lang="en-CA" sz="2400" dirty="0" smtClean="0">
                <a:latin typeface="Arial" pitchFamily="34" charset="0"/>
                <a:cs typeface="Arial" pitchFamily="34" charset="0"/>
              </a:rPr>
              <a:t>Yes: 98 %		No: 1 %		Don't know: 1 % </a:t>
            </a:r>
          </a:p>
          <a:p>
            <a:pPr marL="0" indent="14288" eaLnBrk="1" hangingPunct="1">
              <a:spcBef>
                <a:spcPts val="0"/>
              </a:spcBef>
              <a:buNone/>
            </a:pPr>
            <a:endParaRPr lang="en-CA" sz="2400" dirty="0" smtClean="0">
              <a:latin typeface="Arial" pitchFamily="34" charset="0"/>
              <a:cs typeface="Arial" pitchFamily="34" charset="0"/>
            </a:endParaRPr>
          </a:p>
          <a:p>
            <a:pPr marL="0" indent="14288" eaLnBrk="1" hangingPunct="1">
              <a:spcBef>
                <a:spcPts val="0"/>
              </a:spcBef>
              <a:buNone/>
            </a:pPr>
            <a:r>
              <a:rPr lang="en-CA" sz="2400" b="1" dirty="0" smtClean="0">
                <a:latin typeface="Arial" pitchFamily="34" charset="0"/>
                <a:cs typeface="Arial" pitchFamily="34" charset="0"/>
              </a:rPr>
              <a:t>6. Are records kept of the matters that come before you?</a:t>
            </a:r>
            <a:endParaRPr lang="fr-CA" sz="2400" b="1" dirty="0" smtClean="0">
              <a:latin typeface="Arial" pitchFamily="34" charset="0"/>
              <a:cs typeface="Arial" pitchFamily="34" charset="0"/>
            </a:endParaRPr>
          </a:p>
          <a:p>
            <a:pPr marL="0" indent="14288" eaLnBrk="1" hangingPunct="1">
              <a:spcBef>
                <a:spcPts val="0"/>
              </a:spcBef>
              <a:buNone/>
            </a:pPr>
            <a:r>
              <a:rPr lang="en-CA" sz="2400" dirty="0" smtClean="0">
                <a:latin typeface="Arial" pitchFamily="34" charset="0"/>
                <a:cs typeface="Arial" pitchFamily="34" charset="0"/>
              </a:rPr>
              <a:t>Yes: 96 %		No: 0 %		Don't know: 4 %</a:t>
            </a:r>
          </a:p>
          <a:p>
            <a:pPr marL="0" indent="14288" eaLnBrk="1" hangingPunct="1">
              <a:spcBef>
                <a:spcPts val="0"/>
              </a:spcBef>
              <a:buNone/>
            </a:pPr>
            <a:endParaRPr lang="fr-CA" sz="2400" dirty="0" smtClean="0">
              <a:latin typeface="Arial" pitchFamily="34" charset="0"/>
              <a:cs typeface="Arial" pitchFamily="34" charset="0"/>
            </a:endParaRPr>
          </a:p>
          <a:p>
            <a:pPr marL="0" indent="14288" eaLnBrk="1" hangingPunct="1">
              <a:spcBef>
                <a:spcPts val="0"/>
              </a:spcBef>
              <a:buNone/>
            </a:pPr>
            <a:r>
              <a:rPr lang="en-CA" sz="2400" b="1" dirty="0" smtClean="0">
                <a:latin typeface="Arial" pitchFamily="34" charset="0"/>
                <a:cs typeface="Arial" pitchFamily="34" charset="0"/>
              </a:rPr>
              <a:t>7. Does the employee co-chair review and sign the year-end report (LAB 1058)?</a:t>
            </a:r>
          </a:p>
          <a:p>
            <a:pPr marL="0" indent="14288" eaLnBrk="1" hangingPunct="1">
              <a:spcBef>
                <a:spcPts val="0"/>
              </a:spcBef>
              <a:buNone/>
            </a:pPr>
            <a:r>
              <a:rPr lang="en-CA" sz="2400" dirty="0" smtClean="0">
                <a:latin typeface="Arial" pitchFamily="34" charset="0"/>
                <a:cs typeface="Arial" pitchFamily="34" charset="0"/>
              </a:rPr>
              <a:t>Yes: 89 %		No: 2 %		Don't know: 9 % </a:t>
            </a:r>
            <a:endParaRPr lang="fr-CA" sz="2400" dirty="0" smtClean="0">
              <a:latin typeface="Arial" pitchFamily="34" charset="0"/>
              <a:cs typeface="Arial" pitchFamily="34" charset="0"/>
            </a:endParaRPr>
          </a:p>
          <a:p>
            <a:pPr eaLnBrk="1" hangingPunct="1"/>
            <a:endParaRPr lang="fr-CA" dirty="0" smtClean="0"/>
          </a:p>
          <a:p>
            <a:pPr eaLnBrk="1" hangingPunct="1"/>
            <a:endParaRPr lang="fr-CA" dirty="0" smtClean="0"/>
          </a:p>
        </p:txBody>
      </p:sp>
      <p:sp>
        <p:nvSpPr>
          <p:cNvPr id="3" name="Title 2"/>
          <p:cNvSpPr>
            <a:spLocks noGrp="1"/>
          </p:cNvSpPr>
          <p:nvPr>
            <p:ph type="title"/>
          </p:nvPr>
        </p:nvSpPr>
        <p:spPr>
          <a:xfrm>
            <a:off x="457200" y="274638"/>
            <a:ext cx="8229600" cy="778098"/>
          </a:xfrm>
        </p:spPr>
        <p:txBody>
          <a:bodyPr>
            <a:normAutofit/>
          </a:bodyPr>
          <a:lstStyle/>
          <a:p>
            <a:pPr algn="ctr" eaLnBrk="1" hangingPunct="1">
              <a:defRPr/>
            </a:pPr>
            <a:r>
              <a:rPr lang="en-CA" sz="4000" dirty="0" smtClean="0">
                <a:effectLst/>
                <a:latin typeface="Arial" pitchFamily="34" charset="0"/>
                <a:cs typeface="Arial" pitchFamily="34" charset="0"/>
              </a:rPr>
              <a:t>COMMITTEE ADMINISTRATION</a:t>
            </a:r>
            <a:endParaRPr lang="fr-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997839"/>
            <a:ext cx="8208912" cy="2862322"/>
          </a:xfrm>
          <a:prstGeom prst="rect">
            <a:avLst/>
          </a:prstGeom>
        </p:spPr>
        <p:txBody>
          <a:bodyPr wrap="square">
            <a:spAutoFit/>
          </a:bodyPr>
          <a:lstStyle/>
          <a:p>
            <a:r>
              <a:rPr lang="en-CA" sz="2000" b="1" dirty="0" smtClean="0"/>
              <a:t>Committee may establish rules</a:t>
            </a:r>
          </a:p>
          <a:p>
            <a:endParaRPr lang="en-CA" sz="2000" dirty="0" smtClean="0"/>
          </a:p>
          <a:p>
            <a:pPr>
              <a:tabLst>
                <a:tab pos="1250950" algn="l"/>
              </a:tabLst>
            </a:pPr>
            <a:r>
              <a:rPr lang="en-CA" sz="2000" b="1" dirty="0" smtClean="0"/>
              <a:t>135.1 (14)	</a:t>
            </a:r>
            <a:r>
              <a:rPr lang="en-CA" sz="2000" dirty="0" smtClean="0"/>
              <a:t>Subject to subsections 134.1(7) and 135(10) and any 	regulations made under subsection 135.2(1), a committee 	shall establish its own rules of procedure in respect of the 	terms of office, not  exceeding two years, of its members 	and the time, place and frequency of regular meetings of the 	committee and may establish any rules of procedure for its 	operation that it considers advisable.</a:t>
            </a:r>
            <a:endParaRPr lang="en-CA" sz="2000" dirty="0"/>
          </a:p>
        </p:txBody>
      </p:sp>
      <p:pic>
        <p:nvPicPr>
          <p:cNvPr id="3"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
        <p:nvSpPr>
          <p:cNvPr id="4" name="Title 4"/>
          <p:cNvSpPr txBox="1">
            <a:spLocks/>
          </p:cNvSpPr>
          <p:nvPr/>
        </p:nvSpPr>
        <p:spPr>
          <a:xfrm>
            <a:off x="457200" y="274638"/>
            <a:ext cx="8229600" cy="850106"/>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CA" sz="4000" b="1" i="0" u="none" strike="noStrike" kern="1200" cap="none" spc="0" normalizeH="0" baseline="0" noProof="0" dirty="0" smtClean="0">
                <a:ln>
                  <a:noFill/>
                </a:ln>
                <a:solidFill>
                  <a:schemeClr val="tx2"/>
                </a:solidFill>
                <a:uLnTx/>
                <a:uFillTx/>
                <a:latin typeface="Arial" pitchFamily="34" charset="0"/>
                <a:ea typeface="+mj-ea"/>
                <a:cs typeface="Arial" pitchFamily="34" charset="0"/>
              </a:rPr>
              <a:t>Canada Labour Code - Part II</a:t>
            </a:r>
            <a:endParaRPr kumimoji="0" lang="en-CA" sz="4000" b="1" i="0" u="none" strike="noStrike" kern="1200" cap="none" spc="0" normalizeH="0" baseline="0" noProof="0" dirty="0">
              <a:ln>
                <a:noFill/>
              </a:ln>
              <a:solidFill>
                <a:schemeClr val="tx2"/>
              </a:solidFill>
              <a:uLnTx/>
              <a:uFillTx/>
              <a:latin typeface="Arial" pitchFamily="34" charset="0"/>
              <a:ea typeface="+mj-ea"/>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628800"/>
            <a:ext cx="8640960" cy="3046988"/>
          </a:xfrm>
          <a:prstGeom prst="rect">
            <a:avLst/>
          </a:prstGeom>
        </p:spPr>
        <p:txBody>
          <a:bodyPr wrap="square">
            <a:spAutoFit/>
          </a:bodyPr>
          <a:lstStyle/>
          <a:p>
            <a:pPr>
              <a:tabLst>
                <a:tab pos="895350" algn="l"/>
              </a:tabLst>
            </a:pPr>
            <a:r>
              <a:rPr lang="en-CA" sz="2400" b="1" dirty="0" smtClean="0"/>
              <a:t>Minutes</a:t>
            </a:r>
          </a:p>
          <a:p>
            <a:pPr>
              <a:tabLst>
                <a:tab pos="895350" algn="l"/>
              </a:tabLst>
            </a:pPr>
            <a:endParaRPr lang="en-CA" sz="2400" b="1" dirty="0" smtClean="0"/>
          </a:p>
          <a:p>
            <a:pPr>
              <a:tabLst>
                <a:tab pos="895350" algn="l"/>
              </a:tabLst>
            </a:pPr>
            <a:r>
              <a:rPr lang="en-CA" sz="2400" b="1" dirty="0" smtClean="0"/>
              <a:t>9.</a:t>
            </a:r>
            <a:r>
              <a:rPr lang="en-CA" sz="2400" dirty="0" smtClean="0"/>
              <a:t> </a:t>
            </a:r>
            <a:r>
              <a:rPr lang="en-CA" sz="2400" b="1" dirty="0" smtClean="0"/>
              <a:t>(3)</a:t>
            </a:r>
            <a:r>
              <a:rPr lang="en-CA" sz="2400" dirty="0" smtClean="0"/>
              <a:t>	The employer shall, as soon as possible after receiving 	a copy of the minutes referred to in subsection (2), post 	a copy of the minutes in the conspicuous place or 	places in which the employer has posted the 	information referred to in subsection 135(5) of the Act 	and keep the copy posted there for one month.</a:t>
            </a:r>
            <a:endParaRPr lang="en-CA" dirty="0"/>
          </a:p>
        </p:txBody>
      </p:sp>
      <p:pic>
        <p:nvPicPr>
          <p:cNvPr id="3"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
        <p:nvSpPr>
          <p:cNvPr id="4" name="Title 4"/>
          <p:cNvSpPr txBox="1">
            <a:spLocks/>
          </p:cNvSpPr>
          <p:nvPr/>
        </p:nvSpPr>
        <p:spPr>
          <a:xfrm>
            <a:off x="457200" y="188640"/>
            <a:ext cx="8229600" cy="1296144"/>
          </a:xfrm>
          <a:prstGeom prst="rect">
            <a:avLst/>
          </a:prstGeom>
        </p:spPr>
        <p:txBody>
          <a:bodyPr/>
          <a:lstStyle/>
          <a:p>
            <a:pPr algn="ctr"/>
            <a:r>
              <a:rPr lang="en-CA" sz="4000" b="1" dirty="0" smtClean="0">
                <a:latin typeface="Arial" pitchFamily="34" charset="0"/>
                <a:cs typeface="Arial" pitchFamily="34" charset="0"/>
              </a:rPr>
              <a:t>Safety and Health Committees and Representatives Regulations</a:t>
            </a:r>
            <a:endParaRPr lang="en-CA" sz="4000" b="1"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7564" y="2167116"/>
            <a:ext cx="7848872" cy="2523768"/>
          </a:xfrm>
          <a:prstGeom prst="rect">
            <a:avLst/>
          </a:prstGeom>
        </p:spPr>
        <p:txBody>
          <a:bodyPr wrap="square">
            <a:spAutoFit/>
          </a:bodyPr>
          <a:lstStyle/>
          <a:p>
            <a:pPr>
              <a:tabLst>
                <a:tab pos="1250950" algn="l"/>
              </a:tabLst>
            </a:pPr>
            <a:r>
              <a:rPr lang="en-CA" sz="2000" b="1" dirty="0" smtClean="0"/>
              <a:t>Records</a:t>
            </a:r>
          </a:p>
          <a:p>
            <a:pPr>
              <a:tabLst>
                <a:tab pos="1250950" algn="l"/>
              </a:tabLst>
            </a:pPr>
            <a:endParaRPr lang="en-CA" sz="2000" dirty="0" smtClean="0"/>
          </a:p>
          <a:p>
            <a:pPr>
              <a:tabLst>
                <a:tab pos="1250950" algn="l"/>
              </a:tabLst>
            </a:pPr>
            <a:r>
              <a:rPr lang="en-CA" sz="2000" b="1" dirty="0" smtClean="0"/>
              <a:t>135.1 (9)	</a:t>
            </a:r>
            <a:r>
              <a:rPr lang="en-CA" sz="2000" dirty="0" smtClean="0"/>
              <a:t>A committee shall ensure that accurate records are kept 	of all of the matters that come before it and that minutes 	are kept of its meetings. The committee shall make the 	minutes and records available to a health and safety 	officer at the officer’s request.</a:t>
            </a:r>
          </a:p>
          <a:p>
            <a:endParaRPr lang="en-CA" dirty="0"/>
          </a:p>
        </p:txBody>
      </p:sp>
      <p:pic>
        <p:nvPicPr>
          <p:cNvPr id="3"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
        <p:nvSpPr>
          <p:cNvPr id="4" name="Title 4"/>
          <p:cNvSpPr txBox="1">
            <a:spLocks/>
          </p:cNvSpPr>
          <p:nvPr/>
        </p:nvSpPr>
        <p:spPr>
          <a:xfrm>
            <a:off x="457200" y="274638"/>
            <a:ext cx="8229600" cy="850106"/>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CA" sz="4000" b="1" i="0" u="none" strike="noStrike" kern="1200" cap="none" spc="0" normalizeH="0" baseline="0" noProof="0" dirty="0" smtClean="0">
                <a:ln>
                  <a:noFill/>
                </a:ln>
                <a:solidFill>
                  <a:schemeClr val="tx2"/>
                </a:solidFill>
                <a:uLnTx/>
                <a:uFillTx/>
                <a:latin typeface="Arial" pitchFamily="34" charset="0"/>
                <a:ea typeface="+mj-ea"/>
                <a:cs typeface="Arial" pitchFamily="34" charset="0"/>
              </a:rPr>
              <a:t>Canada Labour Code - Part II</a:t>
            </a:r>
            <a:endParaRPr kumimoji="0" lang="en-CA" sz="4000" b="1" i="0" u="none" strike="noStrike" kern="1200" cap="none" spc="0" normalizeH="0" baseline="0" noProof="0" dirty="0">
              <a:ln>
                <a:noFill/>
              </a:ln>
              <a:solidFill>
                <a:schemeClr val="tx2"/>
              </a:solidFill>
              <a:uLnTx/>
              <a:uFillTx/>
              <a:latin typeface="Arial" pitchFamily="34" charset="0"/>
              <a:ea typeface="+mj-ea"/>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484784"/>
            <a:ext cx="8640960" cy="4247317"/>
          </a:xfrm>
          <a:prstGeom prst="rect">
            <a:avLst/>
          </a:prstGeom>
        </p:spPr>
        <p:txBody>
          <a:bodyPr wrap="square">
            <a:spAutoFit/>
          </a:bodyPr>
          <a:lstStyle/>
          <a:p>
            <a:pPr>
              <a:tabLst>
                <a:tab pos="539750" algn="l"/>
                <a:tab pos="895350" algn="l"/>
              </a:tabLst>
            </a:pPr>
            <a:r>
              <a:rPr lang="en-CA" b="1" dirty="0" smtClean="0"/>
              <a:t>Annual Report</a:t>
            </a:r>
          </a:p>
          <a:p>
            <a:pPr>
              <a:tabLst>
                <a:tab pos="539750" algn="l"/>
                <a:tab pos="895350" algn="l"/>
              </a:tabLst>
            </a:pPr>
            <a:endParaRPr lang="en-CA" b="1" dirty="0" smtClean="0"/>
          </a:p>
          <a:p>
            <a:pPr>
              <a:tabLst>
                <a:tab pos="539750" algn="l"/>
                <a:tab pos="895350" algn="l"/>
              </a:tabLst>
            </a:pPr>
            <a:r>
              <a:rPr lang="en-CA" b="1" dirty="0" smtClean="0"/>
              <a:t>10.	</a:t>
            </a:r>
            <a:r>
              <a:rPr lang="en-CA" dirty="0" smtClean="0"/>
              <a:t>The chairman selected by the representatives of the employer shall	</a:t>
            </a:r>
            <a:r>
              <a:rPr lang="en-CA" b="1" dirty="0" smtClean="0"/>
              <a:t>(</a:t>
            </a:r>
            <a:r>
              <a:rPr lang="en-CA" b="1" i="1" dirty="0" smtClean="0"/>
              <a:t>a</a:t>
            </a:r>
            <a:r>
              <a:rPr lang="en-CA" b="1" dirty="0" smtClean="0"/>
              <a:t>)</a:t>
            </a:r>
            <a:r>
              <a:rPr lang="en-CA" dirty="0" smtClean="0"/>
              <a:t> not later than March 1 in each year, submit a report of the safety and 	health committee’s activities during the 12-month period ending on 	December 31 of the preceding year, signed by both chairmen referred to in 	subsection 5(1), in the form set out in the schedule and containing the 	information required by that form, where the safety and health committee is 	established</a:t>
            </a:r>
          </a:p>
          <a:p>
            <a:pPr marL="0" lvl="1">
              <a:tabLst>
                <a:tab pos="539750" algn="l"/>
                <a:tab pos="895350" algn="l"/>
              </a:tabLst>
            </a:pPr>
            <a:r>
              <a:rPr lang="en-CA" dirty="0" smtClean="0"/>
              <a:t>		</a:t>
            </a:r>
            <a:r>
              <a:rPr lang="en-CA" b="1" dirty="0" smtClean="0"/>
              <a:t>(v)</a:t>
            </a:r>
            <a:r>
              <a:rPr lang="en-CA" dirty="0" smtClean="0"/>
              <a:t> in respect of employees to whom the </a:t>
            </a:r>
            <a:r>
              <a:rPr lang="en-CA" i="1" dirty="0" smtClean="0"/>
              <a:t>Canada Occupational Safety and 		Health Regulations</a:t>
            </a:r>
            <a:r>
              <a:rPr lang="en-CA" dirty="0" smtClean="0"/>
              <a:t> apply, to a regional safety officer; and</a:t>
            </a:r>
          </a:p>
          <a:p>
            <a:pPr>
              <a:tabLst>
                <a:tab pos="539750" algn="l"/>
                <a:tab pos="895350" algn="l"/>
              </a:tabLst>
            </a:pPr>
            <a:r>
              <a:rPr lang="en-CA" dirty="0" smtClean="0"/>
              <a:t>	</a:t>
            </a:r>
            <a:r>
              <a:rPr lang="en-CA" b="1" dirty="0" smtClean="0"/>
              <a:t>(</a:t>
            </a:r>
            <a:r>
              <a:rPr lang="en-CA" b="1" i="1" dirty="0" smtClean="0"/>
              <a:t>b</a:t>
            </a:r>
            <a:r>
              <a:rPr lang="en-CA" b="1" dirty="0" smtClean="0"/>
              <a:t>)</a:t>
            </a:r>
            <a:r>
              <a:rPr lang="en-CA" dirty="0" smtClean="0"/>
              <a:t> as soon as possible after submitting the report referred to in paragraph (</a:t>
            </a:r>
            <a:r>
              <a:rPr lang="en-CA" i="1" dirty="0" smtClean="0"/>
              <a:t>a</a:t>
            </a:r>
            <a:r>
              <a:rPr lang="en-CA" dirty="0" smtClean="0"/>
              <a:t>), 	post a copy of the report in the conspicuous place or places in which the 	employer has posted the information referred to in subsection 135(5) of the 	Act and keep the copy posted there for two months.</a:t>
            </a:r>
            <a:endParaRPr lang="en-CA" dirty="0"/>
          </a:p>
        </p:txBody>
      </p:sp>
      <p:pic>
        <p:nvPicPr>
          <p:cNvPr id="3"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
        <p:nvSpPr>
          <p:cNvPr id="4" name="Title 4"/>
          <p:cNvSpPr txBox="1">
            <a:spLocks/>
          </p:cNvSpPr>
          <p:nvPr/>
        </p:nvSpPr>
        <p:spPr>
          <a:xfrm>
            <a:off x="457200" y="188640"/>
            <a:ext cx="8229600" cy="1296144"/>
          </a:xfrm>
          <a:prstGeom prst="rect">
            <a:avLst/>
          </a:prstGeom>
        </p:spPr>
        <p:txBody>
          <a:bodyPr/>
          <a:lstStyle/>
          <a:p>
            <a:pPr algn="ctr"/>
            <a:r>
              <a:rPr lang="en-CA" sz="4000" b="1" dirty="0" smtClean="0">
                <a:latin typeface="Arial" pitchFamily="34" charset="0"/>
                <a:cs typeface="Arial" pitchFamily="34" charset="0"/>
              </a:rPr>
              <a:t>Safety and Health Committees and Representatives Regulations</a:t>
            </a:r>
            <a:endParaRPr lang="en-CA" sz="4000" b="1"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a:xfrm>
            <a:off x="457200" y="1302941"/>
            <a:ext cx="8229600" cy="4252118"/>
          </a:xfrm>
        </p:spPr>
        <p:txBody>
          <a:bodyPr/>
          <a:lstStyle/>
          <a:p>
            <a:pPr marL="0" indent="0" eaLnBrk="1" hangingPunct="1">
              <a:spcBef>
                <a:spcPts val="0"/>
              </a:spcBef>
              <a:buNone/>
            </a:pPr>
            <a:r>
              <a:rPr lang="en-CA" sz="2400" b="1" dirty="0" smtClean="0">
                <a:latin typeface="Arial" pitchFamily="34" charset="0"/>
                <a:cs typeface="Arial" pitchFamily="34" charset="0"/>
              </a:rPr>
              <a:t>8. Have all employer representatives received this course?</a:t>
            </a:r>
          </a:p>
          <a:p>
            <a:pPr marL="0" indent="0" eaLnBrk="1" hangingPunct="1">
              <a:spcBef>
                <a:spcPts val="0"/>
              </a:spcBef>
              <a:buNone/>
            </a:pPr>
            <a:r>
              <a:rPr lang="en-CA" sz="2400" dirty="0" smtClean="0">
                <a:latin typeface="Arial" pitchFamily="34" charset="0"/>
                <a:cs typeface="Arial" pitchFamily="34" charset="0"/>
              </a:rPr>
              <a:t>Yes: 72 %		No: 20 %		Don't know: 8 %</a:t>
            </a:r>
          </a:p>
          <a:p>
            <a:pPr marL="0" indent="0" eaLnBrk="1" hangingPunct="1">
              <a:spcBef>
                <a:spcPts val="0"/>
              </a:spcBef>
              <a:buNone/>
            </a:pPr>
            <a:endParaRPr lang="en-CA" sz="2400" dirty="0" smtClean="0">
              <a:latin typeface="Arial" pitchFamily="34" charset="0"/>
              <a:cs typeface="Arial" pitchFamily="34" charset="0"/>
            </a:endParaRPr>
          </a:p>
          <a:p>
            <a:pPr marL="0" indent="0" eaLnBrk="1" hangingPunct="1">
              <a:spcBef>
                <a:spcPts val="0"/>
              </a:spcBef>
              <a:buNone/>
            </a:pPr>
            <a:r>
              <a:rPr lang="en-CA" sz="2400" b="1" dirty="0" smtClean="0">
                <a:latin typeface="Arial" pitchFamily="34" charset="0"/>
                <a:cs typeface="Arial" pitchFamily="34" charset="0"/>
              </a:rPr>
              <a:t>9. Have all employee representatives received this course?</a:t>
            </a:r>
            <a:endParaRPr lang="fr-CA" sz="2400" b="1" dirty="0" smtClean="0">
              <a:latin typeface="Arial" pitchFamily="34" charset="0"/>
              <a:cs typeface="Arial" pitchFamily="34" charset="0"/>
            </a:endParaRPr>
          </a:p>
          <a:p>
            <a:pPr marL="0" indent="0" eaLnBrk="1" hangingPunct="1">
              <a:spcBef>
                <a:spcPts val="0"/>
              </a:spcBef>
              <a:buNone/>
            </a:pPr>
            <a:r>
              <a:rPr lang="en-CA" sz="2400" dirty="0" smtClean="0">
                <a:latin typeface="Arial" pitchFamily="34" charset="0"/>
                <a:cs typeface="Arial" pitchFamily="34" charset="0"/>
              </a:rPr>
              <a:t>Yes: 72 %		No: 26 %		Don't know: 2 % </a:t>
            </a:r>
            <a:endParaRPr lang="fr-CA" sz="2400" dirty="0" smtClean="0">
              <a:latin typeface="Arial" pitchFamily="34" charset="0"/>
              <a:cs typeface="Arial" pitchFamily="34" charset="0"/>
            </a:endParaRPr>
          </a:p>
          <a:p>
            <a:pPr marL="0" indent="0" eaLnBrk="1" hangingPunct="1">
              <a:spcBef>
                <a:spcPts val="0"/>
              </a:spcBef>
              <a:buNone/>
            </a:pPr>
            <a:endParaRPr lang="en-CA" sz="2400" dirty="0" smtClean="0">
              <a:latin typeface="Arial" pitchFamily="34" charset="0"/>
              <a:cs typeface="Arial" pitchFamily="34" charset="0"/>
            </a:endParaRPr>
          </a:p>
          <a:p>
            <a:pPr marL="0" indent="0" eaLnBrk="1" hangingPunct="1">
              <a:spcBef>
                <a:spcPts val="0"/>
              </a:spcBef>
              <a:buNone/>
            </a:pPr>
            <a:r>
              <a:rPr lang="en-CA" sz="2400" b="1" dirty="0" smtClean="0">
                <a:latin typeface="Arial" pitchFamily="34" charset="0"/>
                <a:cs typeface="Arial" pitchFamily="34" charset="0"/>
              </a:rPr>
              <a:t>10. Have any representatives had difficulties in obtaining this course?</a:t>
            </a:r>
            <a:endParaRPr lang="fr-CA" sz="2400" b="1" dirty="0" smtClean="0">
              <a:latin typeface="Arial" pitchFamily="34" charset="0"/>
              <a:cs typeface="Arial" pitchFamily="34" charset="0"/>
            </a:endParaRPr>
          </a:p>
          <a:p>
            <a:pPr marL="0" indent="0" eaLnBrk="1" hangingPunct="1">
              <a:spcBef>
                <a:spcPts val="0"/>
              </a:spcBef>
              <a:buNone/>
            </a:pPr>
            <a:r>
              <a:rPr lang="en-CA" sz="2400" dirty="0" smtClean="0">
                <a:latin typeface="Arial" pitchFamily="34" charset="0"/>
                <a:cs typeface="Arial" pitchFamily="34" charset="0"/>
              </a:rPr>
              <a:t>Yes: 9 %		No: 79 %		Don't know: 12 % </a:t>
            </a:r>
            <a:endParaRPr lang="fr-CA" sz="2400" dirty="0" smtClean="0">
              <a:latin typeface="Arial" pitchFamily="34" charset="0"/>
              <a:cs typeface="Arial" pitchFamily="34" charset="0"/>
            </a:endParaRPr>
          </a:p>
        </p:txBody>
      </p:sp>
      <p:sp>
        <p:nvSpPr>
          <p:cNvPr id="3" name="Title 2"/>
          <p:cNvSpPr>
            <a:spLocks noGrp="1"/>
          </p:cNvSpPr>
          <p:nvPr>
            <p:ph type="title"/>
          </p:nvPr>
        </p:nvSpPr>
        <p:spPr>
          <a:xfrm>
            <a:off x="457200" y="116632"/>
            <a:ext cx="8229600" cy="1152128"/>
          </a:xfrm>
        </p:spPr>
        <p:txBody>
          <a:bodyPr>
            <a:noAutofit/>
          </a:bodyPr>
          <a:lstStyle/>
          <a:p>
            <a:pPr algn="ctr" eaLnBrk="1" hangingPunct="1">
              <a:defRPr/>
            </a:pPr>
            <a:r>
              <a:rPr lang="en-CA" sz="3000" cap="all" dirty="0" smtClean="0">
                <a:effectLst/>
                <a:latin typeface="Arial" pitchFamily="34" charset="0"/>
                <a:cs typeface="Arial" pitchFamily="34" charset="0"/>
              </a:rPr>
              <a:t>CRA Workplace Health and Safety Committee MEMBER Training course</a:t>
            </a:r>
            <a:endParaRPr lang="fr-CA" sz="3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ustom 1">
      <a:dk1>
        <a:sysClr val="windowText" lastClr="000000"/>
      </a:dk1>
      <a:lt1>
        <a:srgbClr val="F8F8F8"/>
      </a:lt1>
      <a:dk2>
        <a:srgbClr val="464646"/>
      </a:dk2>
      <a:lt2>
        <a:srgbClr val="D9F1FA"/>
      </a:lt2>
      <a:accent1>
        <a:srgbClr val="2A4A75"/>
      </a:accent1>
      <a:accent2>
        <a:srgbClr val="B4E3F5"/>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1906</TotalTime>
  <Words>3463</Words>
  <Application>Microsoft Office PowerPoint</Application>
  <PresentationFormat>On-screen Show (4:3)</PresentationFormat>
  <Paragraphs>468</Paragraphs>
  <Slides>38</Slides>
  <Notes>38</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Concourse</vt:lpstr>
      <vt:lpstr>WORKPLACE HEALTH  AND SAFETY COMMITTEE</vt:lpstr>
      <vt:lpstr>Slide 2</vt:lpstr>
      <vt:lpstr>Slide 3</vt:lpstr>
      <vt:lpstr>COMMITTEE ADMINISTRATION</vt:lpstr>
      <vt:lpstr>Slide 5</vt:lpstr>
      <vt:lpstr>Slide 6</vt:lpstr>
      <vt:lpstr>Slide 7</vt:lpstr>
      <vt:lpstr>Slide 8</vt:lpstr>
      <vt:lpstr>CRA Workplace Health and Safety Committee MEMBER Training course</vt:lpstr>
      <vt:lpstr>Canada Labour Code - Part II</vt:lpstr>
      <vt:lpstr>INSPECTION REPORTS</vt:lpstr>
      <vt:lpstr>Slide 12</vt:lpstr>
      <vt:lpstr>Slide 13</vt:lpstr>
      <vt:lpstr>INVESTIGATIONS</vt:lpstr>
      <vt:lpstr>Slide 15</vt:lpstr>
      <vt:lpstr>Slide 16</vt:lpstr>
      <vt:lpstr>Slide 17</vt:lpstr>
      <vt:lpstr>Slide 18</vt:lpstr>
      <vt:lpstr>Slide 19</vt:lpstr>
      <vt:lpstr>Slide 20</vt:lpstr>
      <vt:lpstr>ARE THE FOLLOWING POSTED AT YOUR WORKPLACE AND ACCESSIBLE TO ALL EMPLOYEES?</vt:lpstr>
      <vt:lpstr>Slide 22</vt:lpstr>
      <vt:lpstr>Canada Occupational Health and Safety Regulations</vt:lpstr>
      <vt:lpstr>Canada Occupational Health and Safety Regulations</vt:lpstr>
      <vt:lpstr>DOES THE COMMITTEE UTILIZE THE FOLLOWING RESOURCES OR INFORMATION ?</vt:lpstr>
      <vt:lpstr>EMERGENCY EVACUATIONS</vt:lpstr>
      <vt:lpstr>Canada Occupational Health and Safety Regulations</vt:lpstr>
      <vt:lpstr>Canada Occupational Health and Safety Regulations</vt:lpstr>
      <vt:lpstr>FIRST AID/AED RESPONDERS</vt:lpstr>
      <vt:lpstr>Is/was the committee consulted on the number and location of:</vt:lpstr>
      <vt:lpstr>Canada Occupational Health and Safety Regulations</vt:lpstr>
      <vt:lpstr>CHEMICAL SENSITIVITIES</vt:lpstr>
      <vt:lpstr>HAS YOUR OFFICE USED AIM (Health Care Service Provider) FOR ANY OF THE FOLLOWING:</vt:lpstr>
      <vt:lpstr>DOES THE COMMITTEE PARTICIPATE IN OR COORDINATE THESE H&amp;S EVENTS?</vt:lpstr>
      <vt:lpstr>POLICY COMMITTEE</vt:lpstr>
      <vt:lpstr>YOUR COMMITTEE</vt:lpstr>
      <vt:lpstr>Workshops</vt:lpstr>
      <vt:lpstr>Slide 38</vt:lpstr>
    </vt:vector>
  </TitlesOfParts>
  <Company>Union of Taxation Employees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Louise James</dc:creator>
  <cp:lastModifiedBy>Pierre Mulvihil</cp:lastModifiedBy>
  <cp:revision>198</cp:revision>
  <dcterms:created xsi:type="dcterms:W3CDTF">2012-09-14T14:05:53Z</dcterms:created>
  <dcterms:modified xsi:type="dcterms:W3CDTF">2012-10-19T07:52:00Z</dcterms:modified>
</cp:coreProperties>
</file>