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3"/>
  </p:notesMasterIdLst>
  <p:handoutMasterIdLst>
    <p:handoutMasterId r:id="rId44"/>
  </p:handoutMasterIdLst>
  <p:sldIdLst>
    <p:sldId id="256" r:id="rId2"/>
    <p:sldId id="257" r:id="rId3"/>
    <p:sldId id="316" r:id="rId4"/>
    <p:sldId id="317" r:id="rId5"/>
    <p:sldId id="321" r:id="rId6"/>
    <p:sldId id="331" r:id="rId7"/>
    <p:sldId id="322" r:id="rId8"/>
    <p:sldId id="324" r:id="rId9"/>
    <p:sldId id="264" r:id="rId10"/>
    <p:sldId id="266" r:id="rId11"/>
    <p:sldId id="267" r:id="rId12"/>
    <p:sldId id="326" r:id="rId13"/>
    <p:sldId id="325" r:id="rId14"/>
    <p:sldId id="270" r:id="rId15"/>
    <p:sldId id="271" r:id="rId16"/>
    <p:sldId id="318" r:id="rId17"/>
    <p:sldId id="273" r:id="rId18"/>
    <p:sldId id="276" r:id="rId19"/>
    <p:sldId id="327" r:id="rId20"/>
    <p:sldId id="282" r:id="rId21"/>
    <p:sldId id="283" r:id="rId22"/>
    <p:sldId id="334" r:id="rId23"/>
    <p:sldId id="335" r:id="rId24"/>
    <p:sldId id="336" r:id="rId25"/>
    <p:sldId id="288" r:id="rId26"/>
    <p:sldId id="339" r:id="rId27"/>
    <p:sldId id="293" r:id="rId28"/>
    <p:sldId id="328" r:id="rId29"/>
    <p:sldId id="329" r:id="rId30"/>
    <p:sldId id="295" r:id="rId31"/>
    <p:sldId id="296" r:id="rId32"/>
    <p:sldId id="330" r:id="rId33"/>
    <p:sldId id="299" r:id="rId34"/>
    <p:sldId id="303" r:id="rId35"/>
    <p:sldId id="304" r:id="rId36"/>
    <p:sldId id="341" r:id="rId37"/>
    <p:sldId id="310" r:id="rId38"/>
    <p:sldId id="311" r:id="rId39"/>
    <p:sldId id="340" r:id="rId40"/>
    <p:sldId id="337" r:id="rId41"/>
    <p:sldId id="338" r:id="rId42"/>
  </p:sldIdLst>
  <p:sldSz cx="9144000" cy="6858000" type="screen4x3"/>
  <p:notesSz cx="6858000" cy="9236075"/>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9444" autoAdjust="0"/>
    <p:restoredTop sz="94638" autoAdjust="0"/>
  </p:normalViewPr>
  <p:slideViewPr>
    <p:cSldViewPr>
      <p:cViewPr>
        <p:scale>
          <a:sx n="100" d="100"/>
          <a:sy n="100" d="100"/>
        </p:scale>
        <p:origin x="-54" y="-78"/>
      </p:cViewPr>
      <p:guideLst>
        <p:guide orient="horz" pos="2160"/>
        <p:guide pos="2880"/>
      </p:guideLst>
    </p:cSldViewPr>
  </p:slideViewPr>
  <p:outlineViewPr>
    <p:cViewPr>
      <p:scale>
        <a:sx n="33" d="100"/>
        <a:sy n="33" d="100"/>
      </p:scale>
      <p:origin x="0" y="5035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022" y="-102"/>
      </p:cViewPr>
      <p:guideLst>
        <p:guide orient="horz" pos="2909"/>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61963"/>
          </a:xfrm>
          <a:prstGeom prst="rect">
            <a:avLst/>
          </a:prstGeom>
        </p:spPr>
        <p:txBody>
          <a:bodyPr vert="horz" lIns="91440" tIns="45720" rIns="91440" bIns="45720" rtlCol="0"/>
          <a:lstStyle>
            <a:lvl1pPr algn="r">
              <a:defRPr sz="1200"/>
            </a:lvl1pPr>
          </a:lstStyle>
          <a:p>
            <a:fld id="{801175FB-F00F-43DC-89A0-23BAC05401B3}" type="datetimeFigureOut">
              <a:rPr lang="en-CA" smtClean="0"/>
              <a:t>19/10/2012</a:t>
            </a:fld>
            <a:endParaRPr lang="en-CA"/>
          </a:p>
        </p:txBody>
      </p:sp>
      <p:sp>
        <p:nvSpPr>
          <p:cNvPr id="4" name="Footer Placeholder 3"/>
          <p:cNvSpPr>
            <a:spLocks noGrp="1"/>
          </p:cNvSpPr>
          <p:nvPr>
            <p:ph type="ftr" sz="quarter" idx="2"/>
          </p:nvPr>
        </p:nvSpPr>
        <p:spPr>
          <a:xfrm>
            <a:off x="0" y="8772525"/>
            <a:ext cx="2971800" cy="461963"/>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772525"/>
            <a:ext cx="2971800" cy="461963"/>
          </a:xfrm>
          <a:prstGeom prst="rect">
            <a:avLst/>
          </a:prstGeom>
        </p:spPr>
        <p:txBody>
          <a:bodyPr vert="horz" lIns="91440" tIns="45720" rIns="91440" bIns="45720" rtlCol="0" anchor="b"/>
          <a:lstStyle>
            <a:lvl1pPr algn="r">
              <a:defRPr sz="1200"/>
            </a:lvl1pPr>
          </a:lstStyle>
          <a:p>
            <a:fld id="{2369CF9D-7DED-407D-95A2-338534C85AE3}" type="slidenum">
              <a:rPr lang="en-CA" smtClean="0"/>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490" cy="461647"/>
          </a:xfrm>
          <a:prstGeom prst="rect">
            <a:avLst/>
          </a:prstGeom>
        </p:spPr>
        <p:txBody>
          <a:bodyPr vert="horz" lIns="90142" tIns="45071" rIns="90142" bIns="45071" rtlCol="0"/>
          <a:lstStyle>
            <a:lvl1pPr algn="l">
              <a:defRPr sz="1200"/>
            </a:lvl1pPr>
          </a:lstStyle>
          <a:p>
            <a:endParaRPr lang="en-CA" dirty="0"/>
          </a:p>
        </p:txBody>
      </p:sp>
      <p:sp>
        <p:nvSpPr>
          <p:cNvPr id="3" name="Date Placeholder 2"/>
          <p:cNvSpPr>
            <a:spLocks noGrp="1"/>
          </p:cNvSpPr>
          <p:nvPr>
            <p:ph type="dt" idx="1"/>
          </p:nvPr>
        </p:nvSpPr>
        <p:spPr>
          <a:xfrm>
            <a:off x="3884960" y="0"/>
            <a:ext cx="2971490" cy="461647"/>
          </a:xfrm>
          <a:prstGeom prst="rect">
            <a:avLst/>
          </a:prstGeom>
        </p:spPr>
        <p:txBody>
          <a:bodyPr vert="horz" lIns="90142" tIns="45071" rIns="90142" bIns="45071" rtlCol="0"/>
          <a:lstStyle>
            <a:lvl1pPr algn="r">
              <a:defRPr sz="1200"/>
            </a:lvl1pPr>
          </a:lstStyle>
          <a:p>
            <a:fld id="{BE7783C6-42E0-4269-AFE3-DE6E36438FD7}" type="datetimeFigureOut">
              <a:rPr lang="en-CA" smtClean="0"/>
              <a:pPr/>
              <a:t>19/10/2012</a:t>
            </a:fld>
            <a:endParaRPr lang="en-CA" dirty="0"/>
          </a:p>
        </p:txBody>
      </p:sp>
      <p:sp>
        <p:nvSpPr>
          <p:cNvPr id="4" name="Slide Image Placeholder 3"/>
          <p:cNvSpPr>
            <a:spLocks noGrp="1" noRot="1" noChangeAspect="1"/>
          </p:cNvSpPr>
          <p:nvPr>
            <p:ph type="sldImg" idx="2"/>
          </p:nvPr>
        </p:nvSpPr>
        <p:spPr>
          <a:xfrm>
            <a:off x="1120775" y="693738"/>
            <a:ext cx="4616450" cy="3462337"/>
          </a:xfrm>
          <a:prstGeom prst="rect">
            <a:avLst/>
          </a:prstGeom>
          <a:noFill/>
          <a:ln w="12700">
            <a:solidFill>
              <a:prstClr val="black"/>
            </a:solidFill>
          </a:ln>
        </p:spPr>
        <p:txBody>
          <a:bodyPr vert="horz" lIns="90142" tIns="45071" rIns="90142" bIns="45071" rtlCol="0" anchor="ctr"/>
          <a:lstStyle/>
          <a:p>
            <a:endParaRPr lang="en-CA" dirty="0"/>
          </a:p>
        </p:txBody>
      </p:sp>
      <p:sp>
        <p:nvSpPr>
          <p:cNvPr id="5" name="Notes Placeholder 4"/>
          <p:cNvSpPr>
            <a:spLocks noGrp="1"/>
          </p:cNvSpPr>
          <p:nvPr>
            <p:ph type="body" sz="quarter" idx="3"/>
          </p:nvPr>
        </p:nvSpPr>
        <p:spPr>
          <a:xfrm>
            <a:off x="685490" y="4386427"/>
            <a:ext cx="5487020" cy="4156391"/>
          </a:xfrm>
          <a:prstGeom prst="rect">
            <a:avLst/>
          </a:prstGeom>
        </p:spPr>
        <p:txBody>
          <a:bodyPr vert="horz" lIns="90142" tIns="45071" rIns="90142" bIns="4507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2853"/>
            <a:ext cx="2971490" cy="461647"/>
          </a:xfrm>
          <a:prstGeom prst="rect">
            <a:avLst/>
          </a:prstGeom>
        </p:spPr>
        <p:txBody>
          <a:bodyPr vert="horz" lIns="90142" tIns="45071" rIns="90142" bIns="45071"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960" y="8772853"/>
            <a:ext cx="2971490" cy="461647"/>
          </a:xfrm>
          <a:prstGeom prst="rect">
            <a:avLst/>
          </a:prstGeom>
        </p:spPr>
        <p:txBody>
          <a:bodyPr vert="horz" lIns="90142" tIns="45071" rIns="90142" bIns="45071" rtlCol="0" anchor="b"/>
          <a:lstStyle>
            <a:lvl1pPr algn="r">
              <a:defRPr sz="1200"/>
            </a:lvl1pPr>
          </a:lstStyle>
          <a:p>
            <a:fld id="{8FBEB77A-21DD-4DE6-80CF-76121DDAD516}"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a:t>
            </a:fld>
            <a:endParaRPr lang="en-C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10</a:t>
            </a:fld>
            <a:endParaRPr lang="en-CA"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Environ 56 % de vos comités font des inspections des lieux de travail 12 fois par année. C’est le minimum qu’exige 135(7)k).</a:t>
            </a:r>
          </a:p>
          <a:p>
            <a:endParaRPr lang="fr-CA" dirty="0" smtClean="0"/>
          </a:p>
          <a:p>
            <a:r>
              <a:rPr lang="fr-CA" dirty="0" smtClean="0"/>
              <a:t>95 % des comités veillent à ce qu’une représentante ou un représentant des </a:t>
            </a:r>
            <a:r>
              <a:rPr lang="fr-CA" dirty="0" err="1" smtClean="0"/>
              <a:t>employé‑e‑s</a:t>
            </a:r>
            <a:r>
              <a:rPr lang="fr-CA" dirty="0" smtClean="0"/>
              <a:t> participe à toutes les inspections. Conformément à 135.1(8), lorsqu’une fonction est assignée à deux ou plusieurs membres, au moins la moitié d’entre eux doivent être des membres désignés par les </a:t>
            </a:r>
            <a:r>
              <a:rPr lang="fr-CA" dirty="0" err="1" smtClean="0"/>
              <a:t>employé‑e‑s</a:t>
            </a:r>
            <a:r>
              <a:rPr lang="fr-CA" dirty="0" smtClean="0"/>
              <a:t>. Lorsque seulement un membre est désigné, ce membre doit être un membre désigné par les </a:t>
            </a:r>
            <a:r>
              <a:rPr lang="fr-CA" dirty="0" err="1" smtClean="0"/>
              <a:t>employé‑e‑s</a:t>
            </a:r>
            <a:r>
              <a:rPr lang="fr-CA" dirty="0" smtClean="0"/>
              <a:t>. Il faut donc qu’un membre désigné par les </a:t>
            </a:r>
            <a:r>
              <a:rPr lang="fr-CA" dirty="0" err="1" smtClean="0"/>
              <a:t>employé‑e‑s</a:t>
            </a:r>
            <a:r>
              <a:rPr lang="fr-CA" dirty="0" smtClean="0"/>
              <a:t> participe toujours à toutes les inspections.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11</a:t>
            </a:fld>
            <a:endParaRPr lang="en-CA"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5538" y="730250"/>
            <a:ext cx="4616450" cy="3462338"/>
          </a:xfrm>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12</a:t>
            </a:fld>
            <a:endParaRPr lang="en-CA"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34 % des comités reçoivent régulièrement les rapports sur l’entretien (CVCA/ascenseurs, etc.). Cela devrait être un point à discuter avec votre CLSS et le personnel de votre service des Locaux.</a:t>
            </a:r>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13</a:t>
            </a:fld>
            <a:endParaRPr lang="en-CA"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i="1" dirty="0" smtClean="0"/>
              <a:t>Le comité participe-t-il régulièrement aux enquêtes sur un refus de travailler?  34 %</a:t>
            </a:r>
            <a:endParaRPr lang="fr-CA" dirty="0" smtClean="0"/>
          </a:p>
          <a:p>
            <a:r>
              <a:rPr lang="fr-CA" i="1" dirty="0" smtClean="0"/>
              <a:t>Une représentante ou un représentant syndical y participe-t-il toujours?	      48 %</a:t>
            </a:r>
          </a:p>
          <a:p>
            <a:endParaRPr lang="fr-CA" dirty="0" smtClean="0"/>
          </a:p>
          <a:p>
            <a:r>
              <a:rPr lang="fr-CA" dirty="0" smtClean="0"/>
              <a:t>Nous réalisons et comprenons que la formulation de cette question a pu susciter de nombreuses réponses « ne sais pas », parce que la majorité de nos comités locaux n’auraient jamais connu ce problème.</a:t>
            </a:r>
          </a:p>
          <a:p>
            <a:endParaRPr lang="fr-CA" dirty="0" smtClean="0"/>
          </a:p>
          <a:p>
            <a:r>
              <a:rPr lang="fr-CA" dirty="0" smtClean="0"/>
              <a:t>Levez la main s’il vous plaît, pour indiquer si votre comité a déjà eu à s’occuper d’un refus de travailler?</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14</a:t>
            </a:fld>
            <a:endParaRPr lang="en-CA"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8640" y="4386427"/>
            <a:ext cx="6552728" cy="4156391"/>
          </a:xfrm>
        </p:spPr>
        <p:txBody>
          <a:bodyPr>
            <a:normAutofit/>
          </a:bodyPr>
          <a:lstStyle/>
          <a:p>
            <a:r>
              <a:rPr lang="fr-CA" dirty="0" smtClean="0"/>
              <a:t>87 % des comités participent régulièrement aux enquêtes sur les plaintes ou situations comportant des risques et seulement 80 % y font participer une représentante ou un représentant syndical. Les comités devraient toujours participer conformément à 135.(7)a) et 135.(7)e) et, comme il est mentionné plus haut (DIAPO 12), comprendre une représentante ou un représentant syndical.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15</a:t>
            </a:fld>
            <a:endParaRPr lang="en-CA"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16</a:t>
            </a:fld>
            <a:endParaRPr lang="en-CA"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8640" y="4386427"/>
            <a:ext cx="6480720" cy="4156391"/>
          </a:xfrm>
        </p:spPr>
        <p:txBody>
          <a:bodyPr>
            <a:normAutofit/>
          </a:bodyPr>
          <a:lstStyle/>
          <a:p>
            <a:r>
              <a:rPr lang="fr-CA" dirty="0" smtClean="0"/>
              <a:t>75 % des comités participent régulièrement aux enquêtes sur les incidents de sécurité mettant en cause la S&amp;S; alors que, selon 135.(7)a) et 135.(7)e) (DIAPO 16), les comités doivent toujours y participer.</a:t>
            </a:r>
          </a:p>
          <a:p>
            <a:endParaRPr lang="fr-CA" dirty="0" smtClean="0"/>
          </a:p>
          <a:p>
            <a:r>
              <a:rPr lang="fr-CA" dirty="0" smtClean="0"/>
              <a:t>Les représentantes et représentants syndicaux ont participé aux enquêtes seulement 69 % du temps; alors que, selon 135.1 (8) (DIAPO 12), les représentantes et représentants syndicaux doivent toujours y participer.</a:t>
            </a:r>
          </a:p>
          <a:p>
            <a:endParaRPr lang="fr-CA" dirty="0" smtClean="0"/>
          </a:p>
          <a:p>
            <a:r>
              <a:rPr lang="fr-CA" dirty="0" smtClean="0"/>
              <a:t>Quelques commentaires font état d’un problème sur ce point, c.-à-d. que le seul membre à participer est la coprésidente ou le coprésident patronal. </a:t>
            </a:r>
          </a:p>
          <a:p>
            <a:endParaRPr lang="fr-CA" dirty="0" smtClean="0"/>
          </a:p>
          <a:p>
            <a:r>
              <a:rPr lang="fr-CA" dirty="0" smtClean="0"/>
              <a:t>Comme nous l’avons indiqué plus haut (DIAPO 12), les coprésidentes et coprésidents assignent conjointement les fonctions et, si seulement un membre du comité est assigné, ce doit être une représentante ou un représentant syndical.</a:t>
            </a:r>
          </a:p>
          <a:p>
            <a:endParaRPr lang="fr-CA" dirty="0" smtClean="0"/>
          </a:p>
          <a:p>
            <a:r>
              <a:rPr lang="fr-CA" dirty="0" smtClean="0"/>
              <a:t>Souvent, lorsque surgissent des incidents de sécurité mettant en cause la S&amp;S, il faut se pencher sur la question rapidement et, lorsque les incidents concernent des questions délicates pour les </a:t>
            </a:r>
            <a:r>
              <a:rPr lang="fr-CA" dirty="0" err="1" smtClean="0"/>
              <a:t>employé‑e‑s</a:t>
            </a:r>
            <a:r>
              <a:rPr lang="fr-CA" dirty="0" smtClean="0"/>
              <a:t>, l’employeur peut préférer assigner un seul membre du comité. On peut régler cette situation en changeant la coprésidente ou le coprésident syndical de participer à l’enquête (pour limiter le plus possible la diffusion de l’information). Lorsque la question est alors renvoyée à l’ensemble du CLSS pour commentaires et discussion, les noms peuvent être supprimés.</a:t>
            </a:r>
          </a:p>
          <a:p>
            <a:endParaRPr lang="en-CA" dirty="0" smtClean="0"/>
          </a:p>
        </p:txBody>
      </p:sp>
      <p:sp>
        <p:nvSpPr>
          <p:cNvPr id="4" name="Slide Number Placeholder 3"/>
          <p:cNvSpPr>
            <a:spLocks noGrp="1"/>
          </p:cNvSpPr>
          <p:nvPr>
            <p:ph type="sldNum" sz="quarter" idx="10"/>
          </p:nvPr>
        </p:nvSpPr>
        <p:spPr/>
        <p:txBody>
          <a:bodyPr/>
          <a:lstStyle/>
          <a:p>
            <a:fld id="{8FBEB77A-21DD-4DE6-80CF-76121DDAD516}" type="slidenum">
              <a:rPr lang="en-CA" smtClean="0"/>
              <a:pPr/>
              <a:t>17</a:t>
            </a:fld>
            <a:endParaRPr lang="en-CA"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672" y="4386427"/>
            <a:ext cx="5832648" cy="4156391"/>
          </a:xfrm>
        </p:spPr>
        <p:txBody>
          <a:bodyPr>
            <a:normAutofit/>
          </a:bodyPr>
          <a:lstStyle/>
          <a:p>
            <a:r>
              <a:rPr lang="fr-CA" dirty="0" smtClean="0"/>
              <a:t>49 % des comités voient les rapports trimestriels nationaux sur les incidents relatifs à la sécurité. </a:t>
            </a:r>
          </a:p>
          <a:p>
            <a:endParaRPr lang="fr-CA" dirty="0" smtClean="0"/>
          </a:p>
          <a:p>
            <a:r>
              <a:rPr lang="fr-CA" dirty="0" smtClean="0"/>
              <a:t>Les comités devraient consulter ce rapport pour vérifier que les incidents relatifs à la sécurité survenus dans leurs bureaux ont été dûment repérés et, lorsqu’un rapport parle d’un incident dans votre lieu de travail, c’est l’occasion de vérifier que le CLSS a effectivement participé à l’enquête. </a:t>
            </a:r>
          </a:p>
          <a:p>
            <a:endParaRPr lang="fr-CA" dirty="0" smtClean="0"/>
          </a:p>
          <a:p>
            <a:endParaRPr lang="fr-CA" dirty="0" smtClean="0"/>
          </a:p>
          <a:p>
            <a:r>
              <a:rPr lang="fr-CA" dirty="0" smtClean="0"/>
              <a:t>80 % des comités reçoivent tous les T4009. Avant l’acheminement du rapport, il faut toujours remettre le formulaire au CLSS avant de le finaliser, pour que les comités puissent s’acquitter de leurs responsabilités en vertu de 135. (7)a) et 135. (7)e). (DIAPO 16)</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18</a:t>
            </a:fld>
            <a:endParaRPr lang="en-CA"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Seulement 32 % des comités reçoivent tous les rapports sur les questions de S&amp;S traitées par WINFAST. Typiquement, ces questions pourraient concerner des situations dangereuses ou des plaintes des </a:t>
            </a:r>
            <a:r>
              <a:rPr lang="fr-CA" dirty="0" err="1" smtClean="0"/>
              <a:t>employé‑e‑s</a:t>
            </a:r>
            <a:r>
              <a:rPr lang="fr-CA" dirty="0" smtClean="0"/>
              <a:t>, où, comme nous l’avons vu plus tôt, le Code oblige le comité à intervenir. </a:t>
            </a:r>
          </a:p>
          <a:p>
            <a:r>
              <a:rPr lang="fr-CA" dirty="0" smtClean="0"/>
              <a:t>Il faut une certaine méthodologie pour bien communiquer cette information aux comités locaux. Certains de vos commentaires ont mis en lumière de vrais problèmes qui surgissent lorsqu’on tente d’obtenir de l’information de la part du service des Locaux. Il est clair qu’il nous faut une meilleure stratégie de communication à ce sujet, et nous avons mentionné ce besoin à l’ARC au niveau du Comité d’orientation. </a:t>
            </a:r>
          </a:p>
          <a:p>
            <a:endParaRPr lang="fr-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19</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CA" dirty="0" smtClean="0"/>
          </a:p>
          <a:p>
            <a:r>
              <a:rPr lang="fr-CA" dirty="0" smtClean="0"/>
              <a:t>Le questionnaire a révélé que 14 % des représentantes et représentants des </a:t>
            </a:r>
            <a:r>
              <a:rPr lang="fr-CA" dirty="0" err="1" smtClean="0"/>
              <a:t>employé‑e‑s</a:t>
            </a:r>
            <a:r>
              <a:rPr lang="fr-CA" dirty="0" smtClean="0"/>
              <a:t> ont été choisis par la direction. La sélection des représentantes et représentants des </a:t>
            </a:r>
            <a:r>
              <a:rPr lang="fr-CA" dirty="0" err="1" smtClean="0"/>
              <a:t>employé‑e‑s</a:t>
            </a:r>
            <a:r>
              <a:rPr lang="fr-CA" dirty="0" smtClean="0"/>
              <a:t> à votre CLSS doit </a:t>
            </a:r>
            <a:r>
              <a:rPr lang="fr-CA" b="1" i="1" dirty="0" smtClean="0"/>
              <a:t>toujours </a:t>
            </a:r>
            <a:r>
              <a:rPr lang="fr-CA" dirty="0" smtClean="0"/>
              <a:t>être faite par le syndicat. L’employeur nomme les membres que le syndicat choisit; ce n’est pas lui qui les choisit. C’est ce qu’exige 135.1(1)b) du Code canadien du travail (CCT). </a:t>
            </a:r>
          </a:p>
          <a:p>
            <a:endParaRPr lang="fr-CA" dirty="0" smtClean="0"/>
          </a:p>
          <a:p>
            <a:r>
              <a:rPr lang="fr-CA" dirty="0" smtClean="0"/>
              <a:t>Lorsqu’un membre exprime le désir de participer à votre CLSS , il faut l’inviter à discuter de la question avec la présidente ou le président de la section locale.</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a:t>
            </a:fld>
            <a:endParaRPr lang="en-CA"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54 % des comités sont régulièrement mis au courant lorsqu’il y a des problèmes de systèmes CVCA, d’ascenseurs, etc.</a:t>
            </a:r>
          </a:p>
          <a:p>
            <a:endParaRPr lang="fr-CA" dirty="0" smtClean="0"/>
          </a:p>
          <a:p>
            <a:r>
              <a:rPr lang="fr-CA" dirty="0" smtClean="0"/>
              <a:t>71 % des comités sont régulièrement informés des rénovations à l’immeuble et seulement 46 % sont régulièrement informés lorsqu’il y a des réinstallations.</a:t>
            </a:r>
          </a:p>
          <a:p>
            <a:endParaRPr lang="fr-CA" dirty="0" smtClean="0"/>
          </a:p>
          <a:p>
            <a:r>
              <a:rPr lang="fr-CA" dirty="0" smtClean="0"/>
              <a:t>Le CLSS devrait être informé de toutes les rénovations. Si l’immeuble contient de l’amiante, le CLSS devrait voir à la bonne application du protocole.</a:t>
            </a:r>
          </a:p>
          <a:p>
            <a:endParaRPr lang="fr-CA" dirty="0" smtClean="0"/>
          </a:p>
          <a:p>
            <a:r>
              <a:rPr lang="fr-CA" dirty="0" smtClean="0"/>
              <a:t>Pendant les grandes réinstallations, le CLSS devrait inspecter le secteur pour vérifier que les dangers sont maintenus au minimum. Il n’y a habituellement pas de problèmes lorsque quelques employés seulement changent de bureau, mais les grands déménagements de sections, de divisions ou de bureaux complets soulèvent toute une série de préoccupations, comme les évacuations d’urgence, les considérations de premiers soins, etc. </a:t>
            </a:r>
          </a:p>
          <a:p>
            <a:endParaRPr lang="fr-CA" dirty="0" smtClean="0"/>
          </a:p>
          <a:p>
            <a:r>
              <a:rPr lang="fr-CA" dirty="0" smtClean="0"/>
              <a:t>Le Comité d’orientation a aussi discuté de la nécessité d’adopter des instructions standard pour les comités lorsque le personnel est réinstallé dans différents immeubles, pour protéger leur santé et leur sécurité et veiller à ce que l’employeur se conforme au Code.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20</a:t>
            </a:fld>
            <a:endParaRPr lang="en-CA"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60648" y="4386427"/>
            <a:ext cx="6408712" cy="4156391"/>
          </a:xfrm>
        </p:spPr>
        <p:txBody>
          <a:bodyPr>
            <a:normAutofit fontScale="92500" lnSpcReduction="10000"/>
          </a:bodyPr>
          <a:lstStyle/>
          <a:p>
            <a:pPr>
              <a:lnSpc>
                <a:spcPct val="85000"/>
              </a:lnSpc>
            </a:pPr>
            <a:r>
              <a:rPr lang="fr-CA" i="1" dirty="0" smtClean="0"/>
              <a:t>Les documents suivants sont-ils affichés à un endroit accessible à tous les </a:t>
            </a:r>
            <a:r>
              <a:rPr lang="fr-CA" dirty="0" err="1" smtClean="0"/>
              <a:t>employé‑e‑s</a:t>
            </a:r>
            <a:r>
              <a:rPr lang="fr-CA" i="1" dirty="0" smtClean="0"/>
              <a:t> de votre milieu de travail?</a:t>
            </a:r>
            <a:endParaRPr lang="fr-CA" dirty="0" smtClean="0"/>
          </a:p>
          <a:p>
            <a:pPr>
              <a:lnSpc>
                <a:spcPct val="85000"/>
              </a:lnSpc>
            </a:pPr>
            <a:endParaRPr lang="fr-CA" i="1" dirty="0" smtClean="0"/>
          </a:p>
          <a:p>
            <a:pPr>
              <a:lnSpc>
                <a:spcPct val="85000"/>
              </a:lnSpc>
            </a:pPr>
            <a:r>
              <a:rPr lang="fr-CA" i="1" dirty="0" smtClean="0"/>
              <a:t>99 %  des </a:t>
            </a:r>
            <a:r>
              <a:rPr lang="fr-CA" dirty="0" smtClean="0"/>
              <a:t>CLSS affichent leurs procès-verbaux, conformément à 9(3) du Règlement sur les comités de sécurité et de santé et les représentants </a:t>
            </a:r>
            <a:r>
              <a:rPr lang="fr-CA" dirty="0" smtClean="0">
                <a:cs typeface="Arial" pitchFamily="34" charset="0"/>
              </a:rPr>
              <a:t>(DIAPO 6)</a:t>
            </a:r>
          </a:p>
          <a:p>
            <a:pPr>
              <a:lnSpc>
                <a:spcPct val="85000"/>
              </a:lnSpc>
            </a:pPr>
            <a:endParaRPr lang="fr-CA" i="1" dirty="0" smtClean="0"/>
          </a:p>
          <a:p>
            <a:pPr>
              <a:lnSpc>
                <a:spcPct val="85000"/>
              </a:lnSpc>
            </a:pPr>
            <a:r>
              <a:rPr lang="fr-CA" i="1" dirty="0" smtClean="0"/>
              <a:t>71 % des </a:t>
            </a:r>
            <a:r>
              <a:rPr lang="fr-CA" dirty="0" smtClean="0"/>
              <a:t>CLSS affichent le rapport annuel du comité local, conformément à 10(b) du Règlement sur les  comités de sécurité et de santé et les représentants </a:t>
            </a:r>
            <a:r>
              <a:rPr lang="fr-CA" dirty="0" smtClean="0">
                <a:cs typeface="Arial" pitchFamily="34" charset="0"/>
              </a:rPr>
              <a:t>(DIAPO 8)</a:t>
            </a:r>
          </a:p>
          <a:p>
            <a:pPr>
              <a:lnSpc>
                <a:spcPct val="85000"/>
              </a:lnSpc>
            </a:pPr>
            <a:endParaRPr lang="fr-CA" i="1" dirty="0" smtClean="0"/>
          </a:p>
          <a:p>
            <a:pPr>
              <a:lnSpc>
                <a:spcPct val="85000"/>
              </a:lnSpc>
            </a:pPr>
            <a:r>
              <a:rPr lang="fr-CA" i="1" dirty="0" smtClean="0"/>
              <a:t>85 % des </a:t>
            </a:r>
            <a:r>
              <a:rPr lang="fr-CA" dirty="0" smtClean="0"/>
              <a:t>CLSS affichent le CCT, conformément à 125.(1)d)(i) du Code canadien du travail</a:t>
            </a:r>
          </a:p>
          <a:p>
            <a:pPr>
              <a:lnSpc>
                <a:spcPct val="85000"/>
              </a:lnSpc>
            </a:pPr>
            <a:endParaRPr lang="fr-CA" i="1" dirty="0" smtClean="0"/>
          </a:p>
          <a:p>
            <a:pPr>
              <a:lnSpc>
                <a:spcPct val="85000"/>
              </a:lnSpc>
            </a:pPr>
            <a:r>
              <a:rPr lang="fr-CA" i="1" dirty="0" smtClean="0"/>
              <a:t>43 % des </a:t>
            </a:r>
            <a:r>
              <a:rPr lang="fr-CA" dirty="0" smtClean="0"/>
              <a:t>CLSS affichent leur calendrier de réunions et d’inspections, comme il leur est conseillé dans une note du CNOMSS, même si la loi ne les y oblige pas (la note n’est pas dans le site Web de l’ARC à l’heure actuelle). </a:t>
            </a:r>
          </a:p>
          <a:p>
            <a:pPr>
              <a:lnSpc>
                <a:spcPct val="85000"/>
              </a:lnSpc>
            </a:pPr>
            <a:endParaRPr lang="fr-CA" dirty="0" smtClean="0"/>
          </a:p>
          <a:p>
            <a:pPr>
              <a:lnSpc>
                <a:spcPct val="85000"/>
              </a:lnSpc>
            </a:pPr>
            <a:r>
              <a:rPr lang="fr-CA" dirty="0" smtClean="0"/>
              <a:t>Parmi les autres documents affichés, il y a :</a:t>
            </a:r>
          </a:p>
          <a:p>
            <a:pPr>
              <a:lnSpc>
                <a:spcPct val="85000"/>
              </a:lnSpc>
            </a:pPr>
            <a:r>
              <a:rPr lang="fr-CA" dirty="0" smtClean="0"/>
              <a:t>Politique de S&amp;S de l’ARC, conformément à 125.(1)d)(ii) du Code canadien du travail</a:t>
            </a:r>
          </a:p>
          <a:p>
            <a:pPr>
              <a:lnSpc>
                <a:spcPct val="85000"/>
              </a:lnSpc>
            </a:pPr>
            <a:endParaRPr lang="fr-CA" dirty="0" smtClean="0"/>
          </a:p>
          <a:p>
            <a:pPr>
              <a:lnSpc>
                <a:spcPct val="85000"/>
              </a:lnSpc>
            </a:pPr>
            <a:r>
              <a:rPr lang="fr-CA" dirty="0" smtClean="0"/>
              <a:t>Liste des membres du CLSS, avec lieux de travail et numéros de téléphone, conformément à 125.(1)z.17) </a:t>
            </a:r>
            <a:r>
              <a:rPr lang="fr-CA" dirty="0" smtClean="0">
                <a:cs typeface="Arial" pitchFamily="34" charset="0"/>
              </a:rPr>
              <a:t>(DIAPO 10) </a:t>
            </a:r>
            <a:r>
              <a:rPr lang="fr-CA" dirty="0" smtClean="0"/>
              <a:t>du Code canadien du travail. </a:t>
            </a:r>
          </a:p>
          <a:p>
            <a:pPr>
              <a:lnSpc>
                <a:spcPct val="85000"/>
              </a:lnSpc>
            </a:pPr>
            <a:r>
              <a:rPr lang="fr-CA" dirty="0" smtClean="0"/>
              <a:t> </a:t>
            </a:r>
          </a:p>
          <a:p>
            <a:pPr>
              <a:lnSpc>
                <a:spcPct val="85000"/>
              </a:lnSpc>
            </a:pPr>
            <a:r>
              <a:rPr lang="fr-CA" dirty="0" smtClean="0"/>
              <a:t>Liste des répondantes et répondants en premiers soins/DEA  (normalement affichée près des trousses ou dans la salle de premiers soins), conformément à 16.6(1) du Règlement canadien sur la santé et la sécurité au travail</a:t>
            </a:r>
          </a:p>
          <a:p>
            <a:pPr>
              <a:lnSpc>
                <a:spcPct val="85000"/>
              </a:lnSpc>
            </a:pPr>
            <a:endParaRPr lang="fr-CA" dirty="0" smtClean="0"/>
          </a:p>
          <a:p>
            <a:pPr>
              <a:lnSpc>
                <a:spcPct val="85000"/>
              </a:lnSpc>
            </a:pPr>
            <a:r>
              <a:rPr lang="fr-CA" dirty="0" smtClean="0"/>
              <a:t>FS (fiches signalétiques) conformément à 10.34(1) du Règlement canadien sur la santé et la sécurité au travail, qui oblige à les mettre à la disposition de chaque </a:t>
            </a:r>
            <a:r>
              <a:rPr lang="fr-CA" dirty="0" err="1" smtClean="0"/>
              <a:t>employé‑e</a:t>
            </a:r>
            <a:r>
              <a:rPr lang="fr-CA" dirty="0" smtClean="0"/>
              <a:t>.</a:t>
            </a:r>
          </a:p>
          <a:p>
            <a:pPr>
              <a:lnSpc>
                <a:spcPct val="85000"/>
              </a:lnSpc>
            </a:pPr>
            <a:endParaRPr lang="fr-CA" dirty="0" smtClean="0"/>
          </a:p>
          <a:p>
            <a:pPr>
              <a:lnSpc>
                <a:spcPct val="85000"/>
              </a:lnSpc>
            </a:pPr>
            <a:r>
              <a:rPr lang="fr-CA" dirty="0" smtClean="0"/>
              <a:t>Bien que nous soyons branchés électroniquement, il reste obligatoire d’afficher physiquement ces documents en un endroit accessible à tous les </a:t>
            </a:r>
            <a:r>
              <a:rPr lang="fr-CA" dirty="0" err="1" smtClean="0"/>
              <a:t>employé‑e‑s</a:t>
            </a:r>
            <a:r>
              <a:rPr lang="fr-CA" dirty="0" smtClean="0"/>
              <a:t>. Vous pourriez vouloir vous pencher sur le choix du meilleur endroit où situer « un centre du droit de savoir » dans votre bureau. Vous pourriez songer à combiner en un même document la liste des membres du comité avec un calendrier des réunions du comité et le calendrier des inspections, surtout si vous tenez les réunions et faites les inspections le même jour chaque mois.</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21</a:t>
            </a:fld>
            <a:endParaRPr lang="en-CA"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5538" y="801688"/>
            <a:ext cx="4616450" cy="3462337"/>
          </a:xfrm>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22</a:t>
            </a:fld>
            <a:endParaRPr lang="en-CA"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23</a:t>
            </a:fld>
            <a:endParaRPr lang="en-CA"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24</a:t>
            </a:fld>
            <a:endParaRPr lang="en-CA"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i="1" dirty="0" smtClean="0"/>
              <a:t>Le comité utilise-t-il les ressources ou les renseignements suivants?</a:t>
            </a:r>
          </a:p>
          <a:p>
            <a:endParaRPr lang="fr-CA" dirty="0" smtClean="0"/>
          </a:p>
          <a:p>
            <a:r>
              <a:rPr lang="fr-CA" dirty="0" smtClean="0"/>
              <a:t>83 % utilisent le site Web S&amp;S national de l’ARC, qui a été présenté ce matin;</a:t>
            </a:r>
          </a:p>
          <a:p>
            <a:r>
              <a:rPr lang="fr-CA" dirty="0" smtClean="0"/>
              <a:t>53 % utilisent le site Web du CCHST, qui fait partie des présentations de demain;</a:t>
            </a:r>
          </a:p>
          <a:p>
            <a:r>
              <a:rPr lang="fr-CA" dirty="0" smtClean="0"/>
              <a:t>63 % utilisent des conseillers régionaux en S&amp;S;</a:t>
            </a:r>
          </a:p>
          <a:p>
            <a:r>
              <a:rPr lang="fr-CA" dirty="0" smtClean="0"/>
              <a:t>66 % utilisent le site Web du SEI; et</a:t>
            </a:r>
          </a:p>
          <a:p>
            <a:r>
              <a:rPr lang="fr-CA" dirty="0" smtClean="0"/>
              <a:t>82 % utilisent leurs représentantes et représentants du SEI.</a:t>
            </a:r>
          </a:p>
          <a:p>
            <a:r>
              <a:rPr lang="fr-CA" dirty="0" smtClean="0"/>
              <a:t>Votre CLSS devrait utiliser ces ressources si vous ne le faites pas déjà.</a:t>
            </a:r>
          </a:p>
          <a:p>
            <a:endParaRPr lang="fr-CA" dirty="0" smtClean="0"/>
          </a:p>
          <a:p>
            <a:r>
              <a:rPr lang="fr-CA" dirty="0" smtClean="0"/>
              <a:t>Parmi les autres ressources à prendre en compte, il y a le site Web de RHDCC, et en particulier les Directives du Programme des opérations et les interprétations, politiques et guides (DPO/IPG) et le site Web de Santé Canada.</a:t>
            </a:r>
          </a:p>
          <a:p>
            <a:endParaRPr lang="fr-CA" dirty="0" smtClean="0"/>
          </a:p>
          <a:p>
            <a:r>
              <a:rPr lang="fr-CA" dirty="0" smtClean="0"/>
              <a:t>Parmi les autres ressources, on peut mentionner la revue de SST et les périodiques sur la S&amp;S.</a:t>
            </a:r>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25</a:t>
            </a:fld>
            <a:endParaRPr lang="en-CA"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CA"/>
          </a:p>
        </p:txBody>
      </p:sp>
      <p:sp>
        <p:nvSpPr>
          <p:cNvPr id="4" name="Slide Number Placeholder 3"/>
          <p:cNvSpPr>
            <a:spLocks noGrp="1"/>
          </p:cNvSpPr>
          <p:nvPr>
            <p:ph type="sldNum" sz="quarter" idx="10"/>
          </p:nvPr>
        </p:nvSpPr>
        <p:spPr/>
        <p:txBody>
          <a:bodyPr/>
          <a:lstStyle/>
          <a:p>
            <a:fld id="{8FBEB77A-21DD-4DE6-80CF-76121DDAD516}" type="slidenum">
              <a:rPr lang="en-CA" smtClean="0"/>
              <a:pPr/>
              <a:t>26</a:t>
            </a:fld>
            <a:endParaRPr lang="en-CA"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74 % des comités ont examiné leur plan d’évacuation d’urgence, et seulement 55 % sont consultés sur les changements au plan. Le règlement 17.4(1) (a) prévoit que l’employeur doit établir le plan après consultation avec le CLSS. Le CLSS doit être consulté sur tout changement au plan ou aux procédures.</a:t>
            </a:r>
          </a:p>
          <a:p>
            <a:endParaRPr lang="fr-CA" dirty="0" smtClean="0"/>
          </a:p>
          <a:p>
            <a:r>
              <a:rPr lang="fr-CA" dirty="0" smtClean="0"/>
              <a:t>Vous pourriez aussi vouloir faire inscrire dans vos procédures d’évacuation l’obligation de faire intervenir votre comité pendant les alertes à la bombe ou d’autres situations d’urgence.</a:t>
            </a:r>
          </a:p>
          <a:p>
            <a:r>
              <a:rPr lang="fr-CA" dirty="0" smtClean="0"/>
              <a:t> </a:t>
            </a:r>
          </a:p>
          <a:p>
            <a:r>
              <a:rPr lang="fr-CA" dirty="0" smtClean="0"/>
              <a:t>Votre CLSS devrait aussi songer à la possibilité de faire siéger un membre au Comité d’évacuation d’urgence pour assister à ses réunions et faire rapport à votre CLSS. À tout le moins, votre CLSS devrait recevoir les procès-verbaux des réunions du Comité d’évacuation d’urgence.</a:t>
            </a:r>
          </a:p>
          <a:p>
            <a:endParaRPr lang="fr-CA" dirty="0" smtClean="0"/>
          </a:p>
          <a:p>
            <a:r>
              <a:rPr lang="fr-CA" dirty="0" smtClean="0"/>
              <a:t>Conformément au </a:t>
            </a:r>
            <a:r>
              <a:rPr lang="fr-CA" dirty="0" err="1" smtClean="0"/>
              <a:t>règ</a:t>
            </a:r>
            <a:r>
              <a:rPr lang="fr-CA" dirty="0" smtClean="0"/>
              <a:t>. 17.10 , il doit y avoir une réunion au moins une fois par année, et aussi après chaque changement apporté au plan ou aux procédures. </a:t>
            </a:r>
          </a:p>
          <a:p>
            <a:endParaRPr lang="fr-CA" dirty="0" smtClean="0"/>
          </a:p>
          <a:p>
            <a:r>
              <a:rPr lang="fr-CA" dirty="0" smtClean="0"/>
              <a:t>De même, rappelez-vous qu’il faut un exercice d’évacuation en cas d’incendie au moins une fois par année.</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27</a:t>
            </a:fld>
            <a:endParaRPr lang="en-CA"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28</a:t>
            </a:fld>
            <a:endParaRPr lang="en-CA"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29</a:t>
            </a:fld>
            <a:endParaRPr lang="en-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a:t>
            </a:fld>
            <a:endParaRPr lang="en-CA"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82 % ont répondu oui, mais il faut noter que chaque bureau de l’ARC a nommé un coordonnateur des premiers soins/DEA. </a:t>
            </a:r>
          </a:p>
          <a:p>
            <a:endParaRPr lang="fr-CA" dirty="0" smtClean="0"/>
          </a:p>
          <a:p>
            <a:r>
              <a:rPr lang="fr-CA" dirty="0" smtClean="0"/>
              <a:t>Ceux qui n’ont pas répondu oui doivent voir à ce que leur CLSS trouve qui est cette personne.</a:t>
            </a:r>
          </a:p>
          <a:p>
            <a:endParaRPr lang="fr-CA" dirty="0" smtClean="0"/>
          </a:p>
          <a:p>
            <a:r>
              <a:rPr lang="fr-CA" dirty="0" smtClean="0"/>
              <a:t>Cette personne a pour rôle de tenir la liste des répondantes et répondants, de voir à ce que la formation soit donnée lorsqu’elle est nécessaire, de maintenir et d’inspecter les trousses de premiers soins, les DEA, etc.</a:t>
            </a:r>
          </a:p>
          <a:p>
            <a:endParaRPr lang="fr-CA" dirty="0" smtClean="0"/>
          </a:p>
          <a:p>
            <a:r>
              <a:rPr lang="fr-CA" dirty="0" smtClean="0"/>
              <a:t>En invitant cette personne à assister périodiquement à ses réunions, votre comité restera bien au fait de la question et pourra faire des commentaires lorsque ce sera nécessaire.</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30</a:t>
            </a:fld>
            <a:endParaRPr lang="en-CA"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Conformément à la politique de l’ARC sur les répondantes et répondants en premiers soins/DEA, les CLSS devraient être consultés sur le nombre et l’emplacement des :</a:t>
            </a:r>
          </a:p>
          <a:p>
            <a:r>
              <a:rPr lang="fr-CA" dirty="0" smtClean="0"/>
              <a:t>Répondantes et répondants en premiers soins/DEA – 79 % des comités l’ont été;</a:t>
            </a:r>
          </a:p>
          <a:p>
            <a:r>
              <a:rPr lang="fr-CA" dirty="0" smtClean="0"/>
              <a:t>Appareils DEA – 80 % des comités l’ont été; et</a:t>
            </a:r>
          </a:p>
          <a:p>
            <a:r>
              <a:rPr lang="fr-CA" dirty="0" smtClean="0"/>
              <a:t>Trousses de premiers soins – 80 % des comités l’ont été.</a:t>
            </a:r>
          </a:p>
          <a:p>
            <a:endParaRPr lang="fr-CA" dirty="0" smtClean="0"/>
          </a:p>
          <a:p>
            <a:r>
              <a:rPr lang="fr-CA" dirty="0" smtClean="0"/>
              <a:t>Les trousses de premiers soins et les DEA doivent être inspectés chaque mois. Cette inspection doit être organisée par le coordonnateur du programme, et le CLSS doit veiller à ce que cela se fasse.</a:t>
            </a:r>
          </a:p>
          <a:p>
            <a:endParaRPr lang="fr-CA" dirty="0" smtClean="0"/>
          </a:p>
          <a:p>
            <a:r>
              <a:rPr lang="fr-CA" dirty="0" smtClean="0"/>
              <a:t>Le modèle de procès-verbal du CLSS a une section dans l’annexe pour la consignation de ces inspections. </a:t>
            </a:r>
          </a:p>
          <a:p>
            <a:endParaRPr lang="fr-CA" dirty="0" smtClean="0"/>
          </a:p>
          <a:p>
            <a:r>
              <a:rPr lang="fr-CA" dirty="0" smtClean="0"/>
              <a:t>Saviez-vous que, s’il y a six </a:t>
            </a:r>
            <a:r>
              <a:rPr lang="fr-CA" dirty="0" err="1" smtClean="0"/>
              <a:t>employé‑e‑s</a:t>
            </a:r>
            <a:r>
              <a:rPr lang="fr-CA" dirty="0" smtClean="0"/>
              <a:t> ou plus au travail, il doit y avoir une répondante ou un répondant en premiers soins/DEA en disponibilité, même s’il faut lui payer des heures supplémentaires. </a:t>
            </a:r>
          </a:p>
          <a:p>
            <a:endParaRPr lang="fr-CA" dirty="0" smtClean="0"/>
          </a:p>
          <a:p>
            <a:r>
              <a:rPr lang="fr-CA" dirty="0" smtClean="0"/>
              <a:t>C’est une exigence du Règlement canadien sur la santé et la sécurité au travail, au paragraphe 16.3(1) concernant les premiers soins.</a:t>
            </a:r>
            <a:r>
              <a:rPr lang="en-CA" dirty="0" smtClean="0"/>
              <a:t> </a:t>
            </a:r>
          </a:p>
        </p:txBody>
      </p:sp>
      <p:sp>
        <p:nvSpPr>
          <p:cNvPr id="4" name="Slide Number Placeholder 3"/>
          <p:cNvSpPr>
            <a:spLocks noGrp="1"/>
          </p:cNvSpPr>
          <p:nvPr>
            <p:ph type="sldNum" sz="quarter" idx="10"/>
          </p:nvPr>
        </p:nvSpPr>
        <p:spPr/>
        <p:txBody>
          <a:bodyPr/>
          <a:lstStyle/>
          <a:p>
            <a:fld id="{8FBEB77A-21DD-4DE6-80CF-76121DDAD516}" type="slidenum">
              <a:rPr lang="en-CA" smtClean="0"/>
              <a:pPr/>
              <a:t>31</a:t>
            </a:fld>
            <a:endParaRPr lang="en-CA"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32</a:t>
            </a:fld>
            <a:endParaRPr lang="en-CA"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i="1" dirty="0" smtClean="0"/>
              <a:t>Votre bureau fait-il la promotion d’un environnement exempt d’odeurs?</a:t>
            </a:r>
          </a:p>
          <a:p>
            <a:endParaRPr lang="fr-CA" dirty="0" smtClean="0"/>
          </a:p>
          <a:p>
            <a:r>
              <a:rPr lang="fr-CA" dirty="0" smtClean="0"/>
              <a:t>84 % de vos lieux de travail font la promotion d’un environnement exempt d’odeurs. Le bureau national a préparé des affiches et des communications sur la question, mais nous avons quand même des </a:t>
            </a:r>
            <a:r>
              <a:rPr lang="fr-CA" dirty="0" err="1" smtClean="0"/>
              <a:t>employé‑e‑s</a:t>
            </a:r>
            <a:r>
              <a:rPr lang="fr-CA" dirty="0" smtClean="0"/>
              <a:t> qui sont malades lorsqu’ils sont exposés à des produits chimiques. Songez à donner des séances d’information/éducation sur le sujet. Vous pourriez demander à une personne qui est touchée d’expliquer les effets que cette exposition a sur elle. Suggérez d’envoyer d’avance des avis d’entretien lorsque des réparations/rénovations nécessitent l’utilisation de produits chimiques, pour que les personnes sensibles aux produits chimiques puissent prendre des dispositions pour atténuer leur exposition. Mettez des affiches dans les entrées et les autres zones où il passe beaucoup de monde. Explorez d’autres options avec ceux qui sont sensibles aux produits chimiques.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33</a:t>
            </a:fld>
            <a:endParaRPr lang="en-CA"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i="1" dirty="0" smtClean="0"/>
              <a:t>Votre bureau a-t-il utilisé AIM (fournisseur de services de soins de santé) pour ce qui suit?</a:t>
            </a:r>
            <a:endParaRPr lang="fr-CA" dirty="0" smtClean="0"/>
          </a:p>
          <a:p>
            <a:endParaRPr lang="fr-CA" dirty="0" smtClean="0"/>
          </a:p>
          <a:p>
            <a:r>
              <a:rPr lang="fr-CA" dirty="0" smtClean="0"/>
              <a:t>66 % utilisent AIM pour les évaluations ergonomiques;</a:t>
            </a:r>
          </a:p>
          <a:p>
            <a:r>
              <a:rPr lang="fr-CA" dirty="0" smtClean="0"/>
              <a:t>26 % pour la vérification de la qualité de l’air; et</a:t>
            </a:r>
          </a:p>
          <a:p>
            <a:r>
              <a:rPr lang="fr-CA" dirty="0" smtClean="0"/>
              <a:t>32 % utilisent AIM pour les évaluations d’aptitude au travail.</a:t>
            </a:r>
          </a:p>
          <a:p>
            <a:endParaRPr lang="fr-CA" dirty="0" smtClean="0"/>
          </a:p>
          <a:p>
            <a:r>
              <a:rPr lang="fr-CA" dirty="0" smtClean="0"/>
              <a:t>Vos comités étaient principalement satisfaits des efforts d’AIM : 45 % toujours, 53 % parfois, et 2 % jamais. </a:t>
            </a:r>
          </a:p>
          <a:p>
            <a:endParaRPr lang="fr-CA" dirty="0" smtClean="0"/>
          </a:p>
          <a:p>
            <a:r>
              <a:rPr lang="fr-CA" dirty="0" smtClean="0"/>
              <a:t>Typiquement, les évaluations d’aptitude au travail seraient normalement faites par le médecin de famille de l’</a:t>
            </a:r>
            <a:r>
              <a:rPr lang="fr-CA" dirty="0" err="1" smtClean="0"/>
              <a:t>employé‑e</a:t>
            </a:r>
            <a:r>
              <a:rPr lang="fr-CA" dirty="0" smtClean="0"/>
              <a:t>, qui a l’historique du patient. Il ne faut s’adresser à AIM que dans les circonstances inhabituelles, c.-à-d. lorsque l’</a:t>
            </a:r>
            <a:r>
              <a:rPr lang="fr-CA" dirty="0" err="1" smtClean="0"/>
              <a:t>employé‑e</a:t>
            </a:r>
            <a:r>
              <a:rPr lang="fr-CA" dirty="0" smtClean="0"/>
              <a:t> n’a pas de médecin, etc. Les </a:t>
            </a:r>
            <a:r>
              <a:rPr lang="fr-CA" dirty="0" err="1" smtClean="0"/>
              <a:t>employé‑e‑s</a:t>
            </a:r>
            <a:r>
              <a:rPr lang="fr-CA" dirty="0" smtClean="0"/>
              <a:t> qui disent qu’ils sont tenus de se soumettre à une évaluation d’aptitude au travail par l’intermédiaire d’AIM devraient être renvoyés à une représentante ou un représentant syndical, qui pourra déterminer si la décision </a:t>
            </a:r>
            <a:r>
              <a:rPr lang="fr-CA" dirty="0" err="1" smtClean="0"/>
              <a:t>Grover</a:t>
            </a:r>
            <a:r>
              <a:rPr lang="fr-CA" dirty="0" smtClean="0"/>
              <a:t> s’applique dans ses circonstances. Les représentantes et représentants syndicaux qui ont besoin d’aide doivent communiquer avec leur VPR.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34</a:t>
            </a:fld>
            <a:endParaRPr lang="en-CA"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L’organisation d’événements pour votre lieu de travail est l’occasion de promouvoir la santé et la sécurité, de rehausser le profil du CLSS et de ses membres, de favoriser un environnement où les </a:t>
            </a:r>
            <a:r>
              <a:rPr lang="fr-CA" dirty="0" err="1" smtClean="0"/>
              <a:t>employé‑e‑s</a:t>
            </a:r>
            <a:r>
              <a:rPr lang="fr-CA" dirty="0" smtClean="0"/>
              <a:t> peuvent poser des questions et se sentir à l’aise pour discuter de leurs préoccupations, et de leur donner le sentiment que leur santé et leur sécurité sont importantes pour l’ARC.</a:t>
            </a:r>
          </a:p>
          <a:p>
            <a:endParaRPr lang="fr-CA" dirty="0" smtClean="0"/>
          </a:p>
          <a:p>
            <a:r>
              <a:rPr lang="fr-CA" dirty="0" smtClean="0"/>
              <a:t>60 % participent aux événements pendant la semaine NASST ou les coordonnent;</a:t>
            </a:r>
          </a:p>
          <a:p>
            <a:r>
              <a:rPr lang="fr-CA" dirty="0" smtClean="0"/>
              <a:t>38 % participent aux événements pendant la semaine de planification des évacuations d’urgence ou les coordonnent;</a:t>
            </a:r>
          </a:p>
          <a:p>
            <a:r>
              <a:rPr lang="fr-CA" dirty="0" smtClean="0"/>
              <a:t>48 % participent aux événements à l’occasion du Jour de deuil ou les coordonnent;</a:t>
            </a:r>
          </a:p>
          <a:p>
            <a:r>
              <a:rPr lang="fr-CA" dirty="0" smtClean="0"/>
              <a:t>38 % ont organisé des déjeuners-causeries;</a:t>
            </a:r>
          </a:p>
          <a:p>
            <a:r>
              <a:rPr lang="fr-CA" dirty="0" smtClean="0"/>
              <a:t>31 % participent aux cliniques de vaccination contre la grippe ou les coordonnent;</a:t>
            </a:r>
          </a:p>
          <a:p>
            <a:r>
              <a:rPr lang="fr-CA" dirty="0" smtClean="0"/>
              <a:t>39 % participent aux cliniques de santé ou de mieux-être ou les coordonnent.</a:t>
            </a:r>
          </a:p>
          <a:p>
            <a:endParaRPr lang="fr-CA" dirty="0" smtClean="0"/>
          </a:p>
          <a:p>
            <a:r>
              <a:rPr lang="fr-CA" dirty="0" smtClean="0"/>
              <a:t>Nous avions cru que le nombre serait plus élevé pour le Jour de deuil, car le Comité d’orientation a réussi à obtenir un congé payé pour permettre aux coprésidentes et coprésidents des CLSS d’assister aux événements communautaires organisés à cette fin.  </a:t>
            </a:r>
          </a:p>
          <a:p>
            <a:endParaRPr lang="fr-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35</a:t>
            </a:fld>
            <a:endParaRPr lang="en-CA"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CA"/>
          </a:p>
        </p:txBody>
      </p:sp>
      <p:sp>
        <p:nvSpPr>
          <p:cNvPr id="4" name="Slide Number Placeholder 3"/>
          <p:cNvSpPr>
            <a:spLocks noGrp="1"/>
          </p:cNvSpPr>
          <p:nvPr>
            <p:ph type="sldNum" sz="quarter" idx="10"/>
          </p:nvPr>
        </p:nvSpPr>
        <p:spPr/>
        <p:txBody>
          <a:bodyPr/>
          <a:lstStyle/>
          <a:p>
            <a:fld id="{8FBEB77A-21DD-4DE6-80CF-76121DDAD516}" type="slidenum">
              <a:rPr lang="en-CA" smtClean="0"/>
              <a:pPr/>
              <a:t>36</a:t>
            </a:fld>
            <a:endParaRPr lang="en-CA"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61 % reçoivent et voient les procès-verbaux du Comité d’orientation. Les comités devraient recevoir les procès-verbaux à la fois du syndicat et de l’employeur. Nous vous ajouterons à notre liste de diffusion par courriel pour être sûrs que vous les recevrez de la part du SEI; si les Relations de travail ne vous envoient pas les procès-verbaux et les autres communications sur la S&amp;S, veuillez en informer vos coprésidentes ou coprésidents. Vous pouvez aussi consulter les procès-verbaux dans le site Web de la SST.</a:t>
            </a:r>
          </a:p>
          <a:p>
            <a:r>
              <a:rPr lang="fr-CA" dirty="0" smtClean="0"/>
              <a:t>Les questions  que vous avez de la difficulté à régler par les voies normales, p. ex., par le processus interne de résolution des plaintes, peuvent aussi être signalées au président du SEI, qui décidera s’il y a lieu de renvoyer la question au Comité d’orientation pour suite à donner. Si vous désirez profiter de cette possibilité, faites part de vos préoccupations au président du SEI via votre VPR. </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37</a:t>
            </a:fld>
            <a:endParaRPr lang="en-CA"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Nous avons posé ici un certain nombre de questions qui concernent l’efficacité d’ensemble du comité. Les réponses ont été très positives. En général, les réunions ne sont pas fréquemment remises à plus tard ou annulées, les comités peuvent faire consensus la plupart du temps, et ils travaillent rarement dans un environnement conflictuel.</a:t>
            </a:r>
          </a:p>
          <a:p>
            <a:r>
              <a:rPr lang="fr-CA" dirty="0" smtClean="0"/>
              <a:t>Deux préoccupations ont quand même été soulevées. La première est que les recommandations du Comité ne sont pas acceptées 60 % du temps.  Les recommandations qui sont faites doivent être clairement documentées dans vos procès-verbaux, avec la suite donnée et explication si elles sont rejetées. La deuxième préoccupation est que 15 % ont répondu qu’ils ont de la difficulté à obtenir du temps pour s’acquitter de leurs fonctions.</a:t>
            </a:r>
          </a:p>
          <a:p>
            <a:r>
              <a:rPr lang="fr-CA" dirty="0" smtClean="0"/>
              <a:t>Le Code prévoit clairement du temps rémunéré pour s’acquitter des fonctions du comité lorsqu’elles sont assignées par les coprésidentes ou coprésidents. Les membres qui ont ce problème devraient expliquer l’exigence du CCT à leur gestionnaire et, s’ils n’obtiennent pas gain de cause, en parlent à leur coprésident patronal. Si le problème ne se règle toujours pas, parlez à votre dirigeante ou dirigeant de section locale. </a:t>
            </a:r>
          </a:p>
          <a:p>
            <a:endParaRPr lang="fr-CA" dirty="0" smtClean="0"/>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38</a:t>
            </a:fld>
            <a:endParaRPr lang="en-CA"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39</a:t>
            </a:fld>
            <a:endParaRPr lang="en-C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Vos comités doivent avoir un mandat selon 135.1(14) du CCT; 15 % n’ont pas de mandat.</a:t>
            </a:r>
          </a:p>
          <a:p>
            <a:endParaRPr lang="fr-CA" dirty="0" smtClean="0"/>
          </a:p>
          <a:p>
            <a:r>
              <a:rPr lang="fr-CA" dirty="0" smtClean="0"/>
              <a:t>100 % des comités affichent leurs procès-verbaux, conformément au paragraphe 9(3) du Règlement sur les comités de sécurité et de santé et 96 % tiennent un registre des questions sur lesquelles se penchent le CLSS, conformément à 135.1(9) du CCT.</a:t>
            </a:r>
          </a:p>
          <a:p>
            <a:endParaRPr lang="fr-CA" dirty="0" smtClean="0"/>
          </a:p>
          <a:p>
            <a:r>
              <a:rPr lang="fr-CA" dirty="0" smtClean="0"/>
              <a:t>Bien que la préparation du rapport de fin d’année soit la responsabilité du coprésident patronal, 89 % des coprésidentes et coprésidents syndicaux les voient et les signent après en avoir vérifié l’exactitude. </a:t>
            </a:r>
          </a:p>
          <a:p>
            <a:r>
              <a:rPr lang="fr-CA" dirty="0" smtClean="0"/>
              <a:t>Le rapport de fin d’année doit également être affiché, conformément au règlement 10.</a:t>
            </a:r>
          </a:p>
          <a:p>
            <a:endParaRPr lang="fr-CA" dirty="0" smtClean="0"/>
          </a:p>
          <a:p>
            <a:r>
              <a:rPr lang="fr-CA" dirty="0" smtClean="0"/>
              <a:t>La section nationale de la SST a mis au point des modèles pour les mandats et les procès-verbaux. Si vous l’utilisez, le modèle pour les procès-verbaux vous permettra de préparer efficacement le rapport de fin d’année. </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4</a:t>
            </a:fld>
            <a:endParaRPr lang="en-CA"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Dans l’examen des points sur lesquels nous devons améliorer l’efficacité des comités, les communications entre le comité et tous les autres intervenants de l’ARC viennent en tête de liste. Le comité devrait participer à toutes les enquêtes sur la santé et la sécurité en milieu de travail. Il devrait recevoir tous les rapports et tous les T4009, et les autres plaintes ou préoccupations qui pourraient éventuellement avoir des répercussions sur la santé ou la sécurité des </a:t>
            </a:r>
            <a:r>
              <a:rPr lang="fr-CA" dirty="0" err="1" smtClean="0"/>
              <a:t>employé‑e‑s</a:t>
            </a:r>
            <a:r>
              <a:rPr lang="fr-CA" dirty="0" smtClean="0"/>
              <a:t> de l’ARC. Il faut créer des liens et des processus pour assurer des communications efficaces et une bonne interaction entre le comité et les services des Locaux et de la Sécurité, TPSGC, le personnel d’entretien de l’immeuble et tout autre personnel responsable des questions éventuelles de santé et de sécurité. </a:t>
            </a:r>
          </a:p>
          <a:p>
            <a:r>
              <a:rPr lang="fr-CA" dirty="0" smtClean="0"/>
              <a:t>Partant des résultats du questionnaire, nous avons isolé le droit de savoir du Comité comme principal irritant qui nuit à l’efficacité de notre comité local. Par conséquent, demain, nous participerons tous à une table ronde et à un atelier sur la question. </a:t>
            </a:r>
          </a:p>
          <a:p>
            <a:r>
              <a:rPr lang="fr-CA" dirty="0" smtClean="0"/>
              <a:t>Merci de votre attention et nous espérons que l’atelier de cet après-midi vous plaît. </a:t>
            </a:r>
          </a:p>
          <a:p>
            <a:endParaRPr lang="fr-CA" dirty="0" smtClean="0"/>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40</a:t>
            </a:fld>
            <a:endParaRPr lang="en-CA"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8FBEB77A-21DD-4DE6-80CF-76121DDAD516}" type="slidenum">
              <a:rPr lang="en-CA" smtClean="0"/>
              <a:pPr/>
              <a:t>41</a:t>
            </a:fld>
            <a:endParaRPr lang="en-C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5</a:t>
            </a:fld>
            <a:endParaRPr lang="en-C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6</a:t>
            </a:fld>
            <a:endParaRPr lang="en-CA"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7</a:t>
            </a:fld>
            <a:endParaRPr lang="en-C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8</a:t>
            </a:fld>
            <a:endParaRPr lang="en-C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Globalement, 72 % des représentantes et représentants de la direction et des </a:t>
            </a:r>
            <a:r>
              <a:rPr lang="fr-CA" dirty="0" err="1" smtClean="0"/>
              <a:t>employé‑e‑s</a:t>
            </a:r>
            <a:r>
              <a:rPr lang="fr-CA" dirty="0" smtClean="0"/>
              <a:t> dans les comités ont reçu la formation.</a:t>
            </a:r>
          </a:p>
          <a:p>
            <a:endParaRPr lang="fr-CA" dirty="0" smtClean="0"/>
          </a:p>
          <a:p>
            <a:r>
              <a:rPr lang="fr-CA" dirty="0" smtClean="0"/>
              <a:t>79 % des comités n’ont pas dit que leurs membres ont eu de la difficulté à obtenir le cours pour les membres du comité local.</a:t>
            </a:r>
          </a:p>
          <a:p>
            <a:endParaRPr lang="fr-CA" dirty="0" smtClean="0"/>
          </a:p>
          <a:p>
            <a:r>
              <a:rPr lang="fr-CA" dirty="0" smtClean="0"/>
              <a:t>Le calendrier de formation est habituellement fixé une fois par année pour les nouveaux membres des comités. Un roulement de 25-30 % semble un peu fort. Rappelez-vous que tous les membres des comités locaux doivent prendre la formation, même s’ils préfèrent s’en passer, conformément aux exigences de 125.(1)z.01)</a:t>
            </a:r>
          </a:p>
          <a:p>
            <a:endParaRPr lang="en-CA" dirty="0"/>
          </a:p>
        </p:txBody>
      </p:sp>
      <p:sp>
        <p:nvSpPr>
          <p:cNvPr id="4" name="Slide Number Placeholder 3"/>
          <p:cNvSpPr>
            <a:spLocks noGrp="1"/>
          </p:cNvSpPr>
          <p:nvPr>
            <p:ph type="sldNum" sz="quarter" idx="10"/>
          </p:nvPr>
        </p:nvSpPr>
        <p:spPr/>
        <p:txBody>
          <a:bodyPr/>
          <a:lstStyle/>
          <a:p>
            <a:fld id="{8FBEB77A-21DD-4DE6-80CF-76121DDAD516}" type="slidenum">
              <a:rPr lang="en-CA" smtClean="0"/>
              <a:pPr/>
              <a:t>9</a:t>
            </a:fld>
            <a:endParaRPr lang="en-CA"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EE0A6B17-CE55-4E7A-B7DD-2E1139C84E2F}" type="datetimeFigureOut">
              <a:rPr lang="fr-CA"/>
              <a:pPr>
                <a:defRPr/>
              </a:pPr>
              <a:t>2012-10-19</a:t>
            </a:fld>
            <a:endParaRPr lang="fr-CA"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fr-CA"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2FEAEB7-BF0E-44D5-9823-7AB2212F8F40}" type="slidenum">
              <a:rPr lang="fr-CA"/>
              <a:pPr>
                <a:defRPr/>
              </a:pPr>
              <a:t>‹#›</a:t>
            </a:fld>
            <a:endParaRPr lang="fr-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7D1DB0E-D59B-4A9C-90D9-8A8D8CBD39A7}"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00EB37DB-3B4B-4191-9B1B-4FF71D089710}" type="slidenum">
              <a:rPr lang="fr-CA"/>
              <a:pPr>
                <a:defRPr/>
              </a:pPr>
              <a:t>‹#›</a:t>
            </a:fld>
            <a:endParaRPr lang="fr-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6A585A3-F4C7-4744-96B2-89C0B0BC17C7}"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4F1D5DD0-7FDA-4D65-9CBE-ED714CACA9E5}" type="slidenum">
              <a:rPr lang="fr-CA"/>
              <a:pPr>
                <a:defRPr/>
              </a:pPr>
              <a:t>‹#›</a:t>
            </a:fld>
            <a:endParaRPr lang="fr-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BDB9983-11F0-4B87-9D32-14E17D8BD43D}" type="datetimeFigureOut">
              <a:rPr lang="fr-CA"/>
              <a:pPr>
                <a:defRPr/>
              </a:pPr>
              <a:t>2012-10-19</a:t>
            </a:fld>
            <a:endParaRPr lang="fr-CA" dirty="0"/>
          </a:p>
        </p:txBody>
      </p:sp>
      <p:sp>
        <p:nvSpPr>
          <p:cNvPr id="5" name="Footer Placeholder 21"/>
          <p:cNvSpPr>
            <a:spLocks noGrp="1"/>
          </p:cNvSpPr>
          <p:nvPr>
            <p:ph type="ftr" sz="quarter" idx="11"/>
          </p:nvPr>
        </p:nvSpPr>
        <p:spPr/>
        <p:txBody>
          <a:bodyPr/>
          <a:lstStyle>
            <a:lvl1pPr>
              <a:defRPr/>
            </a:lvl1pPr>
          </a:lstStyle>
          <a:p>
            <a:pPr>
              <a:defRPr/>
            </a:pPr>
            <a:endParaRPr lang="fr-CA" dirty="0"/>
          </a:p>
        </p:txBody>
      </p:sp>
      <p:sp>
        <p:nvSpPr>
          <p:cNvPr id="6" name="Slide Number Placeholder 17"/>
          <p:cNvSpPr>
            <a:spLocks noGrp="1"/>
          </p:cNvSpPr>
          <p:nvPr>
            <p:ph type="sldNum" sz="quarter" idx="12"/>
          </p:nvPr>
        </p:nvSpPr>
        <p:spPr/>
        <p:txBody>
          <a:bodyPr/>
          <a:lstStyle>
            <a:lvl1pPr>
              <a:defRPr/>
            </a:lvl1pPr>
          </a:lstStyle>
          <a:p>
            <a:pPr>
              <a:defRPr/>
            </a:pPr>
            <a:fld id="{98F18959-1F99-4CD7-9493-E395BE034C55}" type="slidenum">
              <a:rPr lang="fr-CA"/>
              <a:pPr>
                <a:defRPr/>
              </a:pPr>
              <a:t>‹#›</a:t>
            </a:fld>
            <a:endParaRPr lang="fr-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CA1F117-B952-47C9-B3F2-D96E215E3E7F}" type="datetimeFigureOut">
              <a:rPr lang="fr-CA"/>
              <a:pPr>
                <a:defRPr/>
              </a:pPr>
              <a:t>2012-10-19</a:t>
            </a:fld>
            <a:endParaRPr lang="fr-CA" dirty="0"/>
          </a:p>
        </p:txBody>
      </p:sp>
      <p:sp>
        <p:nvSpPr>
          <p:cNvPr id="7" name="Footer Placeholder 4"/>
          <p:cNvSpPr>
            <a:spLocks noGrp="1"/>
          </p:cNvSpPr>
          <p:nvPr>
            <p:ph type="ftr" sz="quarter" idx="11"/>
          </p:nvPr>
        </p:nvSpPr>
        <p:spPr/>
        <p:txBody>
          <a:bodyPr/>
          <a:lstStyle>
            <a:lvl1pPr>
              <a:defRPr/>
            </a:lvl1pPr>
            <a:extLst/>
          </a:lstStyle>
          <a:p>
            <a:pPr>
              <a:defRPr/>
            </a:pPr>
            <a:endParaRPr lang="fr-CA" dirty="0"/>
          </a:p>
        </p:txBody>
      </p:sp>
      <p:sp>
        <p:nvSpPr>
          <p:cNvPr id="8" name="Slide Number Placeholder 5"/>
          <p:cNvSpPr>
            <a:spLocks noGrp="1"/>
          </p:cNvSpPr>
          <p:nvPr>
            <p:ph type="sldNum" sz="quarter" idx="12"/>
          </p:nvPr>
        </p:nvSpPr>
        <p:spPr/>
        <p:txBody>
          <a:bodyPr/>
          <a:lstStyle>
            <a:lvl1pPr>
              <a:defRPr/>
            </a:lvl1pPr>
            <a:extLst/>
          </a:lstStyle>
          <a:p>
            <a:pPr>
              <a:defRPr/>
            </a:pPr>
            <a:fld id="{864E5A48-A7EC-46C7-AA6F-573EFF1B40CA}"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A0CDE8B9-00AF-46BF-BDF7-FA1292D5A574}" type="datetimeFigureOut">
              <a:rPr lang="fr-CA"/>
              <a:pPr>
                <a:defRPr/>
              </a:pPr>
              <a:t>2012-10-19</a:t>
            </a:fld>
            <a:endParaRPr lang="fr-CA" dirty="0"/>
          </a:p>
        </p:txBody>
      </p:sp>
      <p:sp>
        <p:nvSpPr>
          <p:cNvPr id="6" name="Footer Placeholder 5"/>
          <p:cNvSpPr>
            <a:spLocks noGrp="1"/>
          </p:cNvSpPr>
          <p:nvPr>
            <p:ph type="ftr" sz="quarter" idx="11"/>
          </p:nvPr>
        </p:nvSpPr>
        <p:spPr/>
        <p:txBody>
          <a:bodyPr/>
          <a:lstStyle>
            <a:lvl1pPr>
              <a:defRPr/>
            </a:lvl1pPr>
            <a:extLst/>
          </a:lstStyle>
          <a:p>
            <a:pPr>
              <a:defRPr/>
            </a:pPr>
            <a:endParaRPr lang="fr-CA" dirty="0"/>
          </a:p>
        </p:txBody>
      </p:sp>
      <p:sp>
        <p:nvSpPr>
          <p:cNvPr id="7" name="Slide Number Placeholder 6"/>
          <p:cNvSpPr>
            <a:spLocks noGrp="1"/>
          </p:cNvSpPr>
          <p:nvPr>
            <p:ph type="sldNum" sz="quarter" idx="12"/>
          </p:nvPr>
        </p:nvSpPr>
        <p:spPr/>
        <p:txBody>
          <a:bodyPr/>
          <a:lstStyle>
            <a:lvl1pPr>
              <a:defRPr/>
            </a:lvl1pPr>
            <a:extLst/>
          </a:lstStyle>
          <a:p>
            <a:pPr>
              <a:defRPr/>
            </a:pPr>
            <a:fld id="{FC96D2C9-BD9D-470B-9927-00254936EFA2}"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FC817DB6-F5FF-477B-80FD-0DBF59699A90}" type="datetimeFigureOut">
              <a:rPr lang="fr-CA"/>
              <a:pPr>
                <a:defRPr/>
              </a:pPr>
              <a:t>2012-10-19</a:t>
            </a:fld>
            <a:endParaRPr lang="fr-CA" dirty="0"/>
          </a:p>
        </p:txBody>
      </p:sp>
      <p:sp>
        <p:nvSpPr>
          <p:cNvPr id="8" name="Footer Placeholder 7"/>
          <p:cNvSpPr>
            <a:spLocks noGrp="1"/>
          </p:cNvSpPr>
          <p:nvPr>
            <p:ph type="ftr" sz="quarter" idx="11"/>
          </p:nvPr>
        </p:nvSpPr>
        <p:spPr/>
        <p:txBody>
          <a:bodyPr/>
          <a:lstStyle>
            <a:lvl1pPr>
              <a:defRPr/>
            </a:lvl1pPr>
            <a:extLst/>
          </a:lstStyle>
          <a:p>
            <a:pPr>
              <a:defRPr/>
            </a:pPr>
            <a:endParaRPr lang="fr-CA" dirty="0"/>
          </a:p>
        </p:txBody>
      </p:sp>
      <p:sp>
        <p:nvSpPr>
          <p:cNvPr id="9" name="Slide Number Placeholder 8"/>
          <p:cNvSpPr>
            <a:spLocks noGrp="1"/>
          </p:cNvSpPr>
          <p:nvPr>
            <p:ph type="sldNum" sz="quarter" idx="12"/>
          </p:nvPr>
        </p:nvSpPr>
        <p:spPr/>
        <p:txBody>
          <a:bodyPr/>
          <a:lstStyle>
            <a:lvl1pPr>
              <a:defRPr/>
            </a:lvl1pPr>
            <a:extLst/>
          </a:lstStyle>
          <a:p>
            <a:pPr>
              <a:defRPr/>
            </a:pPr>
            <a:fld id="{31E56AE3-8D17-4BDD-99CE-E89054BD35D9}" type="slidenum">
              <a:rPr lang="fr-CA"/>
              <a:pPr>
                <a:defRPr/>
              </a:pPr>
              <a:t>‹#›</a:t>
            </a:fld>
            <a:endParaRPr lang="fr-CA"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3D4F9200-DCD3-41BD-894B-7A13E22D3C07}" type="datetimeFigureOut">
              <a:rPr lang="fr-CA"/>
              <a:pPr>
                <a:defRPr/>
              </a:pPr>
              <a:t>2012-10-19</a:t>
            </a:fld>
            <a:endParaRPr lang="fr-CA" dirty="0"/>
          </a:p>
        </p:txBody>
      </p:sp>
      <p:sp>
        <p:nvSpPr>
          <p:cNvPr id="4" name="Footer Placeholder 3"/>
          <p:cNvSpPr>
            <a:spLocks noGrp="1"/>
          </p:cNvSpPr>
          <p:nvPr>
            <p:ph type="ftr" sz="quarter" idx="11"/>
          </p:nvPr>
        </p:nvSpPr>
        <p:spPr/>
        <p:txBody>
          <a:bodyPr/>
          <a:lstStyle>
            <a:lvl1pPr>
              <a:defRPr/>
            </a:lvl1pPr>
            <a:extLst/>
          </a:lstStyle>
          <a:p>
            <a:pPr>
              <a:defRPr/>
            </a:pPr>
            <a:endParaRPr lang="fr-CA" dirty="0"/>
          </a:p>
        </p:txBody>
      </p:sp>
      <p:sp>
        <p:nvSpPr>
          <p:cNvPr id="5" name="Slide Number Placeholder 4"/>
          <p:cNvSpPr>
            <a:spLocks noGrp="1"/>
          </p:cNvSpPr>
          <p:nvPr>
            <p:ph type="sldNum" sz="quarter" idx="12"/>
          </p:nvPr>
        </p:nvSpPr>
        <p:spPr/>
        <p:txBody>
          <a:bodyPr/>
          <a:lstStyle>
            <a:lvl1pPr>
              <a:defRPr/>
            </a:lvl1pPr>
            <a:extLst/>
          </a:lstStyle>
          <a:p>
            <a:pPr>
              <a:defRPr/>
            </a:pPr>
            <a:fld id="{CBB12D13-F8DC-4360-A679-8B1A39E7E671}"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3F02493-5E0C-4405-B0C7-F17BC4EF6A39}" type="datetimeFigureOut">
              <a:rPr lang="fr-CA"/>
              <a:pPr>
                <a:defRPr/>
              </a:pPr>
              <a:t>2012-10-19</a:t>
            </a:fld>
            <a:endParaRPr lang="fr-CA" dirty="0"/>
          </a:p>
        </p:txBody>
      </p:sp>
      <p:sp>
        <p:nvSpPr>
          <p:cNvPr id="3" name="Footer Placeholder 21"/>
          <p:cNvSpPr>
            <a:spLocks noGrp="1"/>
          </p:cNvSpPr>
          <p:nvPr>
            <p:ph type="ftr" sz="quarter" idx="11"/>
          </p:nvPr>
        </p:nvSpPr>
        <p:spPr/>
        <p:txBody>
          <a:bodyPr/>
          <a:lstStyle>
            <a:lvl1pPr>
              <a:defRPr/>
            </a:lvl1pPr>
          </a:lstStyle>
          <a:p>
            <a:pPr>
              <a:defRPr/>
            </a:pPr>
            <a:endParaRPr lang="fr-CA" dirty="0"/>
          </a:p>
        </p:txBody>
      </p:sp>
      <p:sp>
        <p:nvSpPr>
          <p:cNvPr id="4" name="Slide Number Placeholder 17"/>
          <p:cNvSpPr>
            <a:spLocks noGrp="1"/>
          </p:cNvSpPr>
          <p:nvPr>
            <p:ph type="sldNum" sz="quarter" idx="12"/>
          </p:nvPr>
        </p:nvSpPr>
        <p:spPr/>
        <p:txBody>
          <a:bodyPr/>
          <a:lstStyle>
            <a:lvl1pPr>
              <a:defRPr/>
            </a:lvl1pPr>
          </a:lstStyle>
          <a:p>
            <a:pPr>
              <a:defRPr/>
            </a:pPr>
            <a:fld id="{A7369475-490B-4911-BDF0-705F4D171BDD}" type="slidenum">
              <a:rPr lang="fr-CA"/>
              <a:pPr>
                <a:defRPr/>
              </a:pPr>
              <a:t>‹#›</a:t>
            </a:fld>
            <a:endParaRPr lang="fr-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CEBAF203-F153-4F34-AA12-5DBA9BC9E9A4}" type="datetimeFigureOut">
              <a:rPr lang="fr-CA"/>
              <a:pPr>
                <a:defRPr/>
              </a:pPr>
              <a:t>2012-10-19</a:t>
            </a:fld>
            <a:endParaRPr lang="fr-CA" dirty="0"/>
          </a:p>
        </p:txBody>
      </p:sp>
      <p:sp>
        <p:nvSpPr>
          <p:cNvPr id="6" name="Footer Placeholder 5"/>
          <p:cNvSpPr>
            <a:spLocks noGrp="1"/>
          </p:cNvSpPr>
          <p:nvPr>
            <p:ph type="ftr" sz="quarter" idx="11"/>
          </p:nvPr>
        </p:nvSpPr>
        <p:spPr/>
        <p:txBody>
          <a:bodyPr/>
          <a:lstStyle>
            <a:lvl1pPr>
              <a:defRPr/>
            </a:lvl1pPr>
            <a:extLst/>
          </a:lstStyle>
          <a:p>
            <a:pPr>
              <a:defRPr/>
            </a:pPr>
            <a:endParaRPr lang="fr-CA" dirty="0"/>
          </a:p>
        </p:txBody>
      </p:sp>
      <p:sp>
        <p:nvSpPr>
          <p:cNvPr id="7" name="Slide Number Placeholder 6"/>
          <p:cNvSpPr>
            <a:spLocks noGrp="1"/>
          </p:cNvSpPr>
          <p:nvPr>
            <p:ph type="sldNum" sz="quarter" idx="12"/>
          </p:nvPr>
        </p:nvSpPr>
        <p:spPr/>
        <p:txBody>
          <a:bodyPr/>
          <a:lstStyle>
            <a:lvl1pPr>
              <a:defRPr/>
            </a:lvl1pPr>
            <a:extLst/>
          </a:lstStyle>
          <a:p>
            <a:pPr>
              <a:defRPr/>
            </a:pPr>
            <a:fld id="{6169BC13-38E0-4638-9B0A-495E74FD2F6D}" type="slidenum">
              <a:rPr lang="fr-CA"/>
              <a:pPr>
                <a:defRPr/>
              </a:pPr>
              <a:t>‹#›</a:t>
            </a:fld>
            <a:endParaRPr lang="fr-C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D89750A5-5880-41E8-8074-6C011F14F8ED}" type="datetimeFigureOut">
              <a:rPr lang="fr-CA"/>
              <a:pPr>
                <a:defRPr/>
              </a:pPr>
              <a:t>2012-10-19</a:t>
            </a:fld>
            <a:endParaRPr lang="fr-CA"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fr-CA"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7254828D-4F67-41C3-96FF-A4FFAD73A674}" type="slidenum">
              <a:rPr lang="fr-CA"/>
              <a:pPr>
                <a:defRPr/>
              </a:pPr>
              <a:t>‹#›</a:t>
            </a:fld>
            <a:endParaRPr lang="fr-CA"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F6CD6247-17E2-4E6E-8834-BC4ED3B0BE31}" type="datetimeFigureOut">
              <a:rPr lang="fr-CA"/>
              <a:pPr>
                <a:defRPr/>
              </a:pPr>
              <a:t>2012-10-19</a:t>
            </a:fld>
            <a:endParaRPr lang="fr-CA"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fr-CA"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9786EC1B-6055-484E-8C64-449D7CBF5E47}" type="slidenum">
              <a:rPr lang="fr-CA"/>
              <a:pPr>
                <a:defRPr/>
              </a:pPr>
              <a:t>‹#›</a:t>
            </a:fld>
            <a:endParaRPr lang="fr-CA" dirty="0"/>
          </a:p>
        </p:txBody>
      </p:sp>
    </p:spTree>
  </p:cSld>
  <p:clrMap bg1="lt1" tx1="dk1" bg2="lt2" tx2="dk2" accent1="accent1" accent2="accent2" accent3="accent3" accent4="accent4" accent5="accent5" accent6="accent6" hlink="hlink" folHlink="folHlink"/>
  <p:sldLayoutIdLst>
    <p:sldLayoutId id="2147483785" r:id="rId1"/>
    <p:sldLayoutId id="2147483781" r:id="rId2"/>
    <p:sldLayoutId id="2147483786" r:id="rId3"/>
    <p:sldLayoutId id="2147483787" r:id="rId4"/>
    <p:sldLayoutId id="2147483788" r:id="rId5"/>
    <p:sldLayoutId id="2147483789" r:id="rId6"/>
    <p:sldLayoutId id="2147483782" r:id="rId7"/>
    <p:sldLayoutId id="2147483790" r:id="rId8"/>
    <p:sldLayoutId id="2147483791" r:id="rId9"/>
    <p:sldLayoutId id="2147483783" r:id="rId10"/>
    <p:sldLayoutId id="214748378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1752601"/>
            <a:ext cx="7772400" cy="1748407"/>
          </a:xfrm>
        </p:spPr>
        <p:txBody>
          <a:bodyPr/>
          <a:lstStyle/>
          <a:p>
            <a:pPr algn="ctr" eaLnBrk="1" hangingPunct="1">
              <a:defRPr/>
            </a:pPr>
            <a:r>
              <a:rPr lang="en-CA" dirty="0" smtClean="0">
                <a:effectLst/>
              </a:rPr>
              <a:t>COMITÉ DE SANTÉ ET DE SÉCURITÉ</a:t>
            </a:r>
            <a:endParaRPr lang="fr-CA" dirty="0">
              <a:effectLst/>
            </a:endParaRPr>
          </a:p>
        </p:txBody>
      </p:sp>
      <p:sp>
        <p:nvSpPr>
          <p:cNvPr id="9219" name="Subtitle 7"/>
          <p:cNvSpPr>
            <a:spLocks noGrp="1"/>
          </p:cNvSpPr>
          <p:nvPr>
            <p:ph type="subTitle" idx="1"/>
          </p:nvPr>
        </p:nvSpPr>
        <p:spPr>
          <a:xfrm>
            <a:off x="685800" y="3611563"/>
            <a:ext cx="7772400" cy="1200150"/>
          </a:xfrm>
        </p:spPr>
        <p:txBody>
          <a:bodyPr/>
          <a:lstStyle/>
          <a:p>
            <a:pPr marR="0" algn="ctr" eaLnBrk="1" hangingPunct="1"/>
            <a:r>
              <a:rPr lang="en-CA" b="1" dirty="0" smtClean="0">
                <a:latin typeface="Arial" pitchFamily="34" charset="0"/>
                <a:cs typeface="Arial" pitchFamily="34" charset="0"/>
              </a:rPr>
              <a:t>RÉSULTATS DU QUESTIONNAIRE </a:t>
            </a:r>
            <a:br>
              <a:rPr lang="en-CA" b="1" dirty="0" smtClean="0">
                <a:latin typeface="Arial" pitchFamily="34" charset="0"/>
                <a:cs typeface="Arial" pitchFamily="34" charset="0"/>
              </a:rPr>
            </a:br>
            <a:r>
              <a:rPr lang="en-CA" b="1" dirty="0" smtClean="0">
                <a:latin typeface="Arial" pitchFamily="34" charset="0"/>
                <a:cs typeface="Arial" pitchFamily="34" charset="0"/>
              </a:rPr>
              <a:t>31 </a:t>
            </a:r>
            <a:r>
              <a:rPr lang="en-CA" b="1" dirty="0" err="1" smtClean="0">
                <a:latin typeface="Arial" pitchFamily="34" charset="0"/>
                <a:cs typeface="Arial" pitchFamily="34" charset="0"/>
              </a:rPr>
              <a:t>juillet</a:t>
            </a:r>
            <a:r>
              <a:rPr lang="en-CA" b="1" dirty="0" smtClean="0">
                <a:latin typeface="Arial" pitchFamily="34" charset="0"/>
                <a:cs typeface="Arial" pitchFamily="34" charset="0"/>
              </a:rPr>
              <a:t> 2012</a:t>
            </a:r>
            <a:endParaRPr lang="fr-CA" dirty="0" smtClean="0">
              <a:latin typeface="Arial" pitchFamily="34" charset="0"/>
              <a:cs typeface="Arial" pitchFamily="34" charset="0"/>
            </a:endParaRPr>
          </a:p>
        </p:txBody>
      </p:sp>
      <p:pic>
        <p:nvPicPr>
          <p:cNvPr id="9220" name="Picture 2" descr="H&amp;S_Committee"/>
          <p:cNvPicPr>
            <a:picLocks noChangeAspect="1" noChangeArrowheads="1"/>
          </p:cNvPicPr>
          <p:nvPr/>
        </p:nvPicPr>
        <p:blipFill>
          <a:blip r:embed="rId3" cstate="print"/>
          <a:srcRect/>
          <a:stretch>
            <a:fillRect/>
          </a:stretch>
        </p:blipFill>
        <p:spPr bwMode="auto">
          <a:xfrm>
            <a:off x="539750" y="5157788"/>
            <a:ext cx="1187450" cy="14986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318356" y="962726"/>
            <a:ext cx="8507288" cy="4932548"/>
          </a:xfrm>
        </p:spPr>
        <p:txBody>
          <a:bodyPr/>
          <a:lstStyle/>
          <a:p>
            <a:pPr marL="71438" indent="-71438">
              <a:buNone/>
            </a:pPr>
            <a:r>
              <a:rPr lang="en-CA" sz="2000" b="1" dirty="0" smtClean="0"/>
              <a:t>Obligations </a:t>
            </a:r>
            <a:r>
              <a:rPr lang="en-CA" sz="2000" b="1" dirty="0" err="1" smtClean="0"/>
              <a:t>spécifiques</a:t>
            </a:r>
            <a:r>
              <a:rPr lang="en-CA" sz="2000" b="1" dirty="0" smtClean="0"/>
              <a:t> des </a:t>
            </a:r>
            <a:r>
              <a:rPr lang="en-CA" sz="2000" b="1" dirty="0" err="1" smtClean="0"/>
              <a:t>employeurs</a:t>
            </a:r>
            <a:endParaRPr lang="en-CA" sz="2000" b="1" dirty="0" smtClean="0"/>
          </a:p>
          <a:p>
            <a:pPr marL="0" indent="0">
              <a:spcBef>
                <a:spcPts val="0"/>
              </a:spcBef>
              <a:buNone/>
              <a:tabLst>
                <a:tab pos="1250950" algn="l"/>
                <a:tab pos="1433513" algn="l"/>
              </a:tabLst>
            </a:pPr>
            <a:endParaRPr lang="en-CA" sz="2000" b="1" dirty="0" smtClean="0">
              <a:latin typeface="Arial" pitchFamily="34" charset="0"/>
              <a:cs typeface="Arial" pitchFamily="34" charset="0"/>
            </a:endParaRPr>
          </a:p>
          <a:p>
            <a:pPr marL="0" indent="0">
              <a:buNone/>
              <a:tabLst>
                <a:tab pos="1076325" algn="l"/>
              </a:tabLst>
            </a:pPr>
            <a:r>
              <a:rPr lang="en-CA" sz="2000" b="1" dirty="0" smtClean="0">
                <a:latin typeface="Arial" pitchFamily="34" charset="0"/>
                <a:cs typeface="Arial" pitchFamily="34" charset="0"/>
              </a:rPr>
              <a:t>125.</a:t>
            </a: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dirty="0" smtClean="0">
                <a:latin typeface="Arial" pitchFamily="34" charset="0"/>
                <a:cs typeface="Arial" pitchFamily="34" charset="0"/>
              </a:rPr>
              <a:t>1)</a:t>
            </a:r>
            <a:r>
              <a:rPr lang="fr-FR" sz="2000" dirty="0" smtClean="0">
                <a:latin typeface="Arial" pitchFamily="34" charset="0"/>
                <a:cs typeface="Arial" pitchFamily="34" charset="0"/>
              </a:rPr>
              <a:t>	Dans </a:t>
            </a:r>
            <a:r>
              <a:rPr lang="fr-FR" sz="2000" dirty="0" smtClean="0">
                <a:latin typeface="Arial" pitchFamily="34" charset="0"/>
                <a:cs typeface="Arial" pitchFamily="34" charset="0"/>
              </a:rPr>
              <a:t>le cadre de l’obligation générale définie à l’article 124, </a:t>
            </a:r>
            <a:r>
              <a:rPr lang="fr-FR" sz="2000" dirty="0" smtClean="0">
                <a:latin typeface="Arial" pitchFamily="34" charset="0"/>
                <a:cs typeface="Arial" pitchFamily="34" charset="0"/>
              </a:rPr>
              <a:t>	l’employeur </a:t>
            </a:r>
            <a:r>
              <a:rPr lang="fr-FR" sz="2000" dirty="0" smtClean="0">
                <a:latin typeface="Arial" pitchFamily="34" charset="0"/>
                <a:cs typeface="Arial" pitchFamily="34" charset="0"/>
              </a:rPr>
              <a:t>est tenu, en ce qui concerne tout lieu de travail </a:t>
            </a:r>
            <a:r>
              <a:rPr lang="fr-FR" sz="2000" dirty="0" smtClean="0">
                <a:latin typeface="Arial" pitchFamily="34" charset="0"/>
                <a:cs typeface="Arial" pitchFamily="34" charset="0"/>
              </a:rPr>
              <a:t>	placé </a:t>
            </a:r>
            <a:r>
              <a:rPr lang="fr-FR" sz="2000" dirty="0" smtClean="0">
                <a:latin typeface="Arial" pitchFamily="34" charset="0"/>
                <a:cs typeface="Arial" pitchFamily="34" charset="0"/>
              </a:rPr>
              <a:t>sous son entière autorité ainsi que toute tâche </a:t>
            </a:r>
            <a:r>
              <a:rPr lang="fr-FR" sz="2000" dirty="0" smtClean="0">
                <a:latin typeface="Arial" pitchFamily="34" charset="0"/>
                <a:cs typeface="Arial" pitchFamily="34" charset="0"/>
              </a:rPr>
              <a:t>accomplie 	par </a:t>
            </a:r>
            <a:r>
              <a:rPr lang="fr-FR" sz="2000" dirty="0" smtClean="0">
                <a:latin typeface="Arial" pitchFamily="34" charset="0"/>
                <a:cs typeface="Arial" pitchFamily="34" charset="0"/>
              </a:rPr>
              <a:t>un employé dans un lieu de travail ne relevant </a:t>
            </a:r>
            <a:r>
              <a:rPr lang="fr-FR" sz="2000" dirty="0" smtClean="0">
                <a:latin typeface="Arial" pitchFamily="34" charset="0"/>
                <a:cs typeface="Arial" pitchFamily="34" charset="0"/>
              </a:rPr>
              <a:t>pas </a:t>
            </a:r>
            <a:r>
              <a:rPr lang="fr-FR" sz="2000" dirty="0" smtClean="0">
                <a:latin typeface="Arial" pitchFamily="34" charset="0"/>
                <a:cs typeface="Arial" pitchFamily="34" charset="0"/>
              </a:rPr>
              <a:t>de son </a:t>
            </a:r>
            <a:r>
              <a:rPr lang="fr-FR" sz="2000" dirty="0" smtClean="0">
                <a:latin typeface="Arial" pitchFamily="34" charset="0"/>
                <a:cs typeface="Arial" pitchFamily="34" charset="0"/>
              </a:rPr>
              <a:t>	autorité</a:t>
            </a:r>
            <a:r>
              <a:rPr lang="fr-FR" sz="2000" dirty="0" smtClean="0">
                <a:latin typeface="Arial" pitchFamily="34" charset="0"/>
                <a:cs typeface="Arial" pitchFamily="34" charset="0"/>
              </a:rPr>
              <a:t>, dans la mesure où cette tâche, elle, en </a:t>
            </a:r>
            <a:r>
              <a:rPr lang="fr-FR" sz="2000" dirty="0" smtClean="0">
                <a:latin typeface="Arial" pitchFamily="34" charset="0"/>
                <a:cs typeface="Arial" pitchFamily="34" charset="0"/>
              </a:rPr>
              <a:t>relève </a:t>
            </a:r>
            <a:r>
              <a:rPr lang="fr-FR" sz="2000" dirty="0" smtClean="0">
                <a:latin typeface="Arial" pitchFamily="34" charset="0"/>
                <a:cs typeface="Arial" pitchFamily="34" charset="0"/>
              </a:rPr>
              <a:t>:</a:t>
            </a:r>
          </a:p>
          <a:p>
            <a:pPr marL="0" indent="0">
              <a:spcBef>
                <a:spcPts val="0"/>
              </a:spcBef>
              <a:buNone/>
              <a:tabLst>
                <a:tab pos="1076325"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z.01</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ensure that members of policy and work place 	committees and health and safety representatives receive the 	prescribed training in health and safety and are informed of 	their responsibilities under this Part;</a:t>
            </a:r>
          </a:p>
          <a:p>
            <a:pPr marL="0" indent="0">
              <a:spcBef>
                <a:spcPts val="0"/>
              </a:spcBef>
              <a:buNone/>
              <a:tabLst>
                <a:tab pos="1076325" algn="l"/>
              </a:tabLst>
            </a:pPr>
            <a:r>
              <a:rPr lang="en-CA" sz="2000" b="1" dirty="0" smtClean="0">
                <a:latin typeface="Arial" pitchFamily="34" charset="0"/>
                <a:cs typeface="Arial" pitchFamily="34" charset="0"/>
              </a:rPr>
              <a:t>	(</a:t>
            </a:r>
            <a:r>
              <a:rPr lang="en-CA" sz="2000" b="1" i="1" dirty="0" smtClean="0">
                <a:latin typeface="Arial" pitchFamily="34" charset="0"/>
                <a:cs typeface="Arial" pitchFamily="34" charset="0"/>
              </a:rPr>
              <a:t>z.17</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post and keep posted, in a conspicuous place or places 	where they are likely to come to the attention of employees, 	the names, work place telephone numbers and work locations 	of all of the members of work place committees or of the health 	and safety representative;</a:t>
            </a:r>
            <a:endParaRPr lang="en-CA" sz="2200" b="1" dirty="0" smtClean="0">
              <a:latin typeface="Arial" pitchFamily="34" charset="0"/>
              <a:cs typeface="Arial" pitchFamily="34" charset="0"/>
            </a:endParaRPr>
          </a:p>
        </p:txBody>
      </p:sp>
      <p:sp>
        <p:nvSpPr>
          <p:cNvPr id="5" name="Title 4"/>
          <p:cNvSpPr>
            <a:spLocks noGrp="1"/>
          </p:cNvSpPr>
          <p:nvPr>
            <p:ph type="title"/>
          </p:nvPr>
        </p:nvSpPr>
        <p:spPr>
          <a:xfrm>
            <a:off x="457200" y="116632"/>
            <a:ext cx="8229600" cy="792088"/>
          </a:xfrm>
        </p:spPr>
        <p:txBody>
          <a:bodyPr>
            <a:normAutofit/>
          </a:bodyPr>
          <a:lstStyle/>
          <a:p>
            <a:pPr algn="ctr"/>
            <a:r>
              <a:rPr lang="fr-FR" sz="4000" dirty="0" smtClean="0">
                <a:effectLst/>
                <a:latin typeface="Arial" pitchFamily="34" charset="0"/>
                <a:cs typeface="Arial" pitchFamily="34" charset="0"/>
              </a:rPr>
              <a:t>Code canadien du travail-Partie II</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196752"/>
            <a:ext cx="8229600" cy="4464496"/>
          </a:xfrm>
        </p:spPr>
        <p:txBody>
          <a:bodyPr/>
          <a:lstStyle/>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11. </a:t>
            </a:r>
            <a:r>
              <a:rPr lang="fr-CA" sz="2400" b="1" dirty="0" smtClean="0">
                <a:latin typeface="Arial" pitchFamily="34" charset="0"/>
                <a:cs typeface="Arial" pitchFamily="34" charset="0"/>
              </a:rPr>
              <a:t>Combien d’inspections des lieux de travail votre comité fait-il par année?</a:t>
            </a:r>
            <a:endParaRPr lang="en-CA" sz="2400" b="1"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endParaRPr lang="en-CA" sz="2400" b="1"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 </a:t>
            </a:r>
            <a:r>
              <a:rPr lang="en-CA" sz="2400" dirty="0" smtClean="0">
                <a:latin typeface="Arial" pitchFamily="34" charset="0"/>
                <a:cs typeface="Arial" pitchFamily="34" charset="0"/>
              </a:rPr>
              <a:t>5 %	</a:t>
            </a:r>
            <a:r>
              <a:rPr lang="en-CA" sz="2400" b="1" dirty="0" smtClean="0">
                <a:latin typeface="Arial" pitchFamily="34" charset="0"/>
                <a:cs typeface="Arial" pitchFamily="34" charset="0"/>
              </a:rPr>
              <a:t>2: </a:t>
            </a:r>
            <a:r>
              <a:rPr lang="en-CA" sz="2400" dirty="0" smtClean="0">
                <a:latin typeface="Arial" pitchFamily="34" charset="0"/>
                <a:cs typeface="Arial" pitchFamily="34" charset="0"/>
              </a:rPr>
              <a:t>3 %	</a:t>
            </a:r>
            <a:r>
              <a:rPr lang="en-CA" sz="2400" b="1" dirty="0" smtClean="0">
                <a:latin typeface="Arial" pitchFamily="34" charset="0"/>
                <a:cs typeface="Arial" pitchFamily="34" charset="0"/>
              </a:rPr>
              <a:t>3:</a:t>
            </a:r>
            <a:r>
              <a:rPr lang="en-CA" sz="2400" dirty="0" smtClean="0">
                <a:latin typeface="Arial" pitchFamily="34" charset="0"/>
                <a:cs typeface="Arial" pitchFamily="34" charset="0"/>
              </a:rPr>
              <a:t> 0 %	</a:t>
            </a:r>
            <a:r>
              <a:rPr lang="en-CA" sz="2400" b="1" dirty="0" smtClean="0">
                <a:latin typeface="Arial" pitchFamily="34" charset="0"/>
                <a:cs typeface="Arial" pitchFamily="34" charset="0"/>
              </a:rPr>
              <a:t>4: </a:t>
            </a:r>
            <a:r>
              <a:rPr lang="en-CA" sz="2400" dirty="0" smtClean="0">
                <a:latin typeface="Arial" pitchFamily="34" charset="0"/>
                <a:cs typeface="Arial" pitchFamily="34" charset="0"/>
              </a:rPr>
              <a:t>2 %	</a:t>
            </a:r>
            <a:r>
              <a:rPr lang="en-CA" sz="2400" b="1" dirty="0" smtClean="0">
                <a:latin typeface="Arial" pitchFamily="34" charset="0"/>
                <a:cs typeface="Arial" pitchFamily="34" charset="0"/>
              </a:rPr>
              <a:t>5: </a:t>
            </a:r>
            <a:r>
              <a:rPr lang="en-CA" sz="2400" dirty="0" smtClean="0">
                <a:latin typeface="Arial" pitchFamily="34" charset="0"/>
                <a:cs typeface="Arial" pitchFamily="34" charset="0"/>
              </a:rPr>
              <a:t>1 %	</a:t>
            </a:r>
            <a:r>
              <a:rPr lang="en-CA" sz="2400" b="1" dirty="0" smtClean="0">
                <a:latin typeface="Arial" pitchFamily="34" charset="0"/>
                <a:cs typeface="Arial" pitchFamily="34" charset="0"/>
              </a:rPr>
              <a:t>6: </a:t>
            </a:r>
            <a:r>
              <a:rPr lang="en-CA" sz="2400" dirty="0" smtClean="0">
                <a:latin typeface="Arial" pitchFamily="34" charset="0"/>
                <a:cs typeface="Arial" pitchFamily="34" charset="0"/>
              </a:rPr>
              <a:t>3 %</a:t>
            </a: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7: </a:t>
            </a:r>
            <a:r>
              <a:rPr lang="en-CA" sz="2400" dirty="0" smtClean="0">
                <a:latin typeface="Arial" pitchFamily="34" charset="0"/>
                <a:cs typeface="Arial" pitchFamily="34" charset="0"/>
              </a:rPr>
              <a:t>1 %	</a:t>
            </a:r>
            <a:r>
              <a:rPr lang="en-CA" sz="2400" b="1" dirty="0" smtClean="0">
                <a:latin typeface="Arial" pitchFamily="34" charset="0"/>
                <a:cs typeface="Arial" pitchFamily="34" charset="0"/>
              </a:rPr>
              <a:t>8: </a:t>
            </a:r>
            <a:r>
              <a:rPr lang="en-CA" sz="2400" dirty="0" smtClean="0">
                <a:latin typeface="Arial" pitchFamily="34" charset="0"/>
                <a:cs typeface="Arial" pitchFamily="34" charset="0"/>
              </a:rPr>
              <a:t>0 %	</a:t>
            </a:r>
            <a:r>
              <a:rPr lang="en-CA" sz="2400" b="1" dirty="0" smtClean="0">
                <a:latin typeface="Arial" pitchFamily="34" charset="0"/>
                <a:cs typeface="Arial" pitchFamily="34" charset="0"/>
              </a:rPr>
              <a:t>9: </a:t>
            </a:r>
            <a:r>
              <a:rPr lang="en-CA" sz="2400" dirty="0" smtClean="0">
                <a:latin typeface="Arial" pitchFamily="34" charset="0"/>
                <a:cs typeface="Arial" pitchFamily="34" charset="0"/>
              </a:rPr>
              <a:t>9 %	</a:t>
            </a:r>
            <a:r>
              <a:rPr lang="en-CA" sz="2400" b="1" dirty="0" smtClean="0">
                <a:latin typeface="Arial" pitchFamily="34" charset="0"/>
                <a:cs typeface="Arial" pitchFamily="34" charset="0"/>
              </a:rPr>
              <a:t>10: </a:t>
            </a:r>
            <a:r>
              <a:rPr lang="en-CA" sz="2400" dirty="0" smtClean="0">
                <a:latin typeface="Arial" pitchFamily="34" charset="0"/>
                <a:cs typeface="Arial" pitchFamily="34" charset="0"/>
              </a:rPr>
              <a:t>9 %	</a:t>
            </a:r>
            <a:r>
              <a:rPr lang="en-CA" sz="2400" b="1" dirty="0" smtClean="0">
                <a:latin typeface="Arial" pitchFamily="34" charset="0"/>
                <a:cs typeface="Arial" pitchFamily="34" charset="0"/>
              </a:rPr>
              <a:t>11: </a:t>
            </a:r>
            <a:r>
              <a:rPr lang="en-CA" sz="2400" dirty="0" smtClean="0">
                <a:latin typeface="Arial" pitchFamily="34" charset="0"/>
                <a:cs typeface="Arial" pitchFamily="34" charset="0"/>
              </a:rPr>
              <a:t>6 %	</a:t>
            </a:r>
            <a:r>
              <a:rPr lang="en-CA" sz="2400" b="1" dirty="0" smtClean="0">
                <a:latin typeface="Arial" pitchFamily="34" charset="0"/>
                <a:cs typeface="Arial" pitchFamily="34" charset="0"/>
              </a:rPr>
              <a:t>12: </a:t>
            </a:r>
            <a:r>
              <a:rPr lang="en-CA" sz="2400" dirty="0" smtClean="0">
                <a:latin typeface="Arial" pitchFamily="34" charset="0"/>
                <a:cs typeface="Arial" pitchFamily="34" charset="0"/>
              </a:rPr>
              <a:t>51 %</a:t>
            </a:r>
          </a:p>
          <a:p>
            <a:pPr marL="0" indent="0" eaLnBrk="1" hangingPunct="1">
              <a:spcBef>
                <a:spcPts val="0"/>
              </a:spcBef>
              <a:buNone/>
              <a:tabLst>
                <a:tab pos="1169988" algn="l"/>
                <a:tab pos="2330450" algn="l"/>
                <a:tab pos="3500438" algn="l"/>
                <a:tab pos="4660900" algn="l"/>
                <a:tab pos="5830888" algn="l"/>
                <a:tab pos="7000875" algn="l"/>
              </a:tabLst>
            </a:pPr>
            <a:endParaRPr lang="en-CA" sz="20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dirty="0" smtClean="0">
                <a:latin typeface="Arial" pitchFamily="34" charset="0"/>
                <a:cs typeface="Arial" pitchFamily="34" charset="0"/>
              </a:rPr>
              <a:t>12 Plus :	6 %	Ne sais pas :</a:t>
            </a:r>
            <a:r>
              <a:rPr lang="en-CA" sz="2400" b="1" dirty="0" smtClean="0">
                <a:latin typeface="Arial" pitchFamily="34" charset="0"/>
                <a:cs typeface="Arial" pitchFamily="34" charset="0"/>
              </a:rPr>
              <a:t>	    </a:t>
            </a:r>
            <a:r>
              <a:rPr lang="en-CA" sz="2400" dirty="0" smtClean="0">
                <a:latin typeface="Arial" pitchFamily="34" charset="0"/>
                <a:cs typeface="Arial" pitchFamily="34" charset="0"/>
              </a:rPr>
              <a:t>4 %</a:t>
            </a:r>
          </a:p>
          <a:p>
            <a:pPr marL="0" indent="0" eaLnBrk="1" hangingPunct="1">
              <a:spcBef>
                <a:spcPts val="0"/>
              </a:spcBef>
              <a:buNone/>
              <a:tabLst>
                <a:tab pos="1169988" algn="l"/>
                <a:tab pos="2330450" algn="l"/>
                <a:tab pos="3500438" algn="l"/>
                <a:tab pos="4660900" algn="l"/>
                <a:tab pos="5830888" algn="l"/>
                <a:tab pos="7000875" algn="l"/>
              </a:tabLst>
            </a:pPr>
            <a:endParaRPr lang="en-CA" sz="24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b="1" dirty="0" smtClean="0">
                <a:latin typeface="Arial" pitchFamily="34" charset="0"/>
                <a:cs typeface="Arial" pitchFamily="34" charset="0"/>
              </a:rPr>
              <a:t>12. </a:t>
            </a:r>
            <a:r>
              <a:rPr lang="fr-CA" sz="2400" b="1" dirty="0" smtClean="0">
                <a:latin typeface="Arial" pitchFamily="34" charset="0"/>
                <a:cs typeface="Arial" pitchFamily="34" charset="0"/>
              </a:rPr>
              <a:t>Une représentante ou un représentant des employés participe-t-il à l’inspection?</a:t>
            </a:r>
            <a:endParaRPr lang="fr-CA" sz="2400" dirty="0" smtClean="0">
              <a:latin typeface="Arial" pitchFamily="34" charset="0"/>
              <a:cs typeface="Arial" pitchFamily="34" charset="0"/>
            </a:endParaRPr>
          </a:p>
          <a:p>
            <a:pPr marL="0" indent="0" eaLnBrk="1" hangingPunct="1">
              <a:spcBef>
                <a:spcPts val="0"/>
              </a:spcBef>
              <a:buNone/>
              <a:tabLst>
                <a:tab pos="1169988" algn="l"/>
                <a:tab pos="2330450" algn="l"/>
                <a:tab pos="3500438" algn="l"/>
                <a:tab pos="4660900" algn="l"/>
                <a:tab pos="5830888" algn="l"/>
                <a:tab pos="7000875" algn="l"/>
              </a:tabLst>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95 %	 Non : 2 %	Ne sais pas : 3 %</a:t>
            </a:r>
            <a:endParaRPr lang="fr-CA" sz="2400" dirty="0" smtClean="0"/>
          </a:p>
          <a:p>
            <a:pPr eaLnBrk="1" hangingPunct="1">
              <a:buFont typeface="Wingdings 3" pitchFamily="18" charset="2"/>
              <a:buNone/>
            </a:pPr>
            <a:r>
              <a:rPr lang="en-CA" dirty="0" smtClean="0"/>
              <a:t> </a:t>
            </a:r>
            <a:endParaRPr lang="fr-CA" dirty="0" smtClean="0"/>
          </a:p>
        </p:txBody>
      </p:sp>
      <p:sp>
        <p:nvSpPr>
          <p:cNvPr id="3" name="Title 2"/>
          <p:cNvSpPr>
            <a:spLocks noGrp="1"/>
          </p:cNvSpPr>
          <p:nvPr>
            <p:ph type="title"/>
          </p:nvPr>
        </p:nvSpPr>
        <p:spPr>
          <a:xfrm>
            <a:off x="467544" y="188640"/>
            <a:ext cx="8229600" cy="940966"/>
          </a:xfrm>
        </p:spPr>
        <p:txBody>
          <a:bodyPr>
            <a:normAutofit/>
          </a:bodyPr>
          <a:lstStyle/>
          <a:p>
            <a:pPr algn="ctr" eaLnBrk="1" hangingPunct="1">
              <a:defRPr/>
            </a:pPr>
            <a:r>
              <a:rPr lang="en-CA" sz="4000" dirty="0" smtClean="0">
                <a:effectLst/>
                <a:latin typeface="Arial" pitchFamily="34" charset="0"/>
                <a:cs typeface="Arial" pitchFamily="34" charset="0"/>
              </a:rPr>
              <a:t>INSPECTIONS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32" y="1043732"/>
            <a:ext cx="8424936" cy="5463034"/>
          </a:xfrm>
          <a:prstGeom prst="rect">
            <a:avLst/>
          </a:prstGeom>
        </p:spPr>
        <p:txBody>
          <a:bodyPr wrap="square">
            <a:spAutoFit/>
          </a:bodyPr>
          <a:lstStyle/>
          <a:p>
            <a:r>
              <a:rPr lang="en-CA" sz="2000" b="1" dirty="0" smtClean="0"/>
              <a:t>Attributions du </a:t>
            </a:r>
            <a:r>
              <a:rPr lang="en-CA" sz="2000" b="1" dirty="0" err="1" smtClean="0"/>
              <a:t>comité</a:t>
            </a:r>
            <a:endParaRPr lang="en-CA" sz="2000" b="1" dirty="0" smtClean="0"/>
          </a:p>
          <a:p>
            <a:pPr>
              <a:tabLst>
                <a:tab pos="1077913" algn="l"/>
                <a:tab pos="1433513" algn="l"/>
              </a:tabLst>
            </a:pPr>
            <a:endParaRPr lang="en-CA" sz="1900" b="1" dirty="0" smtClean="0">
              <a:latin typeface="Arial" pitchFamily="34" charset="0"/>
              <a:cs typeface="Arial" pitchFamily="34" charset="0"/>
            </a:endParaRPr>
          </a:p>
          <a:p>
            <a:pPr>
              <a:tabLst>
                <a:tab pos="1077913" algn="l"/>
                <a:tab pos="1433513" algn="l"/>
              </a:tabLst>
            </a:pPr>
            <a:r>
              <a:rPr lang="en-CA" sz="1900" b="1" dirty="0" smtClean="0">
                <a:latin typeface="Arial" pitchFamily="34" charset="0"/>
                <a:cs typeface="Arial" pitchFamily="34" charset="0"/>
              </a:rPr>
              <a:t>135. (7)	</a:t>
            </a:r>
            <a:r>
              <a:rPr lang="fr-FR" sz="2000" dirty="0" smtClean="0"/>
              <a:t>Le comité local, pour ce qui concerne le lieu de travail pour </a:t>
            </a:r>
            <a:r>
              <a:rPr lang="fr-FR" sz="2000" dirty="0" smtClean="0"/>
              <a:t>	lequel </a:t>
            </a:r>
            <a:r>
              <a:rPr lang="fr-FR" sz="2000" dirty="0" smtClean="0"/>
              <a:t>il a été constitué </a:t>
            </a:r>
            <a:r>
              <a:rPr lang="en-CA" sz="1900" dirty="0" smtClean="0">
                <a:latin typeface="Arial" pitchFamily="34" charset="0"/>
                <a:cs typeface="Arial" pitchFamily="34" charset="0"/>
              </a:rPr>
              <a:t>,</a:t>
            </a:r>
            <a:endParaRPr lang="en-CA" sz="1900" dirty="0" smtClean="0">
              <a:latin typeface="Arial" pitchFamily="34" charset="0"/>
              <a:cs typeface="Arial" pitchFamily="34" charset="0"/>
            </a:endParaRPr>
          </a:p>
          <a:p>
            <a:pPr marL="0" lvl="1">
              <a:tabLst>
                <a:tab pos="1077913" algn="l"/>
                <a:tab pos="1433513" algn="l"/>
              </a:tabLst>
            </a:pPr>
            <a:r>
              <a:rPr lang="en-CA" sz="1900" dirty="0" smtClean="0">
                <a:latin typeface="Arial" pitchFamily="34" charset="0"/>
                <a:cs typeface="Arial" pitchFamily="34" charset="0"/>
              </a:rPr>
              <a:t>	</a:t>
            </a:r>
            <a:r>
              <a:rPr lang="en-CA" sz="1900" b="1" dirty="0" smtClean="0">
                <a:latin typeface="Arial" pitchFamily="34" charset="0"/>
                <a:cs typeface="Arial" pitchFamily="34" charset="0"/>
              </a:rPr>
              <a:t>(</a:t>
            </a:r>
            <a:r>
              <a:rPr lang="en-CA" sz="1900" b="1" i="1" dirty="0" smtClean="0">
                <a:latin typeface="Arial" pitchFamily="34" charset="0"/>
                <a:cs typeface="Arial" pitchFamily="34" charset="0"/>
              </a:rPr>
              <a:t>k</a:t>
            </a:r>
            <a:r>
              <a:rPr lang="en-CA" sz="1900" b="1" dirty="0" smtClean="0">
                <a:latin typeface="Arial" pitchFamily="34" charset="0"/>
                <a:cs typeface="Arial" pitchFamily="34" charset="0"/>
              </a:rPr>
              <a:t>)</a:t>
            </a:r>
            <a:r>
              <a:rPr lang="en-CA" sz="1900" dirty="0" smtClean="0">
                <a:latin typeface="Arial" pitchFamily="34" charset="0"/>
                <a:cs typeface="Arial" pitchFamily="34" charset="0"/>
              </a:rPr>
              <a:t> </a:t>
            </a:r>
            <a:r>
              <a:rPr lang="fr-FR" dirty="0" smtClean="0"/>
              <a:t>inspecte chaque mois tout ou partie du lieu de travail, de façon que </a:t>
            </a:r>
            <a:r>
              <a:rPr lang="fr-FR" dirty="0" smtClean="0"/>
              <a:t>	celui-ci </a:t>
            </a:r>
            <a:r>
              <a:rPr lang="fr-FR" dirty="0" smtClean="0"/>
              <a:t>soit inspecté au complet au moins une fois par année;</a:t>
            </a:r>
          </a:p>
          <a:p>
            <a:pPr>
              <a:tabLst>
                <a:tab pos="1077913" algn="l"/>
                <a:tab pos="1433513" algn="l"/>
              </a:tabLst>
            </a:pPr>
            <a:endParaRPr lang="en-CA" sz="1900" b="1" dirty="0" smtClean="0">
              <a:latin typeface="Arial" pitchFamily="34" charset="0"/>
              <a:cs typeface="Arial" pitchFamily="34" charset="0"/>
            </a:endParaRPr>
          </a:p>
          <a:p>
            <a:pPr>
              <a:tabLst>
                <a:tab pos="1077913" algn="l"/>
                <a:tab pos="1433513" algn="l"/>
              </a:tabLst>
            </a:pPr>
            <a:r>
              <a:rPr lang="en-CA" sz="1900" b="1" dirty="0" smtClean="0">
                <a:latin typeface="Arial" pitchFamily="34" charset="0"/>
                <a:cs typeface="Arial" pitchFamily="34" charset="0"/>
              </a:rPr>
              <a:t>Chairpersons to assign functions</a:t>
            </a:r>
          </a:p>
          <a:p>
            <a:pPr>
              <a:tabLst>
                <a:tab pos="1077913" algn="l"/>
                <a:tab pos="1433513" algn="l"/>
              </a:tabLst>
            </a:pPr>
            <a:endParaRPr lang="en-CA" sz="1900" dirty="0" smtClean="0">
              <a:latin typeface="Arial" pitchFamily="34" charset="0"/>
              <a:cs typeface="Arial" pitchFamily="34" charset="0"/>
            </a:endParaRPr>
          </a:p>
          <a:p>
            <a:pPr>
              <a:tabLst>
                <a:tab pos="1077913" algn="l"/>
                <a:tab pos="1433513" algn="l"/>
              </a:tabLst>
            </a:pPr>
            <a:r>
              <a:rPr lang="en-CA" b="1" dirty="0" smtClean="0">
                <a:latin typeface="Arial" pitchFamily="34" charset="0"/>
                <a:cs typeface="Arial" pitchFamily="34" charset="0"/>
              </a:rPr>
              <a:t>135.1 (8)	</a:t>
            </a:r>
            <a:r>
              <a:rPr lang="fr-FR" dirty="0" smtClean="0"/>
              <a:t>Les fonctions qui incombent au comité sous le régime de la </a:t>
            </a:r>
            <a:r>
              <a:rPr lang="fr-FR" dirty="0" smtClean="0"/>
              <a:t>présente 	partie </a:t>
            </a:r>
            <a:r>
              <a:rPr lang="fr-FR" dirty="0" smtClean="0"/>
              <a:t>sont assignées aux membres conjointement </a:t>
            </a:r>
            <a:r>
              <a:rPr lang="fr-FR" dirty="0" smtClean="0"/>
              <a:t>par les </a:t>
            </a:r>
            <a:r>
              <a:rPr lang="fr-FR" dirty="0" smtClean="0"/>
              <a:t>deux </a:t>
            </a:r>
            <a:r>
              <a:rPr lang="fr-FR" dirty="0" smtClean="0"/>
              <a:t>	présidents </a:t>
            </a:r>
            <a:r>
              <a:rPr lang="fr-FR" dirty="0" smtClean="0"/>
              <a:t>conformément aux règles suivantes </a:t>
            </a:r>
            <a:r>
              <a:rPr lang="fr-FR" dirty="0" smtClean="0"/>
              <a:t>:</a:t>
            </a:r>
            <a:endParaRPr lang="en-CA" dirty="0" smtClean="0">
              <a:latin typeface="Arial" pitchFamily="34" charset="0"/>
              <a:cs typeface="Arial" pitchFamily="34" charset="0"/>
            </a:endParaRPr>
          </a:p>
          <a:p>
            <a:pPr marL="0" lvl="1">
              <a:tabLst>
                <a:tab pos="1077913" algn="l"/>
                <a:tab pos="1433513" algn="l"/>
              </a:tabLst>
            </a:pPr>
            <a:r>
              <a:rPr lang="en-CA" dirty="0" smtClean="0">
                <a:latin typeface="Arial" pitchFamily="34" charset="0"/>
                <a:cs typeface="Arial" pitchFamily="34" charset="0"/>
              </a:rPr>
              <a:t>	</a:t>
            </a:r>
            <a:r>
              <a:rPr lang="en-CA" b="1" dirty="0" smtClean="0">
                <a:latin typeface="Arial" pitchFamily="34" charset="0"/>
                <a:cs typeface="Arial" pitchFamily="34" charset="0"/>
              </a:rPr>
              <a:t>(</a:t>
            </a:r>
            <a:r>
              <a:rPr lang="en-CA" b="1" i="1" dirty="0" smtClean="0">
                <a:latin typeface="Arial" pitchFamily="34" charset="0"/>
                <a:cs typeface="Arial" pitchFamily="34" charset="0"/>
              </a:rPr>
              <a:t>a</a:t>
            </a:r>
            <a:r>
              <a:rPr lang="en-CA" b="1" dirty="0" smtClean="0">
                <a:latin typeface="Arial" pitchFamily="34" charset="0"/>
                <a:cs typeface="Arial" pitchFamily="34" charset="0"/>
              </a:rPr>
              <a:t>)</a:t>
            </a:r>
            <a:r>
              <a:rPr lang="en-CA" dirty="0" smtClean="0">
                <a:latin typeface="Arial" pitchFamily="34" charset="0"/>
                <a:cs typeface="Arial" pitchFamily="34" charset="0"/>
              </a:rPr>
              <a:t> </a:t>
            </a:r>
            <a:r>
              <a:rPr lang="fr-FR" dirty="0" smtClean="0"/>
              <a:t>lorsqu’une fonction est assumée par plusieurs membres, au </a:t>
            </a:r>
            <a:r>
              <a:rPr lang="fr-FR" dirty="0" smtClean="0"/>
              <a:t>	moins </a:t>
            </a:r>
            <a:r>
              <a:rPr lang="fr-FR" dirty="0" smtClean="0"/>
              <a:t>la moitié doivent avoir été désignés par les employés ou </a:t>
            </a:r>
            <a:r>
              <a:rPr lang="fr-FR" dirty="0" smtClean="0"/>
              <a:t>	en </a:t>
            </a:r>
            <a:r>
              <a:rPr lang="fr-FR" dirty="0" smtClean="0"/>
              <a:t>leur </a:t>
            </a:r>
            <a:r>
              <a:rPr lang="fr-FR" dirty="0" smtClean="0"/>
              <a:t>nom;</a:t>
            </a:r>
            <a:endParaRPr lang="en-CA" dirty="0" smtClean="0">
              <a:latin typeface="Arial" pitchFamily="34" charset="0"/>
              <a:cs typeface="Arial" pitchFamily="34" charset="0"/>
            </a:endParaRPr>
          </a:p>
          <a:p>
            <a:pPr>
              <a:tabLst>
                <a:tab pos="1076325" algn="l"/>
              </a:tabLst>
            </a:pPr>
            <a:r>
              <a:rPr lang="en-CA" dirty="0" smtClean="0">
                <a:latin typeface="Arial" pitchFamily="34" charset="0"/>
                <a:cs typeface="Arial" pitchFamily="34" charset="0"/>
              </a:rPr>
              <a:t>	</a:t>
            </a:r>
            <a:r>
              <a:rPr lang="en-CA" b="1" dirty="0" smtClean="0">
                <a:latin typeface="Arial" pitchFamily="34" charset="0"/>
                <a:cs typeface="Arial" pitchFamily="34" charset="0"/>
              </a:rPr>
              <a:t>(</a:t>
            </a:r>
            <a:r>
              <a:rPr lang="en-CA" b="1" i="1" dirty="0" smtClean="0">
                <a:latin typeface="Arial" pitchFamily="34" charset="0"/>
                <a:cs typeface="Arial" pitchFamily="34" charset="0"/>
              </a:rPr>
              <a:t>b</a:t>
            </a:r>
            <a:r>
              <a:rPr lang="en-CA" b="1" dirty="0" smtClean="0">
                <a:latin typeface="Arial" pitchFamily="34" charset="0"/>
                <a:cs typeface="Arial" pitchFamily="34" charset="0"/>
              </a:rPr>
              <a:t>)</a:t>
            </a:r>
            <a:r>
              <a:rPr lang="en-CA" dirty="0" smtClean="0">
                <a:latin typeface="Arial" pitchFamily="34" charset="0"/>
                <a:cs typeface="Arial" pitchFamily="34" charset="0"/>
              </a:rPr>
              <a:t> </a:t>
            </a:r>
            <a:r>
              <a:rPr lang="fr-FR" dirty="0" smtClean="0"/>
              <a:t>lorsqu’une </a:t>
            </a:r>
            <a:r>
              <a:rPr lang="fr-FR" dirty="0" smtClean="0"/>
              <a:t>fonction est assumée par un seul membre, celui-ci doit </a:t>
            </a:r>
            <a:r>
              <a:rPr lang="fr-FR" dirty="0" smtClean="0"/>
              <a:t>	avoir été désigné </a:t>
            </a:r>
            <a:r>
              <a:rPr lang="fr-FR" dirty="0" smtClean="0"/>
              <a:t>par les employés ou en leur nom.</a:t>
            </a:r>
          </a:p>
          <a:p>
            <a:pPr marL="0" lvl="1">
              <a:tabLst>
                <a:tab pos="1077913" algn="l"/>
                <a:tab pos="1433513" algn="l"/>
              </a:tabLst>
            </a:pPr>
            <a:endParaRPr lang="en-CA" sz="1900" dirty="0">
              <a:latin typeface="Arial" pitchFamily="34" charset="0"/>
              <a:cs typeface="Arial" pitchFamily="34" charset="0"/>
            </a:endParaRPr>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70609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fr-FR"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Code canadien du travail-Partie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539552" y="800708"/>
            <a:ext cx="8064896" cy="5256584"/>
          </a:xfrm>
        </p:spPr>
        <p:txBody>
          <a:bodyPr/>
          <a:lstStyle/>
          <a:p>
            <a:pPr marL="0" indent="0" eaLnBrk="1" hangingPunct="1">
              <a:spcBef>
                <a:spcPts val="0"/>
              </a:spcBef>
              <a:buNone/>
            </a:pPr>
            <a:r>
              <a:rPr lang="en-CA" sz="3200" b="1" dirty="0" smtClean="0">
                <a:latin typeface="Arial" pitchFamily="34" charset="0"/>
                <a:cs typeface="Arial" pitchFamily="34" charset="0"/>
              </a:rPr>
              <a:t>13. </a:t>
            </a:r>
            <a:r>
              <a:rPr lang="fr-CA" sz="3200" b="1" dirty="0" smtClean="0">
                <a:latin typeface="Arial" pitchFamily="34" charset="0"/>
                <a:cs typeface="Arial" pitchFamily="34" charset="0"/>
              </a:rPr>
              <a:t>Le comité reçoit-il régulièrement les rapports sur l’entretien des systèmes CVCA, des ascenseurs, etc.?</a:t>
            </a:r>
          </a:p>
          <a:p>
            <a:pPr marL="0" indent="0" eaLnBrk="1" hangingPunct="1">
              <a:buNone/>
            </a:pPr>
            <a:endParaRPr lang="fr-CA" sz="3200" dirty="0" smtClean="0">
              <a:latin typeface="Arial" pitchFamily="34" charset="0"/>
              <a:cs typeface="Arial" pitchFamily="34" charset="0"/>
            </a:endParaRPr>
          </a:p>
          <a:p>
            <a:pPr marL="0" indent="0" eaLnBrk="1" hangingPunct="1">
              <a:buNone/>
            </a:pPr>
            <a:r>
              <a:rPr lang="en-CA" sz="3200" dirty="0" err="1" smtClean="0">
                <a:latin typeface="Arial" pitchFamily="34" charset="0"/>
                <a:cs typeface="Arial" pitchFamily="34" charset="0"/>
              </a:rPr>
              <a:t>Oui</a:t>
            </a:r>
            <a:r>
              <a:rPr lang="en-CA" sz="3200" dirty="0" smtClean="0">
                <a:latin typeface="Arial" pitchFamily="34" charset="0"/>
                <a:cs typeface="Arial" pitchFamily="34" charset="0"/>
              </a:rPr>
              <a:t> :				34 % </a:t>
            </a:r>
          </a:p>
          <a:p>
            <a:pPr marL="0" indent="0" eaLnBrk="1" hangingPunct="1">
              <a:buNone/>
            </a:pPr>
            <a:endParaRPr lang="en-CA" sz="3200" dirty="0" smtClean="0">
              <a:latin typeface="Arial" pitchFamily="34" charset="0"/>
              <a:cs typeface="Arial" pitchFamily="34" charset="0"/>
            </a:endParaRPr>
          </a:p>
          <a:p>
            <a:pPr marL="0" indent="0" eaLnBrk="1" hangingPunct="1">
              <a:buNone/>
            </a:pPr>
            <a:r>
              <a:rPr lang="en-CA" sz="3200" dirty="0" smtClean="0">
                <a:latin typeface="Arial" pitchFamily="34" charset="0"/>
                <a:cs typeface="Arial" pitchFamily="34" charset="0"/>
              </a:rPr>
              <a:t>Non :			51 % </a:t>
            </a:r>
          </a:p>
          <a:p>
            <a:pPr marL="0" indent="0" eaLnBrk="1" hangingPunct="1">
              <a:buNone/>
            </a:pPr>
            <a:endParaRPr lang="en-CA" sz="3200" dirty="0" smtClean="0">
              <a:latin typeface="Arial" pitchFamily="34" charset="0"/>
              <a:cs typeface="Arial" pitchFamily="34" charset="0"/>
            </a:endParaRPr>
          </a:p>
          <a:p>
            <a:pPr marL="0" indent="0" eaLnBrk="1" hangingPunct="1">
              <a:buNone/>
            </a:pPr>
            <a:r>
              <a:rPr lang="en-CA" sz="3200" dirty="0" smtClean="0">
                <a:latin typeface="Arial" pitchFamily="34" charset="0"/>
                <a:cs typeface="Arial" pitchFamily="34" charset="0"/>
              </a:rPr>
              <a:t>Ne sais pas :		15 % </a:t>
            </a:r>
            <a:endParaRPr lang="fr-CA" sz="32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1662981"/>
            <a:ext cx="8229600" cy="3532038"/>
          </a:xfrm>
        </p:spPr>
        <p:txBody>
          <a:bodyPr/>
          <a:lstStyle/>
          <a:p>
            <a:pPr marL="0" indent="0" eaLnBrk="1" hangingPunct="1">
              <a:spcBef>
                <a:spcPts val="0"/>
              </a:spcBef>
              <a:buNone/>
            </a:pPr>
            <a:r>
              <a:rPr lang="en-CA" sz="3000" b="1" dirty="0" smtClean="0">
                <a:latin typeface="Arial" pitchFamily="34" charset="0"/>
                <a:cs typeface="Arial" pitchFamily="34" charset="0"/>
              </a:rPr>
              <a:t>14. </a:t>
            </a:r>
            <a:r>
              <a:rPr lang="fr-CA" sz="2800" b="1" dirty="0" smtClean="0">
                <a:latin typeface="Arial" pitchFamily="34" charset="0"/>
                <a:cs typeface="Arial" pitchFamily="34" charset="0"/>
              </a:rPr>
              <a:t>Le comité participe-t-il régulièrement aux enquêtes sur un refus de travailler?</a:t>
            </a:r>
          </a:p>
          <a:p>
            <a:pPr marL="0" indent="0"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34 %	Non : 8 %	  Ne sais pas : 58 %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b="1" dirty="0" smtClean="0">
                <a:latin typeface="Arial" pitchFamily="34" charset="0"/>
                <a:cs typeface="Arial" pitchFamily="34" charset="0"/>
              </a:rPr>
              <a:t>15. </a:t>
            </a:r>
            <a:r>
              <a:rPr lang="fr-CA" sz="2800" b="1" dirty="0" smtClean="0">
                <a:latin typeface="Arial" pitchFamily="34" charset="0"/>
                <a:cs typeface="Arial" pitchFamily="34" charset="0"/>
              </a:rPr>
              <a:t>Une représentante ou un représentant syndical y participe-t-il toujours?</a:t>
            </a:r>
          </a:p>
          <a:p>
            <a:pPr marL="0" indent="0"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48 %		Non : 6 %	Ne sais pas : 46 %</a:t>
            </a:r>
          </a:p>
        </p:txBody>
      </p:sp>
      <p:sp>
        <p:nvSpPr>
          <p:cNvPr id="3" name="Title 2"/>
          <p:cNvSpPr>
            <a:spLocks noGrp="1"/>
          </p:cNvSpPr>
          <p:nvPr>
            <p:ph type="title"/>
          </p:nvPr>
        </p:nvSpPr>
        <p:spPr/>
        <p:txBody>
          <a:bodyPr>
            <a:normAutofit/>
          </a:bodyPr>
          <a:lstStyle/>
          <a:p>
            <a:pPr algn="ctr" eaLnBrk="1" hangingPunct="1">
              <a:defRPr/>
            </a:pPr>
            <a:r>
              <a:rPr lang="en-CA" sz="4000" dirty="0" smtClean="0">
                <a:latin typeface="Arial" pitchFamily="34" charset="0"/>
                <a:cs typeface="Arial" pitchFamily="34" charset="0"/>
              </a:rPr>
              <a:t>ENQUÊTES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457200" y="1433414"/>
            <a:ext cx="8229600" cy="3991173"/>
          </a:xfrm>
        </p:spPr>
        <p:txBody>
          <a:bodyPr/>
          <a:lstStyle/>
          <a:p>
            <a:pPr marL="9525" indent="-9525" eaLnBrk="1" hangingPunct="1">
              <a:spcBef>
                <a:spcPts val="0"/>
              </a:spcBef>
              <a:buNone/>
            </a:pPr>
            <a:r>
              <a:rPr lang="en-CA" sz="3000" b="1" dirty="0" smtClean="0">
                <a:latin typeface="Arial" pitchFamily="34" charset="0"/>
                <a:cs typeface="Arial" pitchFamily="34" charset="0"/>
              </a:rPr>
              <a:t>16. </a:t>
            </a:r>
            <a:r>
              <a:rPr lang="fr-CA" sz="2800" b="1" dirty="0" smtClean="0">
                <a:latin typeface="Arial" pitchFamily="34" charset="0"/>
                <a:cs typeface="Arial" pitchFamily="34" charset="0"/>
              </a:rPr>
              <a:t>Le comité participe-t-il régulièrement aux enquêtes sur les plaintes/situations comportant des risques?</a:t>
            </a:r>
          </a:p>
          <a:p>
            <a:pPr marL="9525" indent="-9525"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87 %	      Non :   7 %	  Ne sais pas : 6 %</a:t>
            </a:r>
          </a:p>
          <a:p>
            <a:pPr marL="9525" indent="-9525" eaLnBrk="1" hangingPunct="1">
              <a:spcBef>
                <a:spcPts val="0"/>
              </a:spcBef>
              <a:buNone/>
            </a:pPr>
            <a:endParaRPr lang="en-CA" sz="3000" dirty="0" smtClean="0">
              <a:latin typeface="Arial" pitchFamily="34" charset="0"/>
              <a:cs typeface="Arial" pitchFamily="34" charset="0"/>
            </a:endParaRPr>
          </a:p>
          <a:p>
            <a:pPr marL="9525" indent="-9525" eaLnBrk="1" hangingPunct="1">
              <a:spcBef>
                <a:spcPts val="0"/>
              </a:spcBef>
              <a:buNone/>
            </a:pPr>
            <a:r>
              <a:rPr lang="en-CA" sz="3000" b="1" dirty="0" smtClean="0">
                <a:latin typeface="Arial" pitchFamily="34" charset="0"/>
                <a:cs typeface="Arial" pitchFamily="34" charset="0"/>
              </a:rPr>
              <a:t>17. </a:t>
            </a:r>
            <a:r>
              <a:rPr lang="fr-CA" sz="2800" b="1" dirty="0" smtClean="0">
                <a:latin typeface="Arial" pitchFamily="34" charset="0"/>
                <a:cs typeface="Arial" pitchFamily="34" charset="0"/>
              </a:rPr>
              <a:t>Une représentante ou un représentant syndical y participe-t-il toujours?</a:t>
            </a:r>
          </a:p>
          <a:p>
            <a:pPr marL="9525" indent="-9525"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80 %	      Non : 12 %	  Ne sais pas : 8 %  </a:t>
            </a:r>
            <a:endParaRPr lang="fr-CA" sz="3000" dirty="0" smtClean="0">
              <a:latin typeface="Arial" pitchFamily="34" charset="0"/>
              <a:cs typeface="Arial" pitchFamily="34" charset="0"/>
            </a:endParaRPr>
          </a:p>
          <a:p>
            <a:pPr eaLnBrk="1" hangingPunct="1"/>
            <a:endParaRPr lang="fr-CA" dirty="0" smtClean="0"/>
          </a:p>
          <a:p>
            <a:pPr eaLnBrk="1" hangingPunct="1"/>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1536174"/>
            <a:ext cx="7848872" cy="4093428"/>
          </a:xfrm>
          <a:prstGeom prst="rect">
            <a:avLst/>
          </a:prstGeom>
        </p:spPr>
        <p:txBody>
          <a:bodyPr wrap="square">
            <a:spAutoFit/>
          </a:bodyPr>
          <a:lstStyle/>
          <a:p>
            <a:pPr>
              <a:tabLst>
                <a:tab pos="1077913" algn="l"/>
              </a:tabLst>
            </a:pPr>
            <a:r>
              <a:rPr lang="en-CA" sz="2000" b="1" dirty="0" smtClean="0"/>
              <a:t>Duties of committee</a:t>
            </a:r>
          </a:p>
          <a:p>
            <a:pPr>
              <a:tabLst>
                <a:tab pos="1077913" algn="l"/>
              </a:tabLst>
            </a:pPr>
            <a:endParaRPr lang="en-CA" sz="2000" dirty="0" smtClean="0"/>
          </a:p>
          <a:p>
            <a:pPr>
              <a:tabLst>
                <a:tab pos="1077913" algn="l"/>
              </a:tabLst>
            </a:pPr>
            <a:r>
              <a:rPr lang="en-CA" sz="2000" b="1" dirty="0" smtClean="0"/>
              <a:t>135.(7)	</a:t>
            </a:r>
            <a:r>
              <a:rPr lang="fr-FR" sz="2000" dirty="0" smtClean="0"/>
              <a:t>Le comité local, pour ce qui concerne le lieu de travail </a:t>
            </a:r>
            <a:r>
              <a:rPr lang="fr-FR" sz="2000" dirty="0" smtClean="0"/>
              <a:t>	pour </a:t>
            </a:r>
            <a:r>
              <a:rPr lang="fr-FR" sz="2000" dirty="0" smtClean="0"/>
              <a:t>lequel il a été constitué :</a:t>
            </a:r>
          </a:p>
          <a:p>
            <a:pPr>
              <a:tabLst>
                <a:tab pos="1077913" algn="l"/>
              </a:tabLst>
            </a:pPr>
            <a:endParaRPr lang="en-CA" sz="2000" dirty="0" smtClean="0"/>
          </a:p>
          <a:p>
            <a:pPr marL="0" lvl="1">
              <a:tabLst>
                <a:tab pos="1077913" algn="l"/>
              </a:tabLst>
            </a:pPr>
            <a:r>
              <a:rPr lang="en-CA" sz="2000" dirty="0" smtClean="0"/>
              <a:t>	</a:t>
            </a:r>
            <a:r>
              <a:rPr lang="en-CA" sz="2000" b="1" dirty="0" smtClean="0"/>
              <a:t>(</a:t>
            </a:r>
            <a:r>
              <a:rPr lang="en-CA" sz="2000" b="1" i="1" dirty="0" smtClean="0"/>
              <a:t>a</a:t>
            </a:r>
            <a:r>
              <a:rPr lang="en-CA" sz="2000" b="1" dirty="0" smtClean="0"/>
              <a:t>)</a:t>
            </a:r>
            <a:r>
              <a:rPr lang="en-CA" sz="2000" dirty="0" smtClean="0"/>
              <a:t> </a:t>
            </a:r>
            <a:r>
              <a:rPr lang="fr-FR" sz="2000" dirty="0" smtClean="0"/>
              <a:t>étudie et tranche rapidement les plaintes relatives à la </a:t>
            </a:r>
            <a:r>
              <a:rPr lang="fr-FR" sz="2000" dirty="0" smtClean="0"/>
              <a:t>	santé </a:t>
            </a:r>
            <a:r>
              <a:rPr lang="fr-FR" sz="2000" dirty="0" smtClean="0"/>
              <a:t>et à la sécurité des employés</a:t>
            </a:r>
            <a:r>
              <a:rPr lang="fr-FR" sz="2000" dirty="0" smtClean="0"/>
              <a:t>;</a:t>
            </a:r>
            <a:endParaRPr lang="en-CA" sz="2000" dirty="0" smtClean="0"/>
          </a:p>
          <a:p>
            <a:pPr marL="0" lvl="1">
              <a:tabLst>
                <a:tab pos="1077913" algn="l"/>
              </a:tabLst>
            </a:pPr>
            <a:r>
              <a:rPr lang="en-CA" sz="2000" dirty="0" smtClean="0"/>
              <a:t>	</a:t>
            </a:r>
            <a:r>
              <a:rPr lang="en-CA" sz="2000" b="1" dirty="0" smtClean="0"/>
              <a:t>(</a:t>
            </a:r>
            <a:r>
              <a:rPr lang="en-CA" sz="2000" b="1" i="1" dirty="0" smtClean="0"/>
              <a:t>e</a:t>
            </a:r>
            <a:r>
              <a:rPr lang="en-CA" sz="2000" b="1" dirty="0" smtClean="0"/>
              <a:t>)</a:t>
            </a:r>
            <a:r>
              <a:rPr lang="en-CA" sz="2000" dirty="0" smtClean="0"/>
              <a:t> </a:t>
            </a:r>
            <a:r>
              <a:rPr lang="fr-FR" sz="2000" dirty="0" smtClean="0"/>
              <a:t>participe à toutes les enquêtes, études et inspections </a:t>
            </a:r>
            <a:r>
              <a:rPr lang="fr-FR" sz="2000" dirty="0" smtClean="0"/>
              <a:t>	en </a:t>
            </a:r>
            <a:r>
              <a:rPr lang="fr-FR" sz="2000" dirty="0" smtClean="0"/>
              <a:t>matière de santé et de sécurité des employés, et fait </a:t>
            </a:r>
            <a:r>
              <a:rPr lang="fr-FR" sz="2000" dirty="0" smtClean="0"/>
              <a:t>	appel</a:t>
            </a:r>
            <a:r>
              <a:rPr lang="fr-FR" sz="2000" dirty="0" smtClean="0"/>
              <a:t>, en cas de besoin, au concours de personnes </a:t>
            </a:r>
            <a:r>
              <a:rPr lang="fr-FR" sz="2000" dirty="0" smtClean="0"/>
              <a:t>	professionnellement </a:t>
            </a:r>
            <a:r>
              <a:rPr lang="fr-FR" sz="2000" dirty="0" smtClean="0"/>
              <a:t>ou techniquement qualifiées pour </a:t>
            </a:r>
            <a:r>
              <a:rPr lang="fr-FR" sz="2000" dirty="0" smtClean="0"/>
              <a:t>le	conseiller</a:t>
            </a:r>
            <a:r>
              <a:rPr lang="fr-FR" sz="2000" dirty="0" smtClean="0"/>
              <a:t>;</a:t>
            </a:r>
          </a:p>
          <a:p>
            <a:pPr marL="0" lvl="1">
              <a:tabLst>
                <a:tab pos="1077913" algn="l"/>
              </a:tabLst>
            </a:pPr>
            <a:endParaRPr lang="en-CA" sz="20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fr-FR"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Code canadien du travail-Partie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a:xfrm>
            <a:off x="179512" y="1374949"/>
            <a:ext cx="8784976" cy="4108102"/>
          </a:xfrm>
        </p:spPr>
        <p:txBody>
          <a:bodyPr/>
          <a:lstStyle/>
          <a:p>
            <a:pPr marL="9525" indent="-9525" eaLnBrk="1" hangingPunct="1">
              <a:buNone/>
            </a:pPr>
            <a:r>
              <a:rPr lang="en-CA" sz="2800" b="1" dirty="0" smtClean="0">
                <a:latin typeface="Arial" pitchFamily="34" charset="0"/>
                <a:cs typeface="Arial" pitchFamily="34" charset="0"/>
              </a:rPr>
              <a:t>18. </a:t>
            </a:r>
            <a:r>
              <a:rPr lang="fr-CA" sz="2800" b="1" dirty="0" smtClean="0">
                <a:latin typeface="Arial" pitchFamily="34" charset="0"/>
                <a:cs typeface="Arial" pitchFamily="34" charset="0"/>
              </a:rPr>
              <a:t>Le comité participe-t-il régulièrement aux enquêtes sur les incidents de sécurité mettant en cause la S&amp;S?</a:t>
            </a:r>
          </a:p>
          <a:p>
            <a:pPr marL="9525" indent="-9525" eaLnBrk="1" hangingPunct="1">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75 %	      Non : 15 %	   Ne sais pas : 10 %</a:t>
            </a:r>
          </a:p>
          <a:p>
            <a:pPr marL="9525" indent="-9525" eaLnBrk="1" hangingPunct="1">
              <a:buNone/>
            </a:pPr>
            <a:r>
              <a:rPr lang="en-CA" sz="3000" dirty="0" smtClean="0">
                <a:latin typeface="Arial" pitchFamily="34" charset="0"/>
                <a:cs typeface="Arial" pitchFamily="34" charset="0"/>
              </a:rPr>
              <a:t> </a:t>
            </a:r>
            <a:endParaRPr lang="fr-CA" sz="3000" dirty="0" smtClean="0">
              <a:latin typeface="Arial" pitchFamily="34" charset="0"/>
              <a:cs typeface="Arial" pitchFamily="34" charset="0"/>
            </a:endParaRPr>
          </a:p>
          <a:p>
            <a:pPr marL="9525" indent="-9525" eaLnBrk="1" hangingPunct="1">
              <a:buNone/>
            </a:pPr>
            <a:r>
              <a:rPr lang="en-CA" sz="2800" b="1" dirty="0" smtClean="0">
                <a:latin typeface="Arial" pitchFamily="34" charset="0"/>
                <a:cs typeface="Arial" pitchFamily="34" charset="0"/>
              </a:rPr>
              <a:t>19. </a:t>
            </a:r>
            <a:r>
              <a:rPr lang="fr-CA" sz="2800" b="1" dirty="0" smtClean="0">
                <a:latin typeface="Arial" pitchFamily="34" charset="0"/>
                <a:cs typeface="Arial" pitchFamily="34" charset="0"/>
              </a:rPr>
              <a:t>Une représentante ou un représentant syndical y participe-t-il toujours?</a:t>
            </a:r>
          </a:p>
          <a:p>
            <a:pPr marL="9525" indent="-9525" eaLnBrk="1" hangingPunct="1">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69 %	      Non : 18 %       Ne sais pas : 13 % </a:t>
            </a:r>
            <a:endParaRPr lang="fr-CA" sz="28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215516" y="1124744"/>
            <a:ext cx="8712968" cy="3996444"/>
          </a:xfrm>
        </p:spPr>
        <p:txBody>
          <a:bodyPr/>
          <a:lstStyle/>
          <a:p>
            <a:pPr marL="9525" indent="-9525" eaLnBrk="1" hangingPunct="1">
              <a:spcBef>
                <a:spcPts val="0"/>
              </a:spcBef>
              <a:buNone/>
            </a:pPr>
            <a:r>
              <a:rPr lang="en-CA" sz="2800" b="1" dirty="0" smtClean="0">
                <a:latin typeface="Arial" pitchFamily="34" charset="0"/>
                <a:cs typeface="Arial" pitchFamily="34" charset="0"/>
              </a:rPr>
              <a:t>20. </a:t>
            </a:r>
            <a:r>
              <a:rPr lang="fr-CA" sz="2800" b="1" dirty="0" smtClean="0">
                <a:latin typeface="Arial" pitchFamily="34" charset="0"/>
                <a:cs typeface="Arial" pitchFamily="34" charset="0"/>
              </a:rPr>
              <a:t>Le comité voit-il tous les rapports trimestriels nationaux sur les incidents relatifs à la sécurité?</a:t>
            </a:r>
          </a:p>
          <a:p>
            <a:pPr marL="9525" indent="-9525" eaLnBrk="1" hangingPunct="1">
              <a:spcBef>
                <a:spcPts val="0"/>
              </a:spcBef>
              <a:buNone/>
            </a:pPr>
            <a:endParaRPr lang="fr-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49 %		Non : 30 %     Ne sais pas : 21 %</a:t>
            </a:r>
          </a:p>
          <a:p>
            <a:pPr marL="9525" indent="-9525" eaLnBrk="1" hangingPunct="1">
              <a:spcBef>
                <a:spcPts val="0"/>
              </a:spcBef>
              <a:buNone/>
            </a:pPr>
            <a:endParaRPr lang="en-CA" sz="2800"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21. </a:t>
            </a:r>
            <a:r>
              <a:rPr lang="fr-CA" sz="2800" b="1" dirty="0" smtClean="0">
                <a:latin typeface="Arial" pitchFamily="34" charset="0"/>
                <a:cs typeface="Arial" pitchFamily="34" charset="0"/>
              </a:rPr>
              <a:t>Le comité reçoit-il tous les rapports de S&amp;S</a:t>
            </a:r>
          </a:p>
          <a:p>
            <a:pPr marL="9525" indent="-9525" eaLnBrk="1" hangingPunct="1">
              <a:spcBef>
                <a:spcPts val="0"/>
              </a:spcBef>
              <a:buNone/>
            </a:pPr>
            <a:r>
              <a:rPr lang="fr-CA" sz="2800" b="1" dirty="0" smtClean="0">
                <a:latin typeface="Arial" pitchFamily="34" charset="0"/>
                <a:cs typeface="Arial" pitchFamily="34" charset="0"/>
              </a:rPr>
              <a:t>(T-4009) de l’employeur?</a:t>
            </a:r>
          </a:p>
          <a:p>
            <a:pPr marL="9525" indent="-9525" eaLnBrk="1" hangingPunct="1">
              <a:spcBef>
                <a:spcPts val="0"/>
              </a:spcBef>
              <a:buNone/>
            </a:pPr>
            <a:endParaRPr lang="fr-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80 %		Non : 6 %	     Ne sais pas : 14 %</a:t>
            </a:r>
            <a:endParaRPr lang="fr-CA" sz="28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a:xfrm>
            <a:off x="457200" y="980728"/>
            <a:ext cx="8229600" cy="4896544"/>
          </a:xfrm>
        </p:spPr>
        <p:txBody>
          <a:bodyPr/>
          <a:lstStyle/>
          <a:p>
            <a:pPr marL="9525" indent="-9525" eaLnBrk="1" hangingPunct="1">
              <a:buNone/>
            </a:pPr>
            <a:r>
              <a:rPr lang="fr-CA" sz="3200" b="1" dirty="0" smtClean="0">
                <a:latin typeface="Arial" pitchFamily="34" charset="0"/>
                <a:cs typeface="Arial" pitchFamily="34" charset="0"/>
              </a:rPr>
              <a:t>22. Le comité reçoit-il tous les rapports sur les questions de S&amp;S par WINFAST?</a:t>
            </a:r>
            <a:endParaRPr lang="fr-CA" sz="3200" dirty="0" smtClean="0">
              <a:latin typeface="Arial" pitchFamily="34" charset="0"/>
              <a:cs typeface="Arial" pitchFamily="34" charset="0"/>
            </a:endParaRPr>
          </a:p>
          <a:p>
            <a:pPr marL="9525" indent="-9525" eaLnBrk="1" hangingPunct="1">
              <a:buNone/>
            </a:pPr>
            <a:endParaRPr lang="en-CA" sz="3200" dirty="0" smtClean="0">
              <a:latin typeface="Arial" pitchFamily="34" charset="0"/>
              <a:cs typeface="Arial" pitchFamily="34" charset="0"/>
            </a:endParaRPr>
          </a:p>
          <a:p>
            <a:pPr marL="9525" indent="-9525" eaLnBrk="1" hangingPunct="1">
              <a:buNone/>
            </a:pPr>
            <a:r>
              <a:rPr lang="en-CA" sz="3200" dirty="0" err="1" smtClean="0">
                <a:latin typeface="Arial" pitchFamily="34" charset="0"/>
                <a:cs typeface="Arial" pitchFamily="34" charset="0"/>
              </a:rPr>
              <a:t>Oui</a:t>
            </a:r>
            <a:r>
              <a:rPr lang="en-CA" sz="3200" dirty="0" smtClean="0">
                <a:latin typeface="Arial" pitchFamily="34" charset="0"/>
                <a:cs typeface="Arial" pitchFamily="34" charset="0"/>
              </a:rPr>
              <a:t> : 				32 % </a:t>
            </a:r>
          </a:p>
          <a:p>
            <a:pPr marL="9525" indent="-9525" eaLnBrk="1" hangingPunct="1">
              <a:buNone/>
            </a:pPr>
            <a:endParaRPr lang="en-CA" sz="3200" dirty="0" smtClean="0">
              <a:latin typeface="Arial" pitchFamily="34" charset="0"/>
              <a:cs typeface="Arial" pitchFamily="34" charset="0"/>
            </a:endParaRPr>
          </a:p>
          <a:p>
            <a:pPr marL="9525" indent="-9525" eaLnBrk="1" hangingPunct="1">
              <a:buNone/>
            </a:pPr>
            <a:r>
              <a:rPr lang="en-CA" sz="3200" dirty="0" smtClean="0">
                <a:latin typeface="Arial" pitchFamily="34" charset="0"/>
                <a:cs typeface="Arial" pitchFamily="34" charset="0"/>
              </a:rPr>
              <a:t>Non :				39 % </a:t>
            </a:r>
          </a:p>
          <a:p>
            <a:pPr marL="9525" indent="-9525" eaLnBrk="1" hangingPunct="1">
              <a:buNone/>
            </a:pPr>
            <a:endParaRPr lang="en-CA" sz="3200" dirty="0" smtClean="0">
              <a:latin typeface="Arial" pitchFamily="34" charset="0"/>
              <a:cs typeface="Arial" pitchFamily="34" charset="0"/>
            </a:endParaRPr>
          </a:p>
          <a:p>
            <a:pPr marL="9525" indent="-9525" eaLnBrk="1" hangingPunct="1">
              <a:buNone/>
            </a:pPr>
            <a:r>
              <a:rPr lang="en-CA" sz="3200" dirty="0" smtClean="0">
                <a:latin typeface="Arial" pitchFamily="34" charset="0"/>
                <a:cs typeface="Arial" pitchFamily="34" charset="0"/>
              </a:rPr>
              <a:t>Ne sais pas :			29 % </a:t>
            </a:r>
            <a:endParaRPr lang="fr-CA" sz="32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457200" y="1361406"/>
            <a:ext cx="8229600" cy="4135189"/>
          </a:xfrm>
        </p:spPr>
        <p:txBody>
          <a:bodyPr/>
          <a:lstStyle/>
          <a:p>
            <a:pPr marL="9525" indent="-9525" eaLnBrk="1" hangingPunct="1">
              <a:buNone/>
            </a:pPr>
            <a:r>
              <a:rPr lang="fr-CA" sz="2800" b="1" dirty="0" smtClean="0">
                <a:latin typeface="Arial" pitchFamily="34" charset="0"/>
                <a:cs typeface="Arial" pitchFamily="34" charset="0"/>
              </a:rPr>
              <a:t>3. Qui a choisi les représentantes et représentants des employés siégeant au comité?</a:t>
            </a:r>
            <a:endParaRPr lang="en-CA" sz="2800" b="1" dirty="0" smtClean="0">
              <a:latin typeface="Arial" pitchFamily="34" charset="0"/>
              <a:cs typeface="Arial" pitchFamily="34" charset="0"/>
            </a:endParaRPr>
          </a:p>
          <a:p>
            <a:pPr marL="9525" indent="-9525" eaLnBrk="1" hangingPunct="1">
              <a:buNone/>
            </a:pPr>
            <a:endParaRPr lang="fr-CA" sz="2800" dirty="0" smtClean="0">
              <a:latin typeface="Arial" pitchFamily="34" charset="0"/>
              <a:cs typeface="Arial" pitchFamily="34" charset="0"/>
            </a:endParaRPr>
          </a:p>
          <a:p>
            <a:pPr marL="9525" indent="-9525" eaLnBrk="1" hangingPunct="1">
              <a:buNone/>
            </a:pPr>
            <a:r>
              <a:rPr lang="en-CA" sz="2800" dirty="0" err="1" smtClean="0">
                <a:latin typeface="Arial" pitchFamily="34" charset="0"/>
                <a:cs typeface="Arial" pitchFamily="34" charset="0"/>
              </a:rPr>
              <a:t>Syndicat</a:t>
            </a:r>
            <a:r>
              <a:rPr lang="en-CA" sz="2800" dirty="0" smtClean="0">
                <a:latin typeface="Arial" pitchFamily="34" charset="0"/>
                <a:cs typeface="Arial" pitchFamily="34" charset="0"/>
              </a:rPr>
              <a:t>:   			83 % </a:t>
            </a:r>
          </a:p>
          <a:p>
            <a:pPr marL="9525" indent="-9525" eaLnBrk="1" hangingPunct="1">
              <a:buNone/>
            </a:pPr>
            <a:endParaRPr lang="fr-CA" sz="2800"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Direction: </a:t>
            </a:r>
            <a:r>
              <a:rPr lang="en-CA" sz="2800" b="1" dirty="0" smtClean="0">
                <a:latin typeface="Arial" pitchFamily="34" charset="0"/>
                <a:cs typeface="Arial" pitchFamily="34" charset="0"/>
              </a:rPr>
              <a:t>	</a:t>
            </a:r>
            <a:r>
              <a:rPr lang="en-CA" sz="2800" dirty="0" smtClean="0">
                <a:latin typeface="Arial" pitchFamily="34" charset="0"/>
                <a:cs typeface="Arial" pitchFamily="34" charset="0"/>
              </a:rPr>
              <a:t> 		14 % </a:t>
            </a:r>
            <a:endParaRPr lang="fr-CA" sz="2800" dirty="0" smtClean="0">
              <a:latin typeface="Arial" pitchFamily="34" charset="0"/>
              <a:cs typeface="Arial" pitchFamily="34" charset="0"/>
            </a:endParaRPr>
          </a:p>
          <a:p>
            <a:pPr marL="9525" indent="-9525" eaLnBrk="1" hangingPunct="1">
              <a:buNone/>
            </a:pPr>
            <a:endParaRPr lang="en-CA" sz="2800" b="1" dirty="0" smtClean="0">
              <a:latin typeface="Arial" pitchFamily="34" charset="0"/>
              <a:cs typeface="Arial" pitchFamily="34" charset="0"/>
            </a:endParaRPr>
          </a:p>
          <a:p>
            <a:pPr marL="9525" indent="-9525" eaLnBrk="1" hangingPunct="1">
              <a:buNone/>
            </a:pPr>
            <a:r>
              <a:rPr lang="en-CA" sz="2800" dirty="0" smtClean="0">
                <a:latin typeface="Arial" pitchFamily="34" charset="0"/>
                <a:cs typeface="Arial" pitchFamily="34" charset="0"/>
              </a:rPr>
              <a:t>Ne sais pas: </a:t>
            </a:r>
            <a:r>
              <a:rPr lang="en-CA" sz="2800" b="1" dirty="0" smtClean="0">
                <a:latin typeface="Arial" pitchFamily="34" charset="0"/>
                <a:cs typeface="Arial" pitchFamily="34" charset="0"/>
              </a:rPr>
              <a:t>		 </a:t>
            </a:r>
            <a:r>
              <a:rPr lang="en-CA" sz="2800" dirty="0" smtClean="0">
                <a:latin typeface="Arial" pitchFamily="34" charset="0"/>
                <a:cs typeface="Arial" pitchFamily="34" charset="0"/>
              </a:rPr>
              <a:t> 3 % </a:t>
            </a:r>
            <a:endParaRPr lang="fr-CA" sz="2800" dirty="0" smtClean="0">
              <a:latin typeface="Arial" pitchFamily="34" charset="0"/>
              <a:cs typeface="Arial" pitchFamily="34" charset="0"/>
            </a:endParaRPr>
          </a:p>
          <a:p>
            <a:pPr eaLnBrk="1" hangingPunct="1"/>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p:cNvSpPr>
            <a:spLocks noGrp="1"/>
          </p:cNvSpPr>
          <p:nvPr>
            <p:ph idx="1"/>
          </p:nvPr>
        </p:nvSpPr>
        <p:spPr>
          <a:xfrm>
            <a:off x="395536" y="620688"/>
            <a:ext cx="8352928" cy="5472608"/>
          </a:xfrm>
        </p:spPr>
        <p:txBody>
          <a:bodyPr/>
          <a:lstStyle/>
          <a:p>
            <a:pPr marL="11113" indent="-11113" eaLnBrk="1" hangingPunct="1">
              <a:spcBef>
                <a:spcPts val="0"/>
              </a:spcBef>
              <a:buNone/>
            </a:pPr>
            <a:r>
              <a:rPr lang="en-CA" sz="2600" b="1" dirty="0" smtClean="0">
                <a:latin typeface="Arial" pitchFamily="34" charset="0"/>
                <a:cs typeface="Arial" pitchFamily="34" charset="0"/>
              </a:rPr>
              <a:t>23. </a:t>
            </a:r>
            <a:r>
              <a:rPr lang="fr-CA" sz="2600" b="1" dirty="0" smtClean="0">
                <a:latin typeface="Arial" pitchFamily="34" charset="0"/>
                <a:cs typeface="Arial" pitchFamily="34" charset="0"/>
              </a:rPr>
              <a:t>Le comité est-il régulièrement mis au courant lorsqu’il y a des problèmes des systèmes CVCA, d’ascenseurs, etc.?</a:t>
            </a:r>
          </a:p>
          <a:p>
            <a:pPr marL="11113" indent="-11113" eaLnBrk="1" hangingPunct="1">
              <a:spcBef>
                <a:spcPts val="0"/>
              </a:spcBef>
              <a:buNone/>
            </a:pPr>
            <a:r>
              <a:rPr lang="en-CA" sz="2600" dirty="0" err="1" smtClean="0">
                <a:latin typeface="Arial" pitchFamily="34" charset="0"/>
                <a:cs typeface="Arial" pitchFamily="34" charset="0"/>
              </a:rPr>
              <a:t>Oui</a:t>
            </a:r>
            <a:r>
              <a:rPr lang="en-CA" sz="2600" dirty="0" smtClean="0">
                <a:latin typeface="Arial" pitchFamily="34" charset="0"/>
                <a:cs typeface="Arial" pitchFamily="34" charset="0"/>
              </a:rPr>
              <a:t> : 54 %		Non : 37 %          Ne sais pas :  9 % </a:t>
            </a:r>
            <a:endParaRPr lang="fr-CA" sz="2600" dirty="0" smtClean="0">
              <a:latin typeface="Arial" pitchFamily="34" charset="0"/>
              <a:cs typeface="Arial" pitchFamily="34" charset="0"/>
            </a:endParaRPr>
          </a:p>
          <a:p>
            <a:pPr marL="11113" indent="-11113" eaLnBrk="1" hangingPunct="1">
              <a:spcBef>
                <a:spcPts val="0"/>
              </a:spcBef>
              <a:buNone/>
            </a:pPr>
            <a:endParaRPr lang="en-CA" sz="2600" dirty="0" smtClean="0">
              <a:latin typeface="Arial" pitchFamily="34" charset="0"/>
              <a:cs typeface="Arial" pitchFamily="34" charset="0"/>
            </a:endParaRPr>
          </a:p>
          <a:p>
            <a:pPr marL="11113" indent="-11113" eaLnBrk="1" hangingPunct="1">
              <a:spcBef>
                <a:spcPts val="0"/>
              </a:spcBef>
              <a:buNone/>
            </a:pPr>
            <a:r>
              <a:rPr lang="en-CA" sz="2600" b="1" dirty="0" smtClean="0">
                <a:latin typeface="Arial" pitchFamily="34" charset="0"/>
                <a:cs typeface="Arial" pitchFamily="34" charset="0"/>
              </a:rPr>
              <a:t>24. </a:t>
            </a:r>
            <a:r>
              <a:rPr lang="fr-CA" sz="2600" b="1" dirty="0" smtClean="0">
                <a:latin typeface="Arial" pitchFamily="34" charset="0"/>
                <a:cs typeface="Arial" pitchFamily="34" charset="0"/>
              </a:rPr>
              <a:t>Le comité est-il régulièrement informé des rénovations à votre immeuble? </a:t>
            </a:r>
          </a:p>
          <a:p>
            <a:pPr marL="11113" indent="-11113" eaLnBrk="1" hangingPunct="1">
              <a:spcBef>
                <a:spcPts val="0"/>
              </a:spcBef>
              <a:buNone/>
            </a:pPr>
            <a:r>
              <a:rPr lang="en-CA" sz="2600" dirty="0" err="1" smtClean="0">
                <a:latin typeface="Arial" pitchFamily="34" charset="0"/>
                <a:cs typeface="Arial" pitchFamily="34" charset="0"/>
              </a:rPr>
              <a:t>Oui</a:t>
            </a:r>
            <a:r>
              <a:rPr lang="en-CA" sz="2600" dirty="0" smtClean="0">
                <a:latin typeface="Arial" pitchFamily="34" charset="0"/>
                <a:cs typeface="Arial" pitchFamily="34" charset="0"/>
              </a:rPr>
              <a:t> :71 %		Non : 25 %	        Ne sais pas :  4 % </a:t>
            </a:r>
            <a:endParaRPr lang="fr-CA" sz="2600" dirty="0" smtClean="0">
              <a:latin typeface="Arial" pitchFamily="34" charset="0"/>
              <a:cs typeface="Arial" pitchFamily="34" charset="0"/>
            </a:endParaRPr>
          </a:p>
          <a:p>
            <a:pPr marL="11113" indent="-11113" eaLnBrk="1" hangingPunct="1">
              <a:spcBef>
                <a:spcPts val="0"/>
              </a:spcBef>
              <a:buNone/>
            </a:pPr>
            <a:endParaRPr lang="en-CA" sz="2600" dirty="0" smtClean="0">
              <a:latin typeface="Arial" pitchFamily="34" charset="0"/>
              <a:cs typeface="Arial" pitchFamily="34" charset="0"/>
            </a:endParaRPr>
          </a:p>
          <a:p>
            <a:pPr marL="11113" indent="-11113" eaLnBrk="1" hangingPunct="1">
              <a:spcBef>
                <a:spcPts val="0"/>
              </a:spcBef>
              <a:buNone/>
            </a:pPr>
            <a:r>
              <a:rPr lang="en-CA" sz="2600" b="1" dirty="0" smtClean="0">
                <a:latin typeface="Arial" pitchFamily="34" charset="0"/>
                <a:cs typeface="Arial" pitchFamily="34" charset="0"/>
              </a:rPr>
              <a:t>25. </a:t>
            </a:r>
            <a:r>
              <a:rPr lang="fr-CA" sz="2400" b="1" dirty="0" smtClean="0">
                <a:latin typeface="Arial" pitchFamily="34" charset="0"/>
                <a:cs typeface="Arial" pitchFamily="34" charset="0"/>
              </a:rPr>
              <a:t>Le comité est-il régulièrement informé lorsqu’il y a des réinstallations?</a:t>
            </a:r>
            <a:endParaRPr lang="fr-CA" sz="2600" b="1" dirty="0" smtClean="0">
              <a:latin typeface="Arial" pitchFamily="34" charset="0"/>
              <a:cs typeface="Arial" pitchFamily="34" charset="0"/>
            </a:endParaRPr>
          </a:p>
          <a:p>
            <a:pPr marL="11113" indent="-11113" eaLnBrk="1" hangingPunct="1">
              <a:spcBef>
                <a:spcPts val="0"/>
              </a:spcBef>
              <a:buNone/>
            </a:pPr>
            <a:r>
              <a:rPr lang="en-CA" sz="2600" dirty="0" err="1" smtClean="0">
                <a:latin typeface="Arial" pitchFamily="34" charset="0"/>
                <a:cs typeface="Arial" pitchFamily="34" charset="0"/>
              </a:rPr>
              <a:t>Oui</a:t>
            </a:r>
            <a:r>
              <a:rPr lang="en-CA" sz="2600" dirty="0" smtClean="0">
                <a:latin typeface="Arial" pitchFamily="34" charset="0"/>
                <a:cs typeface="Arial" pitchFamily="34" charset="0"/>
              </a:rPr>
              <a:t> : 46 %		Non : 38 %	        Ne sais pas : 16 </a:t>
            </a:r>
            <a:r>
              <a:rPr lang="en-CA" dirty="0" smtClean="0">
                <a:latin typeface="Arial" pitchFamily="34" charset="0"/>
                <a:cs typeface="Arial" pitchFamily="34" charset="0"/>
              </a:rPr>
              <a:t>%</a:t>
            </a:r>
            <a:endParaRPr lang="fr-CA" dirty="0" smtClean="0"/>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p:cNvSpPr>
            <a:spLocks noGrp="1"/>
          </p:cNvSpPr>
          <p:nvPr>
            <p:ph idx="1"/>
          </p:nvPr>
        </p:nvSpPr>
        <p:spPr>
          <a:xfrm>
            <a:off x="251520" y="1340768"/>
            <a:ext cx="8640960" cy="4392488"/>
          </a:xfrm>
        </p:spPr>
        <p:txBody>
          <a:bodyPr/>
          <a:lstStyle/>
          <a:p>
            <a:pPr marL="9525" indent="-9525" eaLnBrk="1" hangingPunct="1">
              <a:spcBef>
                <a:spcPts val="0"/>
              </a:spcBef>
              <a:buNone/>
            </a:pPr>
            <a:endParaRPr lang="en-CA" sz="2400" b="1"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26. </a:t>
            </a:r>
            <a:r>
              <a:rPr lang="fr-CA" sz="2400" b="1" dirty="0" smtClean="0">
                <a:latin typeface="Arial" pitchFamily="34" charset="0"/>
                <a:cs typeface="Arial" pitchFamily="34" charset="0"/>
              </a:rPr>
              <a:t>Procès-verbaux du comité local</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99 %		Non :	0 %		Ne sais pas : 1 %</a:t>
            </a:r>
          </a:p>
          <a:p>
            <a:pPr marL="9525" indent="-9525" eaLnBrk="1" hangingPunct="1">
              <a:spcBef>
                <a:spcPts val="0"/>
              </a:spcBef>
              <a:buNone/>
            </a:pPr>
            <a:endParaRPr lang="en-CA" sz="2400" b="1"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27. </a:t>
            </a:r>
            <a:r>
              <a:rPr lang="fr-CA" sz="2400" b="1" dirty="0" smtClean="0">
                <a:latin typeface="Arial" pitchFamily="34" charset="0"/>
                <a:cs typeface="Arial" pitchFamily="34" charset="0"/>
              </a:rPr>
              <a:t>Rapport annuel </a:t>
            </a:r>
            <a:r>
              <a:rPr lang="fr-CA" sz="2400" b="1" dirty="0" smtClean="0">
                <a:latin typeface="Arial" pitchFamily="34" charset="0"/>
                <a:cs typeface="Arial" pitchFamily="34" charset="0"/>
              </a:rPr>
              <a:t>du </a:t>
            </a:r>
            <a:r>
              <a:rPr lang="fr-CA" sz="2400" b="1" dirty="0" smtClean="0">
                <a:latin typeface="Arial" pitchFamily="34" charset="0"/>
                <a:cs typeface="Arial" pitchFamily="34" charset="0"/>
              </a:rPr>
              <a:t>comité local</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71 %		Non : 17 %		Ne sais pas : 12 %</a:t>
            </a:r>
          </a:p>
          <a:p>
            <a:pPr marL="9525" indent="-9525" eaLnBrk="1" hangingPunct="1">
              <a:spcBef>
                <a:spcPts val="0"/>
              </a:spcBef>
              <a:buNone/>
            </a:pPr>
            <a:endParaRPr lang="fr-CA" sz="2400" b="1" dirty="0" smtClean="0">
              <a:latin typeface="Arial" pitchFamily="34" charset="0"/>
              <a:cs typeface="Arial" pitchFamily="34" charset="0"/>
            </a:endParaRPr>
          </a:p>
          <a:p>
            <a:pPr marL="9525" indent="-9525" eaLnBrk="1" hangingPunct="1">
              <a:spcBef>
                <a:spcPts val="0"/>
              </a:spcBef>
              <a:buNone/>
            </a:pPr>
            <a:r>
              <a:rPr lang="fr-CA" sz="2400" b="1" dirty="0" smtClean="0">
                <a:latin typeface="Arial" pitchFamily="34" charset="0"/>
                <a:cs typeface="Arial" pitchFamily="34" charset="0"/>
              </a:rPr>
              <a:t>28. Code canadien du travail, partie II </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85 %		Non : 9 %		Ne sais pas : 6 % </a:t>
            </a:r>
            <a:endParaRPr lang="fr-CA" sz="2400" dirty="0" smtClean="0">
              <a:latin typeface="Arial" pitchFamily="34" charset="0"/>
              <a:cs typeface="Arial" pitchFamily="34" charset="0"/>
            </a:endParaRPr>
          </a:p>
          <a:p>
            <a:pPr marL="9525" indent="-9525" eaLnBrk="1" hangingPunct="1">
              <a:spcBef>
                <a:spcPts val="0"/>
              </a:spcBef>
              <a:buNone/>
            </a:pPr>
            <a:endParaRPr lang="en-CA" sz="2400" b="1"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29. </a:t>
            </a:r>
            <a:r>
              <a:rPr lang="fr-CA" sz="2400" b="1" dirty="0" smtClean="0">
                <a:latin typeface="Arial" pitchFamily="34" charset="0"/>
                <a:cs typeface="Arial" pitchFamily="34" charset="0"/>
              </a:rPr>
              <a:t>Calendrier des réunions du comité local </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43 %		Non : 52 %		Ne sais pas : 5 %</a:t>
            </a:r>
            <a:r>
              <a:rPr lang="en-CA" dirty="0" smtClean="0">
                <a:latin typeface="Arial" pitchFamily="34" charset="0"/>
                <a:cs typeface="Arial" pitchFamily="34" charset="0"/>
              </a:rPr>
              <a:t> </a:t>
            </a:r>
            <a:endParaRPr lang="fr-CA" dirty="0" smtClean="0"/>
          </a:p>
        </p:txBody>
      </p:sp>
      <p:sp>
        <p:nvSpPr>
          <p:cNvPr id="3" name="Title 2"/>
          <p:cNvSpPr>
            <a:spLocks noGrp="1"/>
          </p:cNvSpPr>
          <p:nvPr>
            <p:ph type="title"/>
          </p:nvPr>
        </p:nvSpPr>
        <p:spPr>
          <a:xfrm>
            <a:off x="179512" y="188640"/>
            <a:ext cx="8712968" cy="1080120"/>
          </a:xfrm>
        </p:spPr>
        <p:txBody>
          <a:bodyPr>
            <a:noAutofit/>
          </a:bodyPr>
          <a:lstStyle/>
          <a:p>
            <a:pPr algn="ctr" eaLnBrk="1" hangingPunct="1">
              <a:defRPr/>
            </a:pPr>
            <a:r>
              <a:rPr lang="fr-CA" sz="2800" dirty="0" smtClean="0"/>
              <a:t>LES DOCUMENTS SUIVANTS SONT-ILS AFFICHÉS EN UN ENDROIT ACCESSIBLE À TOUS LES EMPLOYÉ-E-S DE VOTRE MILIEU DE TRAVAIL</a:t>
            </a:r>
            <a:endParaRPr lang="fr-CA" sz="28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1196752"/>
            <a:ext cx="7848872" cy="5170646"/>
          </a:xfrm>
          <a:prstGeom prst="rect">
            <a:avLst/>
          </a:prstGeom>
        </p:spPr>
        <p:txBody>
          <a:bodyPr wrap="square">
            <a:spAutoFit/>
          </a:bodyPr>
          <a:lstStyle/>
          <a:p>
            <a:pPr>
              <a:tabLst>
                <a:tab pos="1077913" algn="l"/>
                <a:tab pos="1433513" algn="l"/>
              </a:tabLst>
            </a:pPr>
            <a:r>
              <a:rPr lang="en-CA" sz="2200" b="1" dirty="0" smtClean="0"/>
              <a:t>Specific duties of employer</a:t>
            </a:r>
          </a:p>
          <a:p>
            <a:pPr>
              <a:tabLst>
                <a:tab pos="1077913" algn="l"/>
                <a:tab pos="1433513" algn="l"/>
              </a:tabLst>
            </a:pPr>
            <a:endParaRPr lang="en-CA" sz="2200" b="1" dirty="0" smtClean="0"/>
          </a:p>
          <a:p>
            <a:pPr>
              <a:tabLst>
                <a:tab pos="1076325" algn="l"/>
                <a:tab pos="1433513" algn="l"/>
              </a:tabLst>
            </a:pPr>
            <a:r>
              <a:rPr lang="en-CA" sz="2200" b="1" dirty="0" smtClean="0"/>
              <a:t>125.</a:t>
            </a:r>
            <a:r>
              <a:rPr lang="en-CA" sz="2200" dirty="0" smtClean="0"/>
              <a:t> </a:t>
            </a:r>
            <a:r>
              <a:rPr lang="en-CA" sz="2200" b="1" dirty="0" smtClean="0"/>
              <a:t>(1)	</a:t>
            </a:r>
            <a:r>
              <a:rPr lang="fr-FR" sz="2200" dirty="0" smtClean="0"/>
              <a:t>Dans </a:t>
            </a:r>
            <a:r>
              <a:rPr lang="fr-FR" sz="2200" dirty="0" smtClean="0"/>
              <a:t>le cadre de l’obligation générale définie à </a:t>
            </a:r>
            <a:r>
              <a:rPr lang="fr-FR" sz="2200" dirty="0" smtClean="0"/>
              <a:t>	l’article </a:t>
            </a:r>
            <a:r>
              <a:rPr lang="fr-FR" sz="2200" dirty="0" smtClean="0"/>
              <a:t>124, l’employeur est tenu, en ce qui </a:t>
            </a:r>
            <a:r>
              <a:rPr lang="fr-FR" sz="2200" dirty="0" smtClean="0"/>
              <a:t>	concerne </a:t>
            </a:r>
            <a:r>
              <a:rPr lang="fr-FR" sz="2200" dirty="0" smtClean="0"/>
              <a:t>tout lieu de travail placé sous son entière </a:t>
            </a:r>
            <a:r>
              <a:rPr lang="fr-FR" sz="2200" dirty="0" smtClean="0"/>
              <a:t>	autorité </a:t>
            </a:r>
            <a:r>
              <a:rPr lang="fr-FR" sz="2200" dirty="0" smtClean="0"/>
              <a:t>ainsi que toute tâche accomplie par un </a:t>
            </a:r>
            <a:r>
              <a:rPr lang="fr-FR" sz="2200" dirty="0" smtClean="0"/>
              <a:t>	employé </a:t>
            </a:r>
            <a:r>
              <a:rPr lang="fr-FR" sz="2200" dirty="0" smtClean="0"/>
              <a:t>dans un lieu de travail ne relevant pas de </a:t>
            </a:r>
            <a:r>
              <a:rPr lang="fr-FR" sz="2200" dirty="0" smtClean="0"/>
              <a:t>	son </a:t>
            </a:r>
            <a:r>
              <a:rPr lang="fr-FR" sz="2200" dirty="0" smtClean="0"/>
              <a:t>autorité, dans la mesure où cette tâche, elle, en </a:t>
            </a:r>
            <a:r>
              <a:rPr lang="fr-FR" sz="2200" dirty="0" smtClean="0"/>
              <a:t>	relève :</a:t>
            </a:r>
            <a:endParaRPr lang="en-CA" sz="2200" dirty="0" smtClean="0"/>
          </a:p>
          <a:p>
            <a:pPr marL="0" lvl="1">
              <a:tabLst>
                <a:tab pos="1076325" algn="l"/>
                <a:tab pos="1433513" algn="l"/>
              </a:tabLst>
            </a:pPr>
            <a:r>
              <a:rPr lang="en-CA" sz="2200" dirty="0" smtClean="0"/>
              <a:t>	</a:t>
            </a:r>
            <a:r>
              <a:rPr lang="en-CA" sz="2200" b="1" dirty="0" smtClean="0"/>
              <a:t>(</a:t>
            </a:r>
            <a:r>
              <a:rPr lang="en-CA" sz="2200" b="1" i="1" dirty="0" smtClean="0"/>
              <a:t>d</a:t>
            </a:r>
            <a:r>
              <a:rPr lang="en-CA" sz="2200" b="1" dirty="0" smtClean="0"/>
              <a:t>)</a:t>
            </a:r>
            <a:r>
              <a:rPr lang="en-CA" sz="2200" dirty="0" smtClean="0"/>
              <a:t> </a:t>
            </a:r>
            <a:r>
              <a:rPr lang="fr-FR" sz="2200" dirty="0" smtClean="0"/>
              <a:t>d’afficher à un endroit accessible à tous les </a:t>
            </a:r>
            <a:r>
              <a:rPr lang="fr-FR" sz="2200" dirty="0" smtClean="0"/>
              <a:t>	employés </a:t>
            </a:r>
            <a:r>
              <a:rPr lang="fr-FR" sz="2200" dirty="0" smtClean="0"/>
              <a:t>et dans tous autres lieux déterminés par </a:t>
            </a:r>
            <a:r>
              <a:rPr lang="fr-FR" sz="2200" dirty="0" smtClean="0"/>
              <a:t>	l’agent </a:t>
            </a:r>
            <a:r>
              <a:rPr lang="fr-FR" sz="2200" dirty="0" smtClean="0"/>
              <a:t>de santé et de sécurité :</a:t>
            </a:r>
          </a:p>
          <a:p>
            <a:pPr marL="0" lvl="2">
              <a:tabLst>
                <a:tab pos="1076325" algn="l"/>
                <a:tab pos="1433513" algn="l"/>
              </a:tabLst>
            </a:pPr>
            <a:r>
              <a:rPr lang="en-CA" sz="2200" dirty="0" smtClean="0"/>
              <a:t>		</a:t>
            </a:r>
            <a:r>
              <a:rPr lang="en-CA" sz="2200" b="1" dirty="0" smtClean="0"/>
              <a:t>(i)</a:t>
            </a:r>
            <a:r>
              <a:rPr lang="en-CA" sz="2200" dirty="0" smtClean="0"/>
              <a:t> </a:t>
            </a:r>
            <a:r>
              <a:rPr lang="fr-FR" sz="2200" dirty="0" smtClean="0"/>
              <a:t>le texte de la présente partie,</a:t>
            </a:r>
          </a:p>
          <a:p>
            <a:pPr marL="0" lvl="2">
              <a:tabLst>
                <a:tab pos="1076325" algn="l"/>
                <a:tab pos="1433513" algn="l"/>
              </a:tabLst>
            </a:pPr>
            <a:r>
              <a:rPr lang="en-CA" sz="2200" dirty="0" smtClean="0"/>
              <a:t>		</a:t>
            </a:r>
            <a:r>
              <a:rPr lang="en-CA" sz="2200" b="1" dirty="0" smtClean="0"/>
              <a:t>(ii)</a:t>
            </a:r>
            <a:r>
              <a:rPr lang="en-CA" sz="2200" dirty="0" smtClean="0"/>
              <a:t> </a:t>
            </a:r>
            <a:r>
              <a:rPr lang="fr-FR" sz="2200" dirty="0" smtClean="0"/>
              <a:t>l’énoncé de ses consignes générales en </a:t>
            </a:r>
            <a:r>
              <a:rPr lang="fr-FR" sz="2200" dirty="0" smtClean="0"/>
              <a:t>			matière </a:t>
            </a:r>
            <a:r>
              <a:rPr lang="fr-FR" sz="2200" dirty="0" smtClean="0"/>
              <a:t>de santé et de sécurité au travail</a:t>
            </a:r>
            <a:endParaRPr lang="en-CA" sz="22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fr-FR" sz="4000" b="1" i="0" u="none" strike="noStrike" kern="1200" cap="none" spc="0" normalizeH="0" baseline="0" noProof="0" dirty="0" smtClean="0">
                <a:ln>
                  <a:noFill/>
                </a:ln>
                <a:solidFill>
                  <a:schemeClr val="tx2"/>
                </a:solidFill>
                <a:uLnTx/>
                <a:uFillTx/>
                <a:latin typeface="Arial" pitchFamily="34" charset="0"/>
                <a:ea typeface="+mj-ea"/>
                <a:cs typeface="Arial" pitchFamily="34" charset="0"/>
              </a:rPr>
              <a:t>Code canadien du travail-Partie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196752"/>
            <a:ext cx="8507288" cy="4824536"/>
          </a:xfrm>
        </p:spPr>
        <p:txBody>
          <a:bodyPr/>
          <a:lstStyle/>
          <a:p>
            <a:pPr marL="0" indent="0">
              <a:buNone/>
            </a:pPr>
            <a:r>
              <a:rPr lang="en-CA" sz="1800" b="1" dirty="0" smtClean="0">
                <a:latin typeface="Arial" pitchFamily="34" charset="0"/>
                <a:cs typeface="Arial" pitchFamily="34" charset="0"/>
              </a:rPr>
              <a:t>Communication de </a:t>
            </a:r>
            <a:r>
              <a:rPr lang="en-CA" sz="1800" b="1" dirty="0" err="1" smtClean="0">
                <a:latin typeface="Arial" pitchFamily="34" charset="0"/>
                <a:cs typeface="Arial" pitchFamily="34" charset="0"/>
              </a:rPr>
              <a:t>l’information</a:t>
            </a:r>
            <a:endParaRPr lang="en-CA" sz="1800" b="1" dirty="0" smtClean="0">
              <a:latin typeface="Arial" pitchFamily="34" charset="0"/>
              <a:cs typeface="Arial" pitchFamily="34" charset="0"/>
            </a:endParaRPr>
          </a:p>
          <a:p>
            <a:pPr marL="0" indent="0">
              <a:buNone/>
              <a:tabLst>
                <a:tab pos="981075" algn="l"/>
              </a:tabLst>
            </a:pPr>
            <a:endParaRPr lang="en-CA" sz="1800" b="1" dirty="0" smtClean="0">
              <a:latin typeface="Arial" pitchFamily="34" charset="0"/>
              <a:cs typeface="Arial" pitchFamily="34" charset="0"/>
            </a:endParaRPr>
          </a:p>
          <a:p>
            <a:pPr marL="0" indent="0">
              <a:buNone/>
              <a:tabLst>
                <a:tab pos="981075" algn="l"/>
              </a:tabLst>
            </a:pPr>
            <a:r>
              <a:rPr lang="en-CA" sz="1800" b="1" dirty="0" smtClean="0">
                <a:latin typeface="Arial" pitchFamily="34" charset="0"/>
                <a:cs typeface="Arial" pitchFamily="34" charset="0"/>
              </a:rPr>
              <a:t>16.6</a:t>
            </a:r>
            <a:r>
              <a:rPr lang="en-CA" sz="1800" dirty="0" smtClean="0">
                <a:latin typeface="Arial" pitchFamily="34" charset="0"/>
                <a:cs typeface="Arial" pitchFamily="34" charset="0"/>
              </a:rPr>
              <a:t> </a:t>
            </a:r>
            <a:r>
              <a:rPr lang="en-CA" sz="1800" b="1" dirty="0" smtClean="0">
                <a:latin typeface="Arial" pitchFamily="34" charset="0"/>
                <a:cs typeface="Arial" pitchFamily="34" charset="0"/>
              </a:rPr>
              <a:t>(1)	</a:t>
            </a:r>
            <a:r>
              <a:rPr lang="fr-FR" sz="1800" dirty="0" smtClean="0">
                <a:latin typeface="Arial" pitchFamily="34" charset="0"/>
                <a:cs typeface="Arial" pitchFamily="34" charset="0"/>
              </a:rPr>
              <a:t>Sous réserve du paragraphe (2), l’employeur doit, dans </a:t>
            </a:r>
            <a:r>
              <a:rPr lang="fr-FR" sz="1800" dirty="0" smtClean="0">
                <a:latin typeface="Arial" pitchFamily="34" charset="0"/>
                <a:cs typeface="Arial" pitchFamily="34" charset="0"/>
              </a:rPr>
              <a:t>chaque lieu </a:t>
            </a:r>
            <a:r>
              <a:rPr lang="fr-FR" sz="1800" dirty="0" smtClean="0">
                <a:latin typeface="Arial" pitchFamily="34" charset="0"/>
                <a:cs typeface="Arial" pitchFamily="34" charset="0"/>
              </a:rPr>
              <a:t>de </a:t>
            </a:r>
            <a:r>
              <a:rPr lang="fr-FR" sz="1800" dirty="0" smtClean="0">
                <a:latin typeface="Arial" pitchFamily="34" charset="0"/>
                <a:cs typeface="Arial" pitchFamily="34" charset="0"/>
              </a:rPr>
              <a:t>	travail</a:t>
            </a:r>
            <a:r>
              <a:rPr lang="fr-FR" sz="1800" dirty="0" smtClean="0">
                <a:latin typeface="Arial" pitchFamily="34" charset="0"/>
                <a:cs typeface="Arial" pitchFamily="34" charset="0"/>
              </a:rPr>
              <a:t>, afficher en permanence ou tenir à la </a:t>
            </a:r>
            <a:r>
              <a:rPr lang="fr-FR" sz="1800" dirty="0" smtClean="0">
                <a:latin typeface="Arial" pitchFamily="34" charset="0"/>
                <a:cs typeface="Arial" pitchFamily="34" charset="0"/>
              </a:rPr>
              <a:t>	disposition des employés</a:t>
            </a:r>
            <a:r>
              <a:rPr lang="fr-FR" sz="1800" dirty="0" smtClean="0">
                <a:latin typeface="Arial" pitchFamily="34" charset="0"/>
                <a:cs typeface="Arial" pitchFamily="34" charset="0"/>
              </a:rPr>
              <a:t>, à </a:t>
            </a:r>
            <a:r>
              <a:rPr lang="fr-FR" sz="1800" dirty="0" smtClean="0">
                <a:latin typeface="Arial" pitchFamily="34" charset="0"/>
                <a:cs typeface="Arial" pitchFamily="34" charset="0"/>
              </a:rPr>
              <a:t>	un </a:t>
            </a:r>
            <a:r>
              <a:rPr lang="fr-FR" sz="1800" dirty="0" smtClean="0">
                <a:latin typeface="Arial" pitchFamily="34" charset="0"/>
                <a:cs typeface="Arial" pitchFamily="34" charset="0"/>
              </a:rPr>
              <a:t>endroit bien en vue </a:t>
            </a:r>
            <a:r>
              <a:rPr lang="fr-FR" sz="1800" dirty="0" smtClean="0">
                <a:latin typeface="Arial" pitchFamily="34" charset="0"/>
                <a:cs typeface="Arial" pitchFamily="34" charset="0"/>
              </a:rPr>
              <a:t>:</a:t>
            </a:r>
            <a:endParaRPr lang="en-CA" sz="1800" dirty="0" smtClean="0">
              <a:latin typeface="Arial" pitchFamily="34" charset="0"/>
              <a:cs typeface="Arial" pitchFamily="34" charset="0"/>
            </a:endParaRPr>
          </a:p>
          <a:p>
            <a:pPr marL="0" lvl="1" indent="0">
              <a:spcBef>
                <a:spcPts val="400"/>
              </a:spcBef>
              <a:buSzPct val="68000"/>
              <a:buNone/>
              <a:tabLst>
                <a:tab pos="981075" algn="l"/>
              </a:tabLst>
            </a:pPr>
            <a:r>
              <a:rPr lang="en-CA" sz="1800" b="1" dirty="0" smtClean="0">
                <a:latin typeface="Arial" pitchFamily="34" charset="0"/>
                <a:cs typeface="Arial" pitchFamily="34" charset="0"/>
              </a:rPr>
              <a:t>	(</a:t>
            </a:r>
            <a:r>
              <a:rPr lang="en-CA" sz="1800" b="1" i="1" dirty="0" smtClean="0">
                <a:latin typeface="Arial" pitchFamily="34" charset="0"/>
                <a:cs typeface="Arial" pitchFamily="34" charset="0"/>
              </a:rPr>
              <a:t>a</a:t>
            </a:r>
            <a:r>
              <a:rPr lang="en-CA" sz="1800" b="1" dirty="0" smtClean="0">
                <a:latin typeface="Arial" pitchFamily="34" charset="0"/>
                <a:cs typeface="Arial" pitchFamily="34" charset="0"/>
              </a:rPr>
              <a:t>)</a:t>
            </a:r>
            <a:r>
              <a:rPr lang="en-CA" sz="1800" dirty="0" smtClean="0">
                <a:latin typeface="Arial" pitchFamily="34" charset="0"/>
                <a:cs typeface="Arial" pitchFamily="34" charset="0"/>
              </a:rPr>
              <a:t> </a:t>
            </a:r>
            <a:r>
              <a:rPr lang="fr-FR" sz="1800" dirty="0" smtClean="0">
                <a:latin typeface="Arial" pitchFamily="34" charset="0"/>
                <a:cs typeface="Arial" pitchFamily="34" charset="0"/>
              </a:rPr>
              <a:t>des renseignements sur les premiers soins à administrer en cas de </a:t>
            </a:r>
            <a:r>
              <a:rPr lang="fr-FR" sz="1800" dirty="0" smtClean="0">
                <a:latin typeface="Arial" pitchFamily="34" charset="0"/>
                <a:cs typeface="Arial" pitchFamily="34" charset="0"/>
              </a:rPr>
              <a:t>	blessures</a:t>
            </a:r>
            <a:r>
              <a:rPr lang="fr-FR" sz="1800" dirty="0" smtClean="0">
                <a:latin typeface="Arial" pitchFamily="34" charset="0"/>
                <a:cs typeface="Arial" pitchFamily="34" charset="0"/>
              </a:rPr>
              <a:t>, de maladies professionnelles ou de </a:t>
            </a:r>
            <a:r>
              <a:rPr lang="fr-FR" sz="1800" dirty="0" smtClean="0">
                <a:latin typeface="Arial" pitchFamily="34" charset="0"/>
                <a:cs typeface="Arial" pitchFamily="34" charset="0"/>
              </a:rPr>
              <a:t>malaises;</a:t>
            </a:r>
            <a:endParaRPr lang="en-CA" sz="1800" dirty="0" smtClean="0">
              <a:latin typeface="Arial" pitchFamily="34" charset="0"/>
              <a:cs typeface="Arial" pitchFamily="34" charset="0"/>
            </a:endParaRPr>
          </a:p>
          <a:p>
            <a:pPr marL="0" lvl="1" indent="0">
              <a:spcBef>
                <a:spcPts val="400"/>
              </a:spcBef>
              <a:buSzPct val="68000"/>
              <a:buNone/>
              <a:tabLst>
                <a:tab pos="981075" algn="l"/>
              </a:tabLst>
            </a:pPr>
            <a:r>
              <a:rPr lang="en-CA" sz="1800" b="1" dirty="0" smtClean="0">
                <a:latin typeface="Arial" pitchFamily="34" charset="0"/>
                <a:cs typeface="Arial" pitchFamily="34" charset="0"/>
              </a:rPr>
              <a:t>	(</a:t>
            </a:r>
            <a:r>
              <a:rPr lang="en-CA" sz="1800" b="1" i="1" dirty="0" smtClean="0">
                <a:latin typeface="Arial" pitchFamily="34" charset="0"/>
                <a:cs typeface="Arial" pitchFamily="34" charset="0"/>
              </a:rPr>
              <a:t>b</a:t>
            </a:r>
            <a:r>
              <a:rPr lang="en-CA" sz="1800" b="1" dirty="0" smtClean="0">
                <a:latin typeface="Arial" pitchFamily="34" charset="0"/>
                <a:cs typeface="Arial" pitchFamily="34" charset="0"/>
              </a:rPr>
              <a:t>)</a:t>
            </a:r>
            <a:r>
              <a:rPr lang="en-CA" sz="1800" dirty="0" smtClean="0">
                <a:latin typeface="Arial" pitchFamily="34" charset="0"/>
                <a:cs typeface="Arial" pitchFamily="34" charset="0"/>
              </a:rPr>
              <a:t> </a:t>
            </a:r>
            <a:r>
              <a:rPr lang="fr-FR" sz="1800" dirty="0" smtClean="0">
                <a:latin typeface="Arial" pitchFamily="34" charset="0"/>
                <a:cs typeface="Arial" pitchFamily="34" charset="0"/>
              </a:rPr>
              <a:t>des renseignements sur l’emplacement des postes de secours et 	des salles de premiers soins;</a:t>
            </a:r>
            <a:endParaRPr lang="en-CA" sz="1800" dirty="0" smtClean="0">
              <a:latin typeface="Arial" pitchFamily="34" charset="0"/>
              <a:cs typeface="Arial" pitchFamily="34" charset="0"/>
            </a:endParaRPr>
          </a:p>
          <a:p>
            <a:pPr marL="0" lvl="1" indent="0">
              <a:spcBef>
                <a:spcPts val="400"/>
              </a:spcBef>
              <a:buSzPct val="68000"/>
              <a:buNone/>
              <a:tabLst>
                <a:tab pos="981075" algn="l"/>
              </a:tabLst>
            </a:pPr>
            <a:r>
              <a:rPr lang="en-CA" sz="1800" b="1" dirty="0" smtClean="0">
                <a:latin typeface="Arial" pitchFamily="34" charset="0"/>
                <a:cs typeface="Arial" pitchFamily="34" charset="0"/>
              </a:rPr>
              <a:t>	(</a:t>
            </a:r>
            <a:r>
              <a:rPr lang="en-CA" sz="1800" b="1" i="1" dirty="0" smtClean="0">
                <a:latin typeface="Arial" pitchFamily="34" charset="0"/>
                <a:cs typeface="Arial" pitchFamily="34" charset="0"/>
              </a:rPr>
              <a:t>c</a:t>
            </a:r>
            <a:r>
              <a:rPr lang="en-CA" sz="1800" b="1" dirty="0" smtClean="0">
                <a:latin typeface="Arial" pitchFamily="34" charset="0"/>
                <a:cs typeface="Arial" pitchFamily="34" charset="0"/>
              </a:rPr>
              <a:t>)</a:t>
            </a:r>
            <a:r>
              <a:rPr lang="en-CA" sz="1800" dirty="0" smtClean="0">
                <a:latin typeface="Arial" pitchFamily="34" charset="0"/>
                <a:cs typeface="Arial" pitchFamily="34" charset="0"/>
              </a:rPr>
              <a:t> </a:t>
            </a:r>
            <a:r>
              <a:rPr lang="fr-FR" sz="1800" dirty="0" smtClean="0">
                <a:latin typeface="Arial" pitchFamily="34" charset="0"/>
                <a:cs typeface="Arial" pitchFamily="34" charset="0"/>
              </a:rPr>
              <a:t>à chaque poste de secours et à chaque salle de premiers soins, la </a:t>
            </a:r>
            <a:r>
              <a:rPr lang="fr-FR" sz="1800" dirty="0" smtClean="0">
                <a:latin typeface="Arial" pitchFamily="34" charset="0"/>
                <a:cs typeface="Arial" pitchFamily="34" charset="0"/>
              </a:rPr>
              <a:t>	liste </a:t>
            </a:r>
            <a:r>
              <a:rPr lang="fr-FR" sz="1800" dirty="0" smtClean="0">
                <a:latin typeface="Arial" pitchFamily="34" charset="0"/>
                <a:cs typeface="Arial" pitchFamily="34" charset="0"/>
              </a:rPr>
              <a:t>des noms des secouristes ainsi que des renseignements sur la </a:t>
            </a:r>
            <a:r>
              <a:rPr lang="fr-FR" sz="1800" dirty="0" smtClean="0">
                <a:latin typeface="Arial" pitchFamily="34" charset="0"/>
                <a:cs typeface="Arial" pitchFamily="34" charset="0"/>
              </a:rPr>
              <a:t>	façon </a:t>
            </a:r>
            <a:r>
              <a:rPr lang="fr-FR" sz="1800" dirty="0" smtClean="0">
                <a:latin typeface="Arial" pitchFamily="34" charset="0"/>
                <a:cs typeface="Arial" pitchFamily="34" charset="0"/>
              </a:rPr>
              <a:t>de les joindre</a:t>
            </a:r>
            <a:r>
              <a:rPr lang="fr-FR" sz="1800" dirty="0" smtClean="0">
                <a:latin typeface="Arial" pitchFamily="34" charset="0"/>
                <a:cs typeface="Arial" pitchFamily="34" charset="0"/>
              </a:rPr>
              <a:t>;</a:t>
            </a:r>
            <a:endParaRPr lang="en-CA" sz="1800" dirty="0" smtClean="0">
              <a:latin typeface="Arial" pitchFamily="34" charset="0"/>
              <a:cs typeface="Arial" pitchFamily="34" charset="0"/>
            </a:endParaRPr>
          </a:p>
          <a:p>
            <a:pPr marL="0" lvl="1" indent="0">
              <a:spcBef>
                <a:spcPts val="400"/>
              </a:spcBef>
              <a:buSzPct val="68000"/>
              <a:buNone/>
              <a:tabLst>
                <a:tab pos="981075" algn="l"/>
              </a:tabLst>
            </a:pPr>
            <a:r>
              <a:rPr lang="en-CA" sz="1800" b="1" dirty="0" smtClean="0">
                <a:latin typeface="Arial" pitchFamily="34" charset="0"/>
                <a:cs typeface="Arial" pitchFamily="34" charset="0"/>
              </a:rPr>
              <a:t>	(</a:t>
            </a:r>
            <a:r>
              <a:rPr lang="en-CA" sz="1800" b="1" i="1" dirty="0" smtClean="0">
                <a:latin typeface="Arial" pitchFamily="34" charset="0"/>
                <a:cs typeface="Arial" pitchFamily="34" charset="0"/>
              </a:rPr>
              <a:t>d</a:t>
            </a:r>
            <a:r>
              <a:rPr lang="en-CA" sz="1800" b="1" dirty="0" smtClean="0">
                <a:latin typeface="Arial" pitchFamily="34" charset="0"/>
                <a:cs typeface="Arial" pitchFamily="34" charset="0"/>
              </a:rPr>
              <a:t>)</a:t>
            </a:r>
            <a:r>
              <a:rPr lang="en-CA" sz="1800" dirty="0" smtClean="0">
                <a:latin typeface="Arial" pitchFamily="34" charset="0"/>
                <a:cs typeface="Arial" pitchFamily="34" charset="0"/>
              </a:rPr>
              <a:t> </a:t>
            </a:r>
            <a:r>
              <a:rPr lang="fr-FR" sz="1800" dirty="0" smtClean="0">
                <a:latin typeface="Arial" pitchFamily="34" charset="0"/>
                <a:cs typeface="Arial" pitchFamily="34" charset="0"/>
              </a:rPr>
              <a:t> près des téléphones, la liste à jour des numéros à composer en cas </a:t>
            </a:r>
            <a:r>
              <a:rPr lang="fr-FR" sz="1800" dirty="0" smtClean="0">
                <a:latin typeface="Arial" pitchFamily="34" charset="0"/>
                <a:cs typeface="Arial" pitchFamily="34" charset="0"/>
              </a:rPr>
              <a:t>	d’urgence;</a:t>
            </a:r>
            <a:endParaRPr lang="en-CA" sz="1800" dirty="0" smtClean="0">
              <a:latin typeface="Arial" pitchFamily="34" charset="0"/>
              <a:cs typeface="Arial" pitchFamily="34" charset="0"/>
            </a:endParaRPr>
          </a:p>
          <a:p>
            <a:pPr marL="0" lvl="1" indent="0">
              <a:spcBef>
                <a:spcPts val="400"/>
              </a:spcBef>
              <a:buSzPct val="68000"/>
              <a:buNone/>
              <a:tabLst>
                <a:tab pos="981075" algn="l"/>
              </a:tabLst>
            </a:pPr>
            <a:r>
              <a:rPr lang="en-CA" sz="1800" b="1" dirty="0" smtClean="0">
                <a:latin typeface="Arial" pitchFamily="34" charset="0"/>
                <a:cs typeface="Arial" pitchFamily="34" charset="0"/>
              </a:rPr>
              <a:t>	(</a:t>
            </a:r>
            <a:r>
              <a:rPr lang="en-CA" sz="1800" b="1" i="1" dirty="0" smtClean="0">
                <a:latin typeface="Arial" pitchFamily="34" charset="0"/>
                <a:cs typeface="Arial" pitchFamily="34" charset="0"/>
              </a:rPr>
              <a:t>e</a:t>
            </a:r>
            <a:r>
              <a:rPr lang="en-CA" sz="1800" b="1" dirty="0" smtClean="0">
                <a:latin typeface="Arial" pitchFamily="34" charset="0"/>
                <a:cs typeface="Arial" pitchFamily="34" charset="0"/>
              </a:rPr>
              <a:t>)</a:t>
            </a:r>
            <a:r>
              <a:rPr lang="en-CA" sz="1800" dirty="0" smtClean="0">
                <a:latin typeface="Arial" pitchFamily="34" charset="0"/>
                <a:cs typeface="Arial" pitchFamily="34" charset="0"/>
              </a:rPr>
              <a:t> </a:t>
            </a:r>
            <a:r>
              <a:rPr lang="fr-FR" sz="1800" dirty="0" smtClean="0">
                <a:latin typeface="Arial" pitchFamily="34" charset="0"/>
                <a:cs typeface="Arial" pitchFamily="34" charset="0"/>
              </a:rPr>
              <a:t>des renseignements sur la façon de procéder pour transporter les 	employés blessés.</a:t>
            </a:r>
            <a:endParaRPr lang="en-CA" sz="1800" dirty="0">
              <a:latin typeface="Arial" pitchFamily="34" charset="0"/>
              <a:cs typeface="Arial" pitchFamily="34" charset="0"/>
            </a:endParaRPr>
          </a:p>
        </p:txBody>
      </p:sp>
      <p:sp>
        <p:nvSpPr>
          <p:cNvPr id="3" name="Title 2"/>
          <p:cNvSpPr>
            <a:spLocks noGrp="1"/>
          </p:cNvSpPr>
          <p:nvPr>
            <p:ph type="title"/>
          </p:nvPr>
        </p:nvSpPr>
        <p:spPr>
          <a:xfrm>
            <a:off x="457200" y="116632"/>
            <a:ext cx="8229600" cy="1143000"/>
          </a:xfrm>
        </p:spPr>
        <p:txBody>
          <a:bodyPr>
            <a:noAutofit/>
          </a:bodyPr>
          <a:lstStyle/>
          <a:p>
            <a:pPr algn="ctr"/>
            <a:r>
              <a:rPr lang="fr-FR" sz="4000" dirty="0" smtClean="0"/>
              <a:t>Règlement canadien sur la santé et la sécurité au travail</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84784"/>
            <a:ext cx="8229600" cy="4248472"/>
          </a:xfrm>
        </p:spPr>
        <p:txBody>
          <a:bodyPr/>
          <a:lstStyle/>
          <a:p>
            <a:pPr marL="0" indent="0">
              <a:buNone/>
              <a:tabLst>
                <a:tab pos="1165225" algn="l"/>
              </a:tabLst>
            </a:pPr>
            <a:r>
              <a:rPr lang="en-CA" sz="2000" b="1" dirty="0" smtClean="0">
                <a:latin typeface="Arial" pitchFamily="34" charset="0"/>
                <a:cs typeface="Arial" pitchFamily="34" charset="0"/>
              </a:rPr>
              <a:t>Availability of Material Safety Data Sheets</a:t>
            </a:r>
          </a:p>
          <a:p>
            <a:pPr marL="0" indent="0">
              <a:buNone/>
              <a:tabLst>
                <a:tab pos="1165225" algn="l"/>
              </a:tabLst>
            </a:pPr>
            <a:endParaRPr lang="en-CA" sz="2000" b="1" dirty="0" smtClean="0">
              <a:latin typeface="Arial" pitchFamily="34" charset="0"/>
              <a:cs typeface="Arial" pitchFamily="34" charset="0"/>
            </a:endParaRPr>
          </a:p>
          <a:p>
            <a:pPr marL="0" indent="0">
              <a:buNone/>
              <a:tabLst>
                <a:tab pos="1165225" algn="l"/>
              </a:tabLst>
            </a:pPr>
            <a:r>
              <a:rPr lang="en-CA" sz="2000" b="1" dirty="0" smtClean="0">
                <a:latin typeface="Arial" pitchFamily="34" charset="0"/>
                <a:cs typeface="Arial" pitchFamily="34" charset="0"/>
              </a:rPr>
              <a:t>10.34</a:t>
            </a:r>
            <a:r>
              <a:rPr lang="en-CA" sz="2000" dirty="0" smtClean="0">
                <a:latin typeface="Arial" pitchFamily="34" charset="0"/>
                <a:cs typeface="Arial" pitchFamily="34" charset="0"/>
              </a:rPr>
              <a:t> </a:t>
            </a:r>
            <a:r>
              <a:rPr lang="en-CA" sz="2000" b="1" dirty="0" smtClean="0">
                <a:latin typeface="Arial" pitchFamily="34" charset="0"/>
                <a:cs typeface="Arial" pitchFamily="34" charset="0"/>
              </a:rPr>
              <a:t>(1)</a:t>
            </a:r>
            <a:r>
              <a:rPr lang="en-CA" sz="2000" dirty="0" smtClean="0">
                <a:latin typeface="Arial" pitchFamily="34" charset="0"/>
                <a:cs typeface="Arial" pitchFamily="34" charset="0"/>
              </a:rPr>
              <a:t>	</a:t>
            </a:r>
            <a:r>
              <a:rPr lang="fr-FR" sz="2000" dirty="0" smtClean="0">
                <a:latin typeface="Arial" pitchFamily="34" charset="0"/>
                <a:cs typeface="Arial" pitchFamily="34" charset="0"/>
              </a:rPr>
              <a:t>Sous réserve du paragraphe (2), tout employeur autre que </a:t>
            </a:r>
            <a:r>
              <a:rPr lang="fr-FR" sz="2000" dirty="0" smtClean="0">
                <a:latin typeface="Arial" pitchFamily="34" charset="0"/>
                <a:cs typeface="Arial" pitchFamily="34" charset="0"/>
              </a:rPr>
              <a:t>	celui </a:t>
            </a:r>
            <a:r>
              <a:rPr lang="fr-FR" sz="2000" dirty="0" smtClean="0">
                <a:latin typeface="Arial" pitchFamily="34" charset="0"/>
                <a:cs typeface="Arial" pitchFamily="34" charset="0"/>
              </a:rPr>
              <a:t>visé au paragraphe 10.32(4) doit, dans un lieu de travail </a:t>
            </a:r>
            <a:r>
              <a:rPr lang="fr-FR" sz="2000" dirty="0" smtClean="0">
                <a:latin typeface="Arial" pitchFamily="34" charset="0"/>
                <a:cs typeface="Arial" pitchFamily="34" charset="0"/>
              </a:rPr>
              <a:t>	où </a:t>
            </a:r>
            <a:r>
              <a:rPr lang="fr-FR" sz="2000" dirty="0" smtClean="0">
                <a:latin typeface="Arial" pitchFamily="34" charset="0"/>
                <a:cs typeface="Arial" pitchFamily="34" charset="0"/>
              </a:rPr>
              <a:t>un employé peut manipuler un produit contrôlé ou y être </a:t>
            </a:r>
            <a:r>
              <a:rPr lang="fr-FR" sz="2000" dirty="0" smtClean="0">
                <a:latin typeface="Arial" pitchFamily="34" charset="0"/>
                <a:cs typeface="Arial" pitchFamily="34" charset="0"/>
              </a:rPr>
              <a:t>	exposé</a:t>
            </a:r>
            <a:r>
              <a:rPr lang="fr-FR" sz="2000" dirty="0" smtClean="0">
                <a:latin typeface="Arial" pitchFamily="34" charset="0"/>
                <a:cs typeface="Arial" pitchFamily="34" charset="0"/>
              </a:rPr>
              <a:t>, conserver un exemplaire des documents suivants, </a:t>
            </a:r>
            <a:r>
              <a:rPr lang="fr-FR" sz="2000" dirty="0" smtClean="0">
                <a:latin typeface="Arial" pitchFamily="34" charset="0"/>
                <a:cs typeface="Arial" pitchFamily="34" charset="0"/>
              </a:rPr>
              <a:t>	en </a:t>
            </a:r>
            <a:r>
              <a:rPr lang="fr-FR" sz="2000" dirty="0" smtClean="0">
                <a:latin typeface="Arial" pitchFamily="34" charset="0"/>
                <a:cs typeface="Arial" pitchFamily="34" charset="0"/>
              </a:rPr>
              <a:t>français et en anglais, qui est facilement accessible, pour </a:t>
            </a:r>
            <a:r>
              <a:rPr lang="fr-FR" sz="2000" dirty="0" smtClean="0">
                <a:latin typeface="Arial" pitchFamily="34" charset="0"/>
                <a:cs typeface="Arial" pitchFamily="34" charset="0"/>
              </a:rPr>
              <a:t>	consultation</a:t>
            </a:r>
            <a:r>
              <a:rPr lang="fr-FR" sz="2000" dirty="0" smtClean="0">
                <a:latin typeface="Arial" pitchFamily="34" charset="0"/>
                <a:cs typeface="Arial" pitchFamily="34" charset="0"/>
              </a:rPr>
              <a:t>, aux employés et au comité local ou au </a:t>
            </a:r>
            <a:r>
              <a:rPr lang="fr-FR" sz="2000" dirty="0" smtClean="0">
                <a:latin typeface="Arial" pitchFamily="34" charset="0"/>
                <a:cs typeface="Arial" pitchFamily="34" charset="0"/>
              </a:rPr>
              <a:t>	représentant</a:t>
            </a:r>
            <a:r>
              <a:rPr lang="fr-FR" sz="2000" dirty="0" smtClean="0">
                <a:latin typeface="Arial" pitchFamily="34" charset="0"/>
                <a:cs typeface="Arial" pitchFamily="34" charset="0"/>
              </a:rPr>
              <a:t> </a:t>
            </a:r>
            <a:r>
              <a:rPr lang="fr-FR" sz="2000" dirty="0" smtClean="0">
                <a:latin typeface="Arial" pitchFamily="34" charset="0"/>
                <a:cs typeface="Arial" pitchFamily="34" charset="0"/>
              </a:rPr>
              <a:t>:</a:t>
            </a:r>
            <a:endParaRPr lang="en-CA" sz="2000" dirty="0" smtClean="0">
              <a:latin typeface="Arial" pitchFamily="34" charset="0"/>
              <a:cs typeface="Arial" pitchFamily="34" charset="0"/>
            </a:endParaRPr>
          </a:p>
          <a:p>
            <a:pPr marL="0" lvl="1" indent="0">
              <a:spcBef>
                <a:spcPts val="400"/>
              </a:spcBef>
              <a:buSzPct val="68000"/>
              <a:buNone/>
              <a:tabLst>
                <a:tab pos="1165225"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a</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a:t>
            </a:r>
            <a:r>
              <a:rPr lang="fr-FR" sz="2000" dirty="0" smtClean="0">
                <a:latin typeface="Arial" pitchFamily="34" charset="0"/>
                <a:cs typeface="Arial" pitchFamily="34" charset="0"/>
              </a:rPr>
              <a:t>dans le cas de l’employeur visé aux paragraphes </a:t>
            </a:r>
            <a:r>
              <a:rPr lang="fr-FR" sz="2000" dirty="0" smtClean="0">
                <a:latin typeface="Arial" pitchFamily="34" charset="0"/>
                <a:cs typeface="Arial" pitchFamily="34" charset="0"/>
              </a:rPr>
              <a:t>	10.33(1</a:t>
            </a:r>
            <a:r>
              <a:rPr lang="fr-FR" sz="2000" dirty="0" smtClean="0">
                <a:latin typeface="Arial" pitchFamily="34" charset="0"/>
                <a:cs typeface="Arial" pitchFamily="34" charset="0"/>
              </a:rPr>
              <a:t>) ou (2), la fiche signalétique du lieu de travail</a:t>
            </a:r>
            <a:r>
              <a:rPr lang="fr-FR" sz="2000" dirty="0" smtClean="0">
                <a:latin typeface="Arial" pitchFamily="34" charset="0"/>
                <a:cs typeface="Arial" pitchFamily="34" charset="0"/>
              </a:rPr>
              <a:t>;</a:t>
            </a:r>
            <a:endParaRPr lang="en-CA" sz="2000" dirty="0" smtClean="0">
              <a:latin typeface="Arial" pitchFamily="34" charset="0"/>
              <a:cs typeface="Arial" pitchFamily="34" charset="0"/>
            </a:endParaRPr>
          </a:p>
          <a:p>
            <a:pPr marL="0" lvl="1" indent="0">
              <a:spcBef>
                <a:spcPts val="400"/>
              </a:spcBef>
              <a:buSzPct val="68000"/>
              <a:buNone/>
              <a:tabLst>
                <a:tab pos="1165225" algn="l"/>
              </a:tabLst>
            </a:pPr>
            <a:r>
              <a:rPr lang="en-CA" sz="2000" b="1"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b</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a:t>
            </a:r>
            <a:r>
              <a:rPr lang="fr-FR" sz="2000" dirty="0" smtClean="0">
                <a:latin typeface="Arial" pitchFamily="34" charset="0"/>
                <a:cs typeface="Arial" pitchFamily="34" charset="0"/>
              </a:rPr>
              <a:t>dans </a:t>
            </a:r>
            <a:r>
              <a:rPr lang="fr-FR" sz="2000" dirty="0" smtClean="0">
                <a:latin typeface="Arial" pitchFamily="34" charset="0"/>
                <a:cs typeface="Arial" pitchFamily="34" charset="0"/>
              </a:rPr>
              <a:t>tout autre cas, la fiche signalétique du fournisseur.</a:t>
            </a:r>
          </a:p>
          <a:p>
            <a:pPr marL="0" indent="0">
              <a:buNone/>
              <a:tabLst>
                <a:tab pos="1165225" algn="l"/>
              </a:tabLst>
            </a:pPr>
            <a:endParaRPr lang="en-CA" sz="2000" dirty="0" smtClean="0">
              <a:latin typeface="Arial" pitchFamily="34" charset="0"/>
              <a:cs typeface="Arial" pitchFamily="34" charset="0"/>
            </a:endParaRPr>
          </a:p>
          <a:p>
            <a:pPr marL="0" lvl="1" indent="4763">
              <a:buNone/>
              <a:tabLst>
                <a:tab pos="1165225" algn="l"/>
              </a:tabLst>
            </a:pPr>
            <a:r>
              <a:rPr lang="en-CA" sz="2000" dirty="0" smtClean="0">
                <a:latin typeface="Arial" pitchFamily="34" charset="0"/>
                <a:cs typeface="Arial" pitchFamily="34" charset="0"/>
              </a:rPr>
              <a:t>.</a:t>
            </a:r>
          </a:p>
          <a:p>
            <a:pPr marL="0" indent="4763">
              <a:buNone/>
              <a:tabLst>
                <a:tab pos="981075" algn="l"/>
              </a:tabLst>
            </a:pPr>
            <a:endParaRPr lang="en-CA" sz="2000" dirty="0">
              <a:latin typeface="Arial" pitchFamily="34" charset="0"/>
              <a:cs typeface="Arial" pitchFamily="34" charset="0"/>
            </a:endParaRPr>
          </a:p>
        </p:txBody>
      </p:sp>
      <p:sp>
        <p:nvSpPr>
          <p:cNvPr id="3" name="Title 2"/>
          <p:cNvSpPr>
            <a:spLocks noGrp="1"/>
          </p:cNvSpPr>
          <p:nvPr>
            <p:ph type="title"/>
          </p:nvPr>
        </p:nvSpPr>
        <p:spPr>
          <a:xfrm>
            <a:off x="457200" y="116632"/>
            <a:ext cx="8229600" cy="1080120"/>
          </a:xfrm>
        </p:spPr>
        <p:txBody>
          <a:bodyPr>
            <a:noAutofit/>
          </a:bodyPr>
          <a:lstStyle/>
          <a:p>
            <a:pPr algn="ctr"/>
            <a:r>
              <a:rPr lang="fr-FR" sz="4000" dirty="0" smtClean="0">
                <a:effectLst/>
                <a:latin typeface="Arial" pitchFamily="34" charset="0"/>
                <a:cs typeface="Arial" pitchFamily="34" charset="0"/>
              </a:rPr>
              <a:t>Règlement canadien sur la santé et la sécurité au travail</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p:cNvSpPr>
            <a:spLocks noGrp="1"/>
          </p:cNvSpPr>
          <p:nvPr>
            <p:ph idx="1"/>
          </p:nvPr>
        </p:nvSpPr>
        <p:spPr>
          <a:xfrm>
            <a:off x="457200" y="1556792"/>
            <a:ext cx="8229600" cy="3744416"/>
          </a:xfrm>
        </p:spPr>
        <p:txBody>
          <a:bodyPr/>
          <a:lstStyle/>
          <a:p>
            <a:pPr marL="11113" indent="-11113" eaLnBrk="1" hangingPunct="1">
              <a:spcBef>
                <a:spcPts val="0"/>
              </a:spcBef>
              <a:buNone/>
            </a:pPr>
            <a:r>
              <a:rPr lang="en-CA" sz="2400" b="1" dirty="0" smtClean="0">
                <a:latin typeface="Arial" pitchFamily="34" charset="0"/>
                <a:cs typeface="Arial" pitchFamily="34" charset="0"/>
              </a:rPr>
              <a:t>30. Site Web S&amp;S national de </a:t>
            </a:r>
            <a:r>
              <a:rPr lang="en-CA" sz="2400" b="1" dirty="0" err="1" smtClean="0">
                <a:latin typeface="Arial" pitchFamily="34" charset="0"/>
                <a:cs typeface="Arial" pitchFamily="34" charset="0"/>
              </a:rPr>
              <a:t>l’ARC</a:t>
            </a:r>
            <a:r>
              <a:rPr lang="en-CA" sz="2400" b="1" dirty="0" smtClean="0">
                <a:latin typeface="Arial" pitchFamily="34" charset="0"/>
                <a:cs typeface="Arial" pitchFamily="34" charset="0"/>
              </a:rPr>
              <a:t> </a:t>
            </a:r>
          </a:p>
          <a:p>
            <a:pPr marL="11113" indent="-11113"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83 %		Non : 7 %	         Ne sais pas : 10 %</a:t>
            </a:r>
          </a:p>
          <a:p>
            <a:pPr marL="11113" indent="-11113" eaLnBrk="1" hangingPunct="1">
              <a:spcBef>
                <a:spcPts val="0"/>
              </a:spcBef>
              <a:buNone/>
            </a:pPr>
            <a:endParaRPr lang="en-CA" sz="2400" b="1" dirty="0" smtClean="0">
              <a:latin typeface="Arial" pitchFamily="34" charset="0"/>
              <a:cs typeface="Arial" pitchFamily="34" charset="0"/>
            </a:endParaRPr>
          </a:p>
          <a:p>
            <a:pPr marL="11113" indent="-11113" eaLnBrk="1" hangingPunct="1">
              <a:spcBef>
                <a:spcPts val="0"/>
              </a:spcBef>
              <a:buNone/>
            </a:pPr>
            <a:r>
              <a:rPr lang="en-CA" sz="2400" b="1" dirty="0" smtClean="0">
                <a:latin typeface="Arial" pitchFamily="34" charset="0"/>
                <a:cs typeface="Arial" pitchFamily="34" charset="0"/>
              </a:rPr>
              <a:t>31. </a:t>
            </a:r>
            <a:r>
              <a:rPr lang="fr-CA" sz="2400" b="1" dirty="0" smtClean="0">
                <a:latin typeface="Arial" pitchFamily="34" charset="0"/>
                <a:cs typeface="Arial" pitchFamily="34" charset="0"/>
              </a:rPr>
              <a:t>Site Web du CCHST (Centre canadien d’hygiène et de sécurité au travail)</a:t>
            </a:r>
            <a:r>
              <a:rPr lang="en-CA" sz="2400" b="1" dirty="0" smtClean="0">
                <a:latin typeface="Arial" pitchFamily="34" charset="0"/>
                <a:cs typeface="Arial" pitchFamily="34" charset="0"/>
              </a:rPr>
              <a:t> </a:t>
            </a:r>
            <a:endParaRPr lang="fr-CA" sz="2400" b="1" dirty="0" smtClean="0">
              <a:latin typeface="Arial" pitchFamily="34" charset="0"/>
              <a:cs typeface="Arial" pitchFamily="34" charset="0"/>
            </a:endParaRPr>
          </a:p>
          <a:p>
            <a:pPr marL="11113" indent="-11113"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53 %		Non : 17 %	          Ne sais pas : 30 %</a:t>
            </a:r>
          </a:p>
          <a:p>
            <a:pPr marL="11113" indent="-11113" eaLnBrk="1" hangingPunct="1">
              <a:spcBef>
                <a:spcPts val="0"/>
              </a:spcBef>
              <a:buNone/>
            </a:pPr>
            <a:endParaRPr lang="en-CA" sz="2400" b="1" dirty="0" smtClean="0">
              <a:latin typeface="Arial" pitchFamily="34" charset="0"/>
              <a:cs typeface="Arial" pitchFamily="34" charset="0"/>
            </a:endParaRPr>
          </a:p>
          <a:p>
            <a:pPr marL="11113" indent="-11113" eaLnBrk="1" hangingPunct="1">
              <a:spcBef>
                <a:spcPts val="0"/>
              </a:spcBef>
              <a:buNone/>
            </a:pPr>
            <a:r>
              <a:rPr lang="en-CA" sz="2400" b="1" dirty="0" smtClean="0">
                <a:latin typeface="Arial" pitchFamily="34" charset="0"/>
                <a:cs typeface="Arial" pitchFamily="34" charset="0"/>
              </a:rPr>
              <a:t>32. </a:t>
            </a:r>
            <a:r>
              <a:rPr lang="fr-CA" sz="2400" b="1" dirty="0" smtClean="0">
                <a:latin typeface="Arial" pitchFamily="34" charset="0"/>
                <a:cs typeface="Arial" pitchFamily="34" charset="0"/>
              </a:rPr>
              <a:t>Conseiller régional en S&amp;S (Relations en milieu de travail)</a:t>
            </a:r>
            <a:r>
              <a:rPr lang="en-CA" sz="2400" b="1" dirty="0" smtClean="0">
                <a:latin typeface="Arial" pitchFamily="34" charset="0"/>
                <a:cs typeface="Arial" pitchFamily="34" charset="0"/>
              </a:rPr>
              <a:t> </a:t>
            </a:r>
          </a:p>
          <a:p>
            <a:pPr marL="11113" indent="-11113"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63 %		Non : 22 %	          Ne sais pas : 15 % </a:t>
            </a:r>
            <a:endParaRPr lang="fr-CA" sz="2400" dirty="0" smtClean="0">
              <a:latin typeface="Arial" pitchFamily="34" charset="0"/>
              <a:cs typeface="Arial" pitchFamily="34" charset="0"/>
            </a:endParaRPr>
          </a:p>
          <a:p>
            <a:pPr eaLnBrk="1" hangingPunct="1">
              <a:spcBef>
                <a:spcPts val="0"/>
              </a:spcBef>
              <a:buNone/>
            </a:pPr>
            <a:endParaRPr lang="fr-CA" sz="2400" dirty="0" smtClean="0">
              <a:latin typeface="Arial" pitchFamily="34" charset="0"/>
              <a:cs typeface="Arial" pitchFamily="34" charset="0"/>
            </a:endParaRPr>
          </a:p>
          <a:p>
            <a:pPr eaLnBrk="1" hangingPunct="1">
              <a:buNone/>
            </a:pPr>
            <a:endParaRPr lang="fr-CA" dirty="0" smtClean="0"/>
          </a:p>
        </p:txBody>
      </p:sp>
      <p:sp>
        <p:nvSpPr>
          <p:cNvPr id="3" name="Title 2"/>
          <p:cNvSpPr>
            <a:spLocks noGrp="1"/>
          </p:cNvSpPr>
          <p:nvPr>
            <p:ph type="title"/>
          </p:nvPr>
        </p:nvSpPr>
        <p:spPr>
          <a:xfrm>
            <a:off x="457200" y="116632"/>
            <a:ext cx="8229600" cy="936104"/>
          </a:xfrm>
        </p:spPr>
        <p:txBody>
          <a:bodyPr>
            <a:normAutofit fontScale="90000"/>
          </a:bodyPr>
          <a:lstStyle/>
          <a:p>
            <a:pPr algn="ctr" eaLnBrk="1" hangingPunct="1">
              <a:defRPr/>
            </a:pPr>
            <a:r>
              <a:rPr lang="fr-CA" sz="2800" dirty="0" smtClean="0">
                <a:latin typeface="Arial" pitchFamily="34" charset="0"/>
                <a:cs typeface="Arial" pitchFamily="34" charset="0"/>
              </a:rPr>
              <a:t>LE COMITÉ UTILISE-T-IL LES RESSOURCES OU LES RENSEIGNEMENTS SUIVANTS?</a:t>
            </a:r>
            <a:endParaRPr lang="fr-CA" sz="26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1113" indent="-11113" eaLnBrk="1" hangingPunct="1">
              <a:spcBef>
                <a:spcPts val="0"/>
              </a:spcBef>
              <a:buNone/>
            </a:pPr>
            <a:endParaRPr lang="en-CA" sz="2800" b="1"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33. Site Web du SEI </a:t>
            </a:r>
          </a:p>
          <a:p>
            <a:pPr marL="11113" indent="-11113"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66 %		Non : 24 %	     Ne sais pas : 10 %</a:t>
            </a:r>
          </a:p>
          <a:p>
            <a:pPr marL="11113" indent="-11113" eaLnBrk="1" hangingPunct="1">
              <a:spcBef>
                <a:spcPts val="0"/>
              </a:spcBef>
              <a:buNone/>
            </a:pPr>
            <a:endParaRPr lang="en-CA" sz="2800" b="1"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34. </a:t>
            </a:r>
            <a:r>
              <a:rPr lang="fr-CA" sz="2800" b="1" dirty="0" smtClean="0">
                <a:latin typeface="Arial" pitchFamily="34" charset="0"/>
                <a:cs typeface="Arial" pitchFamily="34" charset="0"/>
              </a:rPr>
              <a:t>Représentantes et représentants du SEI</a:t>
            </a:r>
            <a:endParaRPr lang="en-CA" sz="2800" b="1" dirty="0" smtClean="0">
              <a:latin typeface="Arial" pitchFamily="34" charset="0"/>
              <a:cs typeface="Arial" pitchFamily="34" charset="0"/>
            </a:endParaRPr>
          </a:p>
          <a:p>
            <a:pPr marL="11113" indent="-11113"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82 %		Non : 13 %	     Ne sais pas :  5 % </a:t>
            </a:r>
            <a:endParaRPr lang="fr-CA" sz="2800" dirty="0" smtClean="0">
              <a:latin typeface="Arial" pitchFamily="34" charset="0"/>
              <a:cs typeface="Arial" pitchFamily="34" charset="0"/>
            </a:endParaRPr>
          </a:p>
          <a:p>
            <a:endParaRPr lang="fr-C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179512" y="1734988"/>
            <a:ext cx="8784976" cy="3926259"/>
          </a:xfrm>
        </p:spPr>
        <p:txBody>
          <a:bodyPr/>
          <a:lstStyle/>
          <a:p>
            <a:pPr marL="11113" indent="-11113" eaLnBrk="1" hangingPunct="1">
              <a:spcBef>
                <a:spcPts val="0"/>
              </a:spcBef>
              <a:buNone/>
            </a:pPr>
            <a:r>
              <a:rPr lang="en-CA" sz="3000" b="1" dirty="0" smtClean="0">
                <a:latin typeface="Arial" pitchFamily="34" charset="0"/>
                <a:cs typeface="Arial" pitchFamily="34" charset="0"/>
              </a:rPr>
              <a:t>35. </a:t>
            </a:r>
            <a:r>
              <a:rPr lang="fr-CA" sz="3200" b="1" dirty="0" smtClean="0">
                <a:latin typeface="Arial" pitchFamily="34" charset="0"/>
                <a:cs typeface="Arial" pitchFamily="34" charset="0"/>
              </a:rPr>
              <a:t>Le comité a-t-il examiné le plan d’évacuation d’urgence de votre lieu de travail?</a:t>
            </a:r>
            <a:r>
              <a:rPr lang="fr-CA" sz="3200" b="1" dirty="0" smtClean="0"/>
              <a:t> </a:t>
            </a:r>
            <a:r>
              <a:rPr lang="en-CA" sz="3000" b="1" dirty="0" smtClean="0">
                <a:latin typeface="Arial" pitchFamily="34" charset="0"/>
                <a:cs typeface="Arial" pitchFamily="34" charset="0"/>
              </a:rPr>
              <a:t> </a:t>
            </a:r>
          </a:p>
          <a:p>
            <a:pPr marL="11113" indent="-11113"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74 %		Non : 20 %       Ne sais pas : 6 %</a:t>
            </a:r>
            <a:endParaRPr lang="fr-CA" sz="3000" dirty="0" smtClean="0">
              <a:latin typeface="Arial" pitchFamily="34" charset="0"/>
              <a:cs typeface="Arial" pitchFamily="34" charset="0"/>
            </a:endParaRPr>
          </a:p>
          <a:p>
            <a:pPr marL="11113" indent="-11113" eaLnBrk="1" hangingPunct="1">
              <a:spcBef>
                <a:spcPts val="0"/>
              </a:spcBef>
              <a:buNone/>
            </a:pPr>
            <a:endParaRPr lang="en-CA" sz="3000" dirty="0" smtClean="0">
              <a:latin typeface="Arial" pitchFamily="34" charset="0"/>
              <a:cs typeface="Arial" pitchFamily="34" charset="0"/>
            </a:endParaRPr>
          </a:p>
          <a:p>
            <a:pPr marL="11113" indent="-11113" eaLnBrk="1" hangingPunct="1">
              <a:spcBef>
                <a:spcPts val="0"/>
              </a:spcBef>
              <a:buNone/>
            </a:pPr>
            <a:r>
              <a:rPr lang="en-CA" sz="3000" b="1" dirty="0" smtClean="0">
                <a:latin typeface="Arial" pitchFamily="34" charset="0"/>
                <a:cs typeface="Arial" pitchFamily="34" charset="0"/>
              </a:rPr>
              <a:t>36. </a:t>
            </a:r>
            <a:r>
              <a:rPr lang="fr-CA" sz="3200" b="1" dirty="0" smtClean="0">
                <a:latin typeface="Arial" pitchFamily="34" charset="0"/>
                <a:cs typeface="Arial" pitchFamily="34" charset="0"/>
              </a:rPr>
              <a:t>Le comité est-il consulté sur les changements au plan?</a:t>
            </a:r>
            <a:endParaRPr lang="en-CA" sz="3000" b="1" dirty="0" smtClean="0">
              <a:latin typeface="Arial" pitchFamily="34" charset="0"/>
              <a:cs typeface="Arial" pitchFamily="34" charset="0"/>
            </a:endParaRPr>
          </a:p>
          <a:p>
            <a:pPr marL="11113" indent="-11113"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55 %		Non : 31 %       Ne sais pas : 14 %</a:t>
            </a:r>
            <a:endParaRPr lang="fr-CA" dirty="0" smtClean="0"/>
          </a:p>
        </p:txBody>
      </p:sp>
      <p:sp>
        <p:nvSpPr>
          <p:cNvPr id="3" name="Title 2"/>
          <p:cNvSpPr>
            <a:spLocks noGrp="1"/>
          </p:cNvSpPr>
          <p:nvPr>
            <p:ph type="title"/>
          </p:nvPr>
        </p:nvSpPr>
        <p:spPr/>
        <p:txBody>
          <a:bodyPr>
            <a:normAutofit/>
          </a:bodyPr>
          <a:lstStyle/>
          <a:p>
            <a:pPr algn="ctr" eaLnBrk="1" hangingPunct="1">
              <a:defRPr/>
            </a:pPr>
            <a:r>
              <a:rPr lang="en-CA" sz="4000" dirty="0" smtClean="0">
                <a:effectLst/>
                <a:latin typeface="Arial" pitchFamily="34" charset="0"/>
                <a:cs typeface="Arial" pitchFamily="34" charset="0"/>
              </a:rPr>
              <a:t>ÉVACUATIONS D’URGENCE</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520788"/>
            <a:ext cx="8640960" cy="3816424"/>
          </a:xfrm>
        </p:spPr>
        <p:txBody>
          <a:bodyPr/>
          <a:lstStyle/>
          <a:p>
            <a:pPr marL="3175" indent="-3175">
              <a:buNone/>
            </a:pPr>
            <a:r>
              <a:rPr lang="en-CA" sz="2400" b="1" dirty="0" smtClean="0">
                <a:latin typeface="Arial" pitchFamily="34" charset="0"/>
                <a:cs typeface="Arial" pitchFamily="34" charset="0"/>
              </a:rPr>
              <a:t>Plan </a:t>
            </a:r>
            <a:r>
              <a:rPr lang="en-CA" sz="2400" b="1" dirty="0" err="1" smtClean="0">
                <a:latin typeface="Arial" pitchFamily="34" charset="0"/>
                <a:cs typeface="Arial" pitchFamily="34" charset="0"/>
              </a:rPr>
              <a:t>d’évacuation</a:t>
            </a:r>
            <a:r>
              <a:rPr lang="en-CA" sz="2400" b="1" dirty="0" smtClean="0">
                <a:latin typeface="Arial" pitchFamily="34" charset="0"/>
                <a:cs typeface="Arial" pitchFamily="34" charset="0"/>
              </a:rPr>
              <a:t> </a:t>
            </a:r>
            <a:r>
              <a:rPr lang="en-CA" sz="2400" b="1" dirty="0" err="1" smtClean="0">
                <a:latin typeface="Arial" pitchFamily="34" charset="0"/>
                <a:cs typeface="Arial" pitchFamily="34" charset="0"/>
              </a:rPr>
              <a:t>d’urgence</a:t>
            </a:r>
            <a:endParaRPr lang="en-CA" sz="2400" b="1" dirty="0" smtClean="0">
              <a:latin typeface="Arial" pitchFamily="34" charset="0"/>
              <a:cs typeface="Arial" pitchFamily="34" charset="0"/>
            </a:endParaRPr>
          </a:p>
          <a:p>
            <a:pPr marL="0" indent="0">
              <a:spcBef>
                <a:spcPts val="0"/>
              </a:spcBef>
              <a:buNone/>
              <a:tabLst>
                <a:tab pos="1250950" algn="l"/>
              </a:tabLst>
            </a:pPr>
            <a:endParaRPr lang="en-CA" sz="2400" dirty="0" smtClean="0">
              <a:latin typeface="Arial" pitchFamily="34" charset="0"/>
              <a:cs typeface="Arial" pitchFamily="34" charset="0"/>
            </a:endParaRPr>
          </a:p>
          <a:p>
            <a:pPr marL="0" indent="0">
              <a:spcBef>
                <a:spcPts val="0"/>
              </a:spcBef>
              <a:buNone/>
              <a:tabLst>
                <a:tab pos="1250950" algn="l"/>
              </a:tabLst>
            </a:pPr>
            <a:r>
              <a:rPr lang="en-CA" sz="2400" b="1" dirty="0" smtClean="0">
                <a:latin typeface="Arial" pitchFamily="34" charset="0"/>
                <a:cs typeface="Arial" pitchFamily="34" charset="0"/>
              </a:rPr>
              <a:t>17.4 (1)	</a:t>
            </a:r>
            <a:r>
              <a:rPr lang="fr-FR" sz="2400" dirty="0" smtClean="0">
                <a:latin typeface="Arial" pitchFamily="34" charset="0"/>
                <a:cs typeface="Arial" pitchFamily="34" charset="0"/>
              </a:rPr>
              <a:t>Lorsque plus de 50 employés sont au travail dans un 	bâtiment à un moment quelconque, l’employeur ou 	les employeurs de ces employés doivent établir un 	plan d’évacuation d’urgence pour tous les employés, 	y compris ceux qui ont besoin d’une aide particulière, 	après avoir consulté :</a:t>
            </a:r>
            <a:endParaRPr lang="en-CA" sz="2400" dirty="0" smtClean="0">
              <a:latin typeface="Arial" pitchFamily="34" charset="0"/>
              <a:cs typeface="Arial" pitchFamily="34" charset="0"/>
            </a:endParaRPr>
          </a:p>
          <a:p>
            <a:pPr marL="0" lvl="1" indent="0">
              <a:spcBef>
                <a:spcPts val="0"/>
              </a:spcBef>
              <a:buSzPct val="68000"/>
              <a:buNone/>
              <a:tabLst>
                <a:tab pos="1250950" algn="l"/>
              </a:tabLst>
            </a:pPr>
            <a:r>
              <a:rPr lang="en-CA" sz="2400" dirty="0" smtClean="0">
                <a:latin typeface="Arial" pitchFamily="34" charset="0"/>
                <a:cs typeface="Arial" pitchFamily="34" charset="0"/>
              </a:rPr>
              <a:t>	</a:t>
            </a:r>
            <a:r>
              <a:rPr lang="en-CA" sz="2400" b="1" dirty="0" smtClean="0">
                <a:latin typeface="Arial" pitchFamily="34" charset="0"/>
                <a:cs typeface="Arial" pitchFamily="34" charset="0"/>
              </a:rPr>
              <a:t>(</a:t>
            </a:r>
            <a:r>
              <a:rPr lang="en-CA" sz="2400" b="1" i="1" dirty="0" smtClean="0">
                <a:latin typeface="Arial" pitchFamily="34" charset="0"/>
                <a:cs typeface="Arial" pitchFamily="34" charset="0"/>
              </a:rPr>
              <a:t>a</a:t>
            </a:r>
            <a:r>
              <a:rPr lang="en-CA" sz="2400" b="1" dirty="0" smtClean="0">
                <a:latin typeface="Arial" pitchFamily="34" charset="0"/>
                <a:cs typeface="Arial" pitchFamily="34" charset="0"/>
              </a:rPr>
              <a:t>)</a:t>
            </a:r>
            <a:r>
              <a:rPr lang="en-CA" sz="2400" dirty="0" smtClean="0">
                <a:latin typeface="Arial" pitchFamily="34" charset="0"/>
                <a:cs typeface="Arial" pitchFamily="34" charset="0"/>
              </a:rPr>
              <a:t> </a:t>
            </a:r>
            <a:r>
              <a:rPr lang="fr-FR" sz="2400" dirty="0" smtClean="0">
                <a:latin typeface="Arial" pitchFamily="34" charset="0"/>
                <a:cs typeface="Arial" pitchFamily="34" charset="0"/>
              </a:rPr>
              <a:t>le comité local ou le représentant;</a:t>
            </a:r>
          </a:p>
          <a:p>
            <a:pPr marL="0" indent="0">
              <a:spcBef>
                <a:spcPts val="0"/>
              </a:spcBef>
              <a:buNone/>
              <a:tabLst>
                <a:tab pos="1250950" algn="l"/>
              </a:tabLst>
            </a:pPr>
            <a:endParaRPr lang="en-CA" sz="2400" dirty="0" smtClean="0">
              <a:latin typeface="Arial" pitchFamily="34" charset="0"/>
              <a:cs typeface="Arial" pitchFamily="34" charset="0"/>
            </a:endParaRPr>
          </a:p>
          <a:p>
            <a:pPr marL="0" lvl="1" indent="0">
              <a:buNone/>
              <a:tabLst>
                <a:tab pos="1077913" algn="l"/>
                <a:tab pos="1250950" algn="l"/>
                <a:tab pos="1433513" algn="l"/>
              </a:tabLst>
            </a:pPr>
            <a:endParaRPr lang="en-CA" sz="2400" dirty="0" smtClean="0">
              <a:latin typeface="Arial" pitchFamily="34" charset="0"/>
              <a:cs typeface="Arial" pitchFamily="34" charset="0"/>
            </a:endParaRPr>
          </a:p>
          <a:p>
            <a:pPr>
              <a:buNone/>
            </a:pPr>
            <a:endParaRPr lang="en-CA" sz="2400" dirty="0">
              <a:latin typeface="Arial" pitchFamily="34" charset="0"/>
              <a:cs typeface="Arial" pitchFamily="34" charset="0"/>
            </a:endParaRPr>
          </a:p>
        </p:txBody>
      </p:sp>
      <p:sp>
        <p:nvSpPr>
          <p:cNvPr id="3" name="Title 2"/>
          <p:cNvSpPr>
            <a:spLocks noGrp="1"/>
          </p:cNvSpPr>
          <p:nvPr>
            <p:ph type="title"/>
          </p:nvPr>
        </p:nvSpPr>
        <p:spPr/>
        <p:txBody>
          <a:bodyPr>
            <a:noAutofit/>
          </a:bodyPr>
          <a:lstStyle/>
          <a:p>
            <a:pPr algn="ctr"/>
            <a:r>
              <a:rPr lang="fr-FR" sz="4000" dirty="0" smtClean="0">
                <a:effectLst/>
                <a:latin typeface="Arial" pitchFamily="34" charset="0"/>
                <a:cs typeface="Arial" pitchFamily="34" charset="0"/>
              </a:rPr>
              <a:t>Règlement canadien sur la santé et la sécurité au travail</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700808"/>
            <a:ext cx="8291264" cy="4032448"/>
          </a:xfrm>
        </p:spPr>
        <p:txBody>
          <a:bodyPr/>
          <a:lstStyle/>
          <a:p>
            <a:pPr marL="3175" indent="-3175">
              <a:buNone/>
            </a:pPr>
            <a:r>
              <a:rPr lang="fr-FR" sz="2000" b="1" dirty="0" smtClean="0">
                <a:latin typeface="Arial" pitchFamily="34" charset="0"/>
                <a:cs typeface="Arial" pitchFamily="34" charset="0"/>
              </a:rPr>
              <a:t>Réunions des gardiens en cas d’urgence et exercices d’urgence</a:t>
            </a:r>
          </a:p>
          <a:p>
            <a:pPr marL="0" indent="0">
              <a:spcBef>
                <a:spcPts val="0"/>
              </a:spcBef>
              <a:buNone/>
              <a:tabLst>
                <a:tab pos="1250950" algn="l"/>
              </a:tabLst>
            </a:pPr>
            <a:endParaRPr lang="en-CA" sz="2000" b="1" dirty="0" smtClean="0">
              <a:latin typeface="Arial" pitchFamily="34" charset="0"/>
              <a:cs typeface="Arial" pitchFamily="34" charset="0"/>
            </a:endParaRPr>
          </a:p>
          <a:p>
            <a:pPr marL="0" indent="0">
              <a:spcBef>
                <a:spcPts val="0"/>
              </a:spcBef>
              <a:buNone/>
              <a:tabLst>
                <a:tab pos="1250950" algn="l"/>
              </a:tabLst>
            </a:pPr>
            <a:r>
              <a:rPr lang="en-CA" sz="2000" b="1" dirty="0" smtClean="0">
                <a:latin typeface="Arial" pitchFamily="34" charset="0"/>
                <a:cs typeface="Arial" pitchFamily="34" charset="0"/>
              </a:rPr>
              <a:t>17.10 (1)	</a:t>
            </a:r>
            <a:r>
              <a:rPr lang="fr-FR" sz="2000" dirty="0" smtClean="0">
                <a:latin typeface="Arial" pitchFamily="34" charset="0"/>
                <a:cs typeface="Arial" pitchFamily="34" charset="0"/>
              </a:rPr>
              <a:t>Au moins une fois par année et après toute modification </a:t>
            </a:r>
            <a:r>
              <a:rPr lang="fr-FR" sz="2000" dirty="0" smtClean="0">
                <a:latin typeface="Arial" pitchFamily="34" charset="0"/>
                <a:cs typeface="Arial" pitchFamily="34" charset="0"/>
              </a:rPr>
              <a:t>	apportée au </a:t>
            </a:r>
            <a:r>
              <a:rPr lang="fr-FR" sz="2000" dirty="0" smtClean="0">
                <a:latin typeface="Arial" pitchFamily="34" charset="0"/>
                <a:cs typeface="Arial" pitchFamily="34" charset="0"/>
              </a:rPr>
              <a:t>plan d’évacuation d’urgence ou aux procédures </a:t>
            </a:r>
            <a:r>
              <a:rPr lang="fr-FR" sz="2000" dirty="0" smtClean="0">
                <a:latin typeface="Arial" pitchFamily="34" charset="0"/>
                <a:cs typeface="Arial" pitchFamily="34" charset="0"/>
              </a:rPr>
              <a:t>	d’urgence visées </a:t>
            </a:r>
            <a:r>
              <a:rPr lang="fr-FR" sz="2000" dirty="0" smtClean="0">
                <a:latin typeface="Arial" pitchFamily="34" charset="0"/>
                <a:cs typeface="Arial" pitchFamily="34" charset="0"/>
              </a:rPr>
              <a:t>à l’alinéa 17.5(1)</a:t>
            </a:r>
            <a:r>
              <a:rPr lang="fr-FR" sz="2000" i="1" dirty="0" smtClean="0">
                <a:latin typeface="Arial" pitchFamily="34" charset="0"/>
                <a:cs typeface="Arial" pitchFamily="34" charset="0"/>
              </a:rPr>
              <a:t>c</a:t>
            </a:r>
            <a:r>
              <a:rPr lang="fr-FR" sz="2000" dirty="0" smtClean="0">
                <a:latin typeface="Arial" pitchFamily="34" charset="0"/>
                <a:cs typeface="Arial" pitchFamily="34" charset="0"/>
              </a:rPr>
              <a:t>) établis pour </a:t>
            </a:r>
            <a:r>
              <a:rPr lang="fr-FR" sz="2000" dirty="0" smtClean="0">
                <a:latin typeface="Arial" pitchFamily="34" charset="0"/>
                <a:cs typeface="Arial" pitchFamily="34" charset="0"/>
              </a:rPr>
              <a:t>un 	bâtiment</a:t>
            </a:r>
            <a:r>
              <a:rPr lang="fr-FR" sz="2000" dirty="0" smtClean="0">
                <a:latin typeface="Arial" pitchFamily="34" charset="0"/>
                <a:cs typeface="Arial" pitchFamily="34" charset="0"/>
              </a:rPr>
              <a:t> </a:t>
            </a:r>
            <a:r>
              <a:rPr lang="fr-FR" sz="2000" dirty="0" smtClean="0">
                <a:latin typeface="Arial" pitchFamily="34" charset="0"/>
                <a:cs typeface="Arial" pitchFamily="34" charset="0"/>
              </a:rPr>
              <a:t>:</a:t>
            </a:r>
            <a:endParaRPr lang="en-CA" sz="2000" dirty="0" smtClean="0">
              <a:latin typeface="Arial" pitchFamily="34" charset="0"/>
              <a:cs typeface="Arial" pitchFamily="34" charset="0"/>
            </a:endParaRPr>
          </a:p>
          <a:p>
            <a:pPr marL="0" lvl="1" indent="0">
              <a:spcBef>
                <a:spcPts val="0"/>
              </a:spcBef>
              <a:buSzPct val="68000"/>
              <a:buNone/>
              <a:tabLst>
                <a:tab pos="1250950" algn="l"/>
              </a:tabLst>
            </a:pPr>
            <a:r>
              <a:rPr lang="en-CA" sz="2000"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a</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a:t>
            </a:r>
            <a:r>
              <a:rPr lang="fr-FR" sz="2000" dirty="0" smtClean="0">
                <a:latin typeface="Arial" pitchFamily="34" charset="0"/>
                <a:cs typeface="Arial" pitchFamily="34" charset="0"/>
              </a:rPr>
              <a:t>les gardiens en cas d’urgence, adjoints et moniteurs </a:t>
            </a:r>
            <a:r>
              <a:rPr lang="fr-FR" sz="2000" dirty="0" smtClean="0">
                <a:latin typeface="Arial" pitchFamily="34" charset="0"/>
                <a:cs typeface="Arial" pitchFamily="34" charset="0"/>
              </a:rPr>
              <a:t>	nommés conformément </a:t>
            </a:r>
            <a:r>
              <a:rPr lang="fr-FR" sz="2000" dirty="0" smtClean="0">
                <a:latin typeface="Arial" pitchFamily="34" charset="0"/>
                <a:cs typeface="Arial" pitchFamily="34" charset="0"/>
              </a:rPr>
              <a:t>à l’article 17.7 et les employés ayant </a:t>
            </a:r>
            <a:r>
              <a:rPr lang="fr-FR" sz="2000" dirty="0" smtClean="0">
                <a:latin typeface="Arial" pitchFamily="34" charset="0"/>
                <a:cs typeface="Arial" pitchFamily="34" charset="0"/>
              </a:rPr>
              <a:t>	besoin </a:t>
            </a:r>
            <a:r>
              <a:rPr lang="fr-FR" sz="2000" dirty="0" smtClean="0">
                <a:latin typeface="Arial" pitchFamily="34" charset="0"/>
                <a:cs typeface="Arial" pitchFamily="34" charset="0"/>
              </a:rPr>
              <a:t>d’une </a:t>
            </a:r>
            <a:r>
              <a:rPr lang="fr-FR" sz="2000" dirty="0" smtClean="0">
                <a:latin typeface="Arial" pitchFamily="34" charset="0"/>
                <a:cs typeface="Arial" pitchFamily="34" charset="0"/>
              </a:rPr>
              <a:t>aide </a:t>
            </a:r>
            <a:r>
              <a:rPr lang="fr-FR" sz="2000" dirty="0" smtClean="0">
                <a:latin typeface="Arial" pitchFamily="34" charset="0"/>
                <a:cs typeface="Arial" pitchFamily="34" charset="0"/>
              </a:rPr>
              <a:t>particulière se réunissent afin de s’assurer </a:t>
            </a:r>
            <a:r>
              <a:rPr lang="fr-FR" sz="2000" dirty="0" smtClean="0">
                <a:latin typeface="Arial" pitchFamily="34" charset="0"/>
                <a:cs typeface="Arial" pitchFamily="34" charset="0"/>
              </a:rPr>
              <a:t>	qu’ils </a:t>
            </a:r>
            <a:r>
              <a:rPr lang="fr-FR" sz="2000" dirty="0" smtClean="0">
                <a:latin typeface="Arial" pitchFamily="34" charset="0"/>
                <a:cs typeface="Arial" pitchFamily="34" charset="0"/>
              </a:rPr>
              <a:t>connaissent </a:t>
            </a:r>
            <a:r>
              <a:rPr lang="fr-FR" sz="2000" dirty="0" smtClean="0">
                <a:latin typeface="Arial" pitchFamily="34" charset="0"/>
                <a:cs typeface="Arial" pitchFamily="34" charset="0"/>
              </a:rPr>
              <a:t>bien </a:t>
            </a:r>
            <a:r>
              <a:rPr lang="fr-FR" sz="2000" dirty="0" smtClean="0">
                <a:latin typeface="Arial" pitchFamily="34" charset="0"/>
                <a:cs typeface="Arial" pitchFamily="34" charset="0"/>
              </a:rPr>
              <a:t>le plan d’évacuation d’urgence et les </a:t>
            </a:r>
            <a:r>
              <a:rPr lang="fr-FR" sz="2000" dirty="0" smtClean="0">
                <a:latin typeface="Arial" pitchFamily="34" charset="0"/>
                <a:cs typeface="Arial" pitchFamily="34" charset="0"/>
              </a:rPr>
              <a:t>	procédures </a:t>
            </a:r>
            <a:r>
              <a:rPr lang="fr-FR" sz="2000" dirty="0" smtClean="0">
                <a:latin typeface="Arial" pitchFamily="34" charset="0"/>
                <a:cs typeface="Arial" pitchFamily="34" charset="0"/>
              </a:rPr>
              <a:t>d’urgence </a:t>
            </a:r>
            <a:r>
              <a:rPr lang="fr-FR" sz="2000" dirty="0" smtClean="0">
                <a:latin typeface="Arial" pitchFamily="34" charset="0"/>
                <a:cs typeface="Arial" pitchFamily="34" charset="0"/>
              </a:rPr>
              <a:t>ainsi </a:t>
            </a:r>
            <a:r>
              <a:rPr lang="fr-FR" sz="2000" dirty="0" smtClean="0">
                <a:latin typeface="Arial" pitchFamily="34" charset="0"/>
                <a:cs typeface="Arial" pitchFamily="34" charset="0"/>
              </a:rPr>
              <a:t>que leurs responsabilités à cet </a:t>
            </a:r>
            <a:r>
              <a:rPr lang="fr-FR" sz="2000" dirty="0" smtClean="0">
                <a:latin typeface="Arial" pitchFamily="34" charset="0"/>
                <a:cs typeface="Arial" pitchFamily="34" charset="0"/>
              </a:rPr>
              <a:t>	égard;</a:t>
            </a:r>
            <a:endParaRPr lang="en-CA" sz="2000" dirty="0" smtClean="0">
              <a:latin typeface="Arial" pitchFamily="34" charset="0"/>
              <a:cs typeface="Arial" pitchFamily="34" charset="0"/>
            </a:endParaRPr>
          </a:p>
          <a:p>
            <a:pPr marL="0" lvl="1" indent="0">
              <a:spcBef>
                <a:spcPts val="0"/>
              </a:spcBef>
              <a:buSzPct val="68000"/>
              <a:buNone/>
              <a:tabLst>
                <a:tab pos="1250950" algn="l"/>
              </a:tabLst>
            </a:pPr>
            <a:r>
              <a:rPr lang="en-CA" sz="2000" b="1" dirty="0" smtClean="0">
                <a:latin typeface="Arial" pitchFamily="34" charset="0"/>
                <a:cs typeface="Arial" pitchFamily="34" charset="0"/>
              </a:rPr>
              <a:t>	</a:t>
            </a:r>
            <a:r>
              <a:rPr lang="en-CA" sz="2000" b="1" dirty="0" smtClean="0">
                <a:latin typeface="Arial" pitchFamily="34" charset="0"/>
                <a:cs typeface="Arial" pitchFamily="34" charset="0"/>
              </a:rPr>
              <a:t>(</a:t>
            </a:r>
            <a:r>
              <a:rPr lang="en-CA" sz="2000" b="1" i="1" dirty="0" smtClean="0">
                <a:latin typeface="Arial" pitchFamily="34" charset="0"/>
                <a:cs typeface="Arial" pitchFamily="34" charset="0"/>
              </a:rPr>
              <a:t>b</a:t>
            </a:r>
            <a:r>
              <a:rPr lang="en-CA" sz="2000" b="1" dirty="0" smtClean="0">
                <a:latin typeface="Arial" pitchFamily="34" charset="0"/>
                <a:cs typeface="Arial" pitchFamily="34" charset="0"/>
              </a:rPr>
              <a:t>)</a:t>
            </a:r>
            <a:r>
              <a:rPr lang="en-CA" sz="2000" dirty="0" smtClean="0">
                <a:latin typeface="Arial" pitchFamily="34" charset="0"/>
                <a:cs typeface="Arial" pitchFamily="34" charset="0"/>
              </a:rPr>
              <a:t> </a:t>
            </a:r>
            <a:r>
              <a:rPr lang="fr-FR" sz="2000" dirty="0" smtClean="0">
                <a:latin typeface="Arial" pitchFamily="34" charset="0"/>
                <a:cs typeface="Arial" pitchFamily="34" charset="0"/>
              </a:rPr>
              <a:t>un </a:t>
            </a:r>
            <a:r>
              <a:rPr lang="fr-FR" sz="2000" dirty="0" smtClean="0">
                <a:latin typeface="Arial" pitchFamily="34" charset="0"/>
                <a:cs typeface="Arial" pitchFamily="34" charset="0"/>
              </a:rPr>
              <a:t>exercice d’évacuation ou un exercice d’urgence doit être </a:t>
            </a:r>
            <a:r>
              <a:rPr lang="fr-FR" sz="2000" dirty="0" smtClean="0">
                <a:latin typeface="Arial" pitchFamily="34" charset="0"/>
                <a:cs typeface="Arial" pitchFamily="34" charset="0"/>
              </a:rPr>
              <a:t>	effectué </a:t>
            </a:r>
            <a:r>
              <a:rPr lang="fr-FR" sz="2000" dirty="0" smtClean="0">
                <a:latin typeface="Arial" pitchFamily="34" charset="0"/>
                <a:cs typeface="Arial" pitchFamily="34" charset="0"/>
              </a:rPr>
              <a:t>pour les employés de ce bâtiment.</a:t>
            </a:r>
          </a:p>
          <a:p>
            <a:pPr marL="0" indent="0">
              <a:spcBef>
                <a:spcPts val="0"/>
              </a:spcBef>
              <a:buNone/>
              <a:tabLst>
                <a:tab pos="1250950" algn="l"/>
              </a:tabLst>
            </a:pPr>
            <a:endParaRPr lang="en-CA" sz="2000" dirty="0" smtClean="0">
              <a:latin typeface="Arial" pitchFamily="34" charset="0"/>
              <a:cs typeface="Arial" pitchFamily="34" charset="0"/>
            </a:endParaRPr>
          </a:p>
        </p:txBody>
      </p:sp>
      <p:sp>
        <p:nvSpPr>
          <p:cNvPr id="3" name="Title 2"/>
          <p:cNvSpPr>
            <a:spLocks noGrp="1"/>
          </p:cNvSpPr>
          <p:nvPr>
            <p:ph type="title"/>
          </p:nvPr>
        </p:nvSpPr>
        <p:spPr/>
        <p:txBody>
          <a:bodyPr>
            <a:noAutofit/>
          </a:bodyPr>
          <a:lstStyle/>
          <a:p>
            <a:pPr algn="ctr"/>
            <a:r>
              <a:rPr lang="fr-FR" sz="4000" dirty="0" smtClean="0">
                <a:effectLst/>
                <a:latin typeface="Arial" pitchFamily="34" charset="0"/>
                <a:cs typeface="Arial" pitchFamily="34" charset="0"/>
              </a:rPr>
              <a:t>Règlement canadien sur la santé et la sécurité au travail</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32" y="1690063"/>
            <a:ext cx="8424936" cy="4093428"/>
          </a:xfrm>
          <a:prstGeom prst="rect">
            <a:avLst/>
          </a:prstGeom>
        </p:spPr>
        <p:txBody>
          <a:bodyPr wrap="square">
            <a:spAutoFit/>
          </a:bodyPr>
          <a:lstStyle/>
          <a:p>
            <a:r>
              <a:rPr lang="en-CA" sz="2000" b="1" dirty="0" smtClean="0"/>
              <a:t>Nomination des </a:t>
            </a:r>
            <a:r>
              <a:rPr lang="en-CA" sz="2000" b="1" dirty="0" err="1" smtClean="0"/>
              <a:t>membres</a:t>
            </a:r>
            <a:endParaRPr lang="en-CA" sz="2000" b="1" dirty="0" smtClean="0"/>
          </a:p>
          <a:p>
            <a:pPr>
              <a:tabLst>
                <a:tab pos="1250950" algn="l"/>
              </a:tabLst>
            </a:pPr>
            <a:endParaRPr lang="en-CA" sz="2000" dirty="0" smtClean="0">
              <a:latin typeface="Arial" pitchFamily="34" charset="0"/>
              <a:cs typeface="Arial" pitchFamily="34" charset="0"/>
            </a:endParaRPr>
          </a:p>
          <a:p>
            <a:pPr>
              <a:tabLst>
                <a:tab pos="1250950" algn="l"/>
              </a:tabLst>
            </a:pPr>
            <a:r>
              <a:rPr lang="en-CA" sz="2000" b="1" dirty="0" smtClean="0">
                <a:latin typeface="Arial" pitchFamily="34" charset="0"/>
                <a:cs typeface="Arial" pitchFamily="34" charset="0"/>
              </a:rPr>
              <a:t>135.1 (1)</a:t>
            </a:r>
            <a:r>
              <a:rPr lang="en-CA" sz="2000" dirty="0" smtClean="0">
                <a:latin typeface="Arial" pitchFamily="34" charset="0"/>
                <a:cs typeface="Arial" pitchFamily="34" charset="0"/>
              </a:rPr>
              <a:t> 	</a:t>
            </a:r>
            <a:r>
              <a:rPr lang="fr-FR" sz="2000" dirty="0" smtClean="0"/>
              <a:t>Sous réserve des autres dispositions du présent article, le </a:t>
            </a:r>
            <a:r>
              <a:rPr lang="fr-FR" sz="2000" dirty="0" smtClean="0"/>
              <a:t>	comité </a:t>
            </a:r>
            <a:r>
              <a:rPr lang="fr-FR" sz="2000" dirty="0" smtClean="0"/>
              <a:t>d’orientation et le comité local sont composés d’au </a:t>
            </a:r>
            <a:r>
              <a:rPr lang="fr-FR" sz="2000" dirty="0" smtClean="0"/>
              <a:t>	moins </a:t>
            </a:r>
            <a:r>
              <a:rPr lang="fr-FR" sz="2000" dirty="0" smtClean="0"/>
              <a:t>deux personnes. Au moins la moitié des membres </a:t>
            </a:r>
            <a:r>
              <a:rPr lang="fr-FR" sz="2000" dirty="0" smtClean="0"/>
              <a:t>	doivent </a:t>
            </a:r>
            <a:r>
              <a:rPr lang="fr-FR" sz="2000" dirty="0" smtClean="0"/>
              <a:t>être des employés qui </a:t>
            </a:r>
            <a:r>
              <a:rPr lang="fr-FR" sz="2000" dirty="0" smtClean="0"/>
              <a:t>:</a:t>
            </a:r>
            <a:endParaRPr lang="en-CA" sz="2000" dirty="0" smtClean="0">
              <a:latin typeface="Arial" pitchFamily="34" charset="0"/>
              <a:cs typeface="Arial" pitchFamily="34" charset="0"/>
            </a:endParaRPr>
          </a:p>
          <a:p>
            <a:pPr>
              <a:tabLst>
                <a:tab pos="1257300" algn="l"/>
              </a:tabLst>
            </a:pPr>
            <a:r>
              <a:rPr lang="en-CA" sz="2000" dirty="0" smtClean="0">
                <a:latin typeface="Arial" pitchFamily="34" charset="0"/>
                <a:cs typeface="Arial" pitchFamily="34" charset="0"/>
              </a:rPr>
              <a:t>	</a:t>
            </a:r>
            <a:r>
              <a:rPr lang="fr-FR" sz="2000" i="1" dirty="0" smtClean="0"/>
              <a:t>b</a:t>
            </a:r>
            <a:r>
              <a:rPr lang="fr-FR" sz="2000" dirty="0" smtClean="0"/>
              <a:t>) d’autre part, sous réserve des règlements pris en vertu du </a:t>
            </a:r>
            <a:r>
              <a:rPr lang="fr-FR" sz="2000" dirty="0" smtClean="0"/>
              <a:t>	paragraphe </a:t>
            </a:r>
            <a:r>
              <a:rPr lang="fr-FR" sz="2000" dirty="0" smtClean="0"/>
              <a:t>135.2(1), ont été choisis :</a:t>
            </a:r>
          </a:p>
          <a:p>
            <a:pPr lvl="2">
              <a:tabLst>
                <a:tab pos="1257300" algn="l"/>
              </a:tabLst>
            </a:pPr>
            <a:r>
              <a:rPr lang="fr-FR" sz="2000" dirty="0" smtClean="0"/>
              <a:t>	(</a:t>
            </a:r>
            <a:r>
              <a:rPr lang="fr-FR" sz="2000" dirty="0" smtClean="0"/>
              <a:t>i) soit par les employés s’ils ne sont pas représentés par </a:t>
            </a:r>
            <a:r>
              <a:rPr lang="fr-FR" sz="2000" dirty="0" smtClean="0"/>
              <a:t>un 	syndicat</a:t>
            </a:r>
            <a:r>
              <a:rPr lang="fr-FR" sz="2000" dirty="0" smtClean="0"/>
              <a:t>,</a:t>
            </a:r>
          </a:p>
          <a:p>
            <a:pPr lvl="2">
              <a:tabLst>
                <a:tab pos="1257300" algn="l"/>
              </a:tabLst>
            </a:pPr>
            <a:r>
              <a:rPr lang="fr-FR" sz="2000" dirty="0" smtClean="0"/>
              <a:t>	(</a:t>
            </a:r>
            <a:r>
              <a:rPr lang="fr-FR" sz="2000" dirty="0" smtClean="0"/>
              <a:t>ii) soit par le syndicat représentant les employés, </a:t>
            </a:r>
            <a:r>
              <a:rPr lang="fr-FR" sz="2000" dirty="0" smtClean="0"/>
              <a:t>en 	consultation avec </a:t>
            </a:r>
            <a:r>
              <a:rPr lang="fr-FR" sz="2000" dirty="0" smtClean="0"/>
              <a:t>les employés non représentés par </a:t>
            </a:r>
            <a:r>
              <a:rPr lang="fr-FR" sz="2000" dirty="0" smtClean="0"/>
              <a:t>un 	syndicat</a:t>
            </a:r>
            <a:r>
              <a:rPr lang="fr-FR" sz="2000" dirty="0" smtClean="0"/>
              <a:t>.</a:t>
            </a:r>
            <a:endParaRPr lang="fr-FR" sz="20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706090"/>
          </a:xfrm>
          <a:prstGeom prst="rect">
            <a:avLst/>
          </a:prstGeom>
        </p:spPr>
        <p:txBody>
          <a:bodyPr/>
          <a:lstStyle/>
          <a:p>
            <a:pPr lvl="0" algn="ctr" eaLnBrk="0" hangingPunct="0">
              <a:defRPr/>
            </a:pPr>
            <a:r>
              <a:rPr lang="en-CA" sz="4000" b="1" smtClean="0"/>
              <a:t>Code canadien du travail</a:t>
            </a:r>
            <a:r>
              <a:rPr kumimoji="0" lang="en-CA" sz="4000" b="1" i="0" u="none" strike="noStrike" kern="1200" cap="none" spc="0" normalizeH="0" baseline="0" noProof="0" smtClean="0">
                <a:ln>
                  <a:noFill/>
                </a:ln>
                <a:solidFill>
                  <a:schemeClr val="tx2"/>
                </a:solidFill>
                <a:uLnTx/>
                <a:uFillTx/>
                <a:latin typeface="Arial" pitchFamily="34" charset="0"/>
                <a:ea typeface="+mj-ea"/>
                <a:cs typeface="Arial" pitchFamily="34" charset="0"/>
              </a:rPr>
              <a:t>-Partie II</a:t>
            </a:r>
            <a:endParaRPr kumimoji="0" lang="en-CA" sz="4000" b="1" i="0" u="none" strike="noStrike" kern="1200" cap="none" spc="0" normalizeH="0" baseline="0" noProof="0" dirty="0">
              <a:ln>
                <a:noFill/>
              </a:ln>
              <a:solidFill>
                <a:schemeClr val="tx2"/>
              </a:solidFill>
              <a:uLnTx/>
              <a:uFillTx/>
              <a:latin typeface="Arial" pitchFamily="34" charset="0"/>
              <a:ea typeface="+mj-ea"/>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628801"/>
            <a:ext cx="8229600" cy="3890254"/>
          </a:xfrm>
        </p:spPr>
        <p:txBody>
          <a:bodyPr/>
          <a:lstStyle/>
          <a:p>
            <a:pPr marL="9525" indent="-9525" eaLnBrk="1" hangingPunct="1">
              <a:spcBef>
                <a:spcPts val="0"/>
              </a:spcBef>
              <a:buNone/>
            </a:pPr>
            <a:r>
              <a:rPr lang="en-CA" sz="2800" b="1" dirty="0" smtClean="0">
                <a:latin typeface="Arial" pitchFamily="34" charset="0"/>
                <a:cs typeface="Arial" pitchFamily="34" charset="0"/>
              </a:rPr>
              <a:t>37. </a:t>
            </a:r>
            <a:r>
              <a:rPr lang="fr-CA" sz="2800" b="1" dirty="0" smtClean="0">
                <a:latin typeface="Arial" pitchFamily="34" charset="0"/>
                <a:cs typeface="Arial" pitchFamily="34" charset="0"/>
              </a:rPr>
              <a:t>Votre bureau a-t-il désigné une coordonnatrice ou un coordonnateur pour les répondantes et répondants en premiers soins/DEA? </a:t>
            </a:r>
            <a:endParaRPr lang="en-CA" sz="2800" b="1" dirty="0" smtClean="0">
              <a:latin typeface="Arial" pitchFamily="34" charset="0"/>
              <a:cs typeface="Arial" pitchFamily="34" charset="0"/>
            </a:endParaRPr>
          </a:p>
          <a:p>
            <a:pPr marL="9525" indent="-9525" eaLnBrk="1" hangingPunct="1">
              <a:spcBef>
                <a:spcPts val="0"/>
              </a:spcBef>
              <a:buNone/>
            </a:pPr>
            <a:endParaRPr lang="en-CA" sz="3200"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82 %         Non :14 %        Ne sais pas :4 %</a:t>
            </a:r>
            <a:r>
              <a:rPr lang="en-CA" sz="3200" dirty="0" smtClean="0">
                <a:latin typeface="Arial" pitchFamily="34" charset="0"/>
                <a:cs typeface="Arial" pitchFamily="34" charset="0"/>
              </a:rPr>
              <a:t> </a:t>
            </a:r>
            <a:endParaRPr lang="fr-CA" sz="3200" dirty="0" smtClean="0">
              <a:latin typeface="Arial" pitchFamily="34" charset="0"/>
              <a:cs typeface="Arial" pitchFamily="34" charset="0"/>
            </a:endParaRPr>
          </a:p>
        </p:txBody>
      </p:sp>
      <p:sp>
        <p:nvSpPr>
          <p:cNvPr id="3" name="Title 2"/>
          <p:cNvSpPr>
            <a:spLocks noGrp="1"/>
          </p:cNvSpPr>
          <p:nvPr>
            <p:ph type="title"/>
          </p:nvPr>
        </p:nvSpPr>
        <p:spPr>
          <a:xfrm>
            <a:off x="467544" y="332656"/>
            <a:ext cx="8229600" cy="1143000"/>
          </a:xfrm>
        </p:spPr>
        <p:txBody>
          <a:bodyPr>
            <a:normAutofit fontScale="90000"/>
          </a:bodyPr>
          <a:lstStyle/>
          <a:p>
            <a:pPr algn="ctr" eaLnBrk="1" hangingPunct="1">
              <a:defRPr/>
            </a:pPr>
            <a:r>
              <a:rPr lang="fr-CA" sz="4000" dirty="0" smtClean="0"/>
              <a:t>RÉPONDANTES ET RÉPONDANTS</a:t>
            </a:r>
            <a:br>
              <a:rPr lang="fr-CA" sz="4000" dirty="0" smtClean="0"/>
            </a:br>
            <a:r>
              <a:rPr lang="fr-CA" sz="4000" dirty="0" smtClean="0"/>
              <a:t>EN PREMIERS SOINS/DEA</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354360" y="1844824"/>
            <a:ext cx="8435280" cy="3703141"/>
          </a:xfrm>
        </p:spPr>
        <p:txBody>
          <a:bodyPr/>
          <a:lstStyle/>
          <a:p>
            <a:pPr marL="9525" indent="-9525" eaLnBrk="1" hangingPunct="1">
              <a:buNone/>
            </a:pPr>
            <a:r>
              <a:rPr lang="en-CA" sz="2800" b="1" dirty="0" smtClean="0">
                <a:latin typeface="Arial" pitchFamily="34" charset="0"/>
                <a:cs typeface="Arial" pitchFamily="34" charset="0"/>
              </a:rPr>
              <a:t>38. </a:t>
            </a:r>
            <a:r>
              <a:rPr lang="fr-CA" sz="2800" b="1" dirty="0" smtClean="0">
                <a:latin typeface="Arial" pitchFamily="34" charset="0"/>
                <a:cs typeface="Arial" pitchFamily="34" charset="0"/>
              </a:rPr>
              <a:t>Répondantes et répondants en premiers soins/DEA? </a:t>
            </a:r>
            <a:endParaRPr lang="en-CA" sz="2800" b="1" dirty="0" smtClean="0">
              <a:latin typeface="Arial" pitchFamily="34" charset="0"/>
              <a:cs typeface="Arial" pitchFamily="34" charset="0"/>
            </a:endParaRPr>
          </a:p>
          <a:p>
            <a:pPr marL="9525" indent="-9525" eaLnBrk="1" hangingPunct="1">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79 %	       Non : 15%	  Ne sais pas : 6 %</a:t>
            </a:r>
          </a:p>
          <a:p>
            <a:pPr marL="9525" indent="-9525" eaLnBrk="1" hangingPunct="1">
              <a:buNone/>
            </a:pPr>
            <a:r>
              <a:rPr lang="en-CA" sz="2800" b="1" dirty="0" smtClean="0">
                <a:latin typeface="Arial" pitchFamily="34" charset="0"/>
                <a:cs typeface="Arial" pitchFamily="34" charset="0"/>
              </a:rPr>
              <a:t>39. </a:t>
            </a:r>
            <a:r>
              <a:rPr lang="en-CA" sz="2800" b="1" dirty="0" err="1" smtClean="0">
                <a:latin typeface="Arial" pitchFamily="34" charset="0"/>
                <a:cs typeface="Arial" pitchFamily="34" charset="0"/>
              </a:rPr>
              <a:t>Appareils</a:t>
            </a:r>
            <a:r>
              <a:rPr lang="en-CA" sz="2800" b="1" dirty="0" smtClean="0">
                <a:latin typeface="Arial" pitchFamily="34" charset="0"/>
                <a:cs typeface="Arial" pitchFamily="34" charset="0"/>
              </a:rPr>
              <a:t> DEA?</a:t>
            </a:r>
            <a:endParaRPr lang="fr-CA" sz="2800" dirty="0" smtClean="0">
              <a:latin typeface="Arial" pitchFamily="34" charset="0"/>
              <a:cs typeface="Arial" pitchFamily="34" charset="0"/>
            </a:endParaRPr>
          </a:p>
          <a:p>
            <a:pPr marL="9525" indent="-9525" eaLnBrk="1" hangingPunct="1">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80 %	       Non : 14%	  Ne sais pas : 6 % </a:t>
            </a:r>
          </a:p>
          <a:p>
            <a:pPr marL="9525" indent="-9525" eaLnBrk="1" hangingPunct="1">
              <a:buNone/>
            </a:pPr>
            <a:r>
              <a:rPr lang="en-CA" sz="2800" b="1" dirty="0" smtClean="0">
                <a:latin typeface="Arial" pitchFamily="34" charset="0"/>
                <a:cs typeface="Arial" pitchFamily="34" charset="0"/>
              </a:rPr>
              <a:t>40. </a:t>
            </a:r>
            <a:r>
              <a:rPr lang="fr-CA" sz="2800" b="1" dirty="0" smtClean="0">
                <a:latin typeface="Arial" pitchFamily="34" charset="0"/>
                <a:cs typeface="Arial" pitchFamily="34" charset="0"/>
              </a:rPr>
              <a:t>Trousses de premiers soins? </a:t>
            </a:r>
          </a:p>
          <a:p>
            <a:pPr marL="9525" indent="-9525" eaLnBrk="1" hangingPunct="1">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80 %	       Non : 13%	  Ne sais pas : 7 % </a:t>
            </a:r>
            <a:endParaRPr lang="fr-CA" sz="2800" dirty="0" smtClean="0">
              <a:latin typeface="Arial" pitchFamily="34" charset="0"/>
              <a:cs typeface="Arial" pitchFamily="34" charset="0"/>
            </a:endParaRPr>
          </a:p>
          <a:p>
            <a:pPr eaLnBrk="1" hangingPunct="1"/>
            <a:endParaRPr lang="fr-CA" dirty="0" smtClean="0"/>
          </a:p>
        </p:txBody>
      </p:sp>
      <p:sp>
        <p:nvSpPr>
          <p:cNvPr id="3" name="Title 2"/>
          <p:cNvSpPr>
            <a:spLocks noGrp="1"/>
          </p:cNvSpPr>
          <p:nvPr>
            <p:ph type="title"/>
          </p:nvPr>
        </p:nvSpPr>
        <p:spPr>
          <a:xfrm>
            <a:off x="457200" y="332656"/>
            <a:ext cx="8229600" cy="1440160"/>
          </a:xfrm>
        </p:spPr>
        <p:txBody>
          <a:bodyPr>
            <a:noAutofit/>
          </a:bodyPr>
          <a:lstStyle/>
          <a:p>
            <a:pPr algn="ctr" eaLnBrk="1" hangingPunct="1">
              <a:defRPr/>
            </a:pPr>
            <a:r>
              <a:rPr lang="fr-CA" sz="3200" dirty="0" smtClean="0"/>
              <a:t>Le comité est-il ou a-t-il été consulté sur le nombre et l’emplacement des : </a:t>
            </a:r>
            <a:endParaRPr lang="fr-CA" sz="32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3960440"/>
          </a:xfrm>
        </p:spPr>
        <p:txBody>
          <a:bodyPr/>
          <a:lstStyle/>
          <a:p>
            <a:pPr marL="3175" indent="-3175">
              <a:buNone/>
            </a:pPr>
            <a:r>
              <a:rPr lang="en-CA" sz="3200" b="1" dirty="0" err="1" smtClean="0">
                <a:latin typeface="Arial" pitchFamily="34" charset="0"/>
                <a:cs typeface="Arial" pitchFamily="34" charset="0"/>
              </a:rPr>
              <a:t>Secouristes</a:t>
            </a:r>
            <a:endParaRPr lang="en-CA" sz="3200" b="1" dirty="0" smtClean="0">
              <a:latin typeface="Arial" pitchFamily="34" charset="0"/>
              <a:cs typeface="Arial" pitchFamily="34" charset="0"/>
            </a:endParaRPr>
          </a:p>
          <a:p>
            <a:pPr marL="0" indent="0">
              <a:spcBef>
                <a:spcPts val="0"/>
              </a:spcBef>
              <a:buNone/>
            </a:pPr>
            <a:endParaRPr lang="en-CA" sz="3200" b="1" dirty="0" smtClean="0">
              <a:latin typeface="Arial" pitchFamily="34" charset="0"/>
              <a:cs typeface="Arial" pitchFamily="34" charset="0"/>
            </a:endParaRPr>
          </a:p>
          <a:p>
            <a:pPr marL="0" indent="0">
              <a:spcBef>
                <a:spcPts val="0"/>
              </a:spcBef>
              <a:buNone/>
            </a:pPr>
            <a:r>
              <a:rPr lang="en-CA" sz="3200" b="1" dirty="0" smtClean="0">
                <a:latin typeface="Arial" pitchFamily="34" charset="0"/>
                <a:cs typeface="Arial" pitchFamily="34" charset="0"/>
              </a:rPr>
              <a:t>16.3</a:t>
            </a:r>
            <a:r>
              <a:rPr lang="en-CA" sz="3200" dirty="0" smtClean="0">
                <a:latin typeface="Arial" pitchFamily="34" charset="0"/>
                <a:cs typeface="Arial" pitchFamily="34" charset="0"/>
              </a:rPr>
              <a:t> (1)	</a:t>
            </a:r>
            <a:r>
              <a:rPr lang="fr-FR" sz="3200" dirty="0" smtClean="0">
                <a:latin typeface="Arial" pitchFamily="34" charset="0"/>
                <a:cs typeface="Arial" pitchFamily="34" charset="0"/>
              </a:rPr>
              <a:t>L’employeur doit veiller à la </a:t>
            </a:r>
            <a:r>
              <a:rPr lang="fr-FR" sz="3200" dirty="0" smtClean="0">
                <a:latin typeface="Arial" pitchFamily="34" charset="0"/>
                <a:cs typeface="Arial" pitchFamily="34" charset="0"/>
              </a:rPr>
              <a:t>			présence </a:t>
            </a:r>
            <a:r>
              <a:rPr lang="fr-FR" sz="3200" dirty="0" smtClean="0">
                <a:latin typeface="Arial" pitchFamily="34" charset="0"/>
                <a:cs typeface="Arial" pitchFamily="34" charset="0"/>
              </a:rPr>
              <a:t>d’un secouriste dans </a:t>
            </a:r>
            <a:r>
              <a:rPr lang="fr-FR" sz="3200" dirty="0" smtClean="0">
                <a:latin typeface="Arial" pitchFamily="34" charset="0"/>
                <a:cs typeface="Arial" pitchFamily="34" charset="0"/>
              </a:rPr>
              <a:t>		un </a:t>
            </a:r>
            <a:r>
              <a:rPr lang="fr-FR" sz="3200" dirty="0" smtClean="0">
                <a:latin typeface="Arial" pitchFamily="34" charset="0"/>
                <a:cs typeface="Arial" pitchFamily="34" charset="0"/>
              </a:rPr>
              <a:t>lieu de travail où se </a:t>
            </a:r>
            <a:r>
              <a:rPr lang="fr-FR" sz="3200" dirty="0" smtClean="0">
                <a:latin typeface="Arial" pitchFamily="34" charset="0"/>
                <a:cs typeface="Arial" pitchFamily="34" charset="0"/>
              </a:rPr>
              <a:t>				trouvent </a:t>
            </a:r>
            <a:r>
              <a:rPr lang="fr-FR" sz="3200" dirty="0" smtClean="0">
                <a:latin typeface="Arial" pitchFamily="34" charset="0"/>
                <a:cs typeface="Arial" pitchFamily="34" charset="0"/>
              </a:rPr>
              <a:t>au moins six </a:t>
            </a:r>
            <a:r>
              <a:rPr lang="fr-FR" sz="3200" dirty="0" smtClean="0">
                <a:latin typeface="Arial" pitchFamily="34" charset="0"/>
                <a:cs typeface="Arial" pitchFamily="34" charset="0"/>
              </a:rPr>
              <a:t>				employés </a:t>
            </a:r>
            <a:r>
              <a:rPr lang="fr-FR" sz="3200" dirty="0" smtClean="0">
                <a:latin typeface="Arial" pitchFamily="34" charset="0"/>
                <a:cs typeface="Arial" pitchFamily="34" charset="0"/>
              </a:rPr>
              <a:t>à </a:t>
            </a:r>
            <a:r>
              <a:rPr lang="fr-FR" sz="3200" dirty="0" smtClean="0">
                <a:latin typeface="Arial" pitchFamily="34" charset="0"/>
                <a:cs typeface="Arial" pitchFamily="34" charset="0"/>
              </a:rPr>
              <a:t>un </a:t>
            </a:r>
            <a:r>
              <a:rPr lang="fr-FR" sz="3200" dirty="0" smtClean="0">
                <a:latin typeface="Arial" pitchFamily="34" charset="0"/>
                <a:cs typeface="Arial" pitchFamily="34" charset="0"/>
              </a:rPr>
              <a:t>moment </a:t>
            </a:r>
            <a:r>
              <a:rPr lang="fr-FR" sz="3200" dirty="0" smtClean="0">
                <a:latin typeface="Arial" pitchFamily="34" charset="0"/>
                <a:cs typeface="Arial" pitchFamily="34" charset="0"/>
              </a:rPr>
              <a:t>				quelconque</a:t>
            </a:r>
            <a:r>
              <a:rPr lang="fr-FR" sz="3200" dirty="0" smtClean="0">
                <a:latin typeface="Arial" pitchFamily="34" charset="0"/>
                <a:cs typeface="Arial" pitchFamily="34" charset="0"/>
              </a:rPr>
              <a:t>.</a:t>
            </a:r>
          </a:p>
          <a:p>
            <a:pPr marL="0" indent="0">
              <a:spcBef>
                <a:spcPts val="0"/>
              </a:spcBef>
              <a:buNone/>
            </a:pPr>
            <a:endParaRPr lang="en-CA" sz="2800" dirty="0" smtClean="0">
              <a:latin typeface="Arial" pitchFamily="34" charset="0"/>
              <a:cs typeface="Arial" pitchFamily="34" charset="0"/>
            </a:endParaRPr>
          </a:p>
          <a:p>
            <a:pPr>
              <a:buNone/>
            </a:pPr>
            <a:endParaRPr lang="en-CA" dirty="0"/>
          </a:p>
        </p:txBody>
      </p:sp>
      <p:sp>
        <p:nvSpPr>
          <p:cNvPr id="3" name="Title 2"/>
          <p:cNvSpPr>
            <a:spLocks noGrp="1"/>
          </p:cNvSpPr>
          <p:nvPr>
            <p:ph type="title"/>
          </p:nvPr>
        </p:nvSpPr>
        <p:spPr/>
        <p:txBody>
          <a:bodyPr>
            <a:noAutofit/>
          </a:bodyPr>
          <a:lstStyle/>
          <a:p>
            <a:pPr algn="ctr"/>
            <a:r>
              <a:rPr lang="fr-FR" sz="4000" dirty="0" smtClean="0">
                <a:effectLst/>
                <a:latin typeface="Arial" pitchFamily="34" charset="0"/>
                <a:cs typeface="Arial" pitchFamily="34" charset="0"/>
              </a:rPr>
              <a:t>Règlement canadien sur la santé et la sécurité au travail</a:t>
            </a:r>
            <a:endParaRPr lang="en-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554969"/>
            <a:ext cx="8229600" cy="3748062"/>
          </a:xfrm>
        </p:spPr>
        <p:txBody>
          <a:bodyPr/>
          <a:lstStyle/>
          <a:p>
            <a:pPr marL="11113" indent="-11113" eaLnBrk="1" hangingPunct="1">
              <a:spcBef>
                <a:spcPts val="0"/>
              </a:spcBef>
              <a:buNone/>
            </a:pPr>
            <a:r>
              <a:rPr lang="en-CA" sz="2800" b="1" dirty="0" smtClean="0">
                <a:latin typeface="Arial" pitchFamily="34" charset="0"/>
                <a:cs typeface="Arial" pitchFamily="34" charset="0"/>
              </a:rPr>
              <a:t>41. </a:t>
            </a:r>
            <a:r>
              <a:rPr lang="fr-CA" sz="2800" b="1" dirty="0" smtClean="0">
                <a:latin typeface="Arial" pitchFamily="34" charset="0"/>
                <a:cs typeface="Arial" pitchFamily="34" charset="0"/>
              </a:rPr>
              <a:t>Votre bureau fait-il la promotion d’un environnement exempt d’odeurs?</a:t>
            </a:r>
            <a:endParaRPr lang="en-CA" sz="2800" b="1" dirty="0" smtClean="0">
              <a:latin typeface="Arial" pitchFamily="34" charset="0"/>
              <a:cs typeface="Arial" pitchFamily="34" charset="0"/>
            </a:endParaRPr>
          </a:p>
          <a:p>
            <a:pPr marL="11113" indent="-11113" eaLnBrk="1" hangingPunct="1">
              <a:spcBef>
                <a:spcPts val="0"/>
              </a:spcBef>
              <a:buNone/>
            </a:pPr>
            <a:endParaRPr lang="fr-CA" sz="2800" dirty="0" smtClean="0">
              <a:latin typeface="Arial" pitchFamily="34" charset="0"/>
              <a:cs typeface="Arial" pitchFamily="34" charset="0"/>
            </a:endParaRPr>
          </a:p>
          <a:p>
            <a:pPr marL="11113" indent="-11113" eaLnBrk="1" hangingPunct="1">
              <a:spcBef>
                <a:spcPts val="0"/>
              </a:spcBef>
              <a:buNone/>
            </a:pPr>
            <a:r>
              <a:rPr lang="en-CA" sz="2800" b="1" dirty="0" err="1" smtClean="0">
                <a:latin typeface="Arial" pitchFamily="34" charset="0"/>
                <a:cs typeface="Arial" pitchFamily="34" charset="0"/>
              </a:rPr>
              <a:t>Oui</a:t>
            </a:r>
            <a:r>
              <a:rPr lang="en-CA" sz="2800" b="1" dirty="0" smtClean="0">
                <a:latin typeface="Arial" pitchFamily="34" charset="0"/>
                <a:cs typeface="Arial" pitchFamily="34" charset="0"/>
              </a:rPr>
              <a:t> :				</a:t>
            </a:r>
            <a:r>
              <a:rPr lang="en-CA" sz="2800" dirty="0" smtClean="0">
                <a:latin typeface="Arial" pitchFamily="34" charset="0"/>
                <a:cs typeface="Arial" pitchFamily="34" charset="0"/>
              </a:rPr>
              <a:t>84 % </a:t>
            </a:r>
          </a:p>
          <a:p>
            <a:pPr marL="11113" indent="-11113" eaLnBrk="1" hangingPunct="1">
              <a:spcBef>
                <a:spcPts val="0"/>
              </a:spcBef>
              <a:buNone/>
            </a:pPr>
            <a:endParaRPr lang="en-CA" sz="2800"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Non :				</a:t>
            </a:r>
            <a:r>
              <a:rPr lang="en-CA" sz="2800" dirty="0" smtClean="0">
                <a:latin typeface="Arial" pitchFamily="34" charset="0"/>
                <a:cs typeface="Arial" pitchFamily="34" charset="0"/>
              </a:rPr>
              <a:t>14 % </a:t>
            </a:r>
          </a:p>
          <a:p>
            <a:pPr marL="11113" indent="-11113" eaLnBrk="1" hangingPunct="1">
              <a:spcBef>
                <a:spcPts val="0"/>
              </a:spcBef>
              <a:buNone/>
            </a:pPr>
            <a:endParaRPr lang="en-CA" sz="2800" dirty="0" smtClean="0">
              <a:latin typeface="Arial" pitchFamily="34" charset="0"/>
              <a:cs typeface="Arial" pitchFamily="34" charset="0"/>
            </a:endParaRPr>
          </a:p>
          <a:p>
            <a:pPr marL="11113" indent="-11113" eaLnBrk="1" hangingPunct="1">
              <a:spcBef>
                <a:spcPts val="0"/>
              </a:spcBef>
              <a:buNone/>
            </a:pPr>
            <a:r>
              <a:rPr lang="en-CA" sz="2800" b="1" dirty="0" smtClean="0">
                <a:latin typeface="Arial" pitchFamily="34" charset="0"/>
                <a:cs typeface="Arial" pitchFamily="34" charset="0"/>
              </a:rPr>
              <a:t>Ne sais pas :		</a:t>
            </a:r>
            <a:r>
              <a:rPr lang="en-CA" sz="2800" dirty="0" smtClean="0">
                <a:latin typeface="Arial" pitchFamily="34" charset="0"/>
                <a:cs typeface="Arial" pitchFamily="34" charset="0"/>
              </a:rPr>
              <a:t>2 % </a:t>
            </a:r>
            <a:endParaRPr lang="fr-CA" sz="2800" dirty="0" smtClean="0">
              <a:latin typeface="Arial" pitchFamily="34" charset="0"/>
              <a:cs typeface="Arial" pitchFamily="34" charset="0"/>
            </a:endParaRPr>
          </a:p>
        </p:txBody>
      </p:sp>
      <p:sp>
        <p:nvSpPr>
          <p:cNvPr id="3" name="Title 2"/>
          <p:cNvSpPr>
            <a:spLocks noGrp="1"/>
          </p:cNvSpPr>
          <p:nvPr>
            <p:ph type="title"/>
          </p:nvPr>
        </p:nvSpPr>
        <p:spPr>
          <a:xfrm>
            <a:off x="457200" y="274638"/>
            <a:ext cx="8229600" cy="1143000"/>
          </a:xfrm>
        </p:spPr>
        <p:txBody>
          <a:bodyPr>
            <a:normAutofit fontScale="90000"/>
          </a:bodyPr>
          <a:lstStyle/>
          <a:p>
            <a:pPr algn="ctr" eaLnBrk="1" hangingPunct="1">
              <a:defRPr/>
            </a:pPr>
            <a:r>
              <a:rPr lang="fr-CA" sz="4000" dirty="0" smtClean="0">
                <a:latin typeface="Arial" pitchFamily="34" charset="0"/>
                <a:cs typeface="Arial" pitchFamily="34" charset="0"/>
              </a:rPr>
              <a:t>SENSIBILITÉS AUX PRODUITS CHIMIQUES</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268760"/>
            <a:ext cx="8507288" cy="4392488"/>
          </a:xfrm>
        </p:spPr>
        <p:txBody>
          <a:bodyPr/>
          <a:lstStyle/>
          <a:p>
            <a:pPr marL="9525" indent="-9525" eaLnBrk="1" hangingPunct="1">
              <a:spcBef>
                <a:spcPts val="0"/>
              </a:spcBef>
              <a:buNone/>
            </a:pPr>
            <a:r>
              <a:rPr lang="en-CA" sz="2400" b="1" dirty="0" smtClean="0">
                <a:latin typeface="Arial" pitchFamily="34" charset="0"/>
                <a:cs typeface="Arial" pitchFamily="34" charset="0"/>
              </a:rPr>
              <a:t>42. </a:t>
            </a:r>
            <a:r>
              <a:rPr lang="en-CA" sz="2400" b="1" dirty="0" err="1" smtClean="0">
                <a:latin typeface="Arial" pitchFamily="34" charset="0"/>
                <a:cs typeface="Arial" pitchFamily="34" charset="0"/>
              </a:rPr>
              <a:t>Évaluations</a:t>
            </a:r>
            <a:r>
              <a:rPr lang="en-CA" sz="2400" b="1" dirty="0" smtClean="0">
                <a:latin typeface="Arial" pitchFamily="34" charset="0"/>
                <a:cs typeface="Arial" pitchFamily="34" charset="0"/>
              </a:rPr>
              <a:t> </a:t>
            </a:r>
            <a:r>
              <a:rPr lang="en-CA" sz="2400" b="1" dirty="0" err="1" smtClean="0">
                <a:latin typeface="Arial" pitchFamily="34" charset="0"/>
                <a:cs typeface="Arial" pitchFamily="34" charset="0"/>
              </a:rPr>
              <a:t>ergonomiques</a:t>
            </a:r>
            <a:r>
              <a:rPr lang="en-CA" sz="2400" b="1" dirty="0" smtClean="0">
                <a:latin typeface="Arial" pitchFamily="34" charset="0"/>
                <a:cs typeface="Arial" pitchFamily="34" charset="0"/>
              </a:rPr>
              <a:t> </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66 %		Non : 14 %		Ne sais pas : 20 %</a:t>
            </a:r>
          </a:p>
          <a:p>
            <a:pPr marL="9525" indent="-9525" eaLnBrk="1" hangingPunct="1">
              <a:spcBef>
                <a:spcPts val="0"/>
              </a:spcBef>
              <a:buNone/>
            </a:pPr>
            <a:endParaRPr lang="fr-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43. </a:t>
            </a:r>
            <a:r>
              <a:rPr lang="fr-CA" sz="2400" b="1" dirty="0" smtClean="0">
                <a:latin typeface="Arial" pitchFamily="34" charset="0"/>
                <a:cs typeface="Arial" pitchFamily="34" charset="0"/>
              </a:rPr>
              <a:t>Vérification de la qualité de l’air </a:t>
            </a:r>
            <a:endParaRPr lang="fr-CA" sz="2400" dirty="0" smtClean="0">
              <a:latin typeface="Arial" pitchFamily="34" charset="0"/>
              <a:cs typeface="Arial" pitchFamily="34" charset="0"/>
            </a:endParaRP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26 %		Non : 29 %		Ne sais pas : 45 %</a:t>
            </a:r>
          </a:p>
          <a:p>
            <a:pPr marL="9525" indent="-9525" eaLnBrk="1" hangingPunct="1">
              <a:spcBef>
                <a:spcPts val="0"/>
              </a:spcBef>
              <a:buNone/>
            </a:pPr>
            <a:endParaRPr lang="en-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44. Aptitudes au travail </a:t>
            </a:r>
          </a:p>
          <a:p>
            <a:pPr marL="9525" indent="-9525"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32 %		Non : 21 %		Ne sais pas : 47 %</a:t>
            </a:r>
          </a:p>
          <a:p>
            <a:pPr marL="9525" indent="-9525" eaLnBrk="1" hangingPunct="1">
              <a:spcBef>
                <a:spcPts val="0"/>
              </a:spcBef>
              <a:buNone/>
            </a:pPr>
            <a:r>
              <a:rPr lang="en-CA" sz="2400" dirty="0" smtClean="0">
                <a:latin typeface="Arial" pitchFamily="34" charset="0"/>
                <a:cs typeface="Arial" pitchFamily="34" charset="0"/>
              </a:rPr>
              <a:t> </a:t>
            </a:r>
            <a:endParaRPr lang="fr-CA" sz="2400" dirty="0" smtClean="0">
              <a:latin typeface="Arial" pitchFamily="34" charset="0"/>
              <a:cs typeface="Arial" pitchFamily="34" charset="0"/>
            </a:endParaRPr>
          </a:p>
          <a:p>
            <a:pPr marL="9525" indent="-9525" eaLnBrk="1" hangingPunct="1">
              <a:spcBef>
                <a:spcPts val="0"/>
              </a:spcBef>
              <a:buNone/>
            </a:pPr>
            <a:r>
              <a:rPr lang="en-CA" sz="2400" b="1" dirty="0" smtClean="0">
                <a:latin typeface="Arial" pitchFamily="34" charset="0"/>
                <a:cs typeface="Arial" pitchFamily="34" charset="0"/>
              </a:rPr>
              <a:t>46. </a:t>
            </a:r>
            <a:r>
              <a:rPr lang="fr-CA" sz="2400" b="1" dirty="0" smtClean="0">
                <a:latin typeface="Arial" pitchFamily="34" charset="0"/>
                <a:cs typeface="Arial" pitchFamily="34" charset="0"/>
              </a:rPr>
              <a:t>Si oui, le comité a-t-il été satisfait de leur service? </a:t>
            </a:r>
            <a:r>
              <a:rPr lang="fr-CA" sz="2400" b="1" dirty="0" smtClean="0"/>
              <a:t>   </a:t>
            </a:r>
            <a:endParaRPr lang="en-CA" sz="2400" b="1" dirty="0" smtClean="0">
              <a:latin typeface="Arial" pitchFamily="34" charset="0"/>
              <a:cs typeface="Arial" pitchFamily="34" charset="0"/>
            </a:endParaRPr>
          </a:p>
          <a:p>
            <a:pPr marL="9525" indent="-9525" eaLnBrk="1" hangingPunct="1">
              <a:spcBef>
                <a:spcPts val="0"/>
              </a:spcBef>
              <a:buNone/>
            </a:pPr>
            <a:r>
              <a:rPr lang="en-CA" sz="2400" dirty="0" err="1" smtClean="0">
                <a:latin typeface="Arial" pitchFamily="34" charset="0"/>
                <a:cs typeface="Arial" pitchFamily="34" charset="0"/>
              </a:rPr>
              <a:t>Toujours</a:t>
            </a:r>
            <a:r>
              <a:rPr lang="en-CA" sz="2400" dirty="0" smtClean="0">
                <a:latin typeface="Arial" pitchFamily="34" charset="0"/>
                <a:cs typeface="Arial" pitchFamily="34" charset="0"/>
              </a:rPr>
              <a:t> : 45 %	</a:t>
            </a:r>
            <a:r>
              <a:rPr lang="en-CA" sz="2400" dirty="0" err="1" smtClean="0">
                <a:latin typeface="Arial" pitchFamily="34" charset="0"/>
                <a:cs typeface="Arial" pitchFamily="34" charset="0"/>
              </a:rPr>
              <a:t>Parfois</a:t>
            </a:r>
            <a:r>
              <a:rPr lang="en-CA" sz="2400" dirty="0" smtClean="0">
                <a:latin typeface="Arial" pitchFamily="34" charset="0"/>
                <a:cs typeface="Arial" pitchFamily="34" charset="0"/>
              </a:rPr>
              <a:t> : 53 %	</a:t>
            </a:r>
            <a:r>
              <a:rPr lang="en-CA" sz="2400" dirty="0" err="1" smtClean="0">
                <a:latin typeface="Arial" pitchFamily="34" charset="0"/>
                <a:cs typeface="Arial" pitchFamily="34" charset="0"/>
              </a:rPr>
              <a:t>Jamais</a:t>
            </a:r>
            <a:r>
              <a:rPr lang="en-CA" sz="2400" dirty="0" smtClean="0">
                <a:latin typeface="Arial" pitchFamily="34" charset="0"/>
                <a:cs typeface="Arial" pitchFamily="34" charset="0"/>
              </a:rPr>
              <a:t> : 2 %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88640"/>
            <a:ext cx="8229600" cy="1008112"/>
          </a:xfrm>
        </p:spPr>
        <p:txBody>
          <a:bodyPr>
            <a:normAutofit fontScale="90000"/>
          </a:bodyPr>
          <a:lstStyle/>
          <a:p>
            <a:pPr algn="ctr" eaLnBrk="1" hangingPunct="1">
              <a:defRPr/>
            </a:pPr>
            <a:r>
              <a:rPr lang="en-CA" sz="2800" dirty="0" smtClean="0">
                <a:latin typeface="Arial" pitchFamily="34" charset="0"/>
                <a:cs typeface="Arial" pitchFamily="34" charset="0"/>
              </a:rPr>
              <a:t>VOTRE BUREAU A-T-IL UTILISÉ AIM (</a:t>
            </a:r>
            <a:r>
              <a:rPr lang="en-CA" sz="2800" dirty="0" err="1" smtClean="0">
                <a:latin typeface="Arial" pitchFamily="34" charset="0"/>
                <a:cs typeface="Arial" pitchFamily="34" charset="0"/>
              </a:rPr>
              <a:t>fournisseur</a:t>
            </a:r>
            <a:r>
              <a:rPr lang="en-CA" sz="2800" dirty="0" smtClean="0">
                <a:latin typeface="Arial" pitchFamily="34" charset="0"/>
                <a:cs typeface="Arial" pitchFamily="34" charset="0"/>
              </a:rPr>
              <a:t> de services de </a:t>
            </a:r>
            <a:r>
              <a:rPr lang="en-CA" sz="2800" dirty="0" err="1" smtClean="0">
                <a:latin typeface="Arial" pitchFamily="34" charset="0"/>
                <a:cs typeface="Arial" pitchFamily="34" charset="0"/>
              </a:rPr>
              <a:t>soins</a:t>
            </a:r>
            <a:r>
              <a:rPr lang="en-CA" sz="2800" dirty="0" smtClean="0">
                <a:latin typeface="Arial" pitchFamily="34" charset="0"/>
                <a:cs typeface="Arial" pitchFamily="34" charset="0"/>
              </a:rPr>
              <a:t> de santé) POUR CE QUI SUIT?</a:t>
            </a:r>
            <a:endParaRPr lang="fr-CA" sz="26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67544" y="1309924"/>
            <a:ext cx="8147248" cy="4238153"/>
          </a:xfrm>
        </p:spPr>
        <p:txBody>
          <a:bodyPr/>
          <a:lstStyle/>
          <a:p>
            <a:pPr marL="9525" indent="-9525" eaLnBrk="1" hangingPunct="1">
              <a:spcBef>
                <a:spcPts val="0"/>
              </a:spcBef>
              <a:buNone/>
            </a:pPr>
            <a:r>
              <a:rPr lang="en-CA" sz="2800" b="1" dirty="0" smtClean="0">
                <a:latin typeface="Arial" pitchFamily="34" charset="0"/>
                <a:cs typeface="Arial" pitchFamily="34" charset="0"/>
              </a:rPr>
              <a:t>47. </a:t>
            </a:r>
            <a:r>
              <a:rPr lang="en-CA" sz="2800" b="1" dirty="0" err="1" smtClean="0">
                <a:latin typeface="Arial" pitchFamily="34" charset="0"/>
                <a:cs typeface="Arial" pitchFamily="34" charset="0"/>
              </a:rPr>
              <a:t>Semaine</a:t>
            </a:r>
            <a:r>
              <a:rPr lang="en-CA" sz="2800" b="1" dirty="0" smtClean="0">
                <a:latin typeface="Arial" pitchFamily="34" charset="0"/>
                <a:cs typeface="Arial" pitchFamily="34" charset="0"/>
              </a:rPr>
              <a:t> NASST</a:t>
            </a: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60 %	    Non : 34 %	Ne sais pas : 6 %</a:t>
            </a:r>
          </a:p>
          <a:p>
            <a:pPr marL="9525" indent="-9525" eaLnBrk="1" hangingPunct="1">
              <a:spcBef>
                <a:spcPts val="0"/>
              </a:spcBef>
              <a:buNone/>
            </a:pPr>
            <a:endParaRPr lang="en-CA" sz="2800" b="1"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48. </a:t>
            </a:r>
            <a:r>
              <a:rPr lang="en-CA" sz="2800" b="1" dirty="0" err="1" smtClean="0">
                <a:latin typeface="Arial" pitchFamily="34" charset="0"/>
                <a:cs typeface="Arial" pitchFamily="34" charset="0"/>
              </a:rPr>
              <a:t>Semaine</a:t>
            </a:r>
            <a:r>
              <a:rPr lang="en-CA" sz="2800" b="1" dirty="0" smtClean="0">
                <a:latin typeface="Arial" pitchFamily="34" charset="0"/>
                <a:cs typeface="Arial" pitchFamily="34" charset="0"/>
              </a:rPr>
              <a:t> de </a:t>
            </a:r>
            <a:r>
              <a:rPr lang="en-CA" sz="2800" b="1" dirty="0" err="1" smtClean="0">
                <a:latin typeface="Arial" pitchFamily="34" charset="0"/>
                <a:cs typeface="Arial" pitchFamily="34" charset="0"/>
              </a:rPr>
              <a:t>planification</a:t>
            </a:r>
            <a:r>
              <a:rPr lang="en-CA" sz="2800" b="1" dirty="0" smtClean="0">
                <a:latin typeface="Arial" pitchFamily="34" charset="0"/>
                <a:cs typeface="Arial" pitchFamily="34" charset="0"/>
              </a:rPr>
              <a:t> des </a:t>
            </a:r>
            <a:r>
              <a:rPr lang="en-CA" sz="2800" b="1" dirty="0" err="1" smtClean="0">
                <a:latin typeface="Arial" pitchFamily="34" charset="0"/>
                <a:cs typeface="Arial" pitchFamily="34" charset="0"/>
              </a:rPr>
              <a:t>évacuations</a:t>
            </a:r>
            <a:r>
              <a:rPr lang="en-CA" sz="2800" b="1" dirty="0" smtClean="0">
                <a:latin typeface="Arial" pitchFamily="34" charset="0"/>
                <a:cs typeface="Arial" pitchFamily="34" charset="0"/>
              </a:rPr>
              <a:t> </a:t>
            </a:r>
            <a:r>
              <a:rPr lang="en-CA" sz="2800" b="1" dirty="0" err="1" smtClean="0">
                <a:latin typeface="Arial" pitchFamily="34" charset="0"/>
                <a:cs typeface="Arial" pitchFamily="34" charset="0"/>
              </a:rPr>
              <a:t>d’urgence</a:t>
            </a:r>
            <a:endParaRPr lang="en-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38 %	    Non : 48 %	Ne sais pas : 14 %</a:t>
            </a:r>
          </a:p>
          <a:p>
            <a:pPr marL="9525" indent="-9525" eaLnBrk="1" hangingPunct="1">
              <a:spcBef>
                <a:spcPts val="0"/>
              </a:spcBef>
              <a:buNone/>
            </a:pPr>
            <a:endParaRPr lang="en-CA" sz="2800" b="1"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49. Jour de </a:t>
            </a:r>
            <a:r>
              <a:rPr lang="en-CA" sz="2800" b="1" dirty="0" err="1" smtClean="0">
                <a:latin typeface="Arial" pitchFamily="34" charset="0"/>
                <a:cs typeface="Arial" pitchFamily="34" charset="0"/>
              </a:rPr>
              <a:t>deuil</a:t>
            </a:r>
            <a:r>
              <a:rPr lang="en-CA" sz="2800" b="1" dirty="0" smtClean="0">
                <a:latin typeface="Arial" pitchFamily="34" charset="0"/>
                <a:cs typeface="Arial" pitchFamily="34" charset="0"/>
              </a:rPr>
              <a:t> (28 </a:t>
            </a:r>
            <a:r>
              <a:rPr lang="en-CA" sz="2800" b="1" dirty="0" err="1" smtClean="0">
                <a:latin typeface="Arial" pitchFamily="34" charset="0"/>
                <a:cs typeface="Arial" pitchFamily="34" charset="0"/>
              </a:rPr>
              <a:t>avril</a:t>
            </a:r>
            <a:r>
              <a:rPr lang="en-CA" sz="2800" b="1" dirty="0" smtClean="0">
                <a:latin typeface="Arial" pitchFamily="34" charset="0"/>
                <a:cs typeface="Arial" pitchFamily="34" charset="0"/>
              </a:rPr>
              <a:t>)</a:t>
            </a: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48 %	    Non : 40 %	Ne sais pas : 12 %</a:t>
            </a: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a:p>
            <a:pPr marL="9525" indent="-9525" eaLnBrk="1" hangingPunct="1">
              <a:spcBef>
                <a:spcPts val="0"/>
              </a:spcBef>
              <a:buNone/>
            </a:pPr>
            <a:endParaRPr lang="en-CA" sz="2600" dirty="0" smtClean="0">
              <a:latin typeface="Arial" pitchFamily="34" charset="0"/>
              <a:cs typeface="Arial" pitchFamily="34" charset="0"/>
            </a:endParaRPr>
          </a:p>
          <a:p>
            <a:pPr marL="9525" indent="-9525" eaLnBrk="1" hangingPunct="1">
              <a:spcBef>
                <a:spcPts val="0"/>
              </a:spcBef>
              <a:buNone/>
            </a:pPr>
            <a:r>
              <a:rPr lang="en-CA" sz="2600" dirty="0" smtClean="0">
                <a:latin typeface="Arial" pitchFamily="34" charset="0"/>
                <a:cs typeface="Arial" pitchFamily="34" charset="0"/>
              </a:rPr>
              <a:t> </a:t>
            </a:r>
            <a:endParaRPr lang="fr-CA" sz="2600" dirty="0" smtClean="0">
              <a:latin typeface="Arial" pitchFamily="34" charset="0"/>
              <a:cs typeface="Arial" pitchFamily="34" charset="0"/>
            </a:endParaRPr>
          </a:p>
        </p:txBody>
      </p:sp>
      <p:sp>
        <p:nvSpPr>
          <p:cNvPr id="3" name="Title 2"/>
          <p:cNvSpPr>
            <a:spLocks noGrp="1"/>
          </p:cNvSpPr>
          <p:nvPr>
            <p:ph type="title"/>
          </p:nvPr>
        </p:nvSpPr>
        <p:spPr>
          <a:xfrm>
            <a:off x="457200" y="116632"/>
            <a:ext cx="8229600" cy="1080120"/>
          </a:xfrm>
        </p:spPr>
        <p:txBody>
          <a:bodyPr>
            <a:noAutofit/>
          </a:bodyPr>
          <a:lstStyle/>
          <a:p>
            <a:pPr algn="ctr" eaLnBrk="1" hangingPunct="1">
              <a:defRPr/>
            </a:pPr>
            <a:r>
              <a:rPr lang="fr-CA" sz="2800" dirty="0" smtClean="0"/>
              <a:t>LE COMITÉ PARTICIPE-T-IL OU COORDONNE-T-IL LES ÉVÉNEMENTS DE S&amp;S QUI SUIS?</a:t>
            </a:r>
            <a:endParaRPr lang="fr-CA" sz="28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9525" indent="-9525" eaLnBrk="1" hangingPunct="1">
              <a:spcBef>
                <a:spcPts val="0"/>
              </a:spcBef>
              <a:buNone/>
            </a:pPr>
            <a:r>
              <a:rPr lang="en-CA" sz="2800" b="1" dirty="0" smtClean="0">
                <a:latin typeface="Arial" pitchFamily="34" charset="0"/>
                <a:cs typeface="Arial" pitchFamily="34" charset="0"/>
              </a:rPr>
              <a:t>50. </a:t>
            </a:r>
            <a:r>
              <a:rPr lang="fr-CA" sz="2800" b="1" dirty="0" smtClean="0">
                <a:latin typeface="Arial" pitchFamily="34" charset="0"/>
                <a:cs typeface="Arial" pitchFamily="34" charset="0"/>
              </a:rPr>
              <a:t>Déjeuners-causeries sur des sujets de S&amp;S </a:t>
            </a:r>
            <a:endParaRPr lang="en-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38 %	     Non : 52 %	Ne sais pas : 10 % </a:t>
            </a:r>
          </a:p>
          <a:p>
            <a:pPr marL="9525" indent="-9525" eaLnBrk="1" hangingPunct="1">
              <a:spcBef>
                <a:spcPts val="0"/>
              </a:spcBef>
              <a:buNone/>
            </a:pPr>
            <a:endParaRPr lang="en-CA" sz="2800" b="1"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51. </a:t>
            </a:r>
            <a:r>
              <a:rPr lang="fr-CA" sz="2800" b="1" dirty="0" smtClean="0">
                <a:latin typeface="Arial" pitchFamily="34" charset="0"/>
                <a:cs typeface="Arial" pitchFamily="34" charset="0"/>
              </a:rPr>
              <a:t>Cliniques de vaccination contre la grippe </a:t>
            </a:r>
            <a:endParaRPr lang="en-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31 %	     Non : 59 %     Ne sais pas : 10 %</a:t>
            </a:r>
          </a:p>
          <a:p>
            <a:pPr marL="9525" indent="-9525" eaLnBrk="1" hangingPunct="1">
              <a:spcBef>
                <a:spcPts val="0"/>
              </a:spcBef>
              <a:buNone/>
            </a:pPr>
            <a:endParaRPr lang="en-CA" sz="2800" b="1"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52. Health/Wellness Clinics</a:t>
            </a: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39 %	     Non : 47 %	Ne sais pas : 14 %</a:t>
            </a:r>
            <a:endParaRPr lang="fr-CA" sz="2800" dirty="0" smtClean="0">
              <a:latin typeface="Arial" pitchFamily="34" charset="0"/>
              <a:cs typeface="Arial" pitchFamily="34" charset="0"/>
            </a:endParaRPr>
          </a:p>
          <a:p>
            <a:endParaRPr lang="fr-C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1481138"/>
            <a:ext cx="8229600" cy="4252118"/>
          </a:xfrm>
        </p:spPr>
        <p:txBody>
          <a:bodyPr/>
          <a:lstStyle/>
          <a:p>
            <a:pPr marL="0" indent="0" eaLnBrk="1" hangingPunct="1">
              <a:spcBef>
                <a:spcPts val="0"/>
              </a:spcBef>
              <a:buNone/>
            </a:pPr>
            <a:r>
              <a:rPr lang="en-CA" sz="3000" b="1" dirty="0" smtClean="0">
                <a:latin typeface="Arial" pitchFamily="34" charset="0"/>
                <a:cs typeface="Arial" pitchFamily="34" charset="0"/>
              </a:rPr>
              <a:t>54. </a:t>
            </a:r>
            <a:r>
              <a:rPr lang="fr-CA" sz="3200" b="1" dirty="0" smtClean="0">
                <a:latin typeface="Arial" pitchFamily="34" charset="0"/>
                <a:cs typeface="Arial" pitchFamily="34" charset="0"/>
              </a:rPr>
              <a:t>Le comité reçoit-il/voit-il toujours les procès-verbaux du Comité national d’orientation en matière de S&amp;S </a:t>
            </a:r>
            <a:endParaRPr lang="en-CA" sz="3000" b="1" dirty="0" smtClean="0">
              <a:latin typeface="Arial" pitchFamily="34" charset="0"/>
              <a:cs typeface="Arial" pitchFamily="34" charset="0"/>
            </a:endParaRPr>
          </a:p>
          <a:p>
            <a:pPr marL="0" indent="0" eaLnBrk="1" hangingPunct="1">
              <a:spcBef>
                <a:spcPts val="0"/>
              </a:spcBef>
              <a:buNone/>
            </a:pPr>
            <a:endParaRPr lang="fr-CA" sz="3000" dirty="0" smtClean="0">
              <a:latin typeface="Arial" pitchFamily="34" charset="0"/>
              <a:cs typeface="Arial" pitchFamily="34" charset="0"/>
            </a:endParaRPr>
          </a:p>
          <a:p>
            <a:pPr marL="0" indent="0" eaLnBrk="1" hangingPunct="1">
              <a:spcBef>
                <a:spcPts val="0"/>
              </a:spcBef>
              <a:buNone/>
            </a:pPr>
            <a:r>
              <a:rPr lang="en-CA" sz="3000" dirty="0" err="1" smtClean="0">
                <a:latin typeface="Arial" pitchFamily="34" charset="0"/>
                <a:cs typeface="Arial" pitchFamily="34" charset="0"/>
              </a:rPr>
              <a:t>Oui</a:t>
            </a:r>
            <a:r>
              <a:rPr lang="en-CA" sz="3000" dirty="0" smtClean="0">
                <a:latin typeface="Arial" pitchFamily="34" charset="0"/>
                <a:cs typeface="Arial" pitchFamily="34" charset="0"/>
              </a:rPr>
              <a:t> :				61 %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Non :				26 %</a:t>
            </a:r>
          </a:p>
          <a:p>
            <a:pPr marL="0" indent="0" eaLnBrk="1" hangingPunct="1">
              <a:spcBef>
                <a:spcPts val="0"/>
              </a:spcBef>
              <a:buNone/>
            </a:pPr>
            <a:endParaRPr lang="en-CA" sz="3000" dirty="0" smtClean="0">
              <a:latin typeface="Arial" pitchFamily="34" charset="0"/>
              <a:cs typeface="Arial" pitchFamily="34" charset="0"/>
            </a:endParaRPr>
          </a:p>
          <a:p>
            <a:pPr marL="0" indent="0" eaLnBrk="1" hangingPunct="1">
              <a:spcBef>
                <a:spcPts val="0"/>
              </a:spcBef>
              <a:buNone/>
            </a:pPr>
            <a:r>
              <a:rPr lang="en-CA" sz="3000" dirty="0" smtClean="0">
                <a:latin typeface="Arial" pitchFamily="34" charset="0"/>
                <a:cs typeface="Arial" pitchFamily="34" charset="0"/>
              </a:rPr>
              <a:t>Ne sais pas :		13 % </a:t>
            </a:r>
            <a:endParaRPr lang="fr-CA" sz="3000" dirty="0" smtClean="0">
              <a:latin typeface="Arial" pitchFamily="34" charset="0"/>
              <a:cs typeface="Arial" pitchFamily="34" charset="0"/>
            </a:endParaRPr>
          </a:p>
        </p:txBody>
      </p:sp>
      <p:sp>
        <p:nvSpPr>
          <p:cNvPr id="3" name="Title 2"/>
          <p:cNvSpPr>
            <a:spLocks noGrp="1"/>
          </p:cNvSpPr>
          <p:nvPr>
            <p:ph type="title"/>
          </p:nvPr>
        </p:nvSpPr>
        <p:spPr/>
        <p:txBody>
          <a:bodyPr>
            <a:normAutofit/>
          </a:bodyPr>
          <a:lstStyle/>
          <a:p>
            <a:pPr algn="ctr" eaLnBrk="1" hangingPunct="1">
              <a:defRPr/>
            </a:pPr>
            <a:r>
              <a:rPr lang="en-CA" sz="4000" dirty="0" smtClean="0">
                <a:effectLst/>
                <a:latin typeface="Arial" pitchFamily="34" charset="0"/>
                <a:cs typeface="Arial" pitchFamily="34" charset="0"/>
              </a:rPr>
              <a:t>COMITÉ D’ORIENTATION</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1"/>
          <p:cNvSpPr>
            <a:spLocks noGrp="1"/>
          </p:cNvSpPr>
          <p:nvPr>
            <p:ph idx="1"/>
          </p:nvPr>
        </p:nvSpPr>
        <p:spPr>
          <a:xfrm>
            <a:off x="457200" y="980728"/>
            <a:ext cx="8229600" cy="4896544"/>
          </a:xfrm>
        </p:spPr>
        <p:txBody>
          <a:bodyPr/>
          <a:lstStyle/>
          <a:p>
            <a:pPr marL="9525" indent="-9525" eaLnBrk="1" hangingPunct="1">
              <a:spcBef>
                <a:spcPts val="0"/>
              </a:spcBef>
              <a:buNone/>
            </a:pPr>
            <a:r>
              <a:rPr lang="en-CA" sz="2200" b="1" dirty="0" smtClean="0">
                <a:latin typeface="Arial" pitchFamily="34" charset="0"/>
                <a:cs typeface="Arial" pitchFamily="34" charset="0"/>
              </a:rPr>
              <a:t>55. </a:t>
            </a:r>
            <a:r>
              <a:rPr lang="fr-CA" sz="2400" b="1" dirty="0" smtClean="0">
                <a:latin typeface="Arial" pitchFamily="34" charset="0"/>
                <a:cs typeface="Arial" pitchFamily="34" charset="0"/>
              </a:rPr>
              <a:t>Des représentantes ou représentants ont-ils eu de la difficulté à obtenir du temps pour s’acquitter de leurs fonctions de S&amp;S? </a:t>
            </a:r>
            <a:endParaRPr lang="en-CA" sz="2200" b="1" dirty="0" smtClean="0">
              <a:latin typeface="Arial" pitchFamily="34" charset="0"/>
              <a:cs typeface="Arial" pitchFamily="34" charset="0"/>
            </a:endParaRPr>
          </a:p>
          <a:p>
            <a:pPr marL="9525" indent="-9525" eaLnBrk="1" hangingPunct="1">
              <a:spcBef>
                <a:spcPts val="0"/>
              </a:spcBef>
              <a:buNone/>
            </a:pPr>
            <a:r>
              <a:rPr lang="en-CA" sz="2200" dirty="0" err="1" smtClean="0">
                <a:latin typeface="Arial" pitchFamily="34" charset="0"/>
                <a:cs typeface="Arial" pitchFamily="34" charset="0"/>
              </a:rPr>
              <a:t>Oui</a:t>
            </a:r>
            <a:r>
              <a:rPr lang="en-CA" sz="2200" dirty="0" smtClean="0">
                <a:latin typeface="Arial" pitchFamily="34" charset="0"/>
                <a:cs typeface="Arial" pitchFamily="34" charset="0"/>
              </a:rPr>
              <a:t> : 15 %		Non : 79 %		Ne sais pas : 6 %</a:t>
            </a:r>
          </a:p>
          <a:p>
            <a:pPr marL="9525" indent="-9525" eaLnBrk="1" hangingPunct="1">
              <a:spcBef>
                <a:spcPts val="0"/>
              </a:spcBef>
              <a:buNone/>
            </a:pPr>
            <a:endParaRPr lang="en-CA" sz="2200" b="1" dirty="0" smtClean="0">
              <a:latin typeface="Arial" pitchFamily="34" charset="0"/>
              <a:cs typeface="Arial" pitchFamily="34" charset="0"/>
            </a:endParaRPr>
          </a:p>
          <a:p>
            <a:pPr marL="9525" indent="-9525" eaLnBrk="1" hangingPunct="1">
              <a:spcBef>
                <a:spcPts val="0"/>
              </a:spcBef>
              <a:buNone/>
            </a:pPr>
            <a:r>
              <a:rPr lang="en-CA" sz="2200" b="1" dirty="0" smtClean="0">
                <a:latin typeface="Arial" pitchFamily="34" charset="0"/>
                <a:cs typeface="Arial" pitchFamily="34" charset="0"/>
              </a:rPr>
              <a:t>56. </a:t>
            </a:r>
            <a:r>
              <a:rPr lang="fr-CA" sz="2400" b="1" dirty="0" smtClean="0">
                <a:latin typeface="Arial" pitchFamily="34" charset="0"/>
                <a:cs typeface="Arial" pitchFamily="34" charset="0"/>
              </a:rPr>
              <a:t>Vos réunions sont-elles </a:t>
            </a:r>
            <a:r>
              <a:rPr lang="fr-CA" sz="2400" b="1" dirty="0" err="1" smtClean="0">
                <a:latin typeface="Arial" pitchFamily="34" charset="0"/>
                <a:cs typeface="Arial" pitchFamily="34" charset="0"/>
              </a:rPr>
              <a:t>fréquement</a:t>
            </a:r>
            <a:r>
              <a:rPr lang="fr-CA" sz="2400" b="1" dirty="0" smtClean="0">
                <a:latin typeface="Arial" pitchFamily="34" charset="0"/>
                <a:cs typeface="Arial" pitchFamily="34" charset="0"/>
              </a:rPr>
              <a:t> remises à plus tard ou annulées?</a:t>
            </a:r>
            <a:endParaRPr lang="en-CA" sz="2200" b="1" dirty="0" smtClean="0">
              <a:latin typeface="Arial" pitchFamily="34" charset="0"/>
              <a:cs typeface="Arial" pitchFamily="34" charset="0"/>
            </a:endParaRPr>
          </a:p>
          <a:p>
            <a:pPr marL="9525" indent="-9525" eaLnBrk="1" hangingPunct="1">
              <a:spcBef>
                <a:spcPts val="0"/>
              </a:spcBef>
              <a:buNone/>
            </a:pPr>
            <a:r>
              <a:rPr lang="en-CA" sz="2200" dirty="0" err="1" smtClean="0">
                <a:latin typeface="Arial" pitchFamily="34" charset="0"/>
                <a:cs typeface="Arial" pitchFamily="34" charset="0"/>
              </a:rPr>
              <a:t>Oui</a:t>
            </a:r>
            <a:r>
              <a:rPr lang="en-CA" sz="2200" dirty="0" smtClean="0">
                <a:latin typeface="Arial" pitchFamily="34" charset="0"/>
                <a:cs typeface="Arial" pitchFamily="34" charset="0"/>
              </a:rPr>
              <a:t> : 6 %		Non : 92 %		Ne sais pas : 2 %</a:t>
            </a:r>
          </a:p>
          <a:p>
            <a:pPr marL="9525" indent="-9525" eaLnBrk="1" hangingPunct="1">
              <a:spcBef>
                <a:spcPts val="0"/>
              </a:spcBef>
              <a:buNone/>
            </a:pPr>
            <a:endParaRPr lang="en-CA" sz="2200" b="1" dirty="0" smtClean="0">
              <a:latin typeface="Arial" pitchFamily="34" charset="0"/>
              <a:cs typeface="Arial" pitchFamily="34" charset="0"/>
            </a:endParaRPr>
          </a:p>
          <a:p>
            <a:pPr marL="9525" indent="-9525" eaLnBrk="1" hangingPunct="1">
              <a:spcBef>
                <a:spcPts val="0"/>
              </a:spcBef>
              <a:buNone/>
            </a:pPr>
            <a:r>
              <a:rPr lang="en-CA" sz="2200" b="1" dirty="0" smtClean="0">
                <a:latin typeface="Arial" pitchFamily="34" charset="0"/>
                <a:cs typeface="Arial" pitchFamily="34" charset="0"/>
              </a:rPr>
              <a:t>57. </a:t>
            </a:r>
            <a:r>
              <a:rPr lang="fr-CA" sz="2400" b="1" dirty="0" smtClean="0">
                <a:latin typeface="Arial" pitchFamily="34" charset="0"/>
                <a:cs typeface="Arial" pitchFamily="34" charset="0"/>
              </a:rPr>
              <a:t>Le comité a-t-il de la difficulté à faire consensus pendant ses réunions?</a:t>
            </a:r>
            <a:r>
              <a:rPr lang="fr-CA" sz="2400" b="1" dirty="0" smtClean="0"/>
              <a:t> </a:t>
            </a:r>
            <a:endParaRPr lang="en-CA" sz="2200" b="1" dirty="0" smtClean="0">
              <a:latin typeface="Arial" pitchFamily="34" charset="0"/>
              <a:cs typeface="Arial" pitchFamily="34" charset="0"/>
            </a:endParaRPr>
          </a:p>
          <a:p>
            <a:pPr marL="9525" indent="-9525" eaLnBrk="1" hangingPunct="1">
              <a:spcBef>
                <a:spcPts val="0"/>
              </a:spcBef>
              <a:buNone/>
            </a:pPr>
            <a:r>
              <a:rPr lang="en-CA" sz="2200" dirty="0" err="1" smtClean="0">
                <a:latin typeface="Arial" pitchFamily="34" charset="0"/>
                <a:cs typeface="Arial" pitchFamily="34" charset="0"/>
              </a:rPr>
              <a:t>Oui</a:t>
            </a:r>
            <a:r>
              <a:rPr lang="en-CA" sz="2200" dirty="0" smtClean="0">
                <a:latin typeface="Arial" pitchFamily="34" charset="0"/>
                <a:cs typeface="Arial" pitchFamily="34" charset="0"/>
              </a:rPr>
              <a:t> : 1 %		Non : 38 %		Ne sais pas : 61 % </a:t>
            </a:r>
            <a:endParaRPr lang="fr-CA" sz="2200" dirty="0" smtClean="0">
              <a:latin typeface="Arial" pitchFamily="34" charset="0"/>
              <a:cs typeface="Arial" pitchFamily="34" charset="0"/>
            </a:endParaRPr>
          </a:p>
          <a:p>
            <a:pPr marL="9525" indent="-9525" eaLnBrk="1" hangingPunct="1">
              <a:spcBef>
                <a:spcPts val="0"/>
              </a:spcBef>
              <a:buNone/>
            </a:pPr>
            <a:r>
              <a:rPr lang="en-CA" sz="2200" dirty="0" smtClean="0">
                <a:latin typeface="Arial" pitchFamily="34" charset="0"/>
                <a:cs typeface="Arial" pitchFamily="34" charset="0"/>
              </a:rPr>
              <a:t>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88640"/>
            <a:ext cx="8229600" cy="720080"/>
          </a:xfrm>
        </p:spPr>
        <p:txBody>
          <a:bodyPr>
            <a:normAutofit/>
          </a:bodyPr>
          <a:lstStyle/>
          <a:p>
            <a:pPr algn="ctr" eaLnBrk="1" hangingPunct="1">
              <a:defRPr/>
            </a:pPr>
            <a:r>
              <a:rPr lang="en-CA" sz="4000" dirty="0" smtClean="0">
                <a:effectLst/>
                <a:latin typeface="Arial" pitchFamily="34" charset="0"/>
                <a:cs typeface="Arial" pitchFamily="34" charset="0"/>
              </a:rPr>
              <a:t>VOTRE COMITÉ</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9525" indent="-9525" eaLnBrk="1" hangingPunct="1">
              <a:spcBef>
                <a:spcPts val="0"/>
              </a:spcBef>
              <a:buNone/>
            </a:pPr>
            <a:r>
              <a:rPr lang="en-CA" sz="2800" b="1" dirty="0" smtClean="0">
                <a:latin typeface="Arial" pitchFamily="34" charset="0"/>
                <a:cs typeface="Arial" pitchFamily="34" charset="0"/>
              </a:rPr>
              <a:t>58. </a:t>
            </a:r>
            <a:r>
              <a:rPr lang="fr-CA" sz="2800" b="1" dirty="0" smtClean="0">
                <a:latin typeface="Arial" pitchFamily="34" charset="0"/>
                <a:cs typeface="Arial" pitchFamily="34" charset="0"/>
              </a:rPr>
              <a:t>La direction accepte-t-elle les recommandations du comité? </a:t>
            </a:r>
            <a:endParaRPr lang="en-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40 %	     Non : 57 %	   Ne sais pas :   3 %</a:t>
            </a:r>
          </a:p>
          <a:p>
            <a:pPr marL="9525" indent="-9525" eaLnBrk="1" hangingPunct="1">
              <a:spcBef>
                <a:spcPts val="0"/>
              </a:spcBef>
              <a:buNone/>
            </a:pPr>
            <a:endParaRPr lang="en-CA" sz="2800" dirty="0" smtClean="0">
              <a:latin typeface="Arial" pitchFamily="34" charset="0"/>
              <a:cs typeface="Arial" pitchFamily="34" charset="0"/>
            </a:endParaRPr>
          </a:p>
          <a:p>
            <a:pPr marL="9525" indent="-9525" eaLnBrk="1" hangingPunct="1">
              <a:spcBef>
                <a:spcPts val="0"/>
              </a:spcBef>
              <a:buNone/>
            </a:pPr>
            <a:r>
              <a:rPr lang="en-CA" sz="2800" b="1" dirty="0" smtClean="0">
                <a:latin typeface="Arial" pitchFamily="34" charset="0"/>
                <a:cs typeface="Arial" pitchFamily="34" charset="0"/>
              </a:rPr>
              <a:t>59. </a:t>
            </a:r>
            <a:r>
              <a:rPr lang="fr-CA" sz="2800" b="1" dirty="0" smtClean="0">
                <a:latin typeface="Arial" pitchFamily="34" charset="0"/>
                <a:cs typeface="Arial" pitchFamily="34" charset="0"/>
              </a:rPr>
              <a:t>Le comité travaille-t-il dans un environnement conflictuel?</a:t>
            </a:r>
            <a:endParaRPr lang="en-CA" sz="2800" b="1" dirty="0" smtClean="0">
              <a:latin typeface="Arial" pitchFamily="34" charset="0"/>
              <a:cs typeface="Arial" pitchFamily="34" charset="0"/>
            </a:endParaRPr>
          </a:p>
          <a:p>
            <a:pPr marL="9525" indent="-9525" eaLnBrk="1" hangingPunct="1">
              <a:spcBef>
                <a:spcPts val="0"/>
              </a:spcBef>
              <a:buNone/>
            </a:pPr>
            <a:r>
              <a:rPr lang="en-CA" sz="2800" dirty="0" err="1" smtClean="0">
                <a:latin typeface="Arial" pitchFamily="34" charset="0"/>
                <a:cs typeface="Arial" pitchFamily="34" charset="0"/>
              </a:rPr>
              <a:t>Oui</a:t>
            </a:r>
            <a:r>
              <a:rPr lang="en-CA" sz="2800" dirty="0" smtClean="0">
                <a:latin typeface="Arial" pitchFamily="34" charset="0"/>
                <a:cs typeface="Arial" pitchFamily="34" charset="0"/>
              </a:rPr>
              <a:t> : 5 %	     Non : 17 %	   Ne sais pas : 78 %</a:t>
            </a:r>
            <a:endParaRPr lang="fr-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179512" y="836712"/>
            <a:ext cx="8784976" cy="4824536"/>
          </a:xfrm>
        </p:spPr>
        <p:txBody>
          <a:bodyPr/>
          <a:lstStyle/>
          <a:p>
            <a:pPr marL="0" indent="14288" eaLnBrk="1" hangingPunct="1">
              <a:spcBef>
                <a:spcPts val="0"/>
              </a:spcBef>
              <a:buNone/>
            </a:pPr>
            <a:r>
              <a:rPr lang="en-CA" sz="2400" b="1" dirty="0" smtClean="0">
                <a:latin typeface="Arial" pitchFamily="34" charset="0"/>
                <a:cs typeface="Arial" pitchFamily="34" charset="0"/>
              </a:rPr>
              <a:t>4. </a:t>
            </a:r>
            <a:r>
              <a:rPr lang="fr-CA" sz="2400" b="1" dirty="0" smtClean="0">
                <a:latin typeface="Arial" pitchFamily="34" charset="0"/>
                <a:cs typeface="Arial" pitchFamily="34" charset="0"/>
              </a:rPr>
              <a:t>Votre comité a-t-il un mandat?</a:t>
            </a:r>
          </a:p>
          <a:p>
            <a:pPr marL="0" indent="14288"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85 %		Non : 9 %		Ne sais pas : 6 % </a:t>
            </a:r>
          </a:p>
          <a:p>
            <a:pPr marL="0" indent="14288" eaLnBrk="1" hangingPunct="1">
              <a:spcBef>
                <a:spcPts val="0"/>
              </a:spcBef>
              <a:buNone/>
            </a:pPr>
            <a:endParaRPr lang="en-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5. </a:t>
            </a:r>
            <a:r>
              <a:rPr lang="fr-CA" sz="2400" b="1" dirty="0" smtClean="0">
                <a:latin typeface="Arial" pitchFamily="34" charset="0"/>
                <a:cs typeface="Arial" pitchFamily="34" charset="0"/>
              </a:rPr>
              <a:t>Votre comité affiche-t-il ses procès-verbaux?</a:t>
            </a:r>
            <a:endParaRPr lang="en-CA" sz="2400" b="1" dirty="0" smtClean="0">
              <a:latin typeface="Arial" pitchFamily="34" charset="0"/>
              <a:cs typeface="Arial" pitchFamily="34" charset="0"/>
            </a:endParaRPr>
          </a:p>
          <a:p>
            <a:pPr marL="0" indent="14288"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98 %		Non : 1 %		 Ne sais pas : 1 % </a:t>
            </a:r>
          </a:p>
          <a:p>
            <a:pPr marL="0" indent="14288" eaLnBrk="1" hangingPunct="1">
              <a:spcBef>
                <a:spcPts val="0"/>
              </a:spcBef>
              <a:buNone/>
            </a:pPr>
            <a:endParaRPr lang="en-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6. </a:t>
            </a:r>
            <a:r>
              <a:rPr lang="fr-CA" sz="2400" b="1" dirty="0" smtClean="0">
                <a:latin typeface="Arial" pitchFamily="34" charset="0"/>
                <a:cs typeface="Arial" pitchFamily="34" charset="0"/>
              </a:rPr>
              <a:t>Tenez-vous des dossiers sur les questions sur lesquelles vous vous penchez?</a:t>
            </a:r>
          </a:p>
          <a:p>
            <a:pPr marL="0" indent="14288"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96 %		Non : 0 %		 Ne sais pas : 4 %</a:t>
            </a:r>
          </a:p>
          <a:p>
            <a:pPr marL="0" indent="14288" eaLnBrk="1" hangingPunct="1">
              <a:spcBef>
                <a:spcPts val="0"/>
              </a:spcBef>
              <a:buNone/>
            </a:pPr>
            <a:endParaRPr lang="fr-CA" sz="2400" dirty="0" smtClean="0">
              <a:latin typeface="Arial" pitchFamily="34" charset="0"/>
              <a:cs typeface="Arial" pitchFamily="34" charset="0"/>
            </a:endParaRPr>
          </a:p>
          <a:p>
            <a:pPr marL="0" indent="14288" eaLnBrk="1" hangingPunct="1">
              <a:spcBef>
                <a:spcPts val="0"/>
              </a:spcBef>
              <a:buNone/>
            </a:pPr>
            <a:r>
              <a:rPr lang="en-CA" sz="2400" b="1" dirty="0" smtClean="0">
                <a:latin typeface="Arial" pitchFamily="34" charset="0"/>
                <a:cs typeface="Arial" pitchFamily="34" charset="0"/>
              </a:rPr>
              <a:t>7. </a:t>
            </a:r>
            <a:r>
              <a:rPr lang="fr-CA" sz="2400" b="1" dirty="0" smtClean="0">
                <a:latin typeface="Arial" pitchFamily="34" charset="0"/>
                <a:cs typeface="Arial" pitchFamily="34" charset="0"/>
              </a:rPr>
              <a:t>La coprésidente ou le coprésident syndical voit-il et signe-t-il le rapport de fin d’année (LAB 1058)?</a:t>
            </a:r>
            <a:endParaRPr lang="en-CA" sz="2400" b="1" dirty="0" smtClean="0">
              <a:latin typeface="Arial" pitchFamily="34" charset="0"/>
              <a:cs typeface="Arial" pitchFamily="34" charset="0"/>
            </a:endParaRPr>
          </a:p>
          <a:p>
            <a:pPr marL="0" indent="14288"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89 %		Non : 2 %		 Ne sais pas : 9 % </a:t>
            </a:r>
            <a:endParaRPr lang="fr-CA" sz="2400" dirty="0" smtClean="0">
              <a:latin typeface="Arial" pitchFamily="34" charset="0"/>
              <a:cs typeface="Arial" pitchFamily="34" charset="0"/>
            </a:endParaRPr>
          </a:p>
          <a:p>
            <a:pPr eaLnBrk="1" hangingPunct="1"/>
            <a:endParaRPr lang="fr-CA" dirty="0" smtClean="0"/>
          </a:p>
          <a:p>
            <a:pPr eaLnBrk="1" hangingPunct="1"/>
            <a:endParaRPr lang="fr-CA" dirty="0" smtClean="0"/>
          </a:p>
        </p:txBody>
      </p:sp>
      <p:sp>
        <p:nvSpPr>
          <p:cNvPr id="3" name="Title 2"/>
          <p:cNvSpPr>
            <a:spLocks noGrp="1"/>
          </p:cNvSpPr>
          <p:nvPr>
            <p:ph type="title"/>
          </p:nvPr>
        </p:nvSpPr>
        <p:spPr>
          <a:xfrm>
            <a:off x="457200" y="0"/>
            <a:ext cx="8229600" cy="836712"/>
          </a:xfrm>
        </p:spPr>
        <p:txBody>
          <a:bodyPr>
            <a:normAutofit/>
          </a:bodyPr>
          <a:lstStyle/>
          <a:p>
            <a:pPr algn="ctr" eaLnBrk="1" hangingPunct="1">
              <a:defRPr/>
            </a:pPr>
            <a:r>
              <a:rPr lang="en-CA" sz="4000" dirty="0" smtClean="0">
                <a:effectLst/>
                <a:latin typeface="Arial" pitchFamily="34" charset="0"/>
                <a:cs typeface="Arial" pitchFamily="34" charset="0"/>
              </a:rPr>
              <a:t>ADMINISTRATION DU COMITÉ </a:t>
            </a:r>
            <a:endParaRPr lang="fr-CA" sz="40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3" name="Title 2"/>
          <p:cNvSpPr>
            <a:spLocks noGrp="1"/>
          </p:cNvSpPr>
          <p:nvPr>
            <p:ph type="title"/>
          </p:nvPr>
        </p:nvSpPr>
        <p:spPr>
          <a:xfrm>
            <a:off x="457200" y="116632"/>
            <a:ext cx="8229600" cy="778098"/>
          </a:xfrm>
        </p:spPr>
        <p:txBody>
          <a:bodyPr/>
          <a:lstStyle/>
          <a:p>
            <a:pPr algn="ctr"/>
            <a:r>
              <a:rPr lang="en-CA" sz="4000" dirty="0" smtClean="0">
                <a:latin typeface="Arial" pitchFamily="34" charset="0"/>
                <a:cs typeface="Arial" pitchFamily="34" charset="0"/>
              </a:rPr>
              <a:t>Ateliers</a:t>
            </a:r>
            <a:endParaRPr lang="en-CA" sz="4000" dirty="0">
              <a:latin typeface="Arial" pitchFamily="34" charset="0"/>
              <a:cs typeface="Arial" pitchFamily="34" charset="0"/>
            </a:endParaRPr>
          </a:p>
        </p:txBody>
      </p:sp>
      <p:sp>
        <p:nvSpPr>
          <p:cNvPr id="4" name="Content Placeholder 3"/>
          <p:cNvSpPr>
            <a:spLocks noGrp="1"/>
          </p:cNvSpPr>
          <p:nvPr>
            <p:ph idx="1"/>
          </p:nvPr>
        </p:nvSpPr>
        <p:spPr>
          <a:xfrm>
            <a:off x="0" y="836712"/>
            <a:ext cx="9144000" cy="4824536"/>
          </a:xfrm>
        </p:spPr>
        <p:txBody>
          <a:bodyPr/>
          <a:lstStyle/>
          <a:p>
            <a:pPr marL="11113" indent="-11113" algn="ctr">
              <a:spcBef>
                <a:spcPts val="0"/>
              </a:spcBef>
              <a:buNone/>
            </a:pPr>
            <a:r>
              <a:rPr lang="en-CA" sz="2600" b="1" u="sng" dirty="0" smtClean="0">
                <a:latin typeface="Arial" pitchFamily="34" charset="0"/>
                <a:cs typeface="Arial" pitchFamily="34" charset="0"/>
              </a:rPr>
              <a:t>BALLROOM</a:t>
            </a:r>
          </a:p>
          <a:p>
            <a:pPr marL="11113" indent="-11113">
              <a:spcBef>
                <a:spcPts val="0"/>
              </a:spcBef>
              <a:buNone/>
            </a:pPr>
            <a:r>
              <a:rPr lang="en-CA" sz="2600" dirty="0" err="1" smtClean="0">
                <a:latin typeface="Arial" pitchFamily="34" charset="0"/>
                <a:cs typeface="Arial" pitchFamily="34" charset="0"/>
              </a:rPr>
              <a:t>Régions</a:t>
            </a:r>
            <a:r>
              <a:rPr lang="en-CA" sz="2600" dirty="0" smtClean="0">
                <a:latin typeface="Arial" pitchFamily="34" charset="0"/>
                <a:cs typeface="Arial" pitchFamily="34" charset="0"/>
              </a:rPr>
              <a:t> des </a:t>
            </a:r>
            <a:r>
              <a:rPr lang="en-CA" sz="2600" dirty="0" err="1" smtClean="0">
                <a:latin typeface="Arial" pitchFamily="34" charset="0"/>
                <a:cs typeface="Arial" pitchFamily="34" charset="0"/>
              </a:rPr>
              <a:t>Montagnes</a:t>
            </a:r>
            <a:r>
              <a:rPr lang="en-CA" sz="2600" dirty="0" smtClean="0">
                <a:latin typeface="Arial" pitchFamily="34" charset="0"/>
                <a:cs typeface="Arial" pitchFamily="34" charset="0"/>
              </a:rPr>
              <a:t> </a:t>
            </a:r>
            <a:r>
              <a:rPr lang="en-CA" sz="2600" dirty="0" err="1" smtClean="0">
                <a:latin typeface="Arial" pitchFamily="34" charset="0"/>
                <a:cs typeface="Arial" pitchFamily="34" charset="0"/>
              </a:rPr>
              <a:t>rocheuses</a:t>
            </a:r>
            <a:r>
              <a:rPr lang="en-CA" sz="2600" dirty="0" smtClean="0">
                <a:latin typeface="Arial" pitchFamily="34" charset="0"/>
                <a:cs typeface="Arial" pitchFamily="34" charset="0"/>
              </a:rPr>
              <a:t> </a:t>
            </a:r>
            <a:r>
              <a:rPr lang="en-CA" sz="2600" dirty="0" smtClean="0">
                <a:latin typeface="Arial" pitchFamily="34" charset="0"/>
                <a:cs typeface="Arial" pitchFamily="34" charset="0"/>
              </a:rPr>
              <a:t>et de la </a:t>
            </a:r>
            <a:r>
              <a:rPr lang="en-CA" sz="2600" dirty="0" err="1" smtClean="0">
                <a:latin typeface="Arial" pitchFamily="34" charset="0"/>
                <a:cs typeface="Arial" pitchFamily="34" charset="0"/>
              </a:rPr>
              <a:t>c</a:t>
            </a:r>
            <a:r>
              <a:rPr lang="en-CA" sz="2500" dirty="0" err="1" smtClean="0">
                <a:latin typeface="Arial" pitchFamily="34" charset="0"/>
                <a:cs typeface="Arial" pitchFamily="34" charset="0"/>
              </a:rPr>
              <a:t>apitale</a:t>
            </a:r>
            <a:r>
              <a:rPr lang="en-CA" sz="2500" dirty="0" smtClean="0">
                <a:latin typeface="Arial" pitchFamily="34" charset="0"/>
                <a:cs typeface="Arial" pitchFamily="34" charset="0"/>
              </a:rPr>
              <a:t> </a:t>
            </a:r>
            <a:r>
              <a:rPr lang="en-CA" sz="2500" dirty="0" err="1" smtClean="0">
                <a:latin typeface="Arial" pitchFamily="34" charset="0"/>
                <a:cs typeface="Arial" pitchFamily="34" charset="0"/>
              </a:rPr>
              <a:t>nationale</a:t>
            </a:r>
            <a:endParaRPr lang="en-CA" sz="2500" dirty="0" smtClean="0">
              <a:latin typeface="Arial" pitchFamily="34" charset="0"/>
              <a:cs typeface="Arial" pitchFamily="34" charset="0"/>
            </a:endParaRPr>
          </a:p>
          <a:p>
            <a:pPr marL="11113" indent="-11113" algn="ctr">
              <a:spcBef>
                <a:spcPts val="0"/>
              </a:spcBef>
              <a:buNone/>
            </a:pPr>
            <a:r>
              <a:rPr lang="en-CA" sz="2600" b="1" u="sng" dirty="0" smtClean="0">
                <a:latin typeface="Arial" pitchFamily="34" charset="0"/>
                <a:cs typeface="Arial" pitchFamily="34" charset="0"/>
              </a:rPr>
              <a:t>DRAWING ROOM</a:t>
            </a:r>
          </a:p>
          <a:p>
            <a:pPr marL="11113" indent="-11113">
              <a:spcBef>
                <a:spcPts val="0"/>
              </a:spcBef>
              <a:buNone/>
            </a:pPr>
            <a:r>
              <a:rPr lang="en-CA" sz="2600" dirty="0" err="1" smtClean="0">
                <a:latin typeface="Arial" pitchFamily="34" charset="0"/>
                <a:cs typeface="Arial" pitchFamily="34" charset="0"/>
              </a:rPr>
              <a:t>Régions</a:t>
            </a:r>
            <a:r>
              <a:rPr lang="en-CA" sz="2600" dirty="0" smtClean="0">
                <a:latin typeface="Arial" pitchFamily="34" charset="0"/>
                <a:cs typeface="Arial" pitchFamily="34" charset="0"/>
              </a:rPr>
              <a:t> du </a:t>
            </a:r>
            <a:r>
              <a:rPr lang="en-CA" sz="2600" dirty="0" err="1" smtClean="0">
                <a:latin typeface="Arial" pitchFamily="34" charset="0"/>
                <a:cs typeface="Arial" pitchFamily="34" charset="0"/>
              </a:rPr>
              <a:t>Pacifique</a:t>
            </a:r>
            <a:r>
              <a:rPr lang="en-CA" sz="2600" dirty="0" smtClean="0">
                <a:latin typeface="Arial" pitchFamily="34" charset="0"/>
                <a:cs typeface="Arial" pitchFamily="34" charset="0"/>
              </a:rPr>
              <a:t> et </a:t>
            </a:r>
            <a:r>
              <a:rPr lang="en-CA" sz="2600" dirty="0" smtClean="0">
                <a:latin typeface="Arial" pitchFamily="34" charset="0"/>
                <a:cs typeface="Arial" pitchFamily="34" charset="0"/>
              </a:rPr>
              <a:t>du </a:t>
            </a:r>
            <a:r>
              <a:rPr lang="en-CA" sz="2600" dirty="0" err="1" smtClean="0">
                <a:latin typeface="Arial" pitchFamily="34" charset="0"/>
                <a:cs typeface="Arial" pitchFamily="34" charset="0"/>
              </a:rPr>
              <a:t>nord</a:t>
            </a:r>
            <a:r>
              <a:rPr lang="en-CA" sz="2600" dirty="0" smtClean="0">
                <a:latin typeface="Arial" pitchFamily="34" charset="0"/>
                <a:cs typeface="Arial" pitchFamily="34" charset="0"/>
              </a:rPr>
              <a:t> et de </a:t>
            </a:r>
            <a:r>
              <a:rPr lang="en-CA" sz="2600" dirty="0" err="1" smtClean="0">
                <a:latin typeface="Arial" pitchFamily="34" charset="0"/>
                <a:cs typeface="Arial" pitchFamily="34" charset="0"/>
              </a:rPr>
              <a:t>l’est</a:t>
            </a:r>
            <a:r>
              <a:rPr lang="en-CA" sz="2600" dirty="0" smtClean="0">
                <a:latin typeface="Arial" pitchFamily="34" charset="0"/>
                <a:cs typeface="Arial" pitchFamily="34" charset="0"/>
              </a:rPr>
              <a:t> de </a:t>
            </a:r>
            <a:r>
              <a:rPr lang="en-CA" sz="2600" dirty="0" err="1" smtClean="0">
                <a:latin typeface="Arial" pitchFamily="34" charset="0"/>
                <a:cs typeface="Arial" pitchFamily="34" charset="0"/>
              </a:rPr>
              <a:t>l’Ontario</a:t>
            </a:r>
            <a:endParaRPr lang="en-CA" sz="2600" dirty="0" smtClean="0">
              <a:latin typeface="Arial" pitchFamily="34" charset="0"/>
              <a:cs typeface="Arial" pitchFamily="34" charset="0"/>
            </a:endParaRPr>
          </a:p>
          <a:p>
            <a:pPr marL="11113" indent="-11113" algn="ctr">
              <a:spcBef>
                <a:spcPts val="0"/>
              </a:spcBef>
              <a:buNone/>
            </a:pPr>
            <a:r>
              <a:rPr lang="en-CA" sz="2600" b="1" u="sng" dirty="0" smtClean="0">
                <a:latin typeface="Arial" pitchFamily="34" charset="0"/>
                <a:cs typeface="Arial" pitchFamily="34" charset="0"/>
              </a:rPr>
              <a:t>MACDONALD ROOM</a:t>
            </a:r>
          </a:p>
          <a:p>
            <a:pPr marL="11113" indent="-11113" algn="ctr">
              <a:spcBef>
                <a:spcPts val="0"/>
              </a:spcBef>
              <a:buNone/>
            </a:pPr>
            <a:r>
              <a:rPr lang="en-CA" sz="2600" dirty="0" err="1" smtClean="0">
                <a:latin typeface="Arial" pitchFamily="34" charset="0"/>
                <a:cs typeface="Arial" pitchFamily="34" charset="0"/>
              </a:rPr>
              <a:t>Régions</a:t>
            </a:r>
            <a:r>
              <a:rPr lang="en-CA" sz="2600" dirty="0" smtClean="0">
                <a:latin typeface="Arial" pitchFamily="34" charset="0"/>
                <a:cs typeface="Arial" pitchFamily="34" charset="0"/>
              </a:rPr>
              <a:t> de </a:t>
            </a:r>
            <a:r>
              <a:rPr lang="en-CA" sz="2600" dirty="0" err="1" smtClean="0">
                <a:latin typeface="Arial" pitchFamily="34" charset="0"/>
                <a:cs typeface="Arial" pitchFamily="34" charset="0"/>
              </a:rPr>
              <a:t>l’Atlantique</a:t>
            </a:r>
            <a:r>
              <a:rPr lang="en-CA" sz="2600" dirty="0" smtClean="0">
                <a:latin typeface="Arial" pitchFamily="34" charset="0"/>
                <a:cs typeface="Arial" pitchFamily="34" charset="0"/>
              </a:rPr>
              <a:t> et du </a:t>
            </a:r>
            <a:r>
              <a:rPr lang="en-CA" sz="2600" dirty="0" err="1" smtClean="0">
                <a:latin typeface="Arial" pitchFamily="34" charset="0"/>
                <a:cs typeface="Arial" pitchFamily="34" charset="0"/>
              </a:rPr>
              <a:t>sud-ouest</a:t>
            </a:r>
            <a:r>
              <a:rPr lang="en-CA" sz="2600" dirty="0" smtClean="0">
                <a:latin typeface="Arial" pitchFamily="34" charset="0"/>
                <a:cs typeface="Arial" pitchFamily="34" charset="0"/>
              </a:rPr>
              <a:t> de </a:t>
            </a:r>
            <a:r>
              <a:rPr lang="en-CA" sz="2600" dirty="0" err="1" smtClean="0">
                <a:latin typeface="Arial" pitchFamily="34" charset="0"/>
                <a:cs typeface="Arial" pitchFamily="34" charset="0"/>
              </a:rPr>
              <a:t>l’Ontario</a:t>
            </a:r>
            <a:endParaRPr lang="en-CA" sz="2600" dirty="0" smtClean="0">
              <a:latin typeface="Arial" pitchFamily="34" charset="0"/>
              <a:cs typeface="Arial" pitchFamily="34" charset="0"/>
            </a:endParaRPr>
          </a:p>
          <a:p>
            <a:pPr marL="11113" indent="-11113" algn="ctr">
              <a:spcBef>
                <a:spcPts val="0"/>
              </a:spcBef>
              <a:buNone/>
            </a:pPr>
            <a:r>
              <a:rPr lang="en-CA" sz="2600" b="1" u="sng" dirty="0" smtClean="0">
                <a:latin typeface="Arial" pitchFamily="34" charset="0"/>
                <a:cs typeface="Arial" pitchFamily="34" charset="0"/>
              </a:rPr>
              <a:t>QUÉBEC SUITE</a:t>
            </a:r>
          </a:p>
          <a:p>
            <a:pPr marL="11113" indent="-11113" algn="ctr">
              <a:spcBef>
                <a:spcPts val="0"/>
              </a:spcBef>
              <a:buNone/>
            </a:pPr>
            <a:r>
              <a:rPr lang="en-CA" sz="2600" dirty="0" err="1" smtClean="0">
                <a:latin typeface="Arial" pitchFamily="34" charset="0"/>
                <a:cs typeface="Arial" pitchFamily="34" charset="0"/>
              </a:rPr>
              <a:t>Régions</a:t>
            </a:r>
            <a:r>
              <a:rPr lang="en-CA" sz="2600" dirty="0" smtClean="0">
                <a:latin typeface="Arial" pitchFamily="34" charset="0"/>
                <a:cs typeface="Arial" pitchFamily="34" charset="0"/>
              </a:rPr>
              <a:t> des Prairies et  du Grand Toronto</a:t>
            </a:r>
          </a:p>
          <a:p>
            <a:pPr marL="11113" indent="-11113" algn="ctr">
              <a:spcBef>
                <a:spcPts val="0"/>
              </a:spcBef>
              <a:buNone/>
            </a:pPr>
            <a:r>
              <a:rPr lang="en-CA" sz="2600" b="1" u="sng" dirty="0" smtClean="0">
                <a:latin typeface="Arial" pitchFamily="34" charset="0"/>
                <a:cs typeface="Arial" pitchFamily="34" charset="0"/>
              </a:rPr>
              <a:t>TUDOR ROOM</a:t>
            </a:r>
          </a:p>
          <a:p>
            <a:pPr marL="11113" indent="-11113" algn="ctr">
              <a:spcBef>
                <a:spcPts val="0"/>
              </a:spcBef>
              <a:buNone/>
            </a:pPr>
            <a:r>
              <a:rPr lang="en-CA" sz="2600" dirty="0" err="1" smtClean="0">
                <a:latin typeface="Arial" pitchFamily="34" charset="0"/>
                <a:cs typeface="Arial" pitchFamily="34" charset="0"/>
              </a:rPr>
              <a:t>Régions</a:t>
            </a:r>
            <a:r>
              <a:rPr lang="en-CA" sz="2600" dirty="0" smtClean="0">
                <a:latin typeface="Arial" pitchFamily="34" charset="0"/>
                <a:cs typeface="Arial" pitchFamily="34" charset="0"/>
              </a:rPr>
              <a:t> de Montréal et du Québec</a:t>
            </a:r>
          </a:p>
          <a:p>
            <a:pPr marL="11113" indent="-11113" algn="ctr">
              <a:spcBef>
                <a:spcPts val="0"/>
              </a:spcBef>
              <a:buNone/>
            </a:pPr>
            <a:r>
              <a:rPr lang="en-CA" sz="2600" dirty="0" err="1" smtClean="0">
                <a:latin typeface="Arial" pitchFamily="34" charset="0"/>
                <a:cs typeface="Arial" pitchFamily="34" charset="0"/>
              </a:rPr>
              <a:t>Ainsi</a:t>
            </a:r>
            <a:r>
              <a:rPr lang="en-CA" sz="2600" dirty="0" smtClean="0">
                <a:latin typeface="Arial" pitchFamily="34" charset="0"/>
                <a:cs typeface="Arial" pitchFamily="34" charset="0"/>
              </a:rPr>
              <a:t> </a:t>
            </a:r>
            <a:r>
              <a:rPr lang="en-CA" sz="2600" dirty="0" err="1" smtClean="0">
                <a:latin typeface="Arial" pitchFamily="34" charset="0"/>
                <a:cs typeface="Arial" pitchFamily="34" charset="0"/>
              </a:rPr>
              <a:t>ceux</a:t>
            </a:r>
            <a:r>
              <a:rPr lang="en-CA" sz="2600" dirty="0" smtClean="0">
                <a:latin typeface="Arial" pitchFamily="34" charset="0"/>
                <a:cs typeface="Arial" pitchFamily="34" charset="0"/>
              </a:rPr>
              <a:t> qui </a:t>
            </a:r>
            <a:r>
              <a:rPr lang="en-CA" sz="2600" dirty="0" err="1" smtClean="0">
                <a:latin typeface="Arial" pitchFamily="34" charset="0"/>
                <a:cs typeface="Arial" pitchFamily="34" charset="0"/>
              </a:rPr>
              <a:t>veulent</a:t>
            </a:r>
            <a:r>
              <a:rPr lang="en-CA" sz="2600" dirty="0" smtClean="0">
                <a:latin typeface="Arial" pitchFamily="34" charset="0"/>
                <a:cs typeface="Arial" pitchFamily="34" charset="0"/>
              </a:rPr>
              <a:t> </a:t>
            </a:r>
            <a:r>
              <a:rPr lang="en-CA" sz="2600" dirty="0" err="1" smtClean="0">
                <a:latin typeface="Arial" pitchFamily="34" charset="0"/>
                <a:cs typeface="Arial" pitchFamily="34" charset="0"/>
              </a:rPr>
              <a:t>participer</a:t>
            </a:r>
            <a:r>
              <a:rPr lang="en-CA" sz="2600" dirty="0" smtClean="0">
                <a:latin typeface="Arial" pitchFamily="34" charset="0"/>
                <a:cs typeface="Arial" pitchFamily="34" charset="0"/>
              </a:rPr>
              <a:t> en </a:t>
            </a:r>
            <a:r>
              <a:rPr lang="en-CA" sz="2600" dirty="0" err="1" smtClean="0">
                <a:latin typeface="Arial" pitchFamily="34" charset="0"/>
                <a:cs typeface="Arial" pitchFamily="34" charset="0"/>
              </a:rPr>
              <a:t>français</a:t>
            </a:r>
            <a:endParaRPr lang="en-CA" sz="2600" dirty="0">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0" y="836712"/>
            <a:ext cx="8435280" cy="5184576"/>
          </a:xfrm>
        </p:spPr>
        <p:txBody>
          <a:bodyPr/>
          <a:lstStyle/>
          <a:p>
            <a:pPr algn="ctr">
              <a:buNone/>
            </a:pPr>
            <a:r>
              <a:rPr lang="en-CA" sz="11000" smtClean="0">
                <a:latin typeface="Arial" pitchFamily="34" charset="0"/>
                <a:cs typeface="Arial" pitchFamily="34" charset="0"/>
              </a:rPr>
              <a:t>MERCI</a:t>
            </a:r>
          </a:p>
          <a:p>
            <a:pPr algn="ctr">
              <a:buNone/>
            </a:pPr>
            <a:endParaRPr lang="en-CA" sz="11000" dirty="0" smtClean="0">
              <a:latin typeface="Arial" pitchFamily="34" charset="0"/>
              <a:cs typeface="Arial" pitchFamily="34" charset="0"/>
            </a:endParaRPr>
          </a:p>
          <a:p>
            <a:pPr algn="ctr">
              <a:buNone/>
            </a:pPr>
            <a:r>
              <a:rPr lang="en-CA" sz="11000" dirty="0" smtClean="0">
                <a:latin typeface="Arial" pitchFamily="34" charset="0"/>
                <a:cs typeface="Arial" pitchFamily="34" charset="0"/>
              </a:rPr>
              <a:t>THANK YOU</a:t>
            </a:r>
          </a:p>
          <a:p>
            <a:pPr algn="ctr">
              <a:buNone/>
            </a:pPr>
            <a:endParaRPr lang="en-CA" sz="11000" dirty="0" smtClean="0">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988840"/>
            <a:ext cx="8208912" cy="3170099"/>
          </a:xfrm>
          <a:prstGeom prst="rect">
            <a:avLst/>
          </a:prstGeom>
        </p:spPr>
        <p:txBody>
          <a:bodyPr wrap="square">
            <a:spAutoFit/>
          </a:bodyPr>
          <a:lstStyle/>
          <a:p>
            <a:r>
              <a:rPr lang="fr-FR" sz="2000" b="1" dirty="0" smtClean="0"/>
              <a:t>Règles du </a:t>
            </a:r>
            <a:r>
              <a:rPr lang="fr-FR" sz="2000" b="1" dirty="0" smtClean="0"/>
              <a:t>comité</a:t>
            </a:r>
          </a:p>
          <a:p>
            <a:endParaRPr lang="en-CA" sz="2000" dirty="0" smtClean="0"/>
          </a:p>
          <a:p>
            <a:pPr>
              <a:tabLst>
                <a:tab pos="1438275" algn="l"/>
              </a:tabLst>
            </a:pPr>
            <a:r>
              <a:rPr lang="en-CA" sz="2000" b="1" dirty="0" smtClean="0"/>
              <a:t>135.1 (</a:t>
            </a:r>
            <a:r>
              <a:rPr lang="en-CA" sz="2000" b="1" dirty="0" smtClean="0"/>
              <a:t>14)	</a:t>
            </a:r>
            <a:r>
              <a:rPr lang="fr-FR" sz="2000" dirty="0" smtClean="0"/>
              <a:t>Sous </a:t>
            </a:r>
            <a:r>
              <a:rPr lang="fr-FR" sz="2000" dirty="0" smtClean="0"/>
              <a:t>réserve des paragraphes 134.1(7) et 135(10) et des </a:t>
            </a:r>
            <a:r>
              <a:rPr lang="fr-FR" sz="2000" dirty="0" smtClean="0"/>
              <a:t>	règlements </a:t>
            </a:r>
            <a:r>
              <a:rPr lang="fr-FR" sz="2000" dirty="0" smtClean="0"/>
              <a:t>pris en vertu du paragraphe 135.2(1), le </a:t>
            </a:r>
            <a:r>
              <a:rPr lang="fr-FR" sz="2000" dirty="0" smtClean="0"/>
              <a:t>	comité </a:t>
            </a:r>
            <a:r>
              <a:rPr lang="fr-FR" sz="2000" dirty="0" smtClean="0"/>
              <a:t>établit ses propres règles quant à la durée du </a:t>
            </a:r>
            <a:r>
              <a:rPr lang="fr-FR" sz="2000" dirty="0" smtClean="0"/>
              <a:t>	mandat </a:t>
            </a:r>
            <a:r>
              <a:rPr lang="fr-FR" sz="2000" dirty="0" smtClean="0"/>
              <a:t>de ses membres — au maximum deux ans — , </a:t>
            </a:r>
            <a:r>
              <a:rPr lang="fr-FR" sz="2000" dirty="0" smtClean="0"/>
              <a:t>	ainsi </a:t>
            </a:r>
            <a:r>
              <a:rPr lang="fr-FR" sz="2000" dirty="0" smtClean="0"/>
              <a:t>qu’à la date, au lieu et à la périodicité de ses </a:t>
            </a:r>
            <a:r>
              <a:rPr lang="fr-FR" sz="2000" dirty="0" smtClean="0"/>
              <a:t>	réunions</a:t>
            </a:r>
            <a:r>
              <a:rPr lang="fr-FR" sz="2000" dirty="0" smtClean="0"/>
              <a:t>; il peut en outre établir toute autre règle qu’il </a:t>
            </a:r>
            <a:r>
              <a:rPr lang="fr-FR" sz="2000" dirty="0" smtClean="0"/>
              <a:t>	estime </a:t>
            </a:r>
            <a:r>
              <a:rPr lang="fr-FR" sz="2000" dirty="0" smtClean="0"/>
              <a:t>utile à son fonctionnement.</a:t>
            </a:r>
          </a:p>
          <a:p>
            <a:pPr>
              <a:tabLst>
                <a:tab pos="1250950" algn="l"/>
              </a:tabLst>
            </a:pPr>
            <a:endParaRPr lang="en-CA" sz="2000"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lvl="0" algn="ctr" eaLnBrk="0" hangingPunct="0">
              <a:defRPr/>
            </a:pPr>
            <a:r>
              <a:rPr lang="en-CA" sz="4000" b="1" smtClean="0"/>
              <a:t>Code canadien du travail</a:t>
            </a:r>
            <a:r>
              <a:rPr lang="en-CA" sz="4000" b="1" smtClean="0">
                <a:solidFill>
                  <a:schemeClr val="tx2"/>
                </a:solidFill>
                <a:latin typeface="Arial" pitchFamily="34" charset="0"/>
                <a:cs typeface="Arial" pitchFamily="34" charset="0"/>
              </a:rPr>
              <a:t>-Partie II</a:t>
            </a:r>
            <a:endParaRPr lang="en-CA" sz="4000" b="1" dirty="0">
              <a:solidFill>
                <a:schemeClr val="tx2"/>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628800"/>
            <a:ext cx="8640960" cy="2954655"/>
          </a:xfrm>
          <a:prstGeom prst="rect">
            <a:avLst/>
          </a:prstGeom>
        </p:spPr>
        <p:txBody>
          <a:bodyPr wrap="square">
            <a:spAutoFit/>
          </a:bodyPr>
          <a:lstStyle/>
          <a:p>
            <a:r>
              <a:rPr lang="en-CA" sz="2400" b="1" dirty="0" err="1" smtClean="0"/>
              <a:t>Procès-verbaux</a:t>
            </a:r>
            <a:endParaRPr lang="en-CA" sz="2400" b="1" dirty="0" smtClean="0"/>
          </a:p>
          <a:p>
            <a:pPr>
              <a:tabLst>
                <a:tab pos="895350" algn="l"/>
              </a:tabLst>
            </a:pPr>
            <a:endParaRPr lang="en-CA" sz="2400" b="1" dirty="0" smtClean="0"/>
          </a:p>
          <a:p>
            <a:pPr>
              <a:tabLst>
                <a:tab pos="895350" algn="l"/>
              </a:tabLst>
            </a:pPr>
            <a:r>
              <a:rPr lang="en-CA" sz="2400" b="1" dirty="0" smtClean="0"/>
              <a:t>9.</a:t>
            </a:r>
            <a:r>
              <a:rPr lang="en-CA" sz="2400" dirty="0" smtClean="0"/>
              <a:t> </a:t>
            </a:r>
            <a:r>
              <a:rPr lang="en-CA" sz="2400" b="1" dirty="0" smtClean="0"/>
              <a:t>(3)</a:t>
            </a:r>
            <a:r>
              <a:rPr lang="en-CA" sz="2400" dirty="0" smtClean="0"/>
              <a:t>	</a:t>
            </a:r>
            <a:r>
              <a:rPr lang="fr-FR" sz="2400" dirty="0" smtClean="0"/>
              <a:t>L’employeur </a:t>
            </a:r>
            <a:r>
              <a:rPr lang="fr-FR" sz="2400" dirty="0" smtClean="0"/>
              <a:t>doit, le plus tôt possible après avoir reçu </a:t>
            </a:r>
            <a:r>
              <a:rPr lang="fr-FR" sz="2400" dirty="0" smtClean="0"/>
              <a:t>	un </a:t>
            </a:r>
            <a:r>
              <a:rPr lang="fr-FR" sz="2400" dirty="0" smtClean="0"/>
              <a:t>exemplaire du procès-verbal mentionné au </a:t>
            </a:r>
            <a:r>
              <a:rPr lang="fr-FR" sz="2400" dirty="0" smtClean="0"/>
              <a:t>	paragraphe</a:t>
            </a:r>
            <a:r>
              <a:rPr lang="fr-FR" sz="2400" dirty="0" smtClean="0"/>
              <a:t> (2), l’afficher pour une période d’un mois à </a:t>
            </a:r>
            <a:r>
              <a:rPr lang="fr-FR" sz="2400" dirty="0" smtClean="0"/>
              <a:t>	l’endroit </a:t>
            </a:r>
            <a:r>
              <a:rPr lang="fr-FR" sz="2400" dirty="0" smtClean="0"/>
              <a:t>ou aux endroits bien en vue où il affiche les </a:t>
            </a:r>
            <a:r>
              <a:rPr lang="fr-FR" sz="2400" dirty="0" smtClean="0"/>
              <a:t>	renseignements </a:t>
            </a:r>
            <a:r>
              <a:rPr lang="fr-FR" sz="2400" dirty="0" smtClean="0"/>
              <a:t>visés au paragraphe 135(5) de la Loi.</a:t>
            </a:r>
          </a:p>
          <a:p>
            <a:pPr>
              <a:tabLst>
                <a:tab pos="895350" algn="l"/>
              </a:tabLst>
            </a:pPr>
            <a:endParaRPr lang="en-CA"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179512" y="188640"/>
            <a:ext cx="8784976" cy="1296144"/>
          </a:xfrm>
          <a:prstGeom prst="rect">
            <a:avLst/>
          </a:prstGeom>
        </p:spPr>
        <p:txBody>
          <a:bodyPr/>
          <a:lstStyle/>
          <a:p>
            <a:pPr algn="ctr"/>
            <a:r>
              <a:rPr lang="fr-FR" sz="3600" b="1" dirty="0" smtClean="0"/>
              <a:t>Règlement sur les comités de sécurité et de santé et les </a:t>
            </a:r>
            <a:r>
              <a:rPr lang="fr-FR" sz="3800" b="1" dirty="0" smtClean="0"/>
              <a:t>représentants</a:t>
            </a:r>
            <a:endParaRPr lang="en-CA" sz="3800" b="1"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564" y="2167116"/>
            <a:ext cx="7848872" cy="2215991"/>
          </a:xfrm>
          <a:prstGeom prst="rect">
            <a:avLst/>
          </a:prstGeom>
        </p:spPr>
        <p:txBody>
          <a:bodyPr wrap="square">
            <a:spAutoFit/>
          </a:bodyPr>
          <a:lstStyle/>
          <a:p>
            <a:r>
              <a:rPr lang="fr-FR" sz="2000" b="1" dirty="0" smtClean="0"/>
              <a:t>Registres</a:t>
            </a:r>
          </a:p>
          <a:p>
            <a:endParaRPr lang="fr-FR" sz="2000" b="1" dirty="0" smtClean="0"/>
          </a:p>
          <a:p>
            <a:pPr>
              <a:tabLst>
                <a:tab pos="1162050" algn="l"/>
              </a:tabLst>
            </a:pPr>
            <a:r>
              <a:rPr lang="en-CA" sz="2000" b="1" dirty="0" smtClean="0"/>
              <a:t>135.1 </a:t>
            </a:r>
            <a:r>
              <a:rPr lang="fr-FR" sz="2000" b="1" dirty="0" smtClean="0"/>
              <a:t>(9)	</a:t>
            </a:r>
            <a:r>
              <a:rPr lang="fr-FR" sz="2000" dirty="0" smtClean="0"/>
              <a:t>Le </a:t>
            </a:r>
            <a:r>
              <a:rPr lang="fr-FR" sz="2000" dirty="0" smtClean="0"/>
              <a:t>comité veille à la tenue d’un registre précis des </a:t>
            </a:r>
            <a:r>
              <a:rPr lang="fr-FR" sz="2000" dirty="0" smtClean="0"/>
              <a:t>	questions </a:t>
            </a:r>
            <a:r>
              <a:rPr lang="fr-FR" sz="2000" dirty="0" smtClean="0"/>
              <a:t>dont il est saisi ainsi que de procès-verbaux de </a:t>
            </a:r>
            <a:r>
              <a:rPr lang="fr-FR" sz="2000" dirty="0" smtClean="0"/>
              <a:t>	ses </a:t>
            </a:r>
            <a:r>
              <a:rPr lang="fr-FR" sz="2000" dirty="0" smtClean="0"/>
              <a:t>réunions; il les met sur demande à la disposition de </a:t>
            </a:r>
            <a:r>
              <a:rPr lang="fr-FR" sz="2000" dirty="0" smtClean="0"/>
              <a:t>	l’agent </a:t>
            </a:r>
            <a:r>
              <a:rPr lang="fr-FR" sz="2000" dirty="0" smtClean="0"/>
              <a:t>de santé et de sécurité.</a:t>
            </a:r>
          </a:p>
          <a:p>
            <a:endParaRPr lang="en-CA"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457200" y="274638"/>
            <a:ext cx="8229600" cy="850106"/>
          </a:xfrm>
          <a:prstGeom prst="rect">
            <a:avLst/>
          </a:prstGeom>
        </p:spPr>
        <p:txBody>
          <a:bodyPr/>
          <a:lstStyle/>
          <a:p>
            <a:pPr lvl="0" algn="ctr" eaLnBrk="0" hangingPunct="0">
              <a:defRPr/>
            </a:pPr>
            <a:r>
              <a:rPr lang="en-CA" sz="4000" b="1" dirty="0" smtClean="0"/>
              <a:t>Code </a:t>
            </a:r>
            <a:r>
              <a:rPr lang="en-CA" sz="4000" b="1" dirty="0" err="1" smtClean="0"/>
              <a:t>canadien</a:t>
            </a:r>
            <a:r>
              <a:rPr lang="en-CA" sz="4000" b="1" dirty="0" smtClean="0"/>
              <a:t> du travail</a:t>
            </a:r>
            <a:r>
              <a:rPr lang="en-CA" sz="4000" b="1" dirty="0" smtClean="0">
                <a:solidFill>
                  <a:schemeClr val="tx2"/>
                </a:solidFill>
                <a:latin typeface="Arial" pitchFamily="34" charset="0"/>
                <a:cs typeface="Arial" pitchFamily="34" charset="0"/>
              </a:rPr>
              <a:t>-</a:t>
            </a:r>
            <a:r>
              <a:rPr lang="en-CA" sz="4000" b="1" dirty="0" err="1" smtClean="0">
                <a:solidFill>
                  <a:schemeClr val="tx2"/>
                </a:solidFill>
                <a:latin typeface="Arial" pitchFamily="34" charset="0"/>
                <a:cs typeface="Arial" pitchFamily="34" charset="0"/>
              </a:rPr>
              <a:t>Partie</a:t>
            </a:r>
            <a:r>
              <a:rPr lang="en-CA" sz="4000" b="1" dirty="0" smtClean="0">
                <a:solidFill>
                  <a:schemeClr val="tx2"/>
                </a:solidFill>
                <a:latin typeface="Arial" pitchFamily="34" charset="0"/>
                <a:cs typeface="Arial" pitchFamily="34" charset="0"/>
              </a:rPr>
              <a:t> II</a:t>
            </a:r>
            <a:endParaRPr lang="en-CA" sz="4000" b="1" dirty="0">
              <a:solidFill>
                <a:schemeClr val="tx2"/>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484784"/>
            <a:ext cx="8640960" cy="4247317"/>
          </a:xfrm>
          <a:prstGeom prst="rect">
            <a:avLst/>
          </a:prstGeom>
        </p:spPr>
        <p:txBody>
          <a:bodyPr wrap="square">
            <a:spAutoFit/>
          </a:bodyPr>
          <a:lstStyle/>
          <a:p>
            <a:r>
              <a:rPr lang="en-CA" b="1" dirty="0" smtClean="0"/>
              <a:t>Rapport </a:t>
            </a:r>
            <a:r>
              <a:rPr lang="en-CA" b="1" dirty="0" err="1" smtClean="0"/>
              <a:t>annuel</a:t>
            </a:r>
            <a:endParaRPr lang="en-CA" b="1" dirty="0" smtClean="0"/>
          </a:p>
          <a:p>
            <a:pPr>
              <a:tabLst>
                <a:tab pos="539750" algn="l"/>
                <a:tab pos="895350" algn="l"/>
              </a:tabLst>
            </a:pPr>
            <a:endParaRPr lang="en-CA" b="1" dirty="0" smtClean="0"/>
          </a:p>
          <a:p>
            <a:pPr>
              <a:tabLst>
                <a:tab pos="542925" algn="l"/>
              </a:tabLst>
            </a:pPr>
            <a:r>
              <a:rPr lang="en-CA" b="1" dirty="0" smtClean="0"/>
              <a:t>10.	</a:t>
            </a:r>
            <a:r>
              <a:rPr lang="fr-FR" dirty="0" smtClean="0"/>
              <a:t>Le </a:t>
            </a:r>
            <a:r>
              <a:rPr lang="fr-FR" dirty="0" smtClean="0"/>
              <a:t>président choisi par les représentants de l’employeur doit :</a:t>
            </a:r>
          </a:p>
          <a:p>
            <a:pPr>
              <a:tabLst>
                <a:tab pos="542925" algn="l"/>
              </a:tabLst>
            </a:pPr>
            <a:r>
              <a:rPr lang="fr-FR" b="1" i="1" dirty="0" smtClean="0"/>
              <a:t>	a</a:t>
            </a:r>
            <a:r>
              <a:rPr lang="fr-FR" b="1" dirty="0" smtClean="0"/>
              <a:t>)</a:t>
            </a:r>
            <a:r>
              <a:rPr lang="fr-FR" dirty="0" smtClean="0"/>
              <a:t> au plus tard le 1</a:t>
            </a:r>
            <a:r>
              <a:rPr lang="fr-FR" baseline="30000" dirty="0" smtClean="0"/>
              <a:t>er</a:t>
            </a:r>
            <a:r>
              <a:rPr lang="fr-FR" dirty="0" smtClean="0"/>
              <a:t> mars de chaque année, présenter un rapport sur les </a:t>
            </a:r>
            <a:r>
              <a:rPr lang="fr-FR" dirty="0" smtClean="0"/>
              <a:t>	activités </a:t>
            </a:r>
            <a:r>
              <a:rPr lang="fr-FR" dirty="0" smtClean="0"/>
              <a:t>exercées par le comité de sécurité et de santé au cours de la </a:t>
            </a:r>
            <a:r>
              <a:rPr lang="fr-FR" dirty="0" smtClean="0"/>
              <a:t>période 	de </a:t>
            </a:r>
            <a:r>
              <a:rPr lang="fr-FR" dirty="0" smtClean="0"/>
              <a:t>12 mois se terminant le 31 décembre de l’année </a:t>
            </a:r>
            <a:r>
              <a:rPr lang="fr-FR" dirty="0" smtClean="0"/>
              <a:t>précédente, sur </a:t>
            </a:r>
            <a:r>
              <a:rPr lang="fr-FR" dirty="0" smtClean="0"/>
              <a:t>la formule </a:t>
            </a:r>
            <a:r>
              <a:rPr lang="fr-FR" dirty="0" smtClean="0"/>
              <a:t>	figurant </a:t>
            </a:r>
            <a:r>
              <a:rPr lang="fr-FR" dirty="0" smtClean="0"/>
              <a:t>à l’annexe, signé par les deux présidents visés au </a:t>
            </a:r>
            <a:r>
              <a:rPr lang="fr-FR" dirty="0" smtClean="0"/>
              <a:t>paragraphe</a:t>
            </a:r>
            <a:r>
              <a:rPr lang="fr-FR" dirty="0" smtClean="0"/>
              <a:t> 5(1) et </a:t>
            </a:r>
            <a:r>
              <a:rPr lang="fr-FR" dirty="0" smtClean="0"/>
              <a:t>	contenant </a:t>
            </a:r>
            <a:r>
              <a:rPr lang="fr-FR" dirty="0" smtClean="0"/>
              <a:t>les renseignements qui y sont demandés :</a:t>
            </a:r>
          </a:p>
          <a:p>
            <a:pPr>
              <a:tabLst>
                <a:tab pos="542925" algn="l"/>
              </a:tabLst>
            </a:pPr>
            <a:r>
              <a:rPr lang="en-CA" dirty="0" smtClean="0"/>
              <a:t>	</a:t>
            </a:r>
            <a:r>
              <a:rPr lang="en-CA" dirty="0" smtClean="0"/>
              <a:t>	</a:t>
            </a:r>
            <a:r>
              <a:rPr lang="fr-FR" b="1" dirty="0" smtClean="0"/>
              <a:t>(</a:t>
            </a:r>
            <a:r>
              <a:rPr lang="fr-FR" b="1" dirty="0" smtClean="0"/>
              <a:t>v)</a:t>
            </a:r>
            <a:r>
              <a:rPr lang="fr-FR" dirty="0" smtClean="0"/>
              <a:t> s’il s’agit d’un comité de sécurité et de santé constitué à </a:t>
            </a:r>
            <a:r>
              <a:rPr lang="fr-FR" dirty="0" smtClean="0"/>
              <a:t>l’égard 			d’employés </a:t>
            </a:r>
            <a:r>
              <a:rPr lang="fr-FR" dirty="0" smtClean="0"/>
              <a:t>auxquels s’applique le </a:t>
            </a:r>
            <a:r>
              <a:rPr lang="fr-FR" i="1" dirty="0" smtClean="0"/>
              <a:t>Règlement canadien sur la sécurité et </a:t>
            </a:r>
            <a:r>
              <a:rPr lang="fr-FR" i="1" dirty="0" smtClean="0"/>
              <a:t>		la </a:t>
            </a:r>
            <a:r>
              <a:rPr lang="fr-FR" i="1" dirty="0" smtClean="0"/>
              <a:t>santé au travail</a:t>
            </a:r>
            <a:r>
              <a:rPr lang="fr-FR" dirty="0" smtClean="0"/>
              <a:t>, à un agent régional de sécurité;</a:t>
            </a:r>
          </a:p>
          <a:p>
            <a:pPr>
              <a:tabLst>
                <a:tab pos="542925" algn="l"/>
              </a:tabLst>
            </a:pPr>
            <a:r>
              <a:rPr lang="fr-FR" b="1" i="1" dirty="0" smtClean="0"/>
              <a:t>	(b</a:t>
            </a:r>
            <a:r>
              <a:rPr lang="fr-FR" b="1" dirty="0" smtClean="0"/>
              <a:t>)</a:t>
            </a:r>
            <a:r>
              <a:rPr lang="fr-FR" dirty="0" smtClean="0"/>
              <a:t> le plus tôt possible après l’avoir présenté, afficher le rapport mentionné à </a:t>
            </a:r>
            <a:r>
              <a:rPr lang="fr-FR" dirty="0" smtClean="0"/>
              <a:t>	l’alinéa </a:t>
            </a:r>
            <a:r>
              <a:rPr lang="fr-FR" i="1" dirty="0" smtClean="0"/>
              <a:t>a</a:t>
            </a:r>
            <a:r>
              <a:rPr lang="fr-FR" dirty="0" smtClean="0"/>
              <a:t>) pour une période de deux mois à l’endroit ou aux endroits bien en </a:t>
            </a:r>
            <a:r>
              <a:rPr lang="fr-FR" dirty="0" smtClean="0"/>
              <a:t>	vue </a:t>
            </a:r>
            <a:r>
              <a:rPr lang="fr-FR" dirty="0" smtClean="0"/>
              <a:t>où l’employeur affiche les renseignements visés au paragraphe 135(5) de </a:t>
            </a:r>
            <a:r>
              <a:rPr lang="fr-FR" dirty="0" smtClean="0"/>
              <a:t>	la </a:t>
            </a:r>
            <a:r>
              <a:rPr lang="fr-FR" dirty="0" smtClean="0"/>
              <a:t>Loi.</a:t>
            </a:r>
            <a:endParaRPr lang="fr-FR" dirty="0"/>
          </a:p>
        </p:txBody>
      </p:sp>
      <p:pic>
        <p:nvPicPr>
          <p:cNvPr id="3"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
        <p:nvSpPr>
          <p:cNvPr id="4" name="Title 4"/>
          <p:cNvSpPr txBox="1">
            <a:spLocks/>
          </p:cNvSpPr>
          <p:nvPr/>
        </p:nvSpPr>
        <p:spPr>
          <a:xfrm>
            <a:off x="179512" y="188640"/>
            <a:ext cx="8784976" cy="1296144"/>
          </a:xfrm>
          <a:prstGeom prst="rect">
            <a:avLst/>
          </a:prstGeom>
        </p:spPr>
        <p:txBody>
          <a:bodyPr/>
          <a:lstStyle/>
          <a:p>
            <a:pPr algn="ctr"/>
            <a:r>
              <a:rPr lang="fr-FR" sz="3700" b="1" dirty="0" smtClean="0">
                <a:latin typeface="Arial" pitchFamily="34" charset="0"/>
                <a:cs typeface="Arial" pitchFamily="34" charset="0"/>
              </a:rPr>
              <a:t>Règlement sur les comités de sécurité et de santé et les représentants</a:t>
            </a:r>
            <a:endParaRPr lang="en-CA" sz="3700" b="1"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302941"/>
            <a:ext cx="8229600" cy="4252118"/>
          </a:xfrm>
        </p:spPr>
        <p:txBody>
          <a:bodyPr/>
          <a:lstStyle/>
          <a:p>
            <a:pPr marL="0" indent="0" eaLnBrk="1" hangingPunct="1">
              <a:spcBef>
                <a:spcPts val="0"/>
              </a:spcBef>
              <a:buNone/>
            </a:pPr>
            <a:r>
              <a:rPr lang="en-CA" sz="2400" b="1" dirty="0" smtClean="0">
                <a:latin typeface="Arial" pitchFamily="34" charset="0"/>
                <a:cs typeface="Arial" pitchFamily="34" charset="0"/>
              </a:rPr>
              <a:t>8. </a:t>
            </a:r>
            <a:r>
              <a:rPr lang="fr-CA" sz="2400" b="1" dirty="0" smtClean="0">
                <a:latin typeface="Arial" pitchFamily="34" charset="0"/>
                <a:cs typeface="Arial" pitchFamily="34" charset="0"/>
              </a:rPr>
              <a:t>Les représentantes et représentants de la direction ont-ils tous pris ce cours?</a:t>
            </a:r>
            <a:endParaRPr lang="en-CA" sz="2400" b="1" dirty="0" smtClean="0">
              <a:latin typeface="Arial" pitchFamily="34" charset="0"/>
              <a:cs typeface="Arial" pitchFamily="34" charset="0"/>
            </a:endParaRPr>
          </a:p>
          <a:p>
            <a:pPr marL="0" indent="0"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72 %		Non : 20 %		Ne sais pas :  8 %</a:t>
            </a:r>
          </a:p>
          <a:p>
            <a:pPr marL="0" indent="0" eaLnBrk="1" hangingPunct="1">
              <a:spcBef>
                <a:spcPts val="0"/>
              </a:spcBef>
              <a:buNone/>
            </a:pPr>
            <a:endParaRPr lang="en-CA" sz="2400" dirty="0" smtClean="0">
              <a:latin typeface="Arial" pitchFamily="34" charset="0"/>
              <a:cs typeface="Arial" pitchFamily="34" charset="0"/>
            </a:endParaRPr>
          </a:p>
          <a:p>
            <a:pPr marL="0" indent="0" eaLnBrk="1" hangingPunct="1">
              <a:spcBef>
                <a:spcPts val="0"/>
              </a:spcBef>
              <a:buNone/>
            </a:pPr>
            <a:r>
              <a:rPr lang="en-CA" sz="2400" b="1" dirty="0" smtClean="0">
                <a:latin typeface="Arial" pitchFamily="34" charset="0"/>
                <a:cs typeface="Arial" pitchFamily="34" charset="0"/>
              </a:rPr>
              <a:t>9. </a:t>
            </a:r>
            <a:r>
              <a:rPr lang="fr-CA" sz="2400" b="1" dirty="0" smtClean="0">
                <a:latin typeface="Arial" pitchFamily="34" charset="0"/>
                <a:cs typeface="Arial" pitchFamily="34" charset="0"/>
              </a:rPr>
              <a:t>Les représentantes et représentants des employés ont-ils tous pris ce cours?</a:t>
            </a:r>
          </a:p>
          <a:p>
            <a:pPr marL="0" indent="0"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72 %		Non : 26 %		Ne sais pas : 2 % </a:t>
            </a:r>
            <a:endParaRPr lang="fr-CA" sz="2400" dirty="0" smtClean="0">
              <a:latin typeface="Arial" pitchFamily="34" charset="0"/>
              <a:cs typeface="Arial" pitchFamily="34" charset="0"/>
            </a:endParaRPr>
          </a:p>
          <a:p>
            <a:pPr marL="0" indent="0" eaLnBrk="1" hangingPunct="1">
              <a:spcBef>
                <a:spcPts val="0"/>
              </a:spcBef>
              <a:buNone/>
            </a:pPr>
            <a:endParaRPr lang="en-CA" sz="2400" dirty="0" smtClean="0">
              <a:latin typeface="Arial" pitchFamily="34" charset="0"/>
              <a:cs typeface="Arial" pitchFamily="34" charset="0"/>
            </a:endParaRPr>
          </a:p>
          <a:p>
            <a:pPr marL="0" indent="0" eaLnBrk="1" hangingPunct="1">
              <a:spcBef>
                <a:spcPts val="0"/>
              </a:spcBef>
              <a:buNone/>
            </a:pPr>
            <a:r>
              <a:rPr lang="en-CA" sz="2400" b="1" dirty="0" smtClean="0">
                <a:latin typeface="Arial" pitchFamily="34" charset="0"/>
                <a:cs typeface="Arial" pitchFamily="34" charset="0"/>
              </a:rPr>
              <a:t>10. </a:t>
            </a:r>
            <a:r>
              <a:rPr lang="fr-CA" sz="2400" b="1" dirty="0" smtClean="0">
                <a:latin typeface="Arial" pitchFamily="34" charset="0"/>
                <a:cs typeface="Arial" pitchFamily="34" charset="0"/>
              </a:rPr>
              <a:t>Les représentantes et représentants ont-ils eu de la difficulté à obtenir ce cours?</a:t>
            </a:r>
          </a:p>
          <a:p>
            <a:pPr marL="0" indent="0" eaLnBrk="1" hangingPunct="1">
              <a:spcBef>
                <a:spcPts val="0"/>
              </a:spcBef>
              <a:buNone/>
            </a:pPr>
            <a:r>
              <a:rPr lang="en-CA" sz="2400" dirty="0" err="1" smtClean="0">
                <a:latin typeface="Arial" pitchFamily="34" charset="0"/>
                <a:cs typeface="Arial" pitchFamily="34" charset="0"/>
              </a:rPr>
              <a:t>Oui</a:t>
            </a:r>
            <a:r>
              <a:rPr lang="en-CA" sz="2400" dirty="0" smtClean="0">
                <a:latin typeface="Arial" pitchFamily="34" charset="0"/>
                <a:cs typeface="Arial" pitchFamily="34" charset="0"/>
              </a:rPr>
              <a:t> : 9 %		Non : 79 %		Ne sais pas :12 % </a:t>
            </a:r>
            <a:endParaRPr lang="fr-CA" sz="2400" dirty="0" smtClean="0">
              <a:latin typeface="Arial" pitchFamily="34" charset="0"/>
              <a:cs typeface="Arial" pitchFamily="34" charset="0"/>
            </a:endParaRPr>
          </a:p>
        </p:txBody>
      </p:sp>
      <p:sp>
        <p:nvSpPr>
          <p:cNvPr id="3" name="Title 2"/>
          <p:cNvSpPr>
            <a:spLocks noGrp="1"/>
          </p:cNvSpPr>
          <p:nvPr>
            <p:ph type="title"/>
          </p:nvPr>
        </p:nvSpPr>
        <p:spPr>
          <a:xfrm>
            <a:off x="457200" y="116632"/>
            <a:ext cx="8229600" cy="1152128"/>
          </a:xfrm>
        </p:spPr>
        <p:txBody>
          <a:bodyPr>
            <a:noAutofit/>
          </a:bodyPr>
          <a:lstStyle/>
          <a:p>
            <a:pPr algn="ctr" eaLnBrk="1" hangingPunct="1">
              <a:defRPr/>
            </a:pPr>
            <a:r>
              <a:rPr lang="fr-CA" sz="2800" cap="all" dirty="0" smtClean="0">
                <a:latin typeface="Arial" pitchFamily="34" charset="0"/>
                <a:cs typeface="Arial" pitchFamily="34" charset="0"/>
              </a:rPr>
              <a:t>COURS DE FORMATION DU COMITÉ LOCAL DE SANTÉ ET DE SÉCURITÉ AU TRAVAIL</a:t>
            </a:r>
            <a:endParaRPr lang="fr-CA" sz="2800" dirty="0">
              <a:effectLst/>
              <a:latin typeface="Arial" pitchFamily="34" charset="0"/>
              <a:cs typeface="Arial" pitchFamily="34" charset="0"/>
            </a:endParaRPr>
          </a:p>
        </p:txBody>
      </p:sp>
      <p:pic>
        <p:nvPicPr>
          <p:cNvPr id="4" name="Picture 2" descr="H&amp;S_Committee"/>
          <p:cNvPicPr>
            <a:picLocks noChangeAspect="1" noChangeArrowheads="1"/>
          </p:cNvPicPr>
          <p:nvPr/>
        </p:nvPicPr>
        <p:blipFill>
          <a:blip r:embed="rId3" cstate="print"/>
          <a:srcRect/>
          <a:stretch>
            <a:fillRect/>
          </a:stretch>
        </p:blipFill>
        <p:spPr bwMode="auto">
          <a:xfrm>
            <a:off x="539552" y="5777880"/>
            <a:ext cx="791890" cy="108012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ysClr val="windowText" lastClr="000000"/>
      </a:dk1>
      <a:lt1>
        <a:srgbClr val="F8F8F8"/>
      </a:lt1>
      <a:dk2>
        <a:srgbClr val="464646"/>
      </a:dk2>
      <a:lt2>
        <a:srgbClr val="D9F1FA"/>
      </a:lt2>
      <a:accent1>
        <a:srgbClr val="2A4A75"/>
      </a:accent1>
      <a:accent2>
        <a:srgbClr val="B4E3F5"/>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2497</TotalTime>
  <Words>1287</Words>
  <Application>Microsoft Office PowerPoint</Application>
  <PresentationFormat>On-screen Show (4:3)</PresentationFormat>
  <Paragraphs>487</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Concourse</vt:lpstr>
      <vt:lpstr>COMITÉ DE SANTÉ ET DE SÉCURITÉ</vt:lpstr>
      <vt:lpstr>Slide 2</vt:lpstr>
      <vt:lpstr>Slide 3</vt:lpstr>
      <vt:lpstr>ADMINISTRATION DU COMITÉ </vt:lpstr>
      <vt:lpstr>Slide 5</vt:lpstr>
      <vt:lpstr>Slide 6</vt:lpstr>
      <vt:lpstr>Slide 7</vt:lpstr>
      <vt:lpstr>Slide 8</vt:lpstr>
      <vt:lpstr>COURS DE FORMATION DU COMITÉ LOCAL DE SANTÉ ET DE SÉCURITÉ AU TRAVAIL</vt:lpstr>
      <vt:lpstr>Code canadien du travail-Partie II</vt:lpstr>
      <vt:lpstr>INSPECTIONS</vt:lpstr>
      <vt:lpstr>Slide 12</vt:lpstr>
      <vt:lpstr>Slide 13</vt:lpstr>
      <vt:lpstr>ENQUÊTES</vt:lpstr>
      <vt:lpstr>Slide 15</vt:lpstr>
      <vt:lpstr>Slide 16</vt:lpstr>
      <vt:lpstr>Slide 17</vt:lpstr>
      <vt:lpstr>Slide 18</vt:lpstr>
      <vt:lpstr>Slide 19</vt:lpstr>
      <vt:lpstr>Slide 20</vt:lpstr>
      <vt:lpstr>LES DOCUMENTS SUIVANTS SONT-ILS AFFICHÉS EN UN ENDROIT ACCESSIBLE À TOUS LES EMPLOYÉ-E-S DE VOTRE MILIEU DE TRAVAIL</vt:lpstr>
      <vt:lpstr>Slide 22</vt:lpstr>
      <vt:lpstr>Règlement canadien sur la santé et la sécurité au travail</vt:lpstr>
      <vt:lpstr>Règlement canadien sur la santé et la sécurité au travail</vt:lpstr>
      <vt:lpstr>LE COMITÉ UTILISE-T-IL LES RESSOURCES OU LES RENSEIGNEMENTS SUIVANTS?</vt:lpstr>
      <vt:lpstr>Slide 26</vt:lpstr>
      <vt:lpstr>ÉVACUATIONS D’URGENCE</vt:lpstr>
      <vt:lpstr>Règlement canadien sur la santé et la sécurité au travail</vt:lpstr>
      <vt:lpstr>Règlement canadien sur la santé et la sécurité au travail</vt:lpstr>
      <vt:lpstr>RÉPONDANTES ET RÉPONDANTS EN PREMIERS SOINS/DEA</vt:lpstr>
      <vt:lpstr>Le comité est-il ou a-t-il été consulté sur le nombre et l’emplacement des : </vt:lpstr>
      <vt:lpstr>Règlement canadien sur la santé et la sécurité au travail</vt:lpstr>
      <vt:lpstr>SENSIBILITÉS AUX PRODUITS CHIMIQUES</vt:lpstr>
      <vt:lpstr>VOTRE BUREAU A-T-IL UTILISÉ AIM (fournisseur de services de soins de santé) POUR CE QUI SUIT?</vt:lpstr>
      <vt:lpstr>LE COMITÉ PARTICIPE-T-IL OU COORDONNE-T-IL LES ÉVÉNEMENTS DE S&amp;S QUI SUIS?</vt:lpstr>
      <vt:lpstr>Slide 36</vt:lpstr>
      <vt:lpstr>COMITÉ D’ORIENTATION</vt:lpstr>
      <vt:lpstr>VOTRE COMITÉ</vt:lpstr>
      <vt:lpstr>Slide 39</vt:lpstr>
      <vt:lpstr>Ateliers</vt:lpstr>
      <vt:lpstr>Slide 41</vt:lpstr>
    </vt:vector>
  </TitlesOfParts>
  <Company>Union of Taxation Employees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 James</dc:creator>
  <cp:lastModifiedBy>Pierre Mulvihil</cp:lastModifiedBy>
  <cp:revision>242</cp:revision>
  <dcterms:created xsi:type="dcterms:W3CDTF">2012-09-14T14:05:53Z</dcterms:created>
  <dcterms:modified xsi:type="dcterms:W3CDTF">2012-10-19T07:32:28Z</dcterms:modified>
</cp:coreProperties>
</file>