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57" r:id="rId4"/>
    <p:sldId id="260" r:id="rId5"/>
    <p:sldId id="275" r:id="rId6"/>
    <p:sldId id="285" r:id="rId7"/>
    <p:sldId id="261" r:id="rId8"/>
    <p:sldId id="263" r:id="rId9"/>
    <p:sldId id="264" r:id="rId10"/>
    <p:sldId id="266" r:id="rId11"/>
    <p:sldId id="267" r:id="rId12"/>
    <p:sldId id="286" r:id="rId13"/>
    <p:sldId id="269" r:id="rId14"/>
    <p:sldId id="270"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271" r:id="rId32"/>
    <p:sldId id="272" r:id="rId33"/>
    <p:sldId id="273" r:id="rId34"/>
    <p:sldId id="277" r:id="rId35"/>
    <p:sldId id="276" r:id="rId36"/>
    <p:sldId id="303" r:id="rId37"/>
    <p:sldId id="304" r:id="rId38"/>
    <p:sldId id="279" r:id="rId39"/>
    <p:sldId id="280" r:id="rId40"/>
    <p:sldId id="274" r:id="rId41"/>
    <p:sldId id="305" r:id="rId42"/>
    <p:sldId id="306" r:id="rId43"/>
    <p:sldId id="307" r:id="rId44"/>
    <p:sldId id="308" r:id="rId45"/>
    <p:sldId id="309" r:id="rId46"/>
    <p:sldId id="283" r:id="rId4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6" autoAdjust="0"/>
    <p:restoredTop sz="94660"/>
  </p:normalViewPr>
  <p:slideViewPr>
    <p:cSldViewPr>
      <p:cViewPr varScale="1">
        <p:scale>
          <a:sx n="50" d="100"/>
          <a:sy n="50" d="100"/>
        </p:scale>
        <p:origin x="36" y="48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74" y="-84"/>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887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36770" y="0"/>
            <a:ext cx="3011699" cy="461804"/>
          </a:xfrm>
          <a:prstGeom prst="rect">
            <a:avLst/>
          </a:prstGeom>
        </p:spPr>
        <p:txBody>
          <a:bodyPr vert="horz" lIns="92446" tIns="46223" rIns="92446" bIns="46223" rtlCol="0"/>
          <a:lstStyle>
            <a:lvl1pPr algn="r">
              <a:defRPr sz="1200"/>
            </a:lvl1pPr>
          </a:lstStyle>
          <a:p>
            <a:fld id="{813D8616-6360-4518-BA17-295E9CFCF176}" type="datetimeFigureOut">
              <a:rPr lang="en-US" smtClean="0"/>
              <a:t>10/26/2015</a:t>
            </a:fld>
            <a:endParaRPr lang="en-US"/>
          </a:p>
        </p:txBody>
      </p:sp>
      <p:sp>
        <p:nvSpPr>
          <p:cNvPr id="4" name="Slide Image Placeholder 3"/>
          <p:cNvSpPr>
            <a:spLocks noGrp="1" noRot="1" noChangeAspect="1"/>
          </p:cNvSpPr>
          <p:nvPr>
            <p:ph type="sldImg" idx="2"/>
          </p:nvPr>
        </p:nvSpPr>
        <p:spPr>
          <a:xfrm>
            <a:off x="1168400" y="692150"/>
            <a:ext cx="4616450" cy="346392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70"/>
            <a:ext cx="3011699" cy="461804"/>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70"/>
            <a:ext cx="3011699" cy="461804"/>
          </a:xfrm>
          <a:prstGeom prst="rect">
            <a:avLst/>
          </a:prstGeom>
        </p:spPr>
        <p:txBody>
          <a:bodyPr vert="horz" lIns="92446" tIns="46223" rIns="92446" bIns="46223" rtlCol="0" anchor="b"/>
          <a:lstStyle>
            <a:lvl1pPr algn="r">
              <a:defRPr sz="1200"/>
            </a:lvl1pPr>
          </a:lstStyle>
          <a:p>
            <a:fld id="{6DCA51F0-419F-48A2-9C9F-80608FA3C20C}" type="slidenum">
              <a:rPr lang="en-US" smtClean="0"/>
              <a:t>‹#›</a:t>
            </a:fld>
            <a:endParaRPr lang="en-US"/>
          </a:p>
        </p:txBody>
      </p:sp>
    </p:spTree>
    <p:extLst>
      <p:ext uri="{BB962C8B-B14F-4D97-AF65-F5344CB8AC3E}">
        <p14:creationId xmlns:p14="http://schemas.microsoft.com/office/powerpoint/2010/main" val="28484800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t>1</a:t>
            </a:fld>
            <a:endParaRPr lang="en-US" dirty="0"/>
          </a:p>
        </p:txBody>
      </p:sp>
    </p:spTree>
    <p:extLst>
      <p:ext uri="{BB962C8B-B14F-4D97-AF65-F5344CB8AC3E}">
        <p14:creationId xmlns:p14="http://schemas.microsoft.com/office/powerpoint/2010/main" val="52802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37</a:t>
            </a:fld>
            <a:endParaRPr lang="fr-CA" altLang="en-US" smtClean="0">
              <a:latin typeface="Arial" pitchFamily="34" charset="0"/>
            </a:endParaRPr>
          </a:p>
        </p:txBody>
      </p:sp>
    </p:spTree>
    <p:extLst>
      <p:ext uri="{BB962C8B-B14F-4D97-AF65-F5344CB8AC3E}">
        <p14:creationId xmlns:p14="http://schemas.microsoft.com/office/powerpoint/2010/main" val="264123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23644704-CDEA-4AEE-AC4E-F4F641D1848F}" type="slidenum">
              <a:rPr lang="fr-CA" altLang="en-US" smtClean="0">
                <a:latin typeface="Arial" charset="0"/>
              </a:rPr>
              <a:pPr eaLnBrk="1" hangingPunct="1"/>
              <a:t>38</a:t>
            </a:fld>
            <a:endParaRPr lang="fr-CA" altLang="en-US" smtClean="0">
              <a:latin typeface="Arial" charset="0"/>
            </a:endParaRPr>
          </a:p>
        </p:txBody>
      </p:sp>
    </p:spTree>
    <p:extLst>
      <p:ext uri="{BB962C8B-B14F-4D97-AF65-F5344CB8AC3E}">
        <p14:creationId xmlns:p14="http://schemas.microsoft.com/office/powerpoint/2010/main" val="401467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624FE3FE-8919-4FBE-A7C2-A24ACA7A2B23}" type="slidenum">
              <a:rPr lang="fr-CA" altLang="en-US" smtClean="0">
                <a:latin typeface="Arial" charset="0"/>
              </a:rPr>
              <a:pPr eaLnBrk="1" hangingPunct="1"/>
              <a:t>39</a:t>
            </a:fld>
            <a:endParaRPr lang="fr-CA" altLang="en-US" smtClean="0">
              <a:latin typeface="Arial" charset="0"/>
            </a:endParaRPr>
          </a:p>
        </p:txBody>
      </p:sp>
    </p:spTree>
    <p:extLst>
      <p:ext uri="{BB962C8B-B14F-4D97-AF65-F5344CB8AC3E}">
        <p14:creationId xmlns:p14="http://schemas.microsoft.com/office/powerpoint/2010/main" val="334144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40</a:t>
            </a:fld>
            <a:endParaRPr lang="fr-CA" altLang="en-US" smtClean="0">
              <a:latin typeface="Arial" pitchFamily="34" charset="0"/>
            </a:endParaRPr>
          </a:p>
        </p:txBody>
      </p:sp>
    </p:spTree>
    <p:extLst>
      <p:ext uri="{BB962C8B-B14F-4D97-AF65-F5344CB8AC3E}">
        <p14:creationId xmlns:p14="http://schemas.microsoft.com/office/powerpoint/2010/main" val="391537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41</a:t>
            </a:fld>
            <a:endParaRPr lang="fr-CA" altLang="en-US" smtClean="0">
              <a:latin typeface="Arial" pitchFamily="34" charset="0"/>
            </a:endParaRPr>
          </a:p>
        </p:txBody>
      </p:sp>
    </p:spTree>
    <p:extLst>
      <p:ext uri="{BB962C8B-B14F-4D97-AF65-F5344CB8AC3E}">
        <p14:creationId xmlns:p14="http://schemas.microsoft.com/office/powerpoint/2010/main" val="414197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42</a:t>
            </a:fld>
            <a:endParaRPr lang="fr-CA" altLang="en-US" smtClean="0">
              <a:latin typeface="Arial" pitchFamily="34" charset="0"/>
            </a:endParaRPr>
          </a:p>
        </p:txBody>
      </p:sp>
    </p:spTree>
    <p:extLst>
      <p:ext uri="{BB962C8B-B14F-4D97-AF65-F5344CB8AC3E}">
        <p14:creationId xmlns:p14="http://schemas.microsoft.com/office/powerpoint/2010/main" val="105633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43</a:t>
            </a:fld>
            <a:endParaRPr lang="fr-CA" altLang="en-US" smtClean="0">
              <a:latin typeface="Arial" pitchFamily="34" charset="0"/>
            </a:endParaRPr>
          </a:p>
        </p:txBody>
      </p:sp>
    </p:spTree>
    <p:extLst>
      <p:ext uri="{BB962C8B-B14F-4D97-AF65-F5344CB8AC3E}">
        <p14:creationId xmlns:p14="http://schemas.microsoft.com/office/powerpoint/2010/main" val="39121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44</a:t>
            </a:fld>
            <a:endParaRPr lang="fr-CA" altLang="en-US" smtClean="0">
              <a:latin typeface="Arial" pitchFamily="34" charset="0"/>
            </a:endParaRPr>
          </a:p>
        </p:txBody>
      </p:sp>
    </p:spTree>
    <p:extLst>
      <p:ext uri="{BB962C8B-B14F-4D97-AF65-F5344CB8AC3E}">
        <p14:creationId xmlns:p14="http://schemas.microsoft.com/office/powerpoint/2010/main" val="599140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45</a:t>
            </a:fld>
            <a:endParaRPr lang="fr-CA" altLang="en-US" smtClean="0">
              <a:latin typeface="Arial" pitchFamily="34" charset="0"/>
            </a:endParaRPr>
          </a:p>
        </p:txBody>
      </p:sp>
    </p:spTree>
    <p:extLst>
      <p:ext uri="{BB962C8B-B14F-4D97-AF65-F5344CB8AC3E}">
        <p14:creationId xmlns:p14="http://schemas.microsoft.com/office/powerpoint/2010/main" val="180860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46</a:t>
            </a:fld>
            <a:endParaRPr lang="fr-CA" altLang="en-US" smtClean="0">
              <a:latin typeface="Arial" pitchFamily="34" charset="0"/>
            </a:endParaRPr>
          </a:p>
        </p:txBody>
      </p:sp>
    </p:spTree>
    <p:extLst>
      <p:ext uri="{BB962C8B-B14F-4D97-AF65-F5344CB8AC3E}">
        <p14:creationId xmlns:p14="http://schemas.microsoft.com/office/powerpoint/2010/main" val="226246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07E9E9CB-EAA7-4F22-A314-2698FAA0DFCD}" type="slidenum">
              <a:rPr lang="fr-CA" altLang="en-US" smtClean="0">
                <a:latin typeface="Arial" pitchFamily="34" charset="0"/>
              </a:rPr>
              <a:pPr eaLnBrk="1" hangingPunct="1"/>
              <a:t>13</a:t>
            </a:fld>
            <a:endParaRPr lang="fr-CA" altLang="en-US" smtClean="0">
              <a:latin typeface="Arial" pitchFamily="34" charset="0"/>
            </a:endParaRPr>
          </a:p>
        </p:txBody>
      </p:sp>
    </p:spTree>
    <p:extLst>
      <p:ext uri="{BB962C8B-B14F-4D97-AF65-F5344CB8AC3E}">
        <p14:creationId xmlns:p14="http://schemas.microsoft.com/office/powerpoint/2010/main" val="44978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E3F09A94-D1AF-499A-8B61-3582A55B8CD1}" type="slidenum">
              <a:rPr lang="fr-CA" altLang="en-US" smtClean="0">
                <a:latin typeface="Arial" pitchFamily="34" charset="0"/>
              </a:rPr>
              <a:pPr eaLnBrk="1" hangingPunct="1"/>
              <a:t>14</a:t>
            </a:fld>
            <a:endParaRPr lang="fr-CA" altLang="en-US" smtClean="0">
              <a:latin typeface="Arial" pitchFamily="34" charset="0"/>
            </a:endParaRPr>
          </a:p>
        </p:txBody>
      </p:sp>
    </p:spTree>
    <p:extLst>
      <p:ext uri="{BB962C8B-B14F-4D97-AF65-F5344CB8AC3E}">
        <p14:creationId xmlns:p14="http://schemas.microsoft.com/office/powerpoint/2010/main" val="31247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B27853CB-1731-45BB-9057-33ACA7776467}" type="slidenum">
              <a:rPr lang="fr-CA" altLang="en-US" smtClean="0">
                <a:latin typeface="Arial" pitchFamily="34" charset="0"/>
              </a:rPr>
              <a:pPr eaLnBrk="1" hangingPunct="1"/>
              <a:t>31</a:t>
            </a:fld>
            <a:endParaRPr lang="fr-CA" altLang="en-US" smtClean="0">
              <a:latin typeface="Arial" pitchFamily="34" charset="0"/>
            </a:endParaRPr>
          </a:p>
        </p:txBody>
      </p:sp>
    </p:spTree>
    <p:extLst>
      <p:ext uri="{BB962C8B-B14F-4D97-AF65-F5344CB8AC3E}">
        <p14:creationId xmlns:p14="http://schemas.microsoft.com/office/powerpoint/2010/main" val="45439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855D1915-2A62-487F-A5D7-1905E445D909}" type="slidenum">
              <a:rPr lang="fr-CA" altLang="en-US" smtClean="0">
                <a:latin typeface="Arial" pitchFamily="34" charset="0"/>
              </a:rPr>
              <a:pPr eaLnBrk="1" hangingPunct="1"/>
              <a:t>32</a:t>
            </a:fld>
            <a:endParaRPr lang="fr-CA" altLang="en-US" smtClean="0">
              <a:latin typeface="Arial" pitchFamily="34" charset="0"/>
            </a:endParaRPr>
          </a:p>
        </p:txBody>
      </p:sp>
    </p:spTree>
    <p:extLst>
      <p:ext uri="{BB962C8B-B14F-4D97-AF65-F5344CB8AC3E}">
        <p14:creationId xmlns:p14="http://schemas.microsoft.com/office/powerpoint/2010/main" val="4353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025BCAE3-C757-4E9B-B14B-258E8FD6EAC4}" type="slidenum">
              <a:rPr lang="fr-CA" altLang="en-US" smtClean="0">
                <a:latin typeface="Arial" pitchFamily="34" charset="0"/>
              </a:rPr>
              <a:pPr eaLnBrk="1" hangingPunct="1"/>
              <a:t>33</a:t>
            </a:fld>
            <a:endParaRPr lang="fr-CA" altLang="en-US" smtClean="0">
              <a:latin typeface="Arial" pitchFamily="34" charset="0"/>
            </a:endParaRPr>
          </a:p>
        </p:txBody>
      </p:sp>
    </p:spTree>
    <p:extLst>
      <p:ext uri="{BB962C8B-B14F-4D97-AF65-F5344CB8AC3E}">
        <p14:creationId xmlns:p14="http://schemas.microsoft.com/office/powerpoint/2010/main" val="83179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D06B9394-EB05-48C5-8FA1-58340A3B8719}" type="slidenum">
              <a:rPr lang="fr-CA" altLang="en-US" smtClean="0">
                <a:latin typeface="Arial" charset="0"/>
              </a:rPr>
              <a:pPr eaLnBrk="1" hangingPunct="1"/>
              <a:t>34</a:t>
            </a:fld>
            <a:endParaRPr lang="fr-CA" altLang="en-US" smtClean="0">
              <a:latin typeface="Arial" charset="0"/>
            </a:endParaRPr>
          </a:p>
        </p:txBody>
      </p:sp>
    </p:spTree>
    <p:extLst>
      <p:ext uri="{BB962C8B-B14F-4D97-AF65-F5344CB8AC3E}">
        <p14:creationId xmlns:p14="http://schemas.microsoft.com/office/powerpoint/2010/main" val="56179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35</a:t>
            </a:fld>
            <a:endParaRPr lang="fr-CA" altLang="en-US" smtClean="0">
              <a:latin typeface="Arial" pitchFamily="34" charset="0"/>
            </a:endParaRPr>
          </a:p>
        </p:txBody>
      </p:sp>
    </p:spTree>
    <p:extLst>
      <p:ext uri="{BB962C8B-B14F-4D97-AF65-F5344CB8AC3E}">
        <p14:creationId xmlns:p14="http://schemas.microsoft.com/office/powerpoint/2010/main" val="360838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36</a:t>
            </a:fld>
            <a:endParaRPr lang="fr-CA" altLang="en-US" smtClean="0">
              <a:latin typeface="Arial" pitchFamily="34" charset="0"/>
            </a:endParaRPr>
          </a:p>
        </p:txBody>
      </p:sp>
    </p:spTree>
    <p:extLst>
      <p:ext uri="{BB962C8B-B14F-4D97-AF65-F5344CB8AC3E}">
        <p14:creationId xmlns:p14="http://schemas.microsoft.com/office/powerpoint/2010/main" val="330947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BF61B5-9C16-406A-8134-07FBEC4BC13D}"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230820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3993ED-0180-4D5F-AF90-51E97893C85C}"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34824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D9A45-1F08-40BB-94F8-5F7050BDDB74}"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89155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0"/>
          <p:cNvSpPr>
            <a:spLocks noGrp="1" noChangeArrowheads="1"/>
          </p:cNvSpPr>
          <p:nvPr>
            <p:ph type="dt" sz="half" idx="10"/>
          </p:nvPr>
        </p:nvSpPr>
        <p:spPr>
          <a:ln/>
        </p:spPr>
        <p:txBody>
          <a:bodyPr/>
          <a:lstStyle>
            <a:lvl1pPr>
              <a:defRPr/>
            </a:lvl1pPr>
          </a:lstStyle>
          <a:p>
            <a:pPr>
              <a:defRPr/>
            </a:pPr>
            <a:fld id="{923FBBF8-B17E-491A-B449-44455A0D864C}" type="datetime1">
              <a:rPr lang="en-US" smtClean="0"/>
              <a:t>10/26/2015</a:t>
            </a:fld>
            <a:endParaRPr lang="fr-CA"/>
          </a:p>
        </p:txBody>
      </p:sp>
      <p:sp>
        <p:nvSpPr>
          <p:cNvPr id="6" name="Rectangle 41"/>
          <p:cNvSpPr>
            <a:spLocks noGrp="1" noChangeArrowheads="1"/>
          </p:cNvSpPr>
          <p:nvPr>
            <p:ph type="ftr" sz="quarter" idx="11"/>
          </p:nvPr>
        </p:nvSpPr>
        <p:spPr>
          <a:ln/>
        </p:spPr>
        <p:txBody>
          <a:bodyPr/>
          <a:lstStyle>
            <a:lvl1pPr>
              <a:defRPr/>
            </a:lvl1pPr>
          </a:lstStyle>
          <a:p>
            <a:pPr>
              <a:defRPr/>
            </a:pPr>
            <a:endParaRPr lang="fr-CA"/>
          </a:p>
        </p:txBody>
      </p:sp>
      <p:sp>
        <p:nvSpPr>
          <p:cNvPr id="7" name="Rectangle 42"/>
          <p:cNvSpPr>
            <a:spLocks noGrp="1" noChangeArrowheads="1"/>
          </p:cNvSpPr>
          <p:nvPr>
            <p:ph type="sldNum" sz="quarter" idx="12"/>
          </p:nvPr>
        </p:nvSpPr>
        <p:spPr>
          <a:ln/>
        </p:spPr>
        <p:txBody>
          <a:bodyPr/>
          <a:lstStyle>
            <a:lvl1pPr>
              <a:defRPr/>
            </a:lvl1pPr>
          </a:lstStyle>
          <a:p>
            <a:pPr>
              <a:defRPr/>
            </a:pPr>
            <a:fld id="{B05BA052-411B-4AB6-8994-A4ACBC09083A}" type="slidenum">
              <a:rPr lang="fr-CA"/>
              <a:pPr>
                <a:defRPr/>
              </a:pPr>
              <a:t>‹#›</a:t>
            </a:fld>
            <a:endParaRPr lang="fr-CA" dirty="0"/>
          </a:p>
        </p:txBody>
      </p:sp>
    </p:spTree>
    <p:extLst>
      <p:ext uri="{BB962C8B-B14F-4D97-AF65-F5344CB8AC3E}">
        <p14:creationId xmlns:p14="http://schemas.microsoft.com/office/powerpoint/2010/main" val="84729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FD1075-3407-46A8-A90A-85626CE840E5}"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20503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EA10B-F005-41FC-9A71-B8946B35CE77}"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276952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416AA5-07B3-4643-AB5F-B4809B1F8FEB}"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3878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1DF9E-A32F-41CD-AE28-AE5AC1CC4DEB}" type="datetime1">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29899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B3A3A-DC51-4E92-BB17-2078E7E001F3}" type="datetime1">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42207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11BD5-230D-41C2-B08D-53E2E5C08C7A}" type="datetime1">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48504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06060-8C96-41D2-80A5-716EFE45E5C4}"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25357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7A56B-6ED0-484E-90EF-A810090FA6CD}"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t>‹#›</a:t>
            </a:fld>
            <a:endParaRPr lang="en-US"/>
          </a:p>
        </p:txBody>
      </p:sp>
    </p:spTree>
    <p:extLst>
      <p:ext uri="{BB962C8B-B14F-4D97-AF65-F5344CB8AC3E}">
        <p14:creationId xmlns:p14="http://schemas.microsoft.com/office/powerpoint/2010/main" val="324564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98098-6F32-4EEE-8358-1326998971DA}" type="datetime1">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654C-8D77-4D5A-B674-D4FB39CE8EF8}" type="slidenum">
              <a:rPr lang="en-US" smtClean="0"/>
              <a:t>‹#›</a:t>
            </a:fld>
            <a:endParaRPr lang="en-US"/>
          </a:p>
        </p:txBody>
      </p:sp>
    </p:spTree>
    <p:extLst>
      <p:ext uri="{BB962C8B-B14F-4D97-AF65-F5344CB8AC3E}">
        <p14:creationId xmlns:p14="http://schemas.microsoft.com/office/powerpoint/2010/main" val="413153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google.com/url?q=http://www.nanotech-now.com/news.cgi?story_id%3D48644&amp;sa=U&amp;ei=42dNU_DBD8jg2gXf-YCYCg&amp;ved=0CC4Q9QEwAA&amp;usg=AFQjCNE_1pNghypc-Go0wBgB1v9DuYFGg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www.psac.com/home-e.s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3000"/>
            <a:ext cx="6934200" cy="1470025"/>
          </a:xfrm>
        </p:spPr>
        <p:txBody>
          <a:bodyPr/>
          <a:lstStyle/>
          <a:p>
            <a:r>
              <a:rPr lang="fr-CA" dirty="0" smtClean="0"/>
              <a:t>Bill C-4: Changes to the Canada Labour Code Part II</a:t>
            </a:r>
            <a:endParaRPr lang="en-US" dirty="0"/>
          </a:p>
        </p:txBody>
      </p:sp>
      <p:sp>
        <p:nvSpPr>
          <p:cNvPr id="3" name="Subtitle 2"/>
          <p:cNvSpPr>
            <a:spLocks noGrp="1"/>
          </p:cNvSpPr>
          <p:nvPr>
            <p:ph type="subTitle" idx="1"/>
          </p:nvPr>
        </p:nvSpPr>
        <p:spPr>
          <a:xfrm>
            <a:off x="762000" y="3124200"/>
            <a:ext cx="7543800" cy="1752600"/>
          </a:xfrm>
        </p:spPr>
        <p:txBody>
          <a:bodyPr/>
          <a:lstStyle/>
          <a:p>
            <a:r>
              <a:rPr lang="en-CA" dirty="0" smtClean="0">
                <a:solidFill>
                  <a:schemeClr val="tx1"/>
                </a:solidFill>
              </a:rPr>
              <a:t>Changing the health and safety landscape to fit the conservative ideology</a:t>
            </a:r>
            <a:endParaRPr lang="en-CA" dirty="0">
              <a:solidFill>
                <a:schemeClr val="tx1"/>
              </a:solidFill>
            </a:endParaRPr>
          </a:p>
        </p:txBody>
      </p:sp>
      <p:sp>
        <p:nvSpPr>
          <p:cNvPr id="4" name="TextBox 3"/>
          <p:cNvSpPr txBox="1"/>
          <p:nvPr/>
        </p:nvSpPr>
        <p:spPr>
          <a:xfrm>
            <a:off x="762000" y="5151815"/>
            <a:ext cx="7696200" cy="1569660"/>
          </a:xfrm>
          <a:prstGeom prst="rect">
            <a:avLst/>
          </a:prstGeom>
          <a:noFill/>
        </p:spPr>
        <p:txBody>
          <a:bodyPr wrap="square" rtlCol="0">
            <a:spAutoFit/>
          </a:bodyPr>
          <a:lstStyle/>
          <a:p>
            <a:pPr algn="ctr"/>
            <a:r>
              <a:rPr lang="en-CA" sz="2400" dirty="0" smtClean="0"/>
              <a:t>Denis St-Jean</a:t>
            </a:r>
          </a:p>
          <a:p>
            <a:pPr algn="ctr"/>
            <a:r>
              <a:rPr lang="en-CA" sz="2400" dirty="0" smtClean="0"/>
              <a:t>National Health and Safety Officer</a:t>
            </a:r>
          </a:p>
          <a:p>
            <a:pPr algn="ctr"/>
            <a:r>
              <a:rPr lang="en-CA" sz="2400" dirty="0" smtClean="0"/>
              <a:t>UTE </a:t>
            </a:r>
            <a:r>
              <a:rPr lang="en-CA" sz="2400" dirty="0" smtClean="0"/>
              <a:t>National Health and Safety Conference</a:t>
            </a:r>
          </a:p>
          <a:p>
            <a:pPr algn="ctr"/>
            <a:r>
              <a:rPr lang="en-CA" sz="2400" dirty="0" smtClean="0"/>
              <a:t>Novem</a:t>
            </a:r>
            <a:r>
              <a:rPr lang="en-CA" sz="2400" dirty="0" smtClean="0"/>
              <a:t>ber </a:t>
            </a:r>
            <a:r>
              <a:rPr lang="en-CA" sz="2400" dirty="0" smtClean="0"/>
              <a:t>2015</a:t>
            </a:r>
            <a:endParaRPr lang="en-CA" sz="2400" dirty="0"/>
          </a:p>
        </p:txBody>
      </p:sp>
      <p:sp>
        <p:nvSpPr>
          <p:cNvPr id="5" name="Slide Number Placeholder 4"/>
          <p:cNvSpPr>
            <a:spLocks noGrp="1"/>
          </p:cNvSpPr>
          <p:nvPr>
            <p:ph type="sldNum" sz="quarter" idx="12"/>
          </p:nvPr>
        </p:nvSpPr>
        <p:spPr/>
        <p:txBody>
          <a:bodyPr/>
          <a:lstStyle/>
          <a:p>
            <a:fld id="{14BC654C-8D77-4D5A-B674-D4FB39CE8EF8}" type="slidenum">
              <a:rPr lang="en-US" smtClean="0"/>
              <a:t>1</a:t>
            </a:fld>
            <a:endParaRPr lang="en-US" dirty="0"/>
          </a:p>
        </p:txBody>
      </p:sp>
    </p:spTree>
    <p:extLst>
      <p:ext uri="{BB962C8B-B14F-4D97-AF65-F5344CB8AC3E}">
        <p14:creationId xmlns:p14="http://schemas.microsoft.com/office/powerpoint/2010/main" val="317314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a:t>
            </a:r>
            <a:r>
              <a:rPr lang="en-US" dirty="0" smtClean="0"/>
              <a:t>Grain </a:t>
            </a:r>
            <a:r>
              <a:rPr lang="en-US" dirty="0"/>
              <a:t>Safety Reforms?</a:t>
            </a:r>
          </a:p>
        </p:txBody>
      </p:sp>
      <p:pic>
        <p:nvPicPr>
          <p:cNvPr id="4" name="lightboxImage" descr="http://lubbockonline.com/sites/default/files/imagecache/superphoto/DSC_0448_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667000" cy="4010025"/>
          </a:xfrm>
          <a:prstGeom prst="rect">
            <a:avLst/>
          </a:prstGeom>
          <a:noFill/>
          <a:ln>
            <a:noFill/>
          </a:ln>
        </p:spPr>
      </p:pic>
      <p:sp>
        <p:nvSpPr>
          <p:cNvPr id="5" name="TextBox 4"/>
          <p:cNvSpPr txBox="1"/>
          <p:nvPr/>
        </p:nvSpPr>
        <p:spPr>
          <a:xfrm>
            <a:off x="3352800" y="1600200"/>
            <a:ext cx="54864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Conservative federal budget </a:t>
            </a:r>
            <a:r>
              <a:rPr lang="en-US" sz="2400" dirty="0" smtClean="0"/>
              <a:t>Bill C-45  </a:t>
            </a:r>
            <a:r>
              <a:rPr lang="en-US" sz="2400" dirty="0"/>
              <a:t>contains amendments to the Canada Grain Act that will </a:t>
            </a:r>
            <a:r>
              <a:rPr lang="en-US" sz="2400" dirty="0" smtClean="0"/>
              <a:t>increase </a:t>
            </a:r>
            <a:r>
              <a:rPr lang="en-US" sz="2400" dirty="0"/>
              <a:t>self-regulation and decrease overall inspections. </a:t>
            </a:r>
            <a:endParaRPr lang="en-US" sz="2400" dirty="0" smtClean="0"/>
          </a:p>
          <a:p>
            <a:pPr marL="285750" indent="-285750">
              <a:buFont typeface="Arial" panose="020B0604020202020204" pitchFamily="34" charset="0"/>
              <a:buChar char="•"/>
            </a:pPr>
            <a:endParaRPr lang="fr-CA" sz="2400" dirty="0"/>
          </a:p>
          <a:p>
            <a:pPr marL="285750" indent="-285750">
              <a:buFont typeface="Arial" panose="020B0604020202020204" pitchFamily="34" charset="0"/>
              <a:buChar char="•"/>
            </a:pPr>
            <a:r>
              <a:rPr lang="en-US" sz="2400" dirty="0"/>
              <a:t>Inspectors collect grain samples from every rail car that comes to the elevators and inspect for quality, pests and diseases, as well as toxins, foreign materials or anything that could be damaging to the grain or harmful for human consumption. </a:t>
            </a:r>
          </a:p>
        </p:txBody>
      </p:sp>
      <p:sp>
        <p:nvSpPr>
          <p:cNvPr id="3" name="Slide Number Placeholder 2"/>
          <p:cNvSpPr>
            <a:spLocks noGrp="1"/>
          </p:cNvSpPr>
          <p:nvPr>
            <p:ph type="sldNum" sz="quarter" idx="12"/>
          </p:nvPr>
        </p:nvSpPr>
        <p:spPr/>
        <p:txBody>
          <a:bodyPr/>
          <a:lstStyle/>
          <a:p>
            <a:fld id="{14BC654C-8D77-4D5A-B674-D4FB39CE8EF8}" type="slidenum">
              <a:rPr lang="en-US" smtClean="0"/>
              <a:t>10</a:t>
            </a:fld>
            <a:endParaRPr lang="en-US" dirty="0"/>
          </a:p>
        </p:txBody>
      </p:sp>
    </p:spTree>
    <p:extLst>
      <p:ext uri="{BB962C8B-B14F-4D97-AF65-F5344CB8AC3E}">
        <p14:creationId xmlns:p14="http://schemas.microsoft.com/office/powerpoint/2010/main" val="398581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r>
              <a:rPr lang="en-US" dirty="0"/>
              <a:t>What About </a:t>
            </a:r>
            <a:r>
              <a:rPr lang="en-US" dirty="0" smtClean="0"/>
              <a:t>Public Interest Science?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05748"/>
            <a:ext cx="2286000" cy="204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199"/>
            <a:ext cx="3257550" cy="217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3217985"/>
            <a:ext cx="86106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Federal </a:t>
            </a:r>
            <a:r>
              <a:rPr lang="en-US" sz="2400" dirty="0"/>
              <a:t>Scientists Feel They Can’t Speak Out, Even If Public Health and Safety at </a:t>
            </a:r>
            <a:r>
              <a:rPr lang="en-US" sz="2400" dirty="0" smtClean="0"/>
              <a:t>Risk</a:t>
            </a:r>
          </a:p>
          <a:p>
            <a:pPr marL="285750" indent="-285750">
              <a:buFont typeface="Arial" panose="020B0604020202020204" pitchFamily="34" charset="0"/>
              <a:buChar char="•"/>
            </a:pPr>
            <a:r>
              <a:rPr lang="en-US" sz="2400" dirty="0"/>
              <a:t>A major survey of federal government scientists commissioned by the Professional Institute of the Public Service of Canada (PIPSC) has found that 90% feel they are not allowed to speak freely to the media about the work they do and that, faced with a departmental decision that could harm public health, safety or the environment, nearly as many (86%) would face censure or retaliation for doing so</a:t>
            </a:r>
            <a:r>
              <a:rPr lang="en-US" sz="2400" dirty="0" smtClean="0"/>
              <a:t>.</a:t>
            </a:r>
          </a:p>
        </p:txBody>
      </p:sp>
      <p:pic>
        <p:nvPicPr>
          <p:cNvPr id="1029" name="Picture 5" descr="https://encrypted-tbn0.gstatic.com/images?q=tbn:ANd9GcTs_Pngt5kxYdC5CV1SamxAfhZ3rxufQ0uFVSsOtmXp0x4i1EJFV2iFd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974451"/>
            <a:ext cx="1013297" cy="1905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4BC654C-8D77-4D5A-B674-D4FB39CE8EF8}" type="slidenum">
              <a:rPr lang="en-US" smtClean="0"/>
              <a:t>11</a:t>
            </a:fld>
            <a:endParaRPr lang="en-US"/>
          </a:p>
        </p:txBody>
      </p:sp>
    </p:spTree>
    <p:extLst>
      <p:ext uri="{BB962C8B-B14F-4D97-AF65-F5344CB8AC3E}">
        <p14:creationId xmlns:p14="http://schemas.microsoft.com/office/powerpoint/2010/main" val="380166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fontScale="90000"/>
          </a:bodyPr>
          <a:lstStyle/>
          <a:p>
            <a:r>
              <a:rPr lang="en-US" dirty="0"/>
              <a:t>Silence of the Labs: the ideological shutting down of Canadian science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254" y="1524000"/>
            <a:ext cx="2286000" cy="152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3200400"/>
            <a:ext cx="8839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 </a:t>
            </a:r>
            <a:r>
              <a:rPr lang="en-US" sz="2400" dirty="0"/>
              <a:t>the past five years the federal government has dismissed more than 2,000 scientists, and hundreds of programs and world-renowned research facilities have lost their funding. Programs that monitored things such as smoke stack emissions, food inspections, oil spills, water quality and climate change have been drastically cut or shut down</a:t>
            </a:r>
            <a:r>
              <a:rPr lang="en-US" sz="2400" dirty="0" smtClean="0"/>
              <a: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486814"/>
            <a:ext cx="990600" cy="159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002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4BC654C-8D77-4D5A-B674-D4FB39CE8EF8}" type="slidenum">
              <a:rPr lang="en-US" smtClean="0"/>
              <a:t>12</a:t>
            </a:fld>
            <a:endParaRPr lang="en-US"/>
          </a:p>
        </p:txBody>
      </p:sp>
      <p:sp>
        <p:nvSpPr>
          <p:cNvPr id="4" name="TextBox 3"/>
          <p:cNvSpPr txBox="1"/>
          <p:nvPr/>
        </p:nvSpPr>
        <p:spPr>
          <a:xfrm>
            <a:off x="609600" y="6144595"/>
            <a:ext cx="7086600" cy="369332"/>
          </a:xfrm>
          <a:prstGeom prst="rect">
            <a:avLst/>
          </a:prstGeom>
          <a:noFill/>
        </p:spPr>
        <p:txBody>
          <a:bodyPr wrap="square" rtlCol="0">
            <a:spAutoFit/>
          </a:bodyPr>
          <a:lstStyle/>
          <a:p>
            <a:r>
              <a:rPr lang="en-US" dirty="0"/>
              <a:t>http://www.cbc.ca/fifth/episodes/2013-2014/the-silence-of-the-labs</a:t>
            </a:r>
          </a:p>
        </p:txBody>
      </p:sp>
    </p:spTree>
    <p:extLst>
      <p:ext uri="{BB962C8B-B14F-4D97-AF65-F5344CB8AC3E}">
        <p14:creationId xmlns:p14="http://schemas.microsoft.com/office/powerpoint/2010/main" val="2769246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A9904E3-1917-4802-AF90-56D244D5CD2E}" type="slidenum">
              <a:rPr lang="fr-CA"/>
              <a:pPr>
                <a:defRPr/>
              </a:pPr>
              <a:t>13</a:t>
            </a:fld>
            <a:endParaRPr lang="fr-CA" dirty="0"/>
          </a:p>
        </p:txBody>
      </p:sp>
      <p:sp>
        <p:nvSpPr>
          <p:cNvPr id="79877" name="Rectangle 5"/>
          <p:cNvSpPr>
            <a:spLocks noGrp="1" noChangeArrowheads="1"/>
          </p:cNvSpPr>
          <p:nvPr>
            <p:ph type="title"/>
          </p:nvPr>
        </p:nvSpPr>
        <p:spPr/>
        <p:txBody>
          <a:bodyPr>
            <a:normAutofit fontScale="90000"/>
          </a:bodyPr>
          <a:lstStyle/>
          <a:p>
            <a:pPr eaLnBrk="1" hangingPunct="1">
              <a:defRPr/>
            </a:pPr>
            <a:r>
              <a:rPr lang="en-CA" sz="4000" dirty="0" smtClean="0"/>
              <a:t>Analysis by the Canadian Centre for Policy Alternatives</a:t>
            </a:r>
          </a:p>
        </p:txBody>
      </p:sp>
      <p:sp>
        <p:nvSpPr>
          <p:cNvPr id="53253" name="Text Box 10"/>
          <p:cNvSpPr txBox="1">
            <a:spLocks noChangeArrowheads="1"/>
          </p:cNvSpPr>
          <p:nvPr/>
        </p:nvSpPr>
        <p:spPr bwMode="auto">
          <a:xfrm>
            <a:off x="304800" y="1600200"/>
            <a:ext cx="4343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buFontTx/>
              <a:buChar char="•"/>
            </a:pPr>
            <a:r>
              <a:rPr lang="en-CA" altLang="en-US" sz="2400" dirty="0"/>
              <a:t>What we don’t know can hurt us</a:t>
            </a:r>
            <a:r>
              <a:rPr lang="en-CA" altLang="en-US" sz="2400" dirty="0" smtClean="0"/>
              <a:t>.</a:t>
            </a:r>
            <a:endParaRPr lang="en-CA" altLang="en-US" sz="2400" dirty="0"/>
          </a:p>
          <a:p>
            <a:pPr eaLnBrk="1" hangingPunct="1">
              <a:spcBef>
                <a:spcPct val="50000"/>
              </a:spcBef>
              <a:buFontTx/>
              <a:buChar char="•"/>
            </a:pPr>
            <a:r>
              <a:rPr lang="en-CA" altLang="en-US" sz="2400" dirty="0"/>
              <a:t>Over the past generation, there has been a slow, steady and silent erosion of regulations by governments intent on “reducing paper burden”, making Canada “more competitive” and governments more “cost-effective”.</a:t>
            </a:r>
          </a:p>
        </p:txBody>
      </p:sp>
      <p:pic>
        <p:nvPicPr>
          <p:cNvPr id="53256" name="Picture 8" descr="disaster-in-the-making-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799"/>
            <a:ext cx="3633788" cy="463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1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30DB423-019B-461F-B3A4-79619505E401}" type="slidenum">
              <a:rPr lang="fr-CA"/>
              <a:pPr>
                <a:defRPr/>
              </a:pPr>
              <a:t>14</a:t>
            </a:fld>
            <a:endParaRPr lang="fr-CA" dirty="0"/>
          </a:p>
        </p:txBody>
      </p:sp>
      <p:sp>
        <p:nvSpPr>
          <p:cNvPr id="82946" name="Rectangle 2"/>
          <p:cNvSpPr>
            <a:spLocks noGrp="1" noChangeArrowheads="1"/>
          </p:cNvSpPr>
          <p:nvPr>
            <p:ph type="title"/>
          </p:nvPr>
        </p:nvSpPr>
        <p:spPr/>
        <p:txBody>
          <a:bodyPr>
            <a:normAutofit fontScale="90000"/>
          </a:bodyPr>
          <a:lstStyle/>
          <a:p>
            <a:pPr eaLnBrk="1" hangingPunct="1">
              <a:defRPr/>
            </a:pPr>
            <a:r>
              <a:rPr lang="en-CA" sz="4000" dirty="0" smtClean="0"/>
              <a:t>Analysis by the Canadian Centre for Policy Alternatives</a:t>
            </a:r>
            <a:endParaRPr lang="fr-CA" sz="4000" dirty="0" smtClean="0"/>
          </a:p>
        </p:txBody>
      </p:sp>
      <p:sp>
        <p:nvSpPr>
          <p:cNvPr id="55300" name="Text Box 3"/>
          <p:cNvSpPr txBox="1">
            <a:spLocks noChangeArrowheads="1"/>
          </p:cNvSpPr>
          <p:nvPr/>
        </p:nvSpPr>
        <p:spPr bwMode="auto">
          <a:xfrm>
            <a:off x="228600" y="1600200"/>
            <a:ext cx="50292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buClr>
                <a:schemeClr val="hlink"/>
              </a:buClr>
              <a:buSzPct val="60000"/>
              <a:buFont typeface="Wingdings" pitchFamily="2" charset="2"/>
              <a:buChar char="n"/>
            </a:pPr>
            <a:r>
              <a:rPr lang="en-US" altLang="en-US" sz="2800"/>
              <a:t>Self-regulation: it is like putting a wolf in charge of a henhouse</a:t>
            </a:r>
          </a:p>
          <a:p>
            <a:pPr eaLnBrk="1" hangingPunct="1">
              <a:spcBef>
                <a:spcPct val="20000"/>
              </a:spcBef>
              <a:buClr>
                <a:schemeClr val="hlink"/>
              </a:buClr>
              <a:buSzPct val="60000"/>
              <a:buFont typeface="Wingdings" pitchFamily="2" charset="2"/>
              <a:buChar char="n"/>
            </a:pPr>
            <a:endParaRPr lang="en-US" altLang="en-US" sz="2800"/>
          </a:p>
          <a:p>
            <a:pPr eaLnBrk="1" hangingPunct="1">
              <a:spcBef>
                <a:spcPct val="20000"/>
              </a:spcBef>
              <a:buClr>
                <a:schemeClr val="hlink"/>
              </a:buClr>
              <a:buSzPct val="60000"/>
              <a:buFont typeface="Wingdings" pitchFamily="2" charset="2"/>
              <a:buChar char="n"/>
            </a:pPr>
            <a:r>
              <a:rPr lang="en-US" altLang="en-US" sz="2800"/>
              <a:t>Nine Canadians in ten want their governments to do more to protect our environment: 84% claim that companies put profits ahead of safety.</a:t>
            </a:r>
          </a:p>
        </p:txBody>
      </p:sp>
      <p:pic>
        <p:nvPicPr>
          <p:cNvPr id="55303" name="Picture 7" descr="disaster-in-the-making-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1447800"/>
            <a:ext cx="35861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62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fr-CA" b="1" dirty="0" smtClean="0"/>
              <a:t>C-4- Investigations and Inspections</a:t>
            </a:r>
            <a:endParaRPr lang="en-US" b="1" dirty="0"/>
          </a:p>
        </p:txBody>
      </p:sp>
      <p:sp>
        <p:nvSpPr>
          <p:cNvPr id="3" name="Content Placeholder 2"/>
          <p:cNvSpPr>
            <a:spLocks noGrp="1"/>
          </p:cNvSpPr>
          <p:nvPr>
            <p:ph idx="1"/>
          </p:nvPr>
        </p:nvSpPr>
        <p:spPr>
          <a:xfrm>
            <a:off x="449451" y="1091796"/>
            <a:ext cx="8229600" cy="5385204"/>
          </a:xfrm>
        </p:spPr>
        <p:txBody>
          <a:bodyPr>
            <a:normAutofit fontScale="85000" lnSpcReduction="20000"/>
          </a:bodyPr>
          <a:lstStyle/>
          <a:p>
            <a:r>
              <a:rPr lang="en-CA" dirty="0" smtClean="0"/>
              <a:t>Sections 176 and 190 of Bill C-4</a:t>
            </a:r>
          </a:p>
          <a:p>
            <a:endParaRPr lang="en-CA" dirty="0" smtClean="0"/>
          </a:p>
          <a:p>
            <a:r>
              <a:rPr lang="en-CA" dirty="0" smtClean="0"/>
              <a:t>Repealed the definitions “health and safety officer” and “regional health and safety officer” and replaced with "the Minister" throughout the legislation</a:t>
            </a:r>
          </a:p>
          <a:p>
            <a:pPr marL="0" indent="0">
              <a:buNone/>
            </a:pPr>
            <a:endParaRPr lang="en-CA" dirty="0" smtClean="0"/>
          </a:p>
          <a:p>
            <a:r>
              <a:rPr lang="en-CA" dirty="0" smtClean="0"/>
              <a:t>The Minister can delegate all her powers to anyone she deems to be qualified.</a:t>
            </a:r>
          </a:p>
          <a:p>
            <a:endParaRPr lang="en-CA" dirty="0" smtClean="0"/>
          </a:p>
          <a:p>
            <a:r>
              <a:rPr lang="en-CA" dirty="0" smtClean="0"/>
              <a:t>The neutral, trained, specialized inspectorate of health and safety enforcement personnel currently in place could be ousted by these provisions and replaced with ad hoc private entrepreneurs, dependent on the government for their next contract. </a:t>
            </a:r>
            <a:endParaRPr lang="en-CA" dirty="0"/>
          </a:p>
        </p:txBody>
      </p:sp>
      <p:sp>
        <p:nvSpPr>
          <p:cNvPr id="4" name="Slide Number Placeholder 3"/>
          <p:cNvSpPr>
            <a:spLocks noGrp="1"/>
          </p:cNvSpPr>
          <p:nvPr>
            <p:ph type="sldNum" sz="quarter" idx="12"/>
          </p:nvPr>
        </p:nvSpPr>
        <p:spPr/>
        <p:txBody>
          <a:bodyPr/>
          <a:lstStyle/>
          <a:p>
            <a:fld id="{14BC654C-8D77-4D5A-B674-D4FB39CE8EF8}" type="slidenum">
              <a:rPr lang="en-US" smtClean="0"/>
              <a:t>15</a:t>
            </a:fld>
            <a:endParaRPr lang="en-US"/>
          </a:p>
        </p:txBody>
      </p:sp>
    </p:spTree>
    <p:extLst>
      <p:ext uri="{BB962C8B-B14F-4D97-AF65-F5344CB8AC3E}">
        <p14:creationId xmlns:p14="http://schemas.microsoft.com/office/powerpoint/2010/main" val="12656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fr-CA" b="1" dirty="0" smtClean="0"/>
              <a:t>C-4- Investigations and Inspections</a:t>
            </a:r>
            <a:endParaRPr lang="en-US" b="1" dirty="0"/>
          </a:p>
        </p:txBody>
      </p:sp>
      <p:sp>
        <p:nvSpPr>
          <p:cNvPr id="3" name="Content Placeholder 2"/>
          <p:cNvSpPr>
            <a:spLocks noGrp="1"/>
          </p:cNvSpPr>
          <p:nvPr>
            <p:ph idx="1"/>
          </p:nvPr>
        </p:nvSpPr>
        <p:spPr>
          <a:xfrm>
            <a:off x="228600" y="1327687"/>
            <a:ext cx="8686800" cy="5385204"/>
          </a:xfrm>
        </p:spPr>
        <p:txBody>
          <a:bodyPr>
            <a:noAutofit/>
          </a:bodyPr>
          <a:lstStyle/>
          <a:p>
            <a:r>
              <a:rPr lang="en-CA" sz="2400" dirty="0" smtClean="0"/>
              <a:t>Opens the door to the politicization of the important role of monitoring and enforcement</a:t>
            </a:r>
          </a:p>
          <a:p>
            <a:r>
              <a:rPr lang="en-CA" sz="2400" dirty="0" smtClean="0"/>
              <a:t>There is strong evidence that only actual citations and penalties reduce the frequency or severity of injuries in the workplace</a:t>
            </a:r>
          </a:p>
          <a:p>
            <a:r>
              <a:rPr lang="en-CA" sz="2400" dirty="0" smtClean="0"/>
              <a:t>Over the last several years, the ratio of employees to federal inspectors has increased dramatically</a:t>
            </a:r>
          </a:p>
          <a:p>
            <a:r>
              <a:rPr lang="en-CA" sz="2400" dirty="0" smtClean="0"/>
              <a:t>One cannot avoid noticing that the largest employer to be subject to inspections is the government itself</a:t>
            </a:r>
          </a:p>
          <a:p>
            <a:r>
              <a:rPr lang="en-CA" sz="2400" dirty="0" smtClean="0"/>
              <a:t>We take the position that this provision puts the Minister of Labour in a conflict of interest where she will be subject to accusations of biased decision making in favour of Cabinet colleagues and against workers.</a:t>
            </a:r>
            <a:endParaRPr lang="en-CA"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t>16</a:t>
            </a:fld>
            <a:endParaRPr lang="en-US"/>
          </a:p>
        </p:txBody>
      </p:sp>
    </p:spTree>
    <p:extLst>
      <p:ext uri="{BB962C8B-B14F-4D97-AF65-F5344CB8AC3E}">
        <p14:creationId xmlns:p14="http://schemas.microsoft.com/office/powerpoint/2010/main" val="798584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fr-CA" b="1" dirty="0" smtClean="0"/>
              <a:t>C-4- Investigations and Inspections</a:t>
            </a:r>
            <a:endParaRPr lang="en-US" b="1" dirty="0"/>
          </a:p>
        </p:txBody>
      </p:sp>
      <p:sp>
        <p:nvSpPr>
          <p:cNvPr id="3" name="Content Placeholder 2"/>
          <p:cNvSpPr>
            <a:spLocks noGrp="1"/>
          </p:cNvSpPr>
          <p:nvPr>
            <p:ph idx="1"/>
          </p:nvPr>
        </p:nvSpPr>
        <p:spPr>
          <a:xfrm>
            <a:off x="228600" y="1336271"/>
            <a:ext cx="8686800" cy="5385204"/>
          </a:xfrm>
        </p:spPr>
        <p:txBody>
          <a:bodyPr>
            <a:noAutofit/>
          </a:bodyPr>
          <a:lstStyle/>
          <a:p>
            <a:r>
              <a:rPr lang="en-CA" sz="2800" dirty="0" smtClean="0"/>
              <a:t>Bill C-4 </a:t>
            </a:r>
            <a:r>
              <a:rPr lang="en-CA" sz="3000" dirty="0" smtClean="0"/>
              <a:t>states</a:t>
            </a:r>
            <a:r>
              <a:rPr lang="en-CA" sz="2800" dirty="0" smtClean="0"/>
              <a:t> that the Minister of Labour may administer or enforce electronically the Canada Labour Code</a:t>
            </a:r>
          </a:p>
          <a:p>
            <a:pPr marL="0" indent="0">
              <a:buNone/>
            </a:pPr>
            <a:endParaRPr lang="en-CA" sz="2800" dirty="0" smtClean="0"/>
          </a:p>
          <a:p>
            <a:r>
              <a:rPr lang="en-CA" sz="2800" b="1" dirty="0" smtClean="0"/>
              <a:t>A virtual investigation </a:t>
            </a:r>
            <a:r>
              <a:rPr lang="en-CA" sz="2800" dirty="0" smtClean="0"/>
              <a:t>guide for the inspectors is already being prepared</a:t>
            </a:r>
          </a:p>
          <a:p>
            <a:endParaRPr lang="en-CA" sz="2800" dirty="0" smtClean="0"/>
          </a:p>
          <a:p>
            <a:r>
              <a:rPr lang="en-CA" sz="2800" dirty="0" smtClean="0"/>
              <a:t>There is no data on the efficiency of any existing virtual investigation services in occupational health and safety</a:t>
            </a:r>
            <a:endParaRPr lang="en-CA" sz="2800" dirty="0"/>
          </a:p>
        </p:txBody>
      </p:sp>
      <p:sp>
        <p:nvSpPr>
          <p:cNvPr id="4" name="Slide Number Placeholder 3"/>
          <p:cNvSpPr>
            <a:spLocks noGrp="1"/>
          </p:cNvSpPr>
          <p:nvPr>
            <p:ph type="sldNum" sz="quarter" idx="12"/>
          </p:nvPr>
        </p:nvSpPr>
        <p:spPr/>
        <p:txBody>
          <a:bodyPr/>
          <a:lstStyle/>
          <a:p>
            <a:fld id="{14BC654C-8D77-4D5A-B674-D4FB39CE8EF8}" type="slidenum">
              <a:rPr lang="en-US" smtClean="0"/>
              <a:t>17</a:t>
            </a:fld>
            <a:endParaRPr lang="en-US"/>
          </a:p>
        </p:txBody>
      </p:sp>
    </p:spTree>
    <p:extLst>
      <p:ext uri="{BB962C8B-B14F-4D97-AF65-F5344CB8AC3E}">
        <p14:creationId xmlns:p14="http://schemas.microsoft.com/office/powerpoint/2010/main" val="2901710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228600" y="1091796"/>
            <a:ext cx="8686800" cy="5629679"/>
          </a:xfrm>
        </p:spPr>
        <p:txBody>
          <a:bodyPr>
            <a:noAutofit/>
          </a:bodyPr>
          <a:lstStyle/>
          <a:p>
            <a:r>
              <a:rPr lang="en-US" sz="2800" dirty="0"/>
              <a:t>Workers in Canada have a right to refuse dangerous work as their last line of personal protection when faced with the choice between doing an activity that will injure or kill them and being disciplined or even losing their job.  </a:t>
            </a:r>
          </a:p>
          <a:p>
            <a:endParaRPr lang="en-US" sz="2800" dirty="0"/>
          </a:p>
          <a:p>
            <a:r>
              <a:rPr lang="en-US" sz="2800" dirty="0"/>
              <a:t>Bill C-4 proposes to dramatically roll back the definition of what constitutes a “danger” currently found under subsection 122(1) of the Canada </a:t>
            </a:r>
            <a:r>
              <a:rPr lang="en-US" sz="2800" dirty="0" err="1"/>
              <a:t>Labour</a:t>
            </a:r>
            <a:r>
              <a:rPr lang="en-US" sz="2800" dirty="0"/>
              <a:t> Code Part II.</a:t>
            </a:r>
          </a:p>
          <a:p>
            <a:endParaRPr lang="en-US" sz="2800" dirty="0"/>
          </a:p>
          <a:p>
            <a:r>
              <a:rPr lang="en-US" sz="2800" dirty="0"/>
              <a:t>Subsection 176(2) of Bill C-4 eliminates the current definition of “danger”.</a:t>
            </a:r>
          </a:p>
        </p:txBody>
      </p:sp>
      <p:sp>
        <p:nvSpPr>
          <p:cNvPr id="4" name="Slide Number Placeholder 3"/>
          <p:cNvSpPr>
            <a:spLocks noGrp="1"/>
          </p:cNvSpPr>
          <p:nvPr>
            <p:ph type="sldNum" sz="quarter" idx="12"/>
          </p:nvPr>
        </p:nvSpPr>
        <p:spPr/>
        <p:txBody>
          <a:bodyPr/>
          <a:lstStyle/>
          <a:p>
            <a:fld id="{14BC654C-8D77-4D5A-B674-D4FB39CE8EF8}" type="slidenum">
              <a:rPr lang="en-US" smtClean="0"/>
              <a:t>18</a:t>
            </a:fld>
            <a:endParaRPr lang="en-US"/>
          </a:p>
        </p:txBody>
      </p:sp>
    </p:spTree>
    <p:extLst>
      <p:ext uri="{BB962C8B-B14F-4D97-AF65-F5344CB8AC3E}">
        <p14:creationId xmlns:p14="http://schemas.microsoft.com/office/powerpoint/2010/main" val="3689342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228600" y="1091796"/>
            <a:ext cx="8686800" cy="5766204"/>
          </a:xfrm>
        </p:spPr>
        <p:txBody>
          <a:bodyPr>
            <a:noAutofit/>
          </a:bodyPr>
          <a:lstStyle/>
          <a:p>
            <a:r>
              <a:rPr lang="en-US" sz="3000" b="1" dirty="0" smtClean="0"/>
              <a:t>Previous</a:t>
            </a:r>
            <a:r>
              <a:rPr lang="en-US" sz="3000" b="1" dirty="0" smtClean="0"/>
              <a:t> </a:t>
            </a:r>
            <a:r>
              <a:rPr lang="en-US" sz="3000" b="1" dirty="0" smtClean="0"/>
              <a:t>definition:</a:t>
            </a:r>
            <a:endParaRPr lang="en-US" sz="3000" b="1" dirty="0"/>
          </a:p>
          <a:p>
            <a:endParaRPr lang="en-US" sz="3000" dirty="0"/>
          </a:p>
          <a:p>
            <a:pPr>
              <a:lnSpc>
                <a:spcPct val="80000"/>
              </a:lnSpc>
            </a:pPr>
            <a:r>
              <a:rPr lang="en-US" sz="3000" dirty="0"/>
              <a:t>“danger” means any existing or potential hazard or condition or any current or future activity that could reasonably be expected to cause injury or illness to a person exposed to it before the hazard or condition can be corrected, or the activity altered, whether or not the injury or illness occurs immediately after the exposure to the hazard, condition or activity, and includes any exposure to a hazardous substance that is likely to result in a chronic illness, in disease or in damage to the reproductive system</a:t>
            </a:r>
          </a:p>
        </p:txBody>
      </p:sp>
      <p:sp>
        <p:nvSpPr>
          <p:cNvPr id="4" name="Slide Number Placeholder 3"/>
          <p:cNvSpPr>
            <a:spLocks noGrp="1"/>
          </p:cNvSpPr>
          <p:nvPr>
            <p:ph type="sldNum" sz="quarter" idx="12"/>
          </p:nvPr>
        </p:nvSpPr>
        <p:spPr/>
        <p:txBody>
          <a:bodyPr/>
          <a:lstStyle/>
          <a:p>
            <a:fld id="{14BC654C-8D77-4D5A-B674-D4FB39CE8EF8}" type="slidenum">
              <a:rPr lang="en-US" smtClean="0"/>
              <a:t>19</a:t>
            </a:fld>
            <a:endParaRPr lang="en-US"/>
          </a:p>
        </p:txBody>
      </p:sp>
    </p:spTree>
    <p:extLst>
      <p:ext uri="{BB962C8B-B14F-4D97-AF65-F5344CB8AC3E}">
        <p14:creationId xmlns:p14="http://schemas.microsoft.com/office/powerpoint/2010/main" val="137249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Economic Conservatism: More freedom through less government</a:t>
            </a:r>
            <a:endParaRPr lang="en-US" dirty="0"/>
          </a:p>
        </p:txBody>
      </p:sp>
      <p:sp>
        <p:nvSpPr>
          <p:cNvPr id="3" name="Content Placeholder 2"/>
          <p:cNvSpPr>
            <a:spLocks noGrp="1"/>
          </p:cNvSpPr>
          <p:nvPr>
            <p:ph idx="1"/>
          </p:nvPr>
        </p:nvSpPr>
        <p:spPr>
          <a:xfrm>
            <a:off x="4100144" y="1295400"/>
            <a:ext cx="4953000" cy="5181600"/>
          </a:xfrm>
        </p:spPr>
        <p:txBody>
          <a:bodyPr>
            <a:normAutofit/>
          </a:bodyPr>
          <a:lstStyle/>
          <a:p>
            <a:pPr marL="0" indent="0">
              <a:buNone/>
            </a:pPr>
            <a:r>
              <a:rPr lang="en-US" sz="3100" dirty="0" smtClean="0"/>
              <a:t>According to Stephen Harper:</a:t>
            </a:r>
          </a:p>
          <a:p>
            <a:pPr marL="0" indent="0">
              <a:buNone/>
            </a:pPr>
            <a:r>
              <a:rPr lang="en-US" sz="3100" dirty="0" smtClean="0"/>
              <a:t>"The </a:t>
            </a:r>
            <a:r>
              <a:rPr lang="en-US" sz="3100" dirty="0"/>
              <a:t>welfare state has placed unprecedented power in the centralizing hands of the federal bureaucracy, both </a:t>
            </a:r>
            <a:r>
              <a:rPr lang="en-US" sz="3100" dirty="0" smtClean="0"/>
              <a:t>in </a:t>
            </a:r>
            <a:r>
              <a:rPr lang="en-US" sz="3100" dirty="0"/>
              <a:t>term of its new reaches into Canadian life and its insistence on standardizing all policies and practices on a national </a:t>
            </a:r>
            <a:r>
              <a:rPr lang="en-US" sz="3100" dirty="0" smtClean="0"/>
              <a:t>scale".</a:t>
            </a:r>
            <a:endParaRPr lang="en-US" sz="3100" dirty="0"/>
          </a:p>
        </p:txBody>
      </p:sp>
      <p:pic>
        <p:nvPicPr>
          <p:cNvPr id="1032" name="Picture 8" descr="http://1.bp.blogspot.com/-YZXU2UCM8Cg/UYUOCQrtiXI/AAAAAAAAF3g/Dr5blmaX_ms/s1800/ly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2" y="1752600"/>
            <a:ext cx="4038599"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4BC654C-8D77-4D5A-B674-D4FB39CE8EF8}" type="slidenum">
              <a:rPr lang="en-US" smtClean="0"/>
              <a:t>2</a:t>
            </a:fld>
            <a:endParaRPr lang="en-US" dirty="0"/>
          </a:p>
        </p:txBody>
      </p:sp>
      <p:sp>
        <p:nvSpPr>
          <p:cNvPr id="5" name="TextBox 4"/>
          <p:cNvSpPr txBox="1"/>
          <p:nvPr/>
        </p:nvSpPr>
        <p:spPr>
          <a:xfrm>
            <a:off x="108437" y="6376971"/>
            <a:ext cx="9035563" cy="261610"/>
          </a:xfrm>
          <a:prstGeom prst="rect">
            <a:avLst/>
          </a:prstGeom>
          <a:noFill/>
        </p:spPr>
        <p:txBody>
          <a:bodyPr wrap="square" rtlCol="0">
            <a:spAutoFit/>
          </a:bodyPr>
          <a:lstStyle/>
          <a:p>
            <a:r>
              <a:rPr lang="fr-CA" sz="1100" dirty="0" smtClean="0"/>
              <a:t>Source: Canadian Centre for Policy Alternatives, The </a:t>
            </a:r>
            <a:r>
              <a:rPr lang="fr-CA" sz="1100" dirty="0"/>
              <a:t>Harper </a:t>
            </a:r>
            <a:r>
              <a:rPr lang="fr-CA" sz="1100" dirty="0" smtClean="0"/>
              <a:t>Record, www.policyalternatives.ca/Reports/2008/09/HarperRecord/index.cfm </a:t>
            </a:r>
            <a:endParaRPr lang="en-US" sz="1100" dirty="0"/>
          </a:p>
        </p:txBody>
      </p:sp>
    </p:spTree>
    <p:extLst>
      <p:ext uri="{BB962C8B-B14F-4D97-AF65-F5344CB8AC3E}">
        <p14:creationId xmlns:p14="http://schemas.microsoft.com/office/powerpoint/2010/main" val="342917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228600" y="1091796"/>
            <a:ext cx="8686800" cy="5766204"/>
          </a:xfrm>
        </p:spPr>
        <p:txBody>
          <a:bodyPr>
            <a:noAutofit/>
          </a:bodyPr>
          <a:lstStyle/>
          <a:p>
            <a:r>
              <a:rPr lang="en-US" b="1" dirty="0" smtClean="0"/>
              <a:t>Changed </a:t>
            </a:r>
            <a:r>
              <a:rPr lang="en-US" b="1" dirty="0"/>
              <a:t>to:</a:t>
            </a:r>
            <a:endParaRPr lang="en-US" dirty="0"/>
          </a:p>
          <a:p>
            <a:endParaRPr lang="en-US" dirty="0"/>
          </a:p>
          <a:p>
            <a:r>
              <a:rPr lang="en-US" dirty="0"/>
              <a:t>“danger” means any hazard, condition or activity that could reasonably be expected to be an imminent or serious threat to the life or health of a person exposed to it before the hazard or condition can be corrected or the activity </a:t>
            </a:r>
            <a:r>
              <a:rPr lang="en-US" dirty="0" smtClean="0"/>
              <a:t>altered</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t>20</a:t>
            </a:fld>
            <a:endParaRPr lang="en-US"/>
          </a:p>
        </p:txBody>
      </p:sp>
    </p:spTree>
    <p:extLst>
      <p:ext uri="{BB962C8B-B14F-4D97-AF65-F5344CB8AC3E}">
        <p14:creationId xmlns:p14="http://schemas.microsoft.com/office/powerpoint/2010/main" val="455269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228600" y="1091796"/>
            <a:ext cx="8686800" cy="5766204"/>
          </a:xfrm>
        </p:spPr>
        <p:txBody>
          <a:bodyPr>
            <a:noAutofit/>
          </a:bodyPr>
          <a:lstStyle/>
          <a:p>
            <a:pPr marL="0" indent="0">
              <a:buNone/>
            </a:pPr>
            <a:r>
              <a:rPr lang="en-US" sz="2400" u="sng" dirty="0"/>
              <a:t>This change means we have lost the concept of "future activities</a:t>
            </a:r>
            <a:r>
              <a:rPr lang="en-US" sz="2400" u="sng" dirty="0" smtClean="0"/>
              <a:t>"</a:t>
            </a:r>
            <a:endParaRPr lang="en-US" sz="2400" u="sng" dirty="0"/>
          </a:p>
          <a:p>
            <a:r>
              <a:rPr lang="en-US" sz="2400" dirty="0" smtClean="0"/>
              <a:t>removes </a:t>
            </a:r>
            <a:r>
              <a:rPr lang="en-US" sz="2400" dirty="0"/>
              <a:t>the right to refuse based on danger as a potential occurrence (now all based on imminent or serious threat to life or health); which means that workers will have to be in harm’s way before they can establish that their working conditions are </a:t>
            </a:r>
            <a:r>
              <a:rPr lang="en-US" sz="2400" dirty="0" smtClean="0"/>
              <a:t>dangerous</a:t>
            </a:r>
          </a:p>
          <a:p>
            <a:endParaRPr lang="en-US" sz="2400" dirty="0"/>
          </a:p>
          <a:p>
            <a:r>
              <a:rPr lang="en-US" sz="2400" dirty="0" smtClean="0"/>
              <a:t>removes </a:t>
            </a:r>
            <a:r>
              <a:rPr lang="en-US" sz="2400" dirty="0"/>
              <a:t>the idea that workers deserve protection from activities or conditions that could cause them danger in the </a:t>
            </a:r>
            <a:r>
              <a:rPr lang="en-US" sz="2400" dirty="0" smtClean="0"/>
              <a:t>future</a:t>
            </a:r>
          </a:p>
          <a:p>
            <a:endParaRPr lang="en-US" sz="2400" dirty="0"/>
          </a:p>
          <a:p>
            <a:r>
              <a:rPr lang="en-US" sz="2400" dirty="0" smtClean="0"/>
              <a:t>the </a:t>
            </a:r>
            <a:r>
              <a:rPr lang="en-US" sz="2400" dirty="0"/>
              <a:t>threat to life or health has to be based on something that has to be happening almost immediately or very soon (no more based on the concept of potential hazard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t>21</a:t>
            </a:fld>
            <a:endParaRPr lang="en-US" dirty="0"/>
          </a:p>
        </p:txBody>
      </p:sp>
    </p:spTree>
    <p:extLst>
      <p:ext uri="{BB962C8B-B14F-4D97-AF65-F5344CB8AC3E}">
        <p14:creationId xmlns:p14="http://schemas.microsoft.com/office/powerpoint/2010/main" val="3523336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228600" y="1091796"/>
            <a:ext cx="8686800" cy="5766204"/>
          </a:xfrm>
        </p:spPr>
        <p:txBody>
          <a:bodyPr>
            <a:noAutofit/>
          </a:bodyPr>
          <a:lstStyle/>
          <a:p>
            <a:pPr marL="0" indent="0">
              <a:buNone/>
            </a:pPr>
            <a:r>
              <a:rPr lang="en-US" sz="2400" dirty="0" smtClean="0"/>
              <a:t>Removes references to :</a:t>
            </a:r>
          </a:p>
          <a:p>
            <a:r>
              <a:rPr lang="en-US" sz="2400" dirty="0" smtClean="0"/>
              <a:t>(Danger) to includes </a:t>
            </a:r>
            <a:r>
              <a:rPr lang="en-US" sz="2400" dirty="0"/>
              <a:t>any exposure to a hazardous substance that is likely to result in a chronic illness, in disease or in damage to the reproductive system</a:t>
            </a:r>
            <a:r>
              <a:rPr lang="en-US" sz="2400" dirty="0" smtClean="0"/>
              <a:t>;</a:t>
            </a:r>
          </a:p>
          <a:p>
            <a:endParaRPr lang="fr-CA" sz="2400" dirty="0"/>
          </a:p>
          <a:p>
            <a:r>
              <a:rPr lang="en-US" sz="2400" dirty="0" smtClean="0"/>
              <a:t>Removes the specific reference to " illness"  in the expression "that </a:t>
            </a:r>
            <a:r>
              <a:rPr lang="en-US" sz="2400" dirty="0"/>
              <a:t>could reasonably be expected to cause injury or illness to a </a:t>
            </a:r>
            <a:r>
              <a:rPr lang="en-US" sz="2400" dirty="0" smtClean="0"/>
              <a:t>person </a:t>
            </a:r>
            <a:r>
              <a:rPr lang="en-US" sz="2400" dirty="0"/>
              <a:t>exposed to </a:t>
            </a:r>
            <a:r>
              <a:rPr lang="en-US" sz="2400" dirty="0" smtClean="0"/>
              <a:t>it“</a:t>
            </a:r>
          </a:p>
          <a:p>
            <a:endParaRPr lang="fr-CA" sz="2400" dirty="0"/>
          </a:p>
          <a:p>
            <a:r>
              <a:rPr lang="en-US" sz="2400" dirty="0" smtClean="0"/>
              <a:t>Workers </a:t>
            </a:r>
            <a:r>
              <a:rPr lang="en-US" sz="2400" dirty="0"/>
              <a:t>will likely not be able to claim protection from potential chronic or slow developing illnesses based on exposure to carcinogens or </a:t>
            </a:r>
            <a:r>
              <a:rPr lang="en-US" sz="2400" dirty="0" smtClean="0"/>
              <a:t>teratogens.</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t>22</a:t>
            </a:fld>
            <a:endParaRPr lang="en-US" dirty="0"/>
          </a:p>
        </p:txBody>
      </p:sp>
    </p:spTree>
    <p:extLst>
      <p:ext uri="{BB962C8B-B14F-4D97-AF65-F5344CB8AC3E}">
        <p14:creationId xmlns:p14="http://schemas.microsoft.com/office/powerpoint/2010/main" val="2578175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457200" y="1091796"/>
            <a:ext cx="8229600" cy="5766204"/>
          </a:xfrm>
        </p:spPr>
        <p:txBody>
          <a:bodyPr>
            <a:noAutofit/>
          </a:bodyPr>
          <a:lstStyle/>
          <a:p>
            <a:pPr lvl="0"/>
            <a:r>
              <a:rPr lang="en-CA" sz="2800" dirty="0" smtClean="0"/>
              <a:t>We have </a:t>
            </a:r>
            <a:r>
              <a:rPr lang="en-CA" sz="2800" dirty="0"/>
              <a:t>potentially lost the right to refuse on exposure to friable asbestos, diesel fumes or any other cancer-causing chemicals with a latency period of any symptoms</a:t>
            </a:r>
            <a:r>
              <a:rPr lang="en-CA" sz="2800" dirty="0" smtClean="0"/>
              <a:t>.</a:t>
            </a:r>
          </a:p>
          <a:p>
            <a:pPr lvl="0"/>
            <a:endParaRPr lang="en-US" sz="2800" dirty="0"/>
          </a:p>
          <a:p>
            <a:pPr lvl="0"/>
            <a:r>
              <a:rPr lang="en-CA" sz="2800" dirty="0" smtClean="0"/>
              <a:t>Even </a:t>
            </a:r>
            <a:r>
              <a:rPr lang="en-CA" sz="2800" dirty="0"/>
              <a:t>though diesel fumes have been recently recognized as a definite cancer-causing substance; we have lost health and safety rights for workers exposed to truck exhaust (i.e. PSAC border services officers)</a:t>
            </a:r>
            <a:endParaRPr lang="en-US" sz="2800" dirty="0"/>
          </a:p>
        </p:txBody>
      </p:sp>
      <p:sp>
        <p:nvSpPr>
          <p:cNvPr id="4" name="Slide Number Placeholder 3"/>
          <p:cNvSpPr>
            <a:spLocks noGrp="1"/>
          </p:cNvSpPr>
          <p:nvPr>
            <p:ph type="sldNum" sz="quarter" idx="12"/>
          </p:nvPr>
        </p:nvSpPr>
        <p:spPr/>
        <p:txBody>
          <a:bodyPr/>
          <a:lstStyle/>
          <a:p>
            <a:fld id="{14BC654C-8D77-4D5A-B674-D4FB39CE8EF8}" type="slidenum">
              <a:rPr lang="en-US" smtClean="0"/>
              <a:t>23</a:t>
            </a:fld>
            <a:endParaRPr lang="en-US" dirty="0"/>
          </a:p>
        </p:txBody>
      </p:sp>
    </p:spTree>
    <p:extLst>
      <p:ext uri="{BB962C8B-B14F-4D97-AF65-F5344CB8AC3E}">
        <p14:creationId xmlns:p14="http://schemas.microsoft.com/office/powerpoint/2010/main" val="1589408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39396"/>
          </a:xfrm>
        </p:spPr>
        <p:txBody>
          <a:bodyPr>
            <a:normAutofit/>
          </a:bodyPr>
          <a:lstStyle/>
          <a:p>
            <a:r>
              <a:rPr lang="en-CA" b="1" dirty="0" smtClean="0"/>
              <a:t>The New Definition of "Danger"</a:t>
            </a:r>
            <a:endParaRPr lang="en-CA" b="1" dirty="0"/>
          </a:p>
        </p:txBody>
      </p:sp>
      <p:sp>
        <p:nvSpPr>
          <p:cNvPr id="3" name="Content Placeholder 2"/>
          <p:cNvSpPr>
            <a:spLocks noGrp="1"/>
          </p:cNvSpPr>
          <p:nvPr>
            <p:ph idx="1"/>
          </p:nvPr>
        </p:nvSpPr>
        <p:spPr>
          <a:xfrm>
            <a:off x="468824" y="1428346"/>
            <a:ext cx="8229600" cy="4928004"/>
          </a:xfrm>
        </p:spPr>
        <p:txBody>
          <a:bodyPr>
            <a:noAutofit/>
          </a:bodyPr>
          <a:lstStyle/>
          <a:p>
            <a:r>
              <a:rPr lang="en-CA" u="sng" dirty="0" smtClean="0"/>
              <a:t>Removes </a:t>
            </a:r>
            <a:r>
              <a:rPr lang="en-CA" u="sng" dirty="0"/>
              <a:t>the concept of exposure to hazardous substances that are likely to result "in damage to the reproductive system"</a:t>
            </a:r>
            <a:endParaRPr lang="en-US" u="sng" dirty="0"/>
          </a:p>
          <a:p>
            <a:endParaRPr lang="en-US" dirty="0"/>
          </a:p>
          <a:p>
            <a:pPr lvl="0"/>
            <a:r>
              <a:rPr lang="en-CA" dirty="0" smtClean="0"/>
              <a:t>Have </a:t>
            </a:r>
            <a:r>
              <a:rPr lang="en-CA" dirty="0"/>
              <a:t>lost any recognition of hazards having an impact of the </a:t>
            </a:r>
            <a:r>
              <a:rPr lang="en-CA" dirty="0" smtClean="0"/>
              <a:t>reproductive system, a major setback for the health and safety of women in the workplace.</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t>24</a:t>
            </a:fld>
            <a:endParaRPr lang="en-US" dirty="0"/>
          </a:p>
        </p:txBody>
      </p:sp>
    </p:spTree>
    <p:extLst>
      <p:ext uri="{BB962C8B-B14F-4D97-AF65-F5344CB8AC3E}">
        <p14:creationId xmlns:p14="http://schemas.microsoft.com/office/powerpoint/2010/main" val="2348917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fr-CA" sz="2700" b="1" dirty="0" smtClean="0"/>
              <a:t>Section 128 of the Canada Labour Code, Part II</a:t>
            </a:r>
            <a:endParaRPr lang="en-US" sz="2700" b="1" dirty="0"/>
          </a:p>
        </p:txBody>
      </p:sp>
      <p:sp>
        <p:nvSpPr>
          <p:cNvPr id="3" name="Content Placeholder 2"/>
          <p:cNvSpPr>
            <a:spLocks noGrp="1"/>
          </p:cNvSpPr>
          <p:nvPr>
            <p:ph idx="1"/>
          </p:nvPr>
        </p:nvSpPr>
        <p:spPr>
          <a:xfrm>
            <a:off x="152400" y="1219199"/>
            <a:ext cx="8839200" cy="5502275"/>
          </a:xfrm>
        </p:spPr>
        <p:txBody>
          <a:bodyPr>
            <a:noAutofit/>
          </a:bodyPr>
          <a:lstStyle/>
          <a:p>
            <a:r>
              <a:rPr lang="en-CA" sz="3000" dirty="0" smtClean="0"/>
              <a:t>An Initial investigation by the employer and the employee: written report.</a:t>
            </a:r>
          </a:p>
          <a:p>
            <a:pPr marL="0" indent="0">
              <a:buNone/>
            </a:pPr>
            <a:r>
              <a:rPr lang="en-CA" sz="2200" dirty="0" smtClean="0"/>
              <a:t>	(Canada Labour Code, new section 128(7.1))</a:t>
            </a:r>
          </a:p>
          <a:p>
            <a:pPr marL="0" indent="0">
              <a:buNone/>
            </a:pPr>
            <a:endParaRPr lang="en-CA" sz="2200" dirty="0" smtClean="0"/>
          </a:p>
          <a:p>
            <a:r>
              <a:rPr lang="en-CA" sz="3000" dirty="0" smtClean="0"/>
              <a:t>Health and safety committee investigation: written report to the employer.</a:t>
            </a:r>
          </a:p>
          <a:p>
            <a:pPr marL="0" indent="0">
              <a:buNone/>
            </a:pPr>
            <a:r>
              <a:rPr lang="en-CA" sz="2200" dirty="0" smtClean="0"/>
              <a:t>	(Canada Labour Code, new section 128(10.1))</a:t>
            </a:r>
          </a:p>
          <a:p>
            <a:endParaRPr lang="en-CA" sz="2200" dirty="0" smtClean="0"/>
          </a:p>
          <a:p>
            <a:r>
              <a:rPr lang="en-CA" sz="3000" dirty="0" smtClean="0"/>
              <a:t>Employer can submit new facts to the health and safety committee and ask them to consider amending their report.</a:t>
            </a:r>
          </a:p>
          <a:p>
            <a:pPr marL="0" indent="0">
              <a:buNone/>
            </a:pPr>
            <a:r>
              <a:rPr lang="en-CA" sz="2200" dirty="0" smtClean="0"/>
              <a:t>	(Canada Labour Code, new section 128(10.2))</a:t>
            </a:r>
            <a:endParaRPr lang="en-CA" sz="2200" dirty="0"/>
          </a:p>
        </p:txBody>
      </p:sp>
      <p:sp>
        <p:nvSpPr>
          <p:cNvPr id="4" name="Slide Number Placeholder 3"/>
          <p:cNvSpPr>
            <a:spLocks noGrp="1"/>
          </p:cNvSpPr>
          <p:nvPr>
            <p:ph type="sldNum" sz="quarter" idx="12"/>
          </p:nvPr>
        </p:nvSpPr>
        <p:spPr/>
        <p:txBody>
          <a:bodyPr/>
          <a:lstStyle/>
          <a:p>
            <a:fld id="{14BC654C-8D77-4D5A-B674-D4FB39CE8EF8}" type="slidenum">
              <a:rPr lang="en-US" smtClean="0"/>
              <a:t>25</a:t>
            </a:fld>
            <a:endParaRPr lang="en-US" dirty="0"/>
          </a:p>
        </p:txBody>
      </p:sp>
    </p:spTree>
    <p:extLst>
      <p:ext uri="{BB962C8B-B14F-4D97-AF65-F5344CB8AC3E}">
        <p14:creationId xmlns:p14="http://schemas.microsoft.com/office/powerpoint/2010/main" val="2356302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en-CA" sz="2700" b="1" dirty="0" smtClean="0"/>
              <a:t>Section 128 of the Canada Labour Code, Part II</a:t>
            </a:r>
            <a:endParaRPr lang="en-CA" sz="2700" b="1" dirty="0"/>
          </a:p>
        </p:txBody>
      </p:sp>
      <p:sp>
        <p:nvSpPr>
          <p:cNvPr id="3" name="Content Placeholder 2"/>
          <p:cNvSpPr>
            <a:spLocks noGrp="1"/>
          </p:cNvSpPr>
          <p:nvPr>
            <p:ph idx="1"/>
          </p:nvPr>
        </p:nvSpPr>
        <p:spPr>
          <a:xfrm>
            <a:off x="457200" y="1428345"/>
            <a:ext cx="8458200" cy="5293129"/>
          </a:xfrm>
        </p:spPr>
        <p:txBody>
          <a:bodyPr>
            <a:noAutofit/>
          </a:bodyPr>
          <a:lstStyle/>
          <a:p>
            <a:r>
              <a:rPr lang="en-CA" sz="2700" dirty="0" smtClean="0"/>
              <a:t>Employer who is in receipt of the report from the health and safety committee can consider three options: "danger", "no danger" or "no right to refuse" based on the fact that these are normal conditions of employment or the refusal puts the life of someone else in danger.</a:t>
            </a:r>
          </a:p>
          <a:p>
            <a:pPr marL="0" indent="0">
              <a:buNone/>
            </a:pPr>
            <a:r>
              <a:rPr lang="en-CA" sz="2200" dirty="0" smtClean="0"/>
              <a:t>	(Canada Labour Code, new section 128(13))</a:t>
            </a:r>
          </a:p>
          <a:p>
            <a:pPr marL="0" indent="0">
              <a:buNone/>
            </a:pPr>
            <a:r>
              <a:rPr lang="en-CA" sz="2200" dirty="0" smtClean="0"/>
              <a:t> </a:t>
            </a:r>
          </a:p>
          <a:p>
            <a:r>
              <a:rPr lang="en-CA" sz="2700" dirty="0" smtClean="0"/>
              <a:t>Continued refusal by the worker: reports to be provided to the Minister and interestingly includes both the initial employer report and the health and safety committee report.</a:t>
            </a:r>
          </a:p>
          <a:p>
            <a:pPr marL="0" indent="0">
              <a:buNone/>
            </a:pPr>
            <a:r>
              <a:rPr lang="en-CA" sz="2200" dirty="0" smtClean="0"/>
              <a:t>	(Canada Labour Code, new section 128(16))</a:t>
            </a:r>
            <a:endParaRPr lang="en-CA" sz="2200" dirty="0"/>
          </a:p>
        </p:txBody>
      </p:sp>
      <p:sp>
        <p:nvSpPr>
          <p:cNvPr id="4" name="Slide Number Placeholder 3"/>
          <p:cNvSpPr>
            <a:spLocks noGrp="1"/>
          </p:cNvSpPr>
          <p:nvPr>
            <p:ph type="sldNum" sz="quarter" idx="12"/>
          </p:nvPr>
        </p:nvSpPr>
        <p:spPr/>
        <p:txBody>
          <a:bodyPr/>
          <a:lstStyle/>
          <a:p>
            <a:fld id="{14BC654C-8D77-4D5A-B674-D4FB39CE8EF8}" type="slidenum">
              <a:rPr lang="en-US" smtClean="0"/>
              <a:t>26</a:t>
            </a:fld>
            <a:endParaRPr lang="en-US" dirty="0"/>
          </a:p>
        </p:txBody>
      </p:sp>
    </p:spTree>
    <p:extLst>
      <p:ext uri="{BB962C8B-B14F-4D97-AF65-F5344CB8AC3E}">
        <p14:creationId xmlns:p14="http://schemas.microsoft.com/office/powerpoint/2010/main" val="3027356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en-CA" sz="2700" b="1" dirty="0" smtClean="0"/>
              <a:t>Section 129 of the Canada Labour Code, Part II</a:t>
            </a:r>
            <a:endParaRPr lang="en-CA" sz="2700" b="1" dirty="0"/>
          </a:p>
        </p:txBody>
      </p:sp>
      <p:sp>
        <p:nvSpPr>
          <p:cNvPr id="3" name="Content Placeholder 2"/>
          <p:cNvSpPr>
            <a:spLocks noGrp="1"/>
          </p:cNvSpPr>
          <p:nvPr>
            <p:ph idx="1"/>
          </p:nvPr>
        </p:nvSpPr>
        <p:spPr>
          <a:xfrm>
            <a:off x="152400" y="1245783"/>
            <a:ext cx="8839200" cy="5612217"/>
          </a:xfrm>
        </p:spPr>
        <p:txBody>
          <a:bodyPr>
            <a:noAutofit/>
          </a:bodyPr>
          <a:lstStyle/>
          <a:p>
            <a:r>
              <a:rPr lang="en-CA" sz="3000" dirty="0" smtClean="0"/>
              <a:t>Investigation of the Refusal by the Minister of Labour</a:t>
            </a:r>
          </a:p>
          <a:p>
            <a:pPr marL="0" indent="0">
              <a:buNone/>
            </a:pPr>
            <a:r>
              <a:rPr lang="en-CA" sz="2200" dirty="0" smtClean="0"/>
              <a:t>	(Canada Labour Code, new section 129)</a:t>
            </a:r>
          </a:p>
          <a:p>
            <a:pPr marL="0" indent="0">
              <a:buNone/>
            </a:pPr>
            <a:endParaRPr lang="en-CA" sz="2200" dirty="0" smtClean="0"/>
          </a:p>
          <a:p>
            <a:pPr>
              <a:lnSpc>
                <a:spcPct val="80000"/>
              </a:lnSpc>
            </a:pPr>
            <a:r>
              <a:rPr lang="en-CA" sz="3000" dirty="0" smtClean="0"/>
              <a:t>The Minister to determine if an investigation is warranted. The Minister can refer the continued refusal to another Part of the Canada Labour Code (Part I or Part III) or even another investigation established under another Act of Parliament.</a:t>
            </a:r>
          </a:p>
          <a:p>
            <a:pPr marL="0" indent="0">
              <a:buNone/>
            </a:pPr>
            <a:r>
              <a:rPr lang="en-CA" sz="2200" dirty="0" smtClean="0"/>
              <a:t>	(Canada Labour Code, new section 129(1))</a:t>
            </a:r>
          </a:p>
          <a:p>
            <a:pPr marL="0" indent="0">
              <a:buNone/>
            </a:pPr>
            <a:endParaRPr lang="en-CA" sz="2200" dirty="0" smtClean="0"/>
          </a:p>
          <a:p>
            <a:pPr>
              <a:lnSpc>
                <a:spcPct val="80000"/>
              </a:lnSpc>
            </a:pPr>
            <a:r>
              <a:rPr lang="en-CA" sz="3000" dirty="0" smtClean="0"/>
              <a:t>The Bill has not included a right to appeal the Minister’s decision to not investigate the worker refusal to work</a:t>
            </a:r>
            <a:endParaRPr lang="en-CA" sz="3000" dirty="0"/>
          </a:p>
        </p:txBody>
      </p:sp>
      <p:sp>
        <p:nvSpPr>
          <p:cNvPr id="4" name="Slide Number Placeholder 3"/>
          <p:cNvSpPr>
            <a:spLocks noGrp="1"/>
          </p:cNvSpPr>
          <p:nvPr>
            <p:ph type="sldNum" sz="quarter" idx="12"/>
          </p:nvPr>
        </p:nvSpPr>
        <p:spPr/>
        <p:txBody>
          <a:bodyPr/>
          <a:lstStyle/>
          <a:p>
            <a:fld id="{14BC654C-8D77-4D5A-B674-D4FB39CE8EF8}" type="slidenum">
              <a:rPr lang="en-US" smtClean="0"/>
              <a:t>27</a:t>
            </a:fld>
            <a:endParaRPr lang="en-US" dirty="0"/>
          </a:p>
        </p:txBody>
      </p:sp>
    </p:spTree>
    <p:extLst>
      <p:ext uri="{BB962C8B-B14F-4D97-AF65-F5344CB8AC3E}">
        <p14:creationId xmlns:p14="http://schemas.microsoft.com/office/powerpoint/2010/main" val="2304003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en-CA" sz="2700" b="1" dirty="0" smtClean="0"/>
              <a:t>Section 129 of the Canada Labour Code, Part II</a:t>
            </a:r>
            <a:endParaRPr lang="en-CA" sz="2700" b="1" dirty="0"/>
          </a:p>
        </p:txBody>
      </p:sp>
      <p:sp>
        <p:nvSpPr>
          <p:cNvPr id="3" name="Content Placeholder 2"/>
          <p:cNvSpPr>
            <a:spLocks noGrp="1"/>
          </p:cNvSpPr>
          <p:nvPr>
            <p:ph idx="1"/>
          </p:nvPr>
        </p:nvSpPr>
        <p:spPr>
          <a:xfrm>
            <a:off x="152400" y="1428346"/>
            <a:ext cx="8763000" cy="5124854"/>
          </a:xfrm>
        </p:spPr>
        <p:txBody>
          <a:bodyPr>
            <a:noAutofit/>
          </a:bodyPr>
          <a:lstStyle/>
          <a:p>
            <a:pPr>
              <a:lnSpc>
                <a:spcPct val="80000"/>
              </a:lnSpc>
            </a:pPr>
            <a:r>
              <a:rPr lang="en-CA" sz="2800" dirty="0" smtClean="0"/>
              <a:t>New test for the continued refusal to be considered: The Minister may decide not to investigate if the matter is "trivial, frivolous or vexatious" or if the continued refusal is considered by the Minister to be "in bad faith".</a:t>
            </a:r>
          </a:p>
          <a:p>
            <a:pPr marL="0" indent="0">
              <a:lnSpc>
                <a:spcPct val="80000"/>
              </a:lnSpc>
              <a:buNone/>
            </a:pPr>
            <a:r>
              <a:rPr lang="en-CA" sz="2200" dirty="0" smtClean="0"/>
              <a:t>	(Canada Labour Code, new section 129(1)).</a:t>
            </a:r>
          </a:p>
          <a:p>
            <a:pPr>
              <a:lnSpc>
                <a:spcPct val="80000"/>
              </a:lnSpc>
            </a:pPr>
            <a:endParaRPr lang="en-CA" sz="2500" dirty="0" smtClean="0"/>
          </a:p>
          <a:p>
            <a:pPr>
              <a:lnSpc>
                <a:spcPct val="80000"/>
              </a:lnSpc>
            </a:pPr>
            <a:r>
              <a:rPr lang="en-CA" sz="2800" dirty="0" smtClean="0"/>
              <a:t>The Minister is then required to inform in writing the employee and the employer. The employer must then inform the members of the committee.</a:t>
            </a:r>
          </a:p>
          <a:p>
            <a:pPr marL="0" indent="0">
              <a:lnSpc>
                <a:spcPct val="80000"/>
              </a:lnSpc>
              <a:buNone/>
            </a:pPr>
            <a:r>
              <a:rPr lang="en-CA" sz="2200" dirty="0" smtClean="0"/>
              <a:t>	(Canada Labour Code, new section 129(1.1))</a:t>
            </a:r>
          </a:p>
          <a:p>
            <a:pPr>
              <a:lnSpc>
                <a:spcPct val="80000"/>
              </a:lnSpc>
            </a:pPr>
            <a:endParaRPr lang="en-CA" sz="2500" dirty="0" smtClean="0"/>
          </a:p>
          <a:p>
            <a:pPr>
              <a:lnSpc>
                <a:spcPct val="80000"/>
              </a:lnSpc>
            </a:pPr>
            <a:r>
              <a:rPr lang="en-CA" sz="2800" dirty="0" smtClean="0"/>
              <a:t>Once informed of the Minister’s decision not to proceed, the employee cannot continue to refuse to work.</a:t>
            </a:r>
          </a:p>
          <a:p>
            <a:pPr marL="0" indent="0">
              <a:lnSpc>
                <a:spcPct val="80000"/>
              </a:lnSpc>
              <a:buNone/>
            </a:pPr>
            <a:r>
              <a:rPr lang="en-CA" sz="2500" dirty="0" smtClean="0"/>
              <a:t>	</a:t>
            </a:r>
            <a:r>
              <a:rPr lang="en-CA" sz="2200" dirty="0" smtClean="0"/>
              <a:t>(Canada Labour Code, new section 129(1.2)).</a:t>
            </a:r>
            <a:endParaRPr lang="en-CA" sz="2200" dirty="0"/>
          </a:p>
        </p:txBody>
      </p:sp>
      <p:sp>
        <p:nvSpPr>
          <p:cNvPr id="4" name="Slide Number Placeholder 3"/>
          <p:cNvSpPr>
            <a:spLocks noGrp="1"/>
          </p:cNvSpPr>
          <p:nvPr>
            <p:ph type="sldNum" sz="quarter" idx="12"/>
          </p:nvPr>
        </p:nvSpPr>
        <p:spPr/>
        <p:txBody>
          <a:bodyPr/>
          <a:lstStyle/>
          <a:p>
            <a:fld id="{14BC654C-8D77-4D5A-B674-D4FB39CE8EF8}" type="slidenum">
              <a:rPr lang="en-US" smtClean="0"/>
              <a:t>28</a:t>
            </a:fld>
            <a:endParaRPr lang="en-US" dirty="0"/>
          </a:p>
        </p:txBody>
      </p:sp>
    </p:spTree>
    <p:extLst>
      <p:ext uri="{BB962C8B-B14F-4D97-AF65-F5344CB8AC3E}">
        <p14:creationId xmlns:p14="http://schemas.microsoft.com/office/powerpoint/2010/main" val="4286720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en-CA" sz="2700" b="1" dirty="0" smtClean="0"/>
              <a:t>Section 129 of the Canada Labour Code, Part II</a:t>
            </a:r>
            <a:endParaRPr lang="en-CA" sz="2700" b="1" dirty="0"/>
          </a:p>
        </p:txBody>
      </p:sp>
      <p:sp>
        <p:nvSpPr>
          <p:cNvPr id="3" name="Content Placeholder 2"/>
          <p:cNvSpPr>
            <a:spLocks noGrp="1"/>
          </p:cNvSpPr>
          <p:nvPr>
            <p:ph idx="1"/>
          </p:nvPr>
        </p:nvSpPr>
        <p:spPr>
          <a:xfrm>
            <a:off x="190500" y="1414058"/>
            <a:ext cx="8763000" cy="5124854"/>
          </a:xfrm>
        </p:spPr>
        <p:txBody>
          <a:bodyPr>
            <a:noAutofit/>
          </a:bodyPr>
          <a:lstStyle/>
          <a:p>
            <a:pPr>
              <a:lnSpc>
                <a:spcPct val="80000"/>
              </a:lnSpc>
            </a:pPr>
            <a:r>
              <a:rPr lang="en-CA" sz="3000" dirty="0" smtClean="0"/>
              <a:t>If the Minister decides to proceeds, the refusal process can continues.</a:t>
            </a:r>
          </a:p>
          <a:p>
            <a:pPr marL="0" indent="0">
              <a:lnSpc>
                <a:spcPct val="80000"/>
              </a:lnSpc>
              <a:buNone/>
            </a:pPr>
            <a:r>
              <a:rPr lang="en-CA" sz="2200" dirty="0" smtClean="0"/>
              <a:t>	(Canada Labour Code, new section 129(1.3)).</a:t>
            </a:r>
          </a:p>
          <a:p>
            <a:pPr>
              <a:lnSpc>
                <a:spcPct val="80000"/>
              </a:lnSpc>
            </a:pPr>
            <a:endParaRPr lang="en-CA" sz="2500" dirty="0" smtClean="0"/>
          </a:p>
          <a:p>
            <a:pPr>
              <a:lnSpc>
                <a:spcPct val="80000"/>
              </a:lnSpc>
            </a:pPr>
            <a:r>
              <a:rPr lang="en-CA" sz="3000" dirty="0" smtClean="0"/>
              <a:t>Investigation may include the employee, the employer and an employee representative of the workplace committee or health and safety representative, or, if warranted, an employee representative chosen by the employee.</a:t>
            </a:r>
          </a:p>
          <a:p>
            <a:pPr marL="0" indent="0">
              <a:lnSpc>
                <a:spcPct val="80000"/>
              </a:lnSpc>
              <a:buNone/>
            </a:pPr>
            <a:r>
              <a:rPr lang="en-CA" sz="2200" dirty="0" smtClean="0"/>
              <a:t>	(Canada Labour Code, new section 129(1.4) -This sub-section is 	similar to the previous requirements found in section 129 (1)).</a:t>
            </a:r>
            <a:endParaRPr lang="en-CA" sz="2200" dirty="0"/>
          </a:p>
        </p:txBody>
      </p:sp>
      <p:sp>
        <p:nvSpPr>
          <p:cNvPr id="4" name="Slide Number Placeholder 3"/>
          <p:cNvSpPr>
            <a:spLocks noGrp="1"/>
          </p:cNvSpPr>
          <p:nvPr>
            <p:ph type="sldNum" sz="quarter" idx="12"/>
          </p:nvPr>
        </p:nvSpPr>
        <p:spPr/>
        <p:txBody>
          <a:bodyPr/>
          <a:lstStyle/>
          <a:p>
            <a:fld id="{14BC654C-8D77-4D5A-B674-D4FB39CE8EF8}" type="slidenum">
              <a:rPr lang="en-US" smtClean="0"/>
              <a:t>29</a:t>
            </a:fld>
            <a:endParaRPr lang="en-US" dirty="0"/>
          </a:p>
        </p:txBody>
      </p:sp>
    </p:spTree>
    <p:extLst>
      <p:ext uri="{BB962C8B-B14F-4D97-AF65-F5344CB8AC3E}">
        <p14:creationId xmlns:p14="http://schemas.microsoft.com/office/powerpoint/2010/main" val="35647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 an exhaustive system of information control</a:t>
            </a:r>
            <a:endParaRPr lang="en-US" dirty="0"/>
          </a:p>
        </p:txBody>
      </p:sp>
      <p:sp>
        <p:nvSpPr>
          <p:cNvPr id="3" name="Content Placeholder 2"/>
          <p:cNvSpPr>
            <a:spLocks noGrp="1"/>
          </p:cNvSpPr>
          <p:nvPr>
            <p:ph idx="1"/>
          </p:nvPr>
        </p:nvSpPr>
        <p:spPr>
          <a:xfrm>
            <a:off x="152400" y="1524000"/>
            <a:ext cx="8839200" cy="2133600"/>
          </a:xfrm>
        </p:spPr>
        <p:txBody>
          <a:bodyPr/>
          <a:lstStyle/>
          <a:p>
            <a:r>
              <a:rPr lang="en-CA" dirty="0" smtClean="0"/>
              <a:t>All previous amendments to the Code were achieved through extensive consultations with Unions, employers and government representatives.</a:t>
            </a:r>
          </a:p>
        </p:txBody>
      </p:sp>
      <p:pic>
        <p:nvPicPr>
          <p:cNvPr id="2050" name="Picture 2" descr="Top-Sec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95700"/>
            <a:ext cx="4267200" cy="2742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3886200"/>
            <a:ext cx="4075568" cy="2062103"/>
          </a:xfrm>
          <a:prstGeom prst="rect">
            <a:avLst/>
          </a:prstGeom>
          <a:noFill/>
        </p:spPr>
        <p:txBody>
          <a:bodyPr wrap="square" rtlCol="0">
            <a:spAutoFit/>
          </a:bodyPr>
          <a:lstStyle/>
          <a:p>
            <a:pPr marL="457200" indent="-457200">
              <a:buFont typeface="Arial" panose="020B0604020202020204" pitchFamily="34" charset="0"/>
              <a:buChar char="•"/>
            </a:pPr>
            <a:r>
              <a:rPr lang="en-CA" sz="3200" dirty="0"/>
              <a:t>Bill C-4 was brought forward with no consultation with any stakeholders</a:t>
            </a:r>
            <a:endParaRPr lang="en-US" sz="3200" dirty="0"/>
          </a:p>
        </p:txBody>
      </p:sp>
      <p:sp>
        <p:nvSpPr>
          <p:cNvPr id="5" name="Slide Number Placeholder 4"/>
          <p:cNvSpPr>
            <a:spLocks noGrp="1"/>
          </p:cNvSpPr>
          <p:nvPr>
            <p:ph type="sldNum" sz="quarter" idx="12"/>
          </p:nvPr>
        </p:nvSpPr>
        <p:spPr/>
        <p:txBody>
          <a:bodyPr/>
          <a:lstStyle/>
          <a:p>
            <a:fld id="{14BC654C-8D77-4D5A-B674-D4FB39CE8EF8}" type="slidenum">
              <a:rPr lang="en-US" smtClean="0"/>
              <a:t>3</a:t>
            </a:fld>
            <a:endParaRPr lang="en-US" dirty="0"/>
          </a:p>
        </p:txBody>
      </p:sp>
    </p:spTree>
    <p:extLst>
      <p:ext uri="{BB962C8B-B14F-4D97-AF65-F5344CB8AC3E}">
        <p14:creationId xmlns:p14="http://schemas.microsoft.com/office/powerpoint/2010/main" val="1731589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0821"/>
          </a:xfrm>
        </p:spPr>
        <p:txBody>
          <a:bodyPr>
            <a:normAutofit fontScale="90000"/>
          </a:bodyPr>
          <a:lstStyle/>
          <a:p>
            <a:r>
              <a:rPr lang="en-CA" b="1" dirty="0" smtClean="0"/>
              <a:t>The Right to Refuse Dangerous Work</a:t>
            </a:r>
            <a:br>
              <a:rPr lang="en-CA" b="1" dirty="0" smtClean="0"/>
            </a:br>
            <a:r>
              <a:rPr lang="en-CA" sz="2700" b="1" dirty="0" smtClean="0"/>
              <a:t>Section 129 of the Canada Labour Code, Part II</a:t>
            </a:r>
            <a:endParaRPr lang="en-CA" sz="2700" b="1" dirty="0"/>
          </a:p>
        </p:txBody>
      </p:sp>
      <p:sp>
        <p:nvSpPr>
          <p:cNvPr id="3" name="Content Placeholder 2"/>
          <p:cNvSpPr>
            <a:spLocks noGrp="1"/>
          </p:cNvSpPr>
          <p:nvPr>
            <p:ph idx="1"/>
          </p:nvPr>
        </p:nvSpPr>
        <p:spPr>
          <a:xfrm>
            <a:off x="304800" y="1428346"/>
            <a:ext cx="8382000" cy="5124854"/>
          </a:xfrm>
        </p:spPr>
        <p:txBody>
          <a:bodyPr>
            <a:noAutofit/>
          </a:bodyPr>
          <a:lstStyle/>
          <a:p>
            <a:pPr>
              <a:lnSpc>
                <a:spcPct val="80000"/>
              </a:lnSpc>
            </a:pPr>
            <a:r>
              <a:rPr lang="en-CA" sz="2700" dirty="0" smtClean="0"/>
              <a:t>The Minister will check for previous investigations in relation to the same employer or involving the same issues.</a:t>
            </a:r>
          </a:p>
          <a:p>
            <a:pPr marL="0" indent="0">
              <a:lnSpc>
                <a:spcPct val="80000"/>
              </a:lnSpc>
              <a:buNone/>
            </a:pPr>
            <a:r>
              <a:rPr lang="en-CA" sz="2200" dirty="0" smtClean="0"/>
              <a:t>	(Canada Labour Code, new section 129(3.1)).</a:t>
            </a:r>
          </a:p>
          <a:p>
            <a:pPr>
              <a:lnSpc>
                <a:spcPct val="80000"/>
              </a:lnSpc>
            </a:pPr>
            <a:endParaRPr lang="en-CA" sz="2200" dirty="0" smtClean="0"/>
          </a:p>
          <a:p>
            <a:pPr>
              <a:lnSpc>
                <a:spcPct val="80000"/>
              </a:lnSpc>
            </a:pPr>
            <a:r>
              <a:rPr lang="en-CA" sz="2700" dirty="0" smtClean="0"/>
              <a:t>The Minister will issue a written decision to the employer and the employee considering three options: "danger", "no danger" or "no right to refuse" based on the fact that these are normal conditions of employment or the refusal puts the life of someone else in danger.</a:t>
            </a:r>
          </a:p>
          <a:p>
            <a:pPr marL="0" indent="0">
              <a:lnSpc>
                <a:spcPct val="80000"/>
              </a:lnSpc>
              <a:buNone/>
            </a:pPr>
            <a:r>
              <a:rPr lang="en-CA" sz="2200" dirty="0" smtClean="0"/>
              <a:t>	(Canada Labour Code, new section 129(4)).</a:t>
            </a:r>
            <a:endParaRPr lang="en-CA" sz="2200" dirty="0"/>
          </a:p>
        </p:txBody>
      </p:sp>
      <p:sp>
        <p:nvSpPr>
          <p:cNvPr id="4" name="Slide Number Placeholder 3"/>
          <p:cNvSpPr>
            <a:spLocks noGrp="1"/>
          </p:cNvSpPr>
          <p:nvPr>
            <p:ph type="sldNum" sz="quarter" idx="12"/>
          </p:nvPr>
        </p:nvSpPr>
        <p:spPr/>
        <p:txBody>
          <a:bodyPr/>
          <a:lstStyle/>
          <a:p>
            <a:fld id="{14BC654C-8D77-4D5A-B674-D4FB39CE8EF8}" type="slidenum">
              <a:rPr lang="en-US" smtClean="0"/>
              <a:t>30</a:t>
            </a:fld>
            <a:endParaRPr lang="en-US" dirty="0"/>
          </a:p>
        </p:txBody>
      </p:sp>
    </p:spTree>
    <p:extLst>
      <p:ext uri="{BB962C8B-B14F-4D97-AF65-F5344CB8AC3E}">
        <p14:creationId xmlns:p14="http://schemas.microsoft.com/office/powerpoint/2010/main" val="2561230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F1259B70-A81B-40BC-8CD9-E56A01C6FCAB}" type="slidenum">
              <a:rPr lang="fr-CA"/>
              <a:pPr>
                <a:defRPr/>
              </a:pPr>
              <a:t>31</a:t>
            </a:fld>
            <a:endParaRPr lang="fr-CA" dirty="0"/>
          </a:p>
        </p:txBody>
      </p:sp>
      <p:sp>
        <p:nvSpPr>
          <p:cNvPr id="86018" name="Rectangle 2"/>
          <p:cNvSpPr>
            <a:spLocks noGrp="1" noChangeArrowheads="1"/>
          </p:cNvSpPr>
          <p:nvPr>
            <p:ph type="title"/>
          </p:nvPr>
        </p:nvSpPr>
        <p:spPr/>
        <p:txBody>
          <a:bodyPr/>
          <a:lstStyle/>
          <a:p>
            <a:pPr eaLnBrk="1" hangingPunct="1">
              <a:defRPr/>
            </a:pPr>
            <a:r>
              <a:rPr lang="en-CA" sz="4000" dirty="0" smtClean="0"/>
              <a:t>Federal inspectors</a:t>
            </a:r>
          </a:p>
        </p:txBody>
      </p:sp>
      <p:sp>
        <p:nvSpPr>
          <p:cNvPr id="86019" name="Rectangle 3"/>
          <p:cNvSpPr>
            <a:spLocks noGrp="1" noChangeArrowheads="1"/>
          </p:cNvSpPr>
          <p:nvPr>
            <p:ph type="body" sz="half" idx="1"/>
          </p:nvPr>
        </p:nvSpPr>
        <p:spPr>
          <a:xfrm>
            <a:off x="457200" y="2057400"/>
            <a:ext cx="4038600" cy="4073525"/>
          </a:xfrm>
        </p:spPr>
        <p:txBody>
          <a:bodyPr/>
          <a:lstStyle/>
          <a:p>
            <a:pPr algn="ctr" eaLnBrk="1" hangingPunct="1">
              <a:buFont typeface="Wingdings" pitchFamily="2" charset="2"/>
              <a:buNone/>
              <a:defRPr/>
            </a:pPr>
            <a:r>
              <a:rPr lang="en-CA" sz="4000" dirty="0" smtClean="0"/>
              <a:t>And what about those federal inspection services?</a:t>
            </a:r>
          </a:p>
        </p:txBody>
      </p:sp>
      <p:pic>
        <p:nvPicPr>
          <p:cNvPr id="56325" name="Picture 4" descr="Lady-Looking-for-Clu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75263" y="1905000"/>
            <a:ext cx="3333750" cy="3429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3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12EB56C7-EC32-4AF0-A759-940E8596C9D2}" type="slidenum">
              <a:rPr lang="fr-CA"/>
              <a:pPr>
                <a:defRPr/>
              </a:pPr>
              <a:t>32</a:t>
            </a:fld>
            <a:endParaRPr lang="fr-CA" dirty="0"/>
          </a:p>
        </p:txBody>
      </p:sp>
      <p:sp>
        <p:nvSpPr>
          <p:cNvPr id="88066" name="Rectangle 2"/>
          <p:cNvSpPr>
            <a:spLocks noGrp="1" noChangeArrowheads="1"/>
          </p:cNvSpPr>
          <p:nvPr>
            <p:ph type="title"/>
          </p:nvPr>
        </p:nvSpPr>
        <p:spPr>
          <a:xfrm>
            <a:off x="457200" y="277813"/>
            <a:ext cx="8229600" cy="1017587"/>
          </a:xfrm>
        </p:spPr>
        <p:txBody>
          <a:bodyPr/>
          <a:lstStyle/>
          <a:p>
            <a:pPr eaLnBrk="1" hangingPunct="1">
              <a:defRPr/>
            </a:pPr>
            <a:r>
              <a:rPr lang="en-CA" sz="4000" dirty="0" smtClean="0"/>
              <a:t>Federal inspectors</a:t>
            </a:r>
            <a:endParaRPr lang="fr-CA" sz="4000" dirty="0" smtClean="0"/>
          </a:p>
        </p:txBody>
      </p:sp>
      <p:sp>
        <p:nvSpPr>
          <p:cNvPr id="57348" name="Rectangle 3"/>
          <p:cNvSpPr>
            <a:spLocks noGrp="1" noChangeArrowheads="1"/>
          </p:cNvSpPr>
          <p:nvPr>
            <p:ph type="body" sz="half" idx="1"/>
          </p:nvPr>
        </p:nvSpPr>
        <p:spPr>
          <a:xfrm>
            <a:off x="381000" y="1447800"/>
            <a:ext cx="6400800" cy="4683125"/>
          </a:xfrm>
        </p:spPr>
        <p:txBody>
          <a:bodyPr/>
          <a:lstStyle/>
          <a:p>
            <a:pPr eaLnBrk="1" hangingPunct="1"/>
            <a:r>
              <a:rPr lang="en-CA" altLang="en-US" sz="3000" dirty="0" smtClean="0">
                <a:effectLst/>
              </a:rPr>
              <a:t>In workplaces under federal jurisdiction, federal labour inspectors or labour affairs officers (LAO) are responsible for enforcing legislation.</a:t>
            </a:r>
          </a:p>
          <a:p>
            <a:pPr eaLnBrk="1" hangingPunct="1"/>
            <a:endParaRPr lang="en-CA" altLang="en-US" sz="3000" dirty="0" smtClean="0">
              <a:effectLst/>
            </a:endParaRPr>
          </a:p>
          <a:p>
            <a:r>
              <a:rPr lang="en-CA" altLang="en-US" sz="3000" dirty="0" smtClean="0">
                <a:effectLst/>
              </a:rPr>
              <a:t>They are members of PSAC (</a:t>
            </a:r>
            <a:r>
              <a:rPr lang="en-US" sz="2800" dirty="0"/>
              <a:t>Union of National Employees</a:t>
            </a:r>
            <a:r>
              <a:rPr lang="en-CA" altLang="en-US" sz="3000" dirty="0" smtClean="0">
                <a:effectLst/>
              </a:rPr>
              <a:t>)</a:t>
            </a:r>
          </a:p>
        </p:txBody>
      </p:sp>
      <p:pic>
        <p:nvPicPr>
          <p:cNvPr id="57349" name="Picture 6" descr="femme avec loup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29400" y="1524000"/>
            <a:ext cx="2387600" cy="3581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34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D7F75F8C-4254-4DA5-9849-3C056D13A984}" type="slidenum">
              <a:rPr lang="fr-CA"/>
              <a:pPr>
                <a:defRPr/>
              </a:pPr>
              <a:t>33</a:t>
            </a:fld>
            <a:endParaRPr lang="fr-CA" dirty="0"/>
          </a:p>
        </p:txBody>
      </p:sp>
      <p:sp>
        <p:nvSpPr>
          <p:cNvPr id="89090" name="Rectangle 2"/>
          <p:cNvSpPr>
            <a:spLocks noGrp="1" noChangeArrowheads="1"/>
          </p:cNvSpPr>
          <p:nvPr>
            <p:ph type="title"/>
          </p:nvPr>
        </p:nvSpPr>
        <p:spPr>
          <a:xfrm>
            <a:off x="457200" y="152400"/>
            <a:ext cx="8229600" cy="914399"/>
          </a:xfrm>
        </p:spPr>
        <p:txBody>
          <a:bodyPr/>
          <a:lstStyle/>
          <a:p>
            <a:pPr eaLnBrk="1" hangingPunct="1">
              <a:defRPr/>
            </a:pPr>
            <a:r>
              <a:rPr lang="en-CA" sz="4000" dirty="0" smtClean="0"/>
              <a:t>Federal inspectors</a:t>
            </a:r>
            <a:endParaRPr lang="fr-CA" sz="4000" dirty="0" smtClean="0"/>
          </a:p>
        </p:txBody>
      </p:sp>
      <p:sp>
        <p:nvSpPr>
          <p:cNvPr id="58372" name="Rectangle 3"/>
          <p:cNvSpPr>
            <a:spLocks noGrp="1" noChangeArrowheads="1"/>
          </p:cNvSpPr>
          <p:nvPr>
            <p:ph type="body" sz="half" idx="1"/>
          </p:nvPr>
        </p:nvSpPr>
        <p:spPr>
          <a:xfrm>
            <a:off x="627939" y="1143000"/>
            <a:ext cx="8344374" cy="2743200"/>
          </a:xfrm>
        </p:spPr>
        <p:txBody>
          <a:bodyPr>
            <a:normAutofit/>
          </a:bodyPr>
          <a:lstStyle/>
          <a:p>
            <a:pPr eaLnBrk="1" hangingPunct="1"/>
            <a:r>
              <a:rPr lang="en-US" altLang="en-US" dirty="0" smtClean="0">
                <a:effectLst/>
              </a:rPr>
              <a:t>They are part of the Technical Services group consisting of about 11,000 workers</a:t>
            </a:r>
          </a:p>
          <a:p>
            <a:pPr eaLnBrk="1" hangingPunct="1"/>
            <a:r>
              <a:rPr lang="en-US" altLang="en-US" dirty="0" smtClean="0">
                <a:effectLst/>
              </a:rPr>
              <a:t>Some people in this group work as civil aviation, maritime transport, rail and hazardous substances inspectors </a:t>
            </a:r>
          </a:p>
        </p:txBody>
      </p:sp>
      <p:pic>
        <p:nvPicPr>
          <p:cNvPr id="5124" name="Picture 4" descr="TC Bargaining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62399"/>
            <a:ext cx="5410200" cy="27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38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F143FEBD-C322-467A-864E-C7567971CADC}" type="slidenum">
              <a:rPr lang="fr-CA"/>
              <a:pPr>
                <a:defRPr/>
              </a:pPr>
              <a:t>34</a:t>
            </a:fld>
            <a:endParaRPr lang="fr-CA" dirty="0"/>
          </a:p>
        </p:txBody>
      </p:sp>
      <p:sp>
        <p:nvSpPr>
          <p:cNvPr id="93186" name="Rectangle 2"/>
          <p:cNvSpPr>
            <a:spLocks noGrp="1" noChangeArrowheads="1"/>
          </p:cNvSpPr>
          <p:nvPr>
            <p:ph type="title"/>
          </p:nvPr>
        </p:nvSpPr>
        <p:spPr>
          <a:xfrm>
            <a:off x="457200" y="170229"/>
            <a:ext cx="8229600" cy="896571"/>
          </a:xfrm>
        </p:spPr>
        <p:txBody>
          <a:bodyPr>
            <a:normAutofit/>
          </a:bodyPr>
          <a:lstStyle/>
          <a:p>
            <a:pPr eaLnBrk="1" hangingPunct="1">
              <a:defRPr/>
            </a:pPr>
            <a:r>
              <a:rPr lang="en-CA" sz="4000" dirty="0" smtClean="0"/>
              <a:t>Federal inspectors</a:t>
            </a:r>
            <a:endParaRPr lang="fr-CA" sz="4000" dirty="0" smtClean="0"/>
          </a:p>
        </p:txBody>
      </p:sp>
      <p:sp>
        <p:nvSpPr>
          <p:cNvPr id="61444" name="Rectangle 3"/>
          <p:cNvSpPr>
            <a:spLocks noGrp="1" noChangeArrowheads="1"/>
          </p:cNvSpPr>
          <p:nvPr>
            <p:ph type="body" sz="half" idx="1"/>
          </p:nvPr>
        </p:nvSpPr>
        <p:spPr>
          <a:xfrm>
            <a:off x="228600" y="990600"/>
            <a:ext cx="6477000" cy="5638800"/>
          </a:xfrm>
        </p:spPr>
        <p:txBody>
          <a:bodyPr>
            <a:normAutofit/>
          </a:bodyPr>
          <a:lstStyle/>
          <a:p>
            <a:pPr eaLnBrk="1" hangingPunct="1"/>
            <a:r>
              <a:rPr lang="en-CA" altLang="en-US" sz="2800" dirty="0" smtClean="0">
                <a:effectLst/>
              </a:rPr>
              <a:t>We collaborated with the Canadian Centre for Policy Alternatives to get a feel for our OHS members/inspectors.</a:t>
            </a:r>
          </a:p>
          <a:p>
            <a:pPr eaLnBrk="1" hangingPunct="1"/>
            <a:endParaRPr lang="en-CA" altLang="en-US" sz="2800" dirty="0" smtClean="0">
              <a:effectLst/>
            </a:endParaRPr>
          </a:p>
          <a:p>
            <a:pPr eaLnBrk="1" hangingPunct="1"/>
            <a:r>
              <a:rPr lang="en-CA" altLang="en-US" sz="2800" dirty="0" smtClean="0">
                <a:effectLst/>
              </a:rPr>
              <a:t>We interviewed many LAOs one on one and in groups in 2010 and now in 2015.</a:t>
            </a:r>
          </a:p>
          <a:p>
            <a:pPr eaLnBrk="1" hangingPunct="1"/>
            <a:endParaRPr lang="en-CA" altLang="en-US" sz="2800" dirty="0" smtClean="0">
              <a:effectLst/>
            </a:endParaRPr>
          </a:p>
          <a:p>
            <a:pPr eaLnBrk="1" hangingPunct="1"/>
            <a:r>
              <a:rPr lang="en-CA" altLang="en-US" sz="2800" dirty="0" smtClean="0">
                <a:effectLst/>
              </a:rPr>
              <a:t>We examined the challenges facing front-line LAOs required to apply the regulations. </a:t>
            </a:r>
            <a:endParaRPr lang="fr-CA" altLang="en-US" sz="2800" dirty="0" smtClean="0">
              <a:effectLst/>
            </a:endParaRPr>
          </a:p>
        </p:txBody>
      </p:sp>
      <p:pic>
        <p:nvPicPr>
          <p:cNvPr id="6" name="Picture 2" descr="Picture of a man conducting a building insp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14600"/>
            <a:ext cx="2352675" cy="282321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SAC">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9874" y="1066800"/>
            <a:ext cx="2066925"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9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35</a:t>
            </a:fld>
            <a:endParaRPr lang="fr-CA" dirty="0"/>
          </a:p>
        </p:txBody>
      </p:sp>
      <p:sp>
        <p:nvSpPr>
          <p:cNvPr id="92162" name="Rectangle 2"/>
          <p:cNvSpPr>
            <a:spLocks noGrp="1" noChangeArrowheads="1"/>
          </p:cNvSpPr>
          <p:nvPr>
            <p:ph type="title"/>
          </p:nvPr>
        </p:nvSpPr>
        <p:spPr>
          <a:xfrm>
            <a:off x="457200" y="152401"/>
            <a:ext cx="8229600" cy="761999"/>
          </a:xfrm>
        </p:spPr>
        <p:txBody>
          <a:bodyPr/>
          <a:lstStyle/>
          <a:p>
            <a:pPr eaLnBrk="1" hangingPunct="1">
              <a:defRPr/>
            </a:pPr>
            <a:r>
              <a:rPr lang="en-CA" sz="4000" dirty="0" smtClean="0"/>
              <a:t>Federal inspectors - 2015 Report</a:t>
            </a:r>
            <a:endParaRPr lang="fr-CA" sz="4000" dirty="0" smtClean="0"/>
          </a:p>
        </p:txBody>
      </p:sp>
      <p:sp>
        <p:nvSpPr>
          <p:cNvPr id="2" name="TextBox 1"/>
          <p:cNvSpPr txBox="1"/>
          <p:nvPr/>
        </p:nvSpPr>
        <p:spPr>
          <a:xfrm>
            <a:off x="493594" y="1066800"/>
            <a:ext cx="8305800" cy="5632311"/>
          </a:xfrm>
          <a:prstGeom prst="rect">
            <a:avLst/>
          </a:prstGeom>
          <a:noFill/>
        </p:spPr>
        <p:txBody>
          <a:bodyPr wrap="square" rtlCol="0">
            <a:spAutoFit/>
          </a:bodyPr>
          <a:lstStyle/>
          <a:p>
            <a:r>
              <a:rPr lang="en-US" sz="2400" dirty="0"/>
              <a:t>This </a:t>
            </a:r>
            <a:r>
              <a:rPr lang="en-US" sz="2400" dirty="0" smtClean="0"/>
              <a:t>CCPA study </a:t>
            </a:r>
            <a:r>
              <a:rPr lang="en-US" sz="2400" dirty="0"/>
              <a:t>finds that the overall situation is now much worse. While certain injury indices for federally regulated workplaces have improved since 2007, the improvements are small compared to those at the provincial </a:t>
            </a:r>
            <a:r>
              <a:rPr lang="en-US" sz="2400" dirty="0" smtClean="0"/>
              <a:t>level.</a:t>
            </a:r>
          </a:p>
          <a:p>
            <a:endParaRPr lang="en-US" sz="2400" dirty="0"/>
          </a:p>
          <a:p>
            <a:r>
              <a:rPr lang="en-US" sz="2400" dirty="0" smtClean="0"/>
              <a:t>The </a:t>
            </a:r>
            <a:r>
              <a:rPr lang="en-US" sz="2400" dirty="0"/>
              <a:t>fatality rate has not really improved. In the 12 years, 2002-2013, for which we have </a:t>
            </a:r>
            <a:r>
              <a:rPr lang="en-US" sz="2400" dirty="0" smtClean="0"/>
              <a:t>figures: </a:t>
            </a:r>
            <a:r>
              <a:rPr lang="en-US" sz="2400" dirty="0"/>
              <a:t>684 employees died as a result of workplace injury (yearly average is 57 and remains unchanged).</a:t>
            </a:r>
          </a:p>
          <a:p>
            <a:r>
              <a:rPr lang="en-US" sz="2400" dirty="0"/>
              <a:t> </a:t>
            </a:r>
          </a:p>
          <a:p>
            <a:r>
              <a:rPr lang="en-US" sz="2400" dirty="0"/>
              <a:t>The state of health and safety regulation cannot be measured simply by the latest statistics, as the 2013 Lac </a:t>
            </a:r>
            <a:r>
              <a:rPr lang="en-US" sz="2400" dirty="0" err="1"/>
              <a:t>Mégantic</a:t>
            </a:r>
            <a:r>
              <a:rPr lang="en-US" sz="2400" dirty="0"/>
              <a:t> derailment tragedy confirmed, but rather must include an assessment of the state of government regulation and the currency of inspections.</a:t>
            </a:r>
          </a:p>
        </p:txBody>
      </p:sp>
    </p:spTree>
    <p:extLst>
      <p:ext uri="{BB962C8B-B14F-4D97-AF65-F5344CB8AC3E}">
        <p14:creationId xmlns:p14="http://schemas.microsoft.com/office/powerpoint/2010/main" val="158752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36</a:t>
            </a:fld>
            <a:endParaRPr lang="fr-CA" dirty="0"/>
          </a:p>
        </p:txBody>
      </p:sp>
      <p:sp>
        <p:nvSpPr>
          <p:cNvPr id="92162" name="Rectangle 2"/>
          <p:cNvSpPr>
            <a:spLocks noGrp="1" noChangeArrowheads="1"/>
          </p:cNvSpPr>
          <p:nvPr>
            <p:ph type="title"/>
          </p:nvPr>
        </p:nvSpPr>
        <p:spPr>
          <a:xfrm>
            <a:off x="457200" y="152401"/>
            <a:ext cx="8229600" cy="761999"/>
          </a:xfrm>
        </p:spPr>
        <p:txBody>
          <a:bodyPr/>
          <a:lstStyle/>
          <a:p>
            <a:pPr eaLnBrk="1" hangingPunct="1">
              <a:defRPr/>
            </a:pPr>
            <a:r>
              <a:rPr lang="en-CA" sz="4000" dirty="0" smtClean="0"/>
              <a:t>Federal inspectors - 2015 Report</a:t>
            </a:r>
            <a:endParaRPr lang="fr-CA" sz="4000" dirty="0" smtClean="0"/>
          </a:p>
        </p:txBody>
      </p:sp>
      <p:sp>
        <p:nvSpPr>
          <p:cNvPr id="2" name="TextBox 1"/>
          <p:cNvSpPr txBox="1"/>
          <p:nvPr/>
        </p:nvSpPr>
        <p:spPr>
          <a:xfrm>
            <a:off x="286603" y="914400"/>
            <a:ext cx="8570794" cy="5262979"/>
          </a:xfrm>
          <a:prstGeom prst="rect">
            <a:avLst/>
          </a:prstGeom>
          <a:noFill/>
        </p:spPr>
        <p:txBody>
          <a:bodyPr wrap="square" rtlCol="0">
            <a:spAutoFit/>
          </a:bodyPr>
          <a:lstStyle/>
          <a:p>
            <a:r>
              <a:rPr lang="en-US" sz="2400" dirty="0" smtClean="0"/>
              <a:t>Total </a:t>
            </a:r>
            <a:r>
              <a:rPr lang="en-US" sz="2400" dirty="0"/>
              <a:t>number of employees working in the federally regulated </a:t>
            </a:r>
            <a:r>
              <a:rPr lang="en-US" sz="2400" dirty="0" smtClean="0"/>
              <a:t>sector:</a:t>
            </a:r>
          </a:p>
          <a:p>
            <a:r>
              <a:rPr lang="en-US" sz="2400" dirty="0" smtClean="0"/>
              <a:t>2007 - </a:t>
            </a:r>
            <a:r>
              <a:rPr lang="en-US" sz="2400" b="1" dirty="0" smtClean="0"/>
              <a:t>1,018,849</a:t>
            </a:r>
            <a:r>
              <a:rPr lang="en-US" sz="2400" dirty="0" smtClean="0"/>
              <a:t> </a:t>
            </a:r>
            <a:r>
              <a:rPr lang="en-US" sz="2400" dirty="0"/>
              <a:t>employees (full time equivalents or FTEs</a:t>
            </a:r>
            <a:r>
              <a:rPr lang="en-US" sz="2400" dirty="0" smtClean="0"/>
              <a:t>)</a:t>
            </a:r>
          </a:p>
          <a:p>
            <a:r>
              <a:rPr lang="en-US" sz="2400" dirty="0" smtClean="0"/>
              <a:t>2012 - </a:t>
            </a:r>
            <a:r>
              <a:rPr lang="en-US" sz="2400" b="1" dirty="0" smtClean="0"/>
              <a:t>1,173,165</a:t>
            </a:r>
            <a:r>
              <a:rPr lang="en-US" sz="2400" dirty="0" smtClean="0"/>
              <a:t> employees (a growth </a:t>
            </a:r>
            <a:r>
              <a:rPr lang="en-US" sz="2400" dirty="0"/>
              <a:t>of 15</a:t>
            </a:r>
            <a:r>
              <a:rPr lang="en-US" sz="2400" dirty="0" smtClean="0"/>
              <a:t>%)</a:t>
            </a:r>
          </a:p>
          <a:p>
            <a:endParaRPr lang="en-US" sz="2400" dirty="0"/>
          </a:p>
          <a:p>
            <a:r>
              <a:rPr lang="en-US" sz="2400" dirty="0" smtClean="0"/>
              <a:t>At </a:t>
            </a:r>
            <a:r>
              <a:rPr lang="en-US" sz="2400" dirty="0"/>
              <a:t>the same time, the number of inspectors has fallen sharply. </a:t>
            </a:r>
            <a:endParaRPr lang="en-US" sz="2400" dirty="0" smtClean="0"/>
          </a:p>
          <a:p>
            <a:r>
              <a:rPr lang="en-US" sz="2400" dirty="0" smtClean="0"/>
              <a:t>The Labour Program of Employment and Social Development Canada claims there are </a:t>
            </a:r>
            <a:r>
              <a:rPr lang="en-US" sz="2400" b="1" dirty="0" smtClean="0"/>
              <a:t>90 inspectors today </a:t>
            </a:r>
            <a:r>
              <a:rPr lang="en-US" sz="2400" dirty="0" smtClean="0"/>
              <a:t>(and a recent federal budget promised to hire 10 more). </a:t>
            </a:r>
          </a:p>
          <a:p>
            <a:endParaRPr lang="en-US" sz="2400" dirty="0"/>
          </a:p>
          <a:p>
            <a:r>
              <a:rPr lang="en-US" sz="2400" dirty="0" smtClean="0"/>
              <a:t>But CCPA reports that there are </a:t>
            </a:r>
            <a:r>
              <a:rPr lang="en-US" sz="2400" b="1" dirty="0" smtClean="0"/>
              <a:t>no more than 67 now working</a:t>
            </a:r>
            <a:r>
              <a:rPr lang="en-US" sz="2400" dirty="0" smtClean="0"/>
              <a:t>! The cut in absolute numbers of inspectors is between 28% and 46% since 2007, depending if one accepts 90 or 67 as the actual number of inspectors. </a:t>
            </a:r>
            <a:endParaRPr lang="en-US" sz="2400" b="1" dirty="0"/>
          </a:p>
        </p:txBody>
      </p:sp>
    </p:spTree>
    <p:extLst>
      <p:ext uri="{BB962C8B-B14F-4D97-AF65-F5344CB8AC3E}">
        <p14:creationId xmlns:p14="http://schemas.microsoft.com/office/powerpoint/2010/main" val="424718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37</a:t>
            </a:fld>
            <a:endParaRPr lang="fr-CA" dirty="0"/>
          </a:p>
        </p:txBody>
      </p:sp>
      <p:sp>
        <p:nvSpPr>
          <p:cNvPr id="92162" name="Rectangle 2"/>
          <p:cNvSpPr>
            <a:spLocks noGrp="1" noChangeArrowheads="1"/>
          </p:cNvSpPr>
          <p:nvPr>
            <p:ph type="title"/>
          </p:nvPr>
        </p:nvSpPr>
        <p:spPr>
          <a:xfrm>
            <a:off x="457200" y="152401"/>
            <a:ext cx="8229600" cy="761999"/>
          </a:xfrm>
        </p:spPr>
        <p:txBody>
          <a:bodyPr/>
          <a:lstStyle/>
          <a:p>
            <a:pPr eaLnBrk="1" hangingPunct="1">
              <a:defRPr/>
            </a:pPr>
            <a:r>
              <a:rPr lang="en-CA" sz="4000" dirty="0" smtClean="0"/>
              <a:t>Federal inspectors - 2015 Report</a:t>
            </a:r>
            <a:endParaRPr lang="fr-CA" sz="4000" dirty="0" smtClean="0"/>
          </a:p>
        </p:txBody>
      </p:sp>
      <p:sp>
        <p:nvSpPr>
          <p:cNvPr id="2" name="TextBox 1"/>
          <p:cNvSpPr txBox="1"/>
          <p:nvPr/>
        </p:nvSpPr>
        <p:spPr>
          <a:xfrm>
            <a:off x="286603" y="914400"/>
            <a:ext cx="8570794" cy="5262979"/>
          </a:xfrm>
          <a:prstGeom prst="rect">
            <a:avLst/>
          </a:prstGeom>
          <a:noFill/>
        </p:spPr>
        <p:txBody>
          <a:bodyPr wrap="square" rtlCol="0">
            <a:spAutoFit/>
          </a:bodyPr>
          <a:lstStyle/>
          <a:p>
            <a:r>
              <a:rPr lang="en-US" sz="2800" dirty="0" smtClean="0"/>
              <a:t>The </a:t>
            </a:r>
            <a:r>
              <a:rPr lang="en-US" sz="2800" dirty="0"/>
              <a:t>ratio of workers to inspectors at federally regulated industries has increased </a:t>
            </a:r>
            <a:r>
              <a:rPr lang="en-US" sz="2800" dirty="0" smtClean="0"/>
              <a:t>substantially.</a:t>
            </a:r>
          </a:p>
          <a:p>
            <a:endParaRPr lang="en-US" sz="2800" dirty="0"/>
          </a:p>
          <a:p>
            <a:r>
              <a:rPr lang="en-US" sz="2800" dirty="0" smtClean="0"/>
              <a:t>8151 </a:t>
            </a:r>
            <a:r>
              <a:rPr lang="en-US" sz="2800" dirty="0"/>
              <a:t>to 1 in 2007 (already high and unacceptable</a:t>
            </a:r>
            <a:r>
              <a:rPr lang="en-US" sz="2800" dirty="0" smtClean="0"/>
              <a:t>)</a:t>
            </a:r>
          </a:p>
          <a:p>
            <a:endParaRPr lang="en-US" sz="2800" dirty="0" smtClean="0"/>
          </a:p>
          <a:p>
            <a:r>
              <a:rPr lang="en-US" sz="2800" dirty="0" smtClean="0"/>
              <a:t>13,035 </a:t>
            </a:r>
            <a:r>
              <a:rPr lang="en-US" sz="2800" dirty="0"/>
              <a:t>to </a:t>
            </a:r>
            <a:r>
              <a:rPr lang="en-US" sz="2800" dirty="0" smtClean="0"/>
              <a:t>1 in 2015 (according </a:t>
            </a:r>
            <a:r>
              <a:rPr lang="en-US" sz="2800" dirty="0"/>
              <a:t>to government figures</a:t>
            </a:r>
            <a:r>
              <a:rPr lang="en-US" sz="2800" dirty="0" smtClean="0"/>
              <a:t>)</a:t>
            </a:r>
          </a:p>
          <a:p>
            <a:r>
              <a:rPr lang="en-US" sz="2800" dirty="0" smtClean="0"/>
              <a:t>This is </a:t>
            </a:r>
            <a:r>
              <a:rPr lang="en-US" sz="2800" dirty="0"/>
              <a:t>a 60% increase in the number of workers per </a:t>
            </a:r>
            <a:r>
              <a:rPr lang="en-US" sz="2800" dirty="0" smtClean="0"/>
              <a:t>inspector</a:t>
            </a:r>
          </a:p>
          <a:p>
            <a:endParaRPr lang="en-US" sz="2800" dirty="0"/>
          </a:p>
          <a:p>
            <a:r>
              <a:rPr lang="en-US" sz="2800" dirty="0" smtClean="0"/>
              <a:t>17,510 </a:t>
            </a:r>
            <a:r>
              <a:rPr lang="en-US" sz="2800" dirty="0"/>
              <a:t>to 1 in 2015 </a:t>
            </a:r>
            <a:r>
              <a:rPr lang="en-US" sz="2800" dirty="0" smtClean="0"/>
              <a:t>(</a:t>
            </a:r>
            <a:r>
              <a:rPr lang="en-US" sz="2800" dirty="0"/>
              <a:t>according to the departmental </a:t>
            </a:r>
            <a:r>
              <a:rPr lang="en-US" sz="2800" dirty="0" smtClean="0"/>
              <a:t>list)</a:t>
            </a:r>
          </a:p>
          <a:p>
            <a:r>
              <a:rPr lang="en-US" sz="2800" dirty="0" smtClean="0"/>
              <a:t>This is a </a:t>
            </a:r>
            <a:r>
              <a:rPr lang="en-US" sz="2800" dirty="0"/>
              <a:t>115% increase in the number of workers per </a:t>
            </a:r>
            <a:r>
              <a:rPr lang="en-US" sz="2800" dirty="0" smtClean="0"/>
              <a:t>inspector</a:t>
            </a:r>
            <a:endParaRPr lang="en-US" sz="2800" dirty="0"/>
          </a:p>
        </p:txBody>
      </p:sp>
    </p:spTree>
    <p:extLst>
      <p:ext uri="{BB962C8B-B14F-4D97-AF65-F5344CB8AC3E}">
        <p14:creationId xmlns:p14="http://schemas.microsoft.com/office/powerpoint/2010/main" val="1165903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D827BBE-4F8C-430A-86E8-0F5EC9A075B5}" type="slidenum">
              <a:rPr lang="fr-CA"/>
              <a:pPr>
                <a:defRPr/>
              </a:pPr>
              <a:t>38</a:t>
            </a:fld>
            <a:endParaRPr lang="fr-CA" dirty="0"/>
          </a:p>
        </p:txBody>
      </p:sp>
      <p:sp>
        <p:nvSpPr>
          <p:cNvPr id="97282" name="Rectangle 2"/>
          <p:cNvSpPr>
            <a:spLocks noGrp="1" noChangeArrowheads="1"/>
          </p:cNvSpPr>
          <p:nvPr>
            <p:ph type="title"/>
          </p:nvPr>
        </p:nvSpPr>
        <p:spPr>
          <a:xfrm>
            <a:off x="457200" y="152400"/>
            <a:ext cx="8229600" cy="788987"/>
          </a:xfrm>
        </p:spPr>
        <p:txBody>
          <a:bodyPr/>
          <a:lstStyle/>
          <a:p>
            <a:pPr eaLnBrk="1" hangingPunct="1">
              <a:defRPr/>
            </a:pPr>
            <a:r>
              <a:rPr lang="fr-CA" dirty="0" smtClean="0"/>
              <a:t>ISSUES</a:t>
            </a:r>
          </a:p>
        </p:txBody>
      </p:sp>
      <p:sp>
        <p:nvSpPr>
          <p:cNvPr id="97283" name="Rectangle 3"/>
          <p:cNvSpPr>
            <a:spLocks noGrp="1" noChangeArrowheads="1"/>
          </p:cNvSpPr>
          <p:nvPr>
            <p:ph type="body" idx="1"/>
          </p:nvPr>
        </p:nvSpPr>
        <p:spPr>
          <a:xfrm>
            <a:off x="381000" y="914400"/>
            <a:ext cx="8305800" cy="3352800"/>
          </a:xfrm>
        </p:spPr>
        <p:txBody>
          <a:bodyPr>
            <a:normAutofit fontScale="92500"/>
          </a:bodyPr>
          <a:lstStyle/>
          <a:p>
            <a:pPr eaLnBrk="1" hangingPunct="1">
              <a:defRPr/>
            </a:pPr>
            <a:r>
              <a:rPr lang="en-CA" dirty="0" smtClean="0"/>
              <a:t>Lack of adequate inspection services (number, expertise, difficult retention and recruiting, etc.)</a:t>
            </a:r>
          </a:p>
          <a:p>
            <a:pPr eaLnBrk="1" hangingPunct="1">
              <a:defRPr/>
            </a:pPr>
            <a:r>
              <a:rPr lang="en-CA" dirty="0" smtClean="0"/>
              <a:t>Little in the way of regular preventive intervention</a:t>
            </a:r>
          </a:p>
          <a:p>
            <a:pPr eaLnBrk="1" hangingPunct="1">
              <a:defRPr/>
            </a:pPr>
            <a:r>
              <a:rPr lang="en-CA" dirty="0" smtClean="0"/>
              <a:t>Ad hoc intervention in response to complaints received often from resources borrowed from other regions</a:t>
            </a:r>
          </a:p>
        </p:txBody>
      </p:sp>
      <p:pic>
        <p:nvPicPr>
          <p:cNvPr id="7170" name="Picture 2" descr="Picture credit: Monkey Business Images/Rex Fe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0"/>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86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B4D24EB-03BB-4844-976E-9E1B8D99514D}" type="slidenum">
              <a:rPr lang="fr-CA"/>
              <a:pPr>
                <a:defRPr/>
              </a:pPr>
              <a:t>39</a:t>
            </a:fld>
            <a:endParaRPr lang="fr-CA" dirty="0"/>
          </a:p>
        </p:txBody>
      </p:sp>
      <p:sp>
        <p:nvSpPr>
          <p:cNvPr id="98306" name="Rectangle 2"/>
          <p:cNvSpPr>
            <a:spLocks noGrp="1" noChangeArrowheads="1"/>
          </p:cNvSpPr>
          <p:nvPr>
            <p:ph type="title"/>
          </p:nvPr>
        </p:nvSpPr>
        <p:spPr>
          <a:xfrm>
            <a:off x="457200" y="152400"/>
            <a:ext cx="8229600" cy="788987"/>
          </a:xfrm>
        </p:spPr>
        <p:txBody>
          <a:bodyPr/>
          <a:lstStyle/>
          <a:p>
            <a:pPr eaLnBrk="1" hangingPunct="1">
              <a:defRPr/>
            </a:pPr>
            <a:r>
              <a:rPr lang="fr-CA" dirty="0" smtClean="0"/>
              <a:t>ISSUES</a:t>
            </a:r>
          </a:p>
        </p:txBody>
      </p:sp>
      <p:sp>
        <p:nvSpPr>
          <p:cNvPr id="98307" name="Rectangle 3"/>
          <p:cNvSpPr>
            <a:spLocks noGrp="1" noChangeArrowheads="1"/>
          </p:cNvSpPr>
          <p:nvPr>
            <p:ph type="body" idx="1"/>
          </p:nvPr>
        </p:nvSpPr>
        <p:spPr>
          <a:xfrm>
            <a:off x="381000" y="1066800"/>
            <a:ext cx="8305800" cy="2667000"/>
          </a:xfrm>
        </p:spPr>
        <p:txBody>
          <a:bodyPr/>
          <a:lstStyle/>
          <a:p>
            <a:pPr eaLnBrk="1" hangingPunct="1">
              <a:defRPr/>
            </a:pPr>
            <a:r>
              <a:rPr lang="en-CA" dirty="0" smtClean="0"/>
              <a:t>Few resources to follow up on cases</a:t>
            </a:r>
          </a:p>
          <a:p>
            <a:pPr eaLnBrk="1" hangingPunct="1">
              <a:defRPr/>
            </a:pPr>
            <a:r>
              <a:rPr lang="en-CA" dirty="0" smtClean="0"/>
              <a:t>Government inspectors usually go along with promises of voluntary compliance</a:t>
            </a:r>
          </a:p>
          <a:p>
            <a:pPr eaLnBrk="1" hangingPunct="1">
              <a:defRPr/>
            </a:pPr>
            <a:r>
              <a:rPr lang="en-CA" dirty="0" smtClean="0"/>
              <a:t>Few cases are conducive to prosecution</a:t>
            </a:r>
          </a:p>
        </p:txBody>
      </p:sp>
      <p:pic>
        <p:nvPicPr>
          <p:cNvPr id="8194" name="Picture 2" descr="Federal budget 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546946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you ask Transport Canada about rail safety reforms?</a:t>
            </a:r>
            <a:endParaRPr lang="en-US" dirty="0"/>
          </a:p>
        </p:txBody>
      </p:sp>
      <p:sp>
        <p:nvSpPr>
          <p:cNvPr id="4" name="TextBox 3"/>
          <p:cNvSpPr txBox="1"/>
          <p:nvPr/>
        </p:nvSpPr>
        <p:spPr>
          <a:xfrm>
            <a:off x="381000" y="5410200"/>
            <a:ext cx="8382000" cy="830997"/>
          </a:xfrm>
          <a:prstGeom prst="rect">
            <a:avLst/>
          </a:prstGeom>
          <a:noFill/>
        </p:spPr>
        <p:txBody>
          <a:bodyPr wrap="square" rtlCol="0">
            <a:spAutoFit/>
          </a:bodyPr>
          <a:lstStyle/>
          <a:p>
            <a:r>
              <a:rPr lang="en-US" sz="2400" dirty="0" smtClean="0"/>
              <a:t>Smoke rises from railway cars that were carrying crude oil after derailing in downtown Lac-</a:t>
            </a:r>
            <a:r>
              <a:rPr lang="en-US" sz="2400" dirty="0" err="1" smtClean="0"/>
              <a:t>Mégantic</a:t>
            </a:r>
            <a:r>
              <a:rPr lang="en-US" sz="2400" dirty="0" smtClean="0"/>
              <a:t>, Que., July 6, 2013.</a:t>
            </a:r>
            <a:endParaRPr lang="en-US" sz="2400"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486876"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t>4</a:t>
            </a:fld>
            <a:endParaRPr lang="en-US" dirty="0"/>
          </a:p>
        </p:txBody>
      </p:sp>
    </p:spTree>
    <p:extLst>
      <p:ext uri="{BB962C8B-B14F-4D97-AF65-F5344CB8AC3E}">
        <p14:creationId xmlns:p14="http://schemas.microsoft.com/office/powerpoint/2010/main" val="336265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40</a:t>
            </a:fld>
            <a:endParaRPr lang="fr-CA" dirty="0"/>
          </a:p>
        </p:txBody>
      </p:sp>
      <p:sp>
        <p:nvSpPr>
          <p:cNvPr id="92162" name="Rectangle 2"/>
          <p:cNvSpPr>
            <a:spLocks noGrp="1" noChangeArrowheads="1"/>
          </p:cNvSpPr>
          <p:nvPr>
            <p:ph type="title"/>
          </p:nvPr>
        </p:nvSpPr>
        <p:spPr>
          <a:xfrm>
            <a:off x="457200" y="152401"/>
            <a:ext cx="8229600" cy="761999"/>
          </a:xfrm>
        </p:spPr>
        <p:txBody>
          <a:bodyPr/>
          <a:lstStyle/>
          <a:p>
            <a:pPr eaLnBrk="1" hangingPunct="1">
              <a:defRPr/>
            </a:pPr>
            <a:r>
              <a:rPr lang="en-CA" sz="4000" dirty="0" smtClean="0"/>
              <a:t>Federal inspectors</a:t>
            </a:r>
            <a:endParaRPr lang="fr-CA" sz="4000" dirty="0" smtClean="0"/>
          </a:p>
        </p:txBody>
      </p:sp>
      <p:sp>
        <p:nvSpPr>
          <p:cNvPr id="60420" name="Rectangle 3"/>
          <p:cNvSpPr>
            <a:spLocks noGrp="1" noChangeArrowheads="1"/>
          </p:cNvSpPr>
          <p:nvPr>
            <p:ph type="body" sz="half" idx="1"/>
          </p:nvPr>
        </p:nvSpPr>
        <p:spPr>
          <a:xfrm>
            <a:off x="304800" y="990600"/>
            <a:ext cx="8763000" cy="3962400"/>
          </a:xfrm>
        </p:spPr>
        <p:txBody>
          <a:bodyPr>
            <a:normAutofit fontScale="85000" lnSpcReduction="10000"/>
          </a:bodyPr>
          <a:lstStyle/>
          <a:p>
            <a:pPr eaLnBrk="1" hangingPunct="1"/>
            <a:r>
              <a:rPr lang="en-US" altLang="en-US" sz="3800" dirty="0" smtClean="0">
                <a:effectLst/>
              </a:rPr>
              <a:t>The LAOs are very concerned about their ability to do their jobs well.</a:t>
            </a:r>
          </a:p>
          <a:p>
            <a:pPr eaLnBrk="1" hangingPunct="1"/>
            <a:r>
              <a:rPr lang="en-US" altLang="en-US" sz="3800" dirty="0" smtClean="0">
                <a:effectLst/>
              </a:rPr>
              <a:t>They believe that management-related problems and </a:t>
            </a:r>
            <a:r>
              <a:rPr lang="en-US" altLang="en-US" sz="3800" b="1" dirty="0" smtClean="0">
                <a:effectLst/>
              </a:rPr>
              <a:t>undue interference</a:t>
            </a:r>
            <a:r>
              <a:rPr lang="en-US" altLang="en-US" sz="3800" dirty="0" smtClean="0">
                <a:effectLst/>
              </a:rPr>
              <a:t> in their work hinder them from guaranteeing worker safety.</a:t>
            </a:r>
          </a:p>
          <a:p>
            <a:pPr eaLnBrk="1" hangingPunct="1"/>
            <a:r>
              <a:rPr lang="en-US" altLang="en-US" sz="3800" dirty="0" smtClean="0">
                <a:effectLst/>
              </a:rPr>
              <a:t>As a result, workers in federal workplaces do not receive the level of protection they are entitled to under federal legislation.</a:t>
            </a:r>
            <a:endParaRPr lang="en-US" altLang="en-US" sz="1900" dirty="0"/>
          </a:p>
        </p:txBody>
      </p:sp>
      <p:pic>
        <p:nvPicPr>
          <p:cNvPr id="10242" name="Picture 2" descr="http://www.northernsafety.com/Media/Default/news/800681583/Protecting-your-workers-against-bloodborne-pathogens_16000681_800681583_0_0_14047015_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612" y="4572000"/>
            <a:ext cx="358848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49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41</a:t>
            </a:fld>
            <a:endParaRPr lang="fr-CA" dirty="0"/>
          </a:p>
        </p:txBody>
      </p:sp>
      <p:sp>
        <p:nvSpPr>
          <p:cNvPr id="92162" name="Rectangle 2"/>
          <p:cNvSpPr>
            <a:spLocks noGrp="1" noChangeArrowheads="1"/>
          </p:cNvSpPr>
          <p:nvPr>
            <p:ph type="title"/>
          </p:nvPr>
        </p:nvSpPr>
        <p:spPr>
          <a:xfrm>
            <a:off x="457200" y="152401"/>
            <a:ext cx="8229600" cy="1066799"/>
          </a:xfrm>
        </p:spPr>
        <p:txBody>
          <a:bodyPr>
            <a:normAutofit fontScale="90000"/>
          </a:bodyPr>
          <a:lstStyle/>
          <a:p>
            <a:pPr eaLnBrk="1" hangingPunct="1">
              <a:defRPr/>
            </a:pPr>
            <a:r>
              <a:rPr lang="en-CA" sz="4000" dirty="0" smtClean="0"/>
              <a:t>Federal inspectors - 2015 Report</a:t>
            </a:r>
            <a:br>
              <a:rPr lang="en-CA" sz="4000" dirty="0" smtClean="0"/>
            </a:br>
            <a:r>
              <a:rPr lang="en-CA" sz="4000" dirty="0" smtClean="0"/>
              <a:t>Recommendations</a:t>
            </a:r>
            <a:endParaRPr lang="fr-CA" sz="4000" dirty="0" smtClean="0"/>
          </a:p>
        </p:txBody>
      </p:sp>
      <p:sp>
        <p:nvSpPr>
          <p:cNvPr id="2" name="TextBox 1"/>
          <p:cNvSpPr txBox="1"/>
          <p:nvPr/>
        </p:nvSpPr>
        <p:spPr>
          <a:xfrm>
            <a:off x="457200" y="1752600"/>
            <a:ext cx="8570794" cy="3108543"/>
          </a:xfrm>
          <a:prstGeom prst="rect">
            <a:avLst/>
          </a:prstGeom>
          <a:noFill/>
        </p:spPr>
        <p:txBody>
          <a:bodyPr wrap="square" rtlCol="0">
            <a:spAutoFit/>
          </a:bodyPr>
          <a:lstStyle/>
          <a:p>
            <a:r>
              <a:rPr lang="en-US" sz="2800" dirty="0" smtClean="0"/>
              <a:t>1)	The </a:t>
            </a:r>
            <a:r>
              <a:rPr lang="en-US" sz="2800" dirty="0"/>
              <a:t>2013 Bill C-4 Changes to the Canada Labour Code should be </a:t>
            </a:r>
            <a:r>
              <a:rPr lang="en-US" sz="2800" dirty="0" smtClean="0"/>
              <a:t>scrapped</a:t>
            </a:r>
            <a:endParaRPr lang="en-US" sz="2800" dirty="0"/>
          </a:p>
          <a:p>
            <a:r>
              <a:rPr lang="en-US" sz="2800" dirty="0"/>
              <a:t> </a:t>
            </a:r>
          </a:p>
          <a:p>
            <a:r>
              <a:rPr lang="en-US" sz="2800" dirty="0" smtClean="0"/>
              <a:t>2)	Regular </a:t>
            </a:r>
            <a:r>
              <a:rPr lang="en-US" sz="2800" dirty="0"/>
              <a:t>field inspections should be done in all workplaces, with high-risk workplaces especially targeted over a defined period of time. This should be combined with unadvertised blitzes on targeted </a:t>
            </a:r>
            <a:r>
              <a:rPr lang="en-US" sz="2800" dirty="0" smtClean="0"/>
              <a:t>industries</a:t>
            </a:r>
            <a:endParaRPr lang="en-US" sz="2800" dirty="0"/>
          </a:p>
        </p:txBody>
      </p:sp>
    </p:spTree>
    <p:extLst>
      <p:ext uri="{BB962C8B-B14F-4D97-AF65-F5344CB8AC3E}">
        <p14:creationId xmlns:p14="http://schemas.microsoft.com/office/powerpoint/2010/main" val="1774097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42</a:t>
            </a:fld>
            <a:endParaRPr lang="fr-CA" dirty="0"/>
          </a:p>
        </p:txBody>
      </p:sp>
      <p:sp>
        <p:nvSpPr>
          <p:cNvPr id="92162" name="Rectangle 2"/>
          <p:cNvSpPr>
            <a:spLocks noGrp="1" noChangeArrowheads="1"/>
          </p:cNvSpPr>
          <p:nvPr>
            <p:ph type="title"/>
          </p:nvPr>
        </p:nvSpPr>
        <p:spPr>
          <a:xfrm>
            <a:off x="457200" y="152401"/>
            <a:ext cx="8229600" cy="1066799"/>
          </a:xfrm>
        </p:spPr>
        <p:txBody>
          <a:bodyPr>
            <a:normAutofit fontScale="90000"/>
          </a:bodyPr>
          <a:lstStyle/>
          <a:p>
            <a:pPr eaLnBrk="1" hangingPunct="1">
              <a:defRPr/>
            </a:pPr>
            <a:r>
              <a:rPr lang="en-CA" sz="4000" dirty="0" smtClean="0"/>
              <a:t>Federal inspectors - 2015 Report</a:t>
            </a:r>
            <a:br>
              <a:rPr lang="en-CA" sz="4000" dirty="0" smtClean="0"/>
            </a:br>
            <a:r>
              <a:rPr lang="en-CA" sz="4000" dirty="0" smtClean="0"/>
              <a:t>Recommendations</a:t>
            </a:r>
            <a:endParaRPr lang="fr-CA" sz="4000" dirty="0" smtClean="0"/>
          </a:p>
        </p:txBody>
      </p:sp>
      <p:sp>
        <p:nvSpPr>
          <p:cNvPr id="2" name="TextBox 1"/>
          <p:cNvSpPr txBox="1"/>
          <p:nvPr/>
        </p:nvSpPr>
        <p:spPr>
          <a:xfrm>
            <a:off x="482221" y="1458496"/>
            <a:ext cx="8570794" cy="5262979"/>
          </a:xfrm>
          <a:prstGeom prst="rect">
            <a:avLst/>
          </a:prstGeom>
          <a:noFill/>
        </p:spPr>
        <p:txBody>
          <a:bodyPr wrap="square" rtlCol="0">
            <a:spAutoFit/>
          </a:bodyPr>
          <a:lstStyle/>
          <a:p>
            <a:r>
              <a:rPr lang="en-US" sz="2800" dirty="0"/>
              <a:t>3)	Staffing levels of Health and Safety Officers (HSO) must be increased and brought back to 2005 levels. In order to ensure an effective workplace health and safety inspection system, staffing levels need to return to 2005 levels when there were 151 field inspectors. (The present number is between 67 and 90.)</a:t>
            </a:r>
          </a:p>
          <a:p>
            <a:r>
              <a:rPr lang="en-US" sz="2800" dirty="0"/>
              <a:t> </a:t>
            </a:r>
          </a:p>
          <a:p>
            <a:r>
              <a:rPr lang="en-US" sz="2800" dirty="0"/>
              <a:t>4)	A new training program for all Health and Safety Officers should be introduced which would be modeled on aspects of the Ontario program which is a nine month program involving courses, practical training and </a:t>
            </a:r>
            <a:r>
              <a:rPr lang="en-US" sz="2800" dirty="0" smtClean="0"/>
              <a:t>examinations</a:t>
            </a:r>
            <a:endParaRPr lang="en-US" sz="2800" dirty="0"/>
          </a:p>
        </p:txBody>
      </p:sp>
    </p:spTree>
    <p:extLst>
      <p:ext uri="{BB962C8B-B14F-4D97-AF65-F5344CB8AC3E}">
        <p14:creationId xmlns:p14="http://schemas.microsoft.com/office/powerpoint/2010/main" val="4262777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43</a:t>
            </a:fld>
            <a:endParaRPr lang="fr-CA" dirty="0"/>
          </a:p>
        </p:txBody>
      </p:sp>
      <p:sp>
        <p:nvSpPr>
          <p:cNvPr id="92162" name="Rectangle 2"/>
          <p:cNvSpPr>
            <a:spLocks noGrp="1" noChangeArrowheads="1"/>
          </p:cNvSpPr>
          <p:nvPr>
            <p:ph type="title"/>
          </p:nvPr>
        </p:nvSpPr>
        <p:spPr>
          <a:xfrm>
            <a:off x="457200" y="152401"/>
            <a:ext cx="8229600" cy="1066799"/>
          </a:xfrm>
        </p:spPr>
        <p:txBody>
          <a:bodyPr>
            <a:normAutofit fontScale="90000"/>
          </a:bodyPr>
          <a:lstStyle/>
          <a:p>
            <a:pPr eaLnBrk="1" hangingPunct="1">
              <a:defRPr/>
            </a:pPr>
            <a:r>
              <a:rPr lang="en-CA" sz="4000" dirty="0" smtClean="0"/>
              <a:t>Federal inspectors - 2015 Report</a:t>
            </a:r>
            <a:br>
              <a:rPr lang="en-CA" sz="4000" dirty="0" smtClean="0"/>
            </a:br>
            <a:r>
              <a:rPr lang="en-CA" sz="4000" dirty="0" smtClean="0"/>
              <a:t>Recommendations</a:t>
            </a:r>
            <a:endParaRPr lang="fr-CA" sz="4000" dirty="0" smtClean="0"/>
          </a:p>
        </p:txBody>
      </p:sp>
      <p:sp>
        <p:nvSpPr>
          <p:cNvPr id="2" name="TextBox 1"/>
          <p:cNvSpPr txBox="1"/>
          <p:nvPr/>
        </p:nvSpPr>
        <p:spPr>
          <a:xfrm>
            <a:off x="482221" y="1458496"/>
            <a:ext cx="8570794" cy="3970318"/>
          </a:xfrm>
          <a:prstGeom prst="rect">
            <a:avLst/>
          </a:prstGeom>
          <a:noFill/>
        </p:spPr>
        <p:txBody>
          <a:bodyPr wrap="square" rtlCol="0">
            <a:spAutoFit/>
          </a:bodyPr>
          <a:lstStyle/>
          <a:p>
            <a:r>
              <a:rPr lang="en-US" sz="2800" dirty="0"/>
              <a:t>5)	Health and Safety Officer compensation levels should be commensurate with pay levels elsewhere in the federal government and with best performing provinces for the same kind of work.</a:t>
            </a:r>
          </a:p>
          <a:p>
            <a:r>
              <a:rPr lang="en-US" sz="2800" dirty="0"/>
              <a:t> </a:t>
            </a:r>
          </a:p>
          <a:p>
            <a:r>
              <a:rPr lang="en-US" sz="2800" dirty="0"/>
              <a:t>6)	Develop a strategy for workplace safety on First Nations reserves. In the last report it was noted that workplaces on First Nations reserves were not inspected on a regular basis and this remains true in 2015.</a:t>
            </a:r>
          </a:p>
        </p:txBody>
      </p:sp>
    </p:spTree>
    <p:extLst>
      <p:ext uri="{BB962C8B-B14F-4D97-AF65-F5344CB8AC3E}">
        <p14:creationId xmlns:p14="http://schemas.microsoft.com/office/powerpoint/2010/main" val="3532890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44</a:t>
            </a:fld>
            <a:endParaRPr lang="fr-CA" dirty="0"/>
          </a:p>
        </p:txBody>
      </p:sp>
      <p:sp>
        <p:nvSpPr>
          <p:cNvPr id="92162" name="Rectangle 2"/>
          <p:cNvSpPr>
            <a:spLocks noGrp="1" noChangeArrowheads="1"/>
          </p:cNvSpPr>
          <p:nvPr>
            <p:ph type="title"/>
          </p:nvPr>
        </p:nvSpPr>
        <p:spPr>
          <a:xfrm>
            <a:off x="457200" y="152401"/>
            <a:ext cx="8229600" cy="1066799"/>
          </a:xfrm>
        </p:spPr>
        <p:txBody>
          <a:bodyPr>
            <a:normAutofit fontScale="90000"/>
          </a:bodyPr>
          <a:lstStyle/>
          <a:p>
            <a:pPr eaLnBrk="1" hangingPunct="1">
              <a:defRPr/>
            </a:pPr>
            <a:r>
              <a:rPr lang="en-CA" sz="4000" dirty="0" smtClean="0"/>
              <a:t>Federal inspectors - 2015 Report</a:t>
            </a:r>
            <a:br>
              <a:rPr lang="en-CA" sz="4000" dirty="0" smtClean="0"/>
            </a:br>
            <a:r>
              <a:rPr lang="en-CA" sz="4000" dirty="0" smtClean="0"/>
              <a:t>Recommendations</a:t>
            </a:r>
            <a:endParaRPr lang="fr-CA" sz="4000" dirty="0" smtClean="0"/>
          </a:p>
        </p:txBody>
      </p:sp>
      <p:sp>
        <p:nvSpPr>
          <p:cNvPr id="2" name="TextBox 1"/>
          <p:cNvSpPr txBox="1"/>
          <p:nvPr/>
        </p:nvSpPr>
        <p:spPr>
          <a:xfrm>
            <a:off x="152400" y="1239672"/>
            <a:ext cx="8875594" cy="4401205"/>
          </a:xfrm>
          <a:prstGeom prst="rect">
            <a:avLst/>
          </a:prstGeom>
          <a:noFill/>
        </p:spPr>
        <p:txBody>
          <a:bodyPr wrap="square" rtlCol="0">
            <a:spAutoFit/>
          </a:bodyPr>
          <a:lstStyle/>
          <a:p>
            <a:r>
              <a:rPr lang="en-US" sz="2800" dirty="0"/>
              <a:t>7)	Develop a reliable and transparent statistical base on health and safety incidents and inspections for all federally regulated companies with a </a:t>
            </a:r>
            <a:r>
              <a:rPr lang="en-US" sz="2800" dirty="0" smtClean="0"/>
              <a:t>common identifier. </a:t>
            </a:r>
            <a:r>
              <a:rPr lang="en-US" sz="2800" dirty="0"/>
              <a:t>This should include obligatory Employer </a:t>
            </a:r>
            <a:r>
              <a:rPr lang="en-US" sz="2800" dirty="0" smtClean="0"/>
              <a:t>reports </a:t>
            </a:r>
            <a:r>
              <a:rPr lang="en-US" sz="2800" dirty="0"/>
              <a:t>with fines and penalties imposed on employers who do not report.</a:t>
            </a:r>
          </a:p>
          <a:p>
            <a:r>
              <a:rPr lang="en-US" sz="2800" dirty="0"/>
              <a:t> </a:t>
            </a:r>
          </a:p>
          <a:p>
            <a:r>
              <a:rPr lang="en-US" sz="2800" dirty="0" smtClean="0"/>
              <a:t>8) Make </a:t>
            </a:r>
            <a:r>
              <a:rPr lang="en-US" sz="2800" dirty="0"/>
              <a:t>all Labour Program, Transport Canada and National Energy Board Health and Safety regulatory activities transparent and have indicators published on an annual basis.</a:t>
            </a:r>
          </a:p>
        </p:txBody>
      </p:sp>
    </p:spTree>
    <p:extLst>
      <p:ext uri="{BB962C8B-B14F-4D97-AF65-F5344CB8AC3E}">
        <p14:creationId xmlns:p14="http://schemas.microsoft.com/office/powerpoint/2010/main" val="3003241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45</a:t>
            </a:fld>
            <a:endParaRPr lang="fr-CA" dirty="0"/>
          </a:p>
        </p:txBody>
      </p:sp>
      <p:sp>
        <p:nvSpPr>
          <p:cNvPr id="92162" name="Rectangle 2"/>
          <p:cNvSpPr>
            <a:spLocks noGrp="1" noChangeArrowheads="1"/>
          </p:cNvSpPr>
          <p:nvPr>
            <p:ph type="title"/>
          </p:nvPr>
        </p:nvSpPr>
        <p:spPr>
          <a:xfrm>
            <a:off x="457200" y="152401"/>
            <a:ext cx="8229600" cy="1066799"/>
          </a:xfrm>
        </p:spPr>
        <p:txBody>
          <a:bodyPr>
            <a:normAutofit fontScale="90000"/>
          </a:bodyPr>
          <a:lstStyle/>
          <a:p>
            <a:pPr eaLnBrk="1" hangingPunct="1">
              <a:defRPr/>
            </a:pPr>
            <a:r>
              <a:rPr lang="en-CA" sz="4000" dirty="0" smtClean="0"/>
              <a:t>Federal inspectors - 2015 Report</a:t>
            </a:r>
            <a:br>
              <a:rPr lang="en-CA" sz="4000" dirty="0" smtClean="0"/>
            </a:br>
            <a:r>
              <a:rPr lang="en-CA" sz="4000" dirty="0" smtClean="0"/>
              <a:t>Recommendations</a:t>
            </a:r>
            <a:endParaRPr lang="fr-CA" sz="4000" dirty="0" smtClean="0"/>
          </a:p>
        </p:txBody>
      </p:sp>
      <p:sp>
        <p:nvSpPr>
          <p:cNvPr id="2" name="TextBox 1"/>
          <p:cNvSpPr txBox="1"/>
          <p:nvPr/>
        </p:nvSpPr>
        <p:spPr>
          <a:xfrm>
            <a:off x="228599" y="1752600"/>
            <a:ext cx="8686801" cy="3970318"/>
          </a:xfrm>
          <a:prstGeom prst="rect">
            <a:avLst/>
          </a:prstGeom>
          <a:noFill/>
        </p:spPr>
        <p:txBody>
          <a:bodyPr wrap="square" rtlCol="0">
            <a:spAutoFit/>
          </a:bodyPr>
          <a:lstStyle/>
          <a:p>
            <a:r>
              <a:rPr lang="en-US" sz="2800" dirty="0"/>
              <a:t>9)	Fire Protection Services at Labour Canada should be reinstated. In 2010 the federal fire inspectors which insured fire inspections in federal government departments, crown corporations and </a:t>
            </a:r>
            <a:r>
              <a:rPr lang="en-US" sz="2800" dirty="0" smtClean="0"/>
              <a:t>on </a:t>
            </a:r>
            <a:r>
              <a:rPr lang="en-US" sz="2800" dirty="0"/>
              <a:t>Aboriginal reserves were eliminated with the last inspector job terminated in 2013.</a:t>
            </a:r>
          </a:p>
          <a:p>
            <a:r>
              <a:rPr lang="en-US" sz="2800" dirty="0"/>
              <a:t> </a:t>
            </a:r>
          </a:p>
          <a:p>
            <a:r>
              <a:rPr lang="en-US" sz="2800" dirty="0"/>
              <a:t>10) Make all Parliament </a:t>
            </a:r>
            <a:r>
              <a:rPr lang="en-US" sz="2800" dirty="0" smtClean="0"/>
              <a:t>employees </a:t>
            </a:r>
            <a:r>
              <a:rPr lang="en-US" sz="2800" dirty="0"/>
              <a:t>subject to </a:t>
            </a:r>
            <a:r>
              <a:rPr lang="en-US" sz="2800" dirty="0" smtClean="0"/>
              <a:t>the Canada Labour Code Part II.</a:t>
            </a:r>
            <a:endParaRPr lang="en-US" sz="2800" dirty="0"/>
          </a:p>
        </p:txBody>
      </p:sp>
    </p:spTree>
    <p:extLst>
      <p:ext uri="{BB962C8B-B14F-4D97-AF65-F5344CB8AC3E}">
        <p14:creationId xmlns:p14="http://schemas.microsoft.com/office/powerpoint/2010/main" val="1550372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0F6736E2-2283-4B4D-BD0A-1CBE09E21109}" type="slidenum">
              <a:rPr lang="fr-CA"/>
              <a:pPr>
                <a:defRPr/>
              </a:pPr>
              <a:t>46</a:t>
            </a:fld>
            <a:endParaRPr lang="fr-CA" dirty="0"/>
          </a:p>
        </p:txBody>
      </p:sp>
      <p:sp>
        <p:nvSpPr>
          <p:cNvPr id="92162" name="Rectangle 2"/>
          <p:cNvSpPr>
            <a:spLocks noGrp="1" noChangeArrowheads="1"/>
          </p:cNvSpPr>
          <p:nvPr>
            <p:ph type="title"/>
          </p:nvPr>
        </p:nvSpPr>
        <p:spPr>
          <a:xfrm>
            <a:off x="457200" y="152401"/>
            <a:ext cx="8229600" cy="761999"/>
          </a:xfrm>
        </p:spPr>
        <p:txBody>
          <a:bodyPr/>
          <a:lstStyle/>
          <a:p>
            <a:pPr eaLnBrk="1" hangingPunct="1">
              <a:defRPr/>
            </a:pPr>
            <a:r>
              <a:rPr lang="en-CA" sz="4000" dirty="0" smtClean="0"/>
              <a:t>Federal inspectors</a:t>
            </a:r>
            <a:endParaRPr lang="fr-CA" sz="4000" dirty="0" smtClean="0"/>
          </a:p>
        </p:txBody>
      </p:sp>
      <p:sp>
        <p:nvSpPr>
          <p:cNvPr id="60420" name="Rectangle 3"/>
          <p:cNvSpPr>
            <a:spLocks noGrp="1" noChangeArrowheads="1"/>
          </p:cNvSpPr>
          <p:nvPr>
            <p:ph type="body" sz="half" idx="1"/>
          </p:nvPr>
        </p:nvSpPr>
        <p:spPr>
          <a:xfrm>
            <a:off x="228600" y="4038600"/>
            <a:ext cx="8763000" cy="2667000"/>
          </a:xfrm>
        </p:spPr>
        <p:txBody>
          <a:bodyPr>
            <a:normAutofit/>
          </a:bodyPr>
          <a:lstStyle/>
          <a:p>
            <a:pPr marL="0" indent="0" algn="ctr">
              <a:buNone/>
            </a:pPr>
            <a:r>
              <a:rPr lang="en-US" altLang="en-US" b="1" i="1" dirty="0" smtClean="0"/>
              <a:t>"Healthy </a:t>
            </a:r>
            <a:r>
              <a:rPr lang="en-US" altLang="en-US" b="1" i="1" dirty="0"/>
              <a:t>and safe working conditions are the right of every worker and a scheme that strips those rights away and puts workers in harm’s way is, in a word, </a:t>
            </a:r>
            <a:r>
              <a:rPr lang="en-US" altLang="en-US" b="1" i="1" dirty="0" smtClean="0"/>
              <a:t>deadly</a:t>
            </a:r>
            <a:r>
              <a:rPr lang="en-US" altLang="en-US" b="1" i="1" dirty="0"/>
              <a:t>"</a:t>
            </a:r>
            <a:r>
              <a:rPr lang="en-US" altLang="en-US" b="1" i="1" dirty="0" smtClean="0"/>
              <a:t>.</a:t>
            </a:r>
            <a:endParaRPr lang="en-US" altLang="en-US" b="1" i="1" dirty="0"/>
          </a:p>
          <a:p>
            <a:pPr marL="0" indent="0" algn="ctr">
              <a:buNone/>
            </a:pPr>
            <a:r>
              <a:rPr lang="en-US" altLang="en-US" sz="1900" dirty="0" smtClean="0"/>
              <a:t>Robyn Benson, National </a:t>
            </a:r>
            <a:r>
              <a:rPr lang="en-US" altLang="en-US" sz="1900" dirty="0"/>
              <a:t>President of the Public Service Alliance of Canada.</a:t>
            </a:r>
          </a:p>
        </p:txBody>
      </p:sp>
      <p:pic>
        <p:nvPicPr>
          <p:cNvPr id="11266" name="Picture 2" descr="http://img.src.ca/2013/06/03/635x357/130603_hi49v_rci-robyn-benson_sn6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3000"/>
            <a:ext cx="5029200" cy="282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happens when you ask Transport Canada about rail safety reforms?</a:t>
            </a:r>
            <a:endParaRPr lang="en-US" dirty="0"/>
          </a:p>
        </p:txBody>
      </p:sp>
      <p:sp>
        <p:nvSpPr>
          <p:cNvPr id="4" name="TextBox 3"/>
          <p:cNvSpPr txBox="1"/>
          <p:nvPr/>
        </p:nvSpPr>
        <p:spPr>
          <a:xfrm>
            <a:off x="205154" y="1371600"/>
            <a:ext cx="8763000" cy="3785652"/>
          </a:xfrm>
          <a:prstGeom prst="rect">
            <a:avLst/>
          </a:prstGeom>
          <a:noFill/>
        </p:spPr>
        <p:txBody>
          <a:bodyPr wrap="square" rtlCol="0">
            <a:spAutoFit/>
          </a:bodyPr>
          <a:lstStyle/>
          <a:p>
            <a:r>
              <a:rPr lang="en-CA" sz="2000" dirty="0" smtClean="0"/>
              <a:t>February 2014: </a:t>
            </a:r>
          </a:p>
          <a:p>
            <a:pPr marL="285750" indent="-285750">
              <a:buFont typeface="Arial" panose="020B0604020202020204" pitchFamily="34" charset="0"/>
              <a:buChar char="•"/>
            </a:pPr>
            <a:r>
              <a:rPr lang="en-CA" sz="2000" dirty="0" smtClean="0"/>
              <a:t>Transport Canada refuses to discuss why it grants exemptions to freight rail companies on issues such as brake inspections and safety rules, claiming it is private information. </a:t>
            </a:r>
          </a:p>
          <a:p>
            <a:pPr marL="285750" indent="-285750">
              <a:buFont typeface="Arial" panose="020B0604020202020204" pitchFamily="34" charset="0"/>
              <a:buChar char="•"/>
            </a:pPr>
            <a:endParaRPr lang="en-CA" sz="2000" dirty="0" smtClean="0"/>
          </a:p>
          <a:p>
            <a:pPr marL="285750" indent="-285750">
              <a:buFont typeface="Arial" panose="020B0604020202020204" pitchFamily="34" charset="0"/>
              <a:buChar char="•"/>
            </a:pPr>
            <a:r>
              <a:rPr lang="en-CA" sz="2000" dirty="0" smtClean="0"/>
              <a:t>Reports in the news recently revealed that Canada’s rail regulator has waived a number of safety rules and orders for both CN Rail and CP Rail operations in recent years</a:t>
            </a:r>
            <a:r>
              <a:rPr lang="en-CA" sz="2000" dirty="0"/>
              <a:t>. Transport Canada refused to offer reasons. </a:t>
            </a:r>
            <a:endParaRPr lang="en-CA" sz="2000" dirty="0" smtClean="0"/>
          </a:p>
          <a:p>
            <a:endParaRPr lang="en-CA" sz="2000" dirty="0" smtClean="0"/>
          </a:p>
          <a:p>
            <a:r>
              <a:rPr lang="en-CA" sz="2000" dirty="0" smtClean="0"/>
              <a:t>Minister Lisa Raitt:</a:t>
            </a:r>
            <a:endParaRPr lang="en-CA" sz="2000" dirty="0"/>
          </a:p>
          <a:p>
            <a:r>
              <a:rPr lang="en-CA" sz="2000" dirty="0" smtClean="0"/>
              <a:t>"We cannot provide details on specific exemption requests, as these are third-party information and subject to privacy regulations". </a:t>
            </a:r>
          </a:p>
        </p:txBody>
      </p:sp>
      <p:pic>
        <p:nvPicPr>
          <p:cNvPr id="3076" name="Picture 4" descr="Despite Transport Minister Lisa Raitt's tough talk about rail safety, her ministry continues to allow safety exemptions to rail freight carriers outside of public scruti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157252"/>
            <a:ext cx="2656300" cy="14952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gvgc.org/Logos/Tc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73" y="5579557"/>
            <a:ext cx="5090746" cy="62848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4BC654C-8D77-4D5A-B674-D4FB39CE8EF8}" type="slidenum">
              <a:rPr lang="en-US" smtClean="0"/>
              <a:t>5</a:t>
            </a:fld>
            <a:endParaRPr lang="en-US"/>
          </a:p>
        </p:txBody>
      </p:sp>
    </p:spTree>
    <p:extLst>
      <p:ext uri="{BB962C8B-B14F-4D97-AF65-F5344CB8AC3E}">
        <p14:creationId xmlns:p14="http://schemas.microsoft.com/office/powerpoint/2010/main" val="4094892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happens when you ask Transport Canada about rail safety reforms?</a:t>
            </a:r>
            <a:endParaRPr lang="en-US" dirty="0"/>
          </a:p>
        </p:txBody>
      </p:sp>
      <p:sp>
        <p:nvSpPr>
          <p:cNvPr id="4" name="TextBox 3"/>
          <p:cNvSpPr txBox="1"/>
          <p:nvPr/>
        </p:nvSpPr>
        <p:spPr>
          <a:xfrm>
            <a:off x="205154" y="1295400"/>
            <a:ext cx="8763000" cy="2554545"/>
          </a:xfrm>
          <a:prstGeom prst="rect">
            <a:avLst/>
          </a:prstGeom>
          <a:noFill/>
        </p:spPr>
        <p:txBody>
          <a:bodyPr wrap="square" rtlCol="0">
            <a:spAutoFit/>
          </a:bodyPr>
          <a:lstStyle>
            <a:defPPr>
              <a:defRPr lang="en-US"/>
            </a:defPPr>
            <a:lvl1pPr>
              <a:defRPr sz="2000"/>
            </a:lvl1pPr>
          </a:lstStyle>
          <a:p>
            <a:r>
              <a:rPr lang="en-CA" dirty="0"/>
              <a:t>Justin Trudeau in Parliament on </a:t>
            </a:r>
            <a:r>
              <a:rPr lang="en-US" dirty="0"/>
              <a:t>The Auditor General’s 2013 Fall Report:</a:t>
            </a:r>
          </a:p>
          <a:p>
            <a:endParaRPr lang="en-US" dirty="0"/>
          </a:p>
          <a:p>
            <a:pPr marL="342900" indent="-342900">
              <a:buFont typeface="Arial" panose="020B0604020202020204" pitchFamily="34" charset="0"/>
              <a:buChar char="•"/>
            </a:pPr>
            <a:r>
              <a:rPr lang="en-CA" dirty="0" smtClean="0"/>
              <a:t>"</a:t>
            </a:r>
            <a:r>
              <a:rPr lang="en-US" dirty="0" smtClean="0"/>
              <a:t>The </a:t>
            </a:r>
            <a:r>
              <a:rPr lang="en-US" dirty="0"/>
              <a:t>Conservative government has continued to fail Canadians when it comes to ensuring basic safety measures, specifically regarding rail and food </a:t>
            </a:r>
            <a:r>
              <a:rPr lang="en-US" dirty="0" smtClean="0"/>
              <a:t>safety</a:t>
            </a:r>
            <a:r>
              <a:rPr lang="en-CA" dirty="0" smtClean="0"/>
              <a:t>“.</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a:t>
            </a:r>
            <a:r>
              <a:rPr lang="en-US" dirty="0"/>
              <a:t>Basic information on such important data as the sections of tracks used for transporting dangerous goods and the condition of railway bridges is missing. Canadians deserve a government that will act to protect their safety</a:t>
            </a:r>
            <a:r>
              <a:rPr lang="en-CA" dirty="0"/>
              <a:t>". </a:t>
            </a:r>
          </a:p>
        </p:txBody>
      </p:sp>
      <p:sp>
        <p:nvSpPr>
          <p:cNvPr id="3" name="Slide Number Placeholder 2"/>
          <p:cNvSpPr>
            <a:spLocks noGrp="1"/>
          </p:cNvSpPr>
          <p:nvPr>
            <p:ph type="sldNum" sz="quarter" idx="12"/>
          </p:nvPr>
        </p:nvSpPr>
        <p:spPr/>
        <p:txBody>
          <a:bodyPr/>
          <a:lstStyle/>
          <a:p>
            <a:fld id="{14BC654C-8D77-4D5A-B674-D4FB39CE8EF8}" type="slidenum">
              <a:rPr lang="en-US" smtClean="0"/>
              <a:t>6</a:t>
            </a:fld>
            <a:endParaRPr lang="en-US"/>
          </a:p>
        </p:txBody>
      </p:sp>
      <p:pic>
        <p:nvPicPr>
          <p:cNvPr id="1028" name="Picture 4" descr="http://allwonmedia.com/www/uploads/2013/09/j-trude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059110"/>
            <a:ext cx="4559300" cy="254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69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What happens when you ask Transport Canada about airline safety reforms?</a:t>
            </a:r>
            <a:endParaRPr lang="en-US" dirty="0"/>
          </a:p>
        </p:txBody>
      </p:sp>
      <p:sp>
        <p:nvSpPr>
          <p:cNvPr id="4" name="TextBox 3"/>
          <p:cNvSpPr txBox="1"/>
          <p:nvPr/>
        </p:nvSpPr>
        <p:spPr>
          <a:xfrm>
            <a:off x="381000" y="4495800"/>
            <a:ext cx="8382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Transport Canada inspectors are being increasingly pulled away from their regulatory oversight role and there are less of them, and that’s a worrying development for Canadians’ aviation safety, says the union representing the inspectors who work for the Transport Ministry.</a:t>
            </a:r>
          </a:p>
          <a:p>
            <a:pPr marL="285750" indent="-285750">
              <a:buFont typeface="Arial" panose="020B0604020202020204" pitchFamily="34" charset="0"/>
              <a:buChar char="•"/>
            </a:pPr>
            <a:r>
              <a:rPr lang="en-US" dirty="0"/>
              <a:t>T</a:t>
            </a:r>
            <a:r>
              <a:rPr lang="en-US" dirty="0" smtClean="0"/>
              <a:t>he International Civil Aviation Organization (ICAO) is concerned by the impact of the aviation Safety Management Systems (SMS) which increasingly passes oversight to the aviation industry and depends more on self-regulation.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181600" cy="29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t>7</a:t>
            </a:fld>
            <a:endParaRPr lang="en-US"/>
          </a:p>
        </p:txBody>
      </p:sp>
    </p:spTree>
    <p:extLst>
      <p:ext uri="{BB962C8B-B14F-4D97-AF65-F5344CB8AC3E}">
        <p14:creationId xmlns:p14="http://schemas.microsoft.com/office/powerpoint/2010/main" val="181852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t>What About Food Safety Reforms?</a:t>
            </a:r>
            <a:endParaRPr lang="en-US" dirty="0"/>
          </a:p>
        </p:txBody>
      </p:sp>
      <p:sp>
        <p:nvSpPr>
          <p:cNvPr id="4" name="TextBox 3"/>
          <p:cNvSpPr txBox="1"/>
          <p:nvPr/>
        </p:nvSpPr>
        <p:spPr>
          <a:xfrm>
            <a:off x="363415" y="3962400"/>
            <a:ext cx="8382000"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Epidemic of stress sweeps ‘dysfunctional’ Canadian Food Inspection Agency (CFIA): employees seek counselling at rate three times the federal average.</a:t>
            </a:r>
          </a:p>
          <a:p>
            <a:pPr marL="285750" indent="-285750">
              <a:buFont typeface="Arial" panose="020B0604020202020204" pitchFamily="34" charset="0"/>
              <a:buChar char="•"/>
            </a:pPr>
            <a:r>
              <a:rPr lang="en-US" sz="2200" dirty="0" smtClean="0"/>
              <a:t>Agriculture Union pointed out that this dramatic rise in the need for counselling has emerged in lockstep with cuts to staffing and other CFIA resources.</a:t>
            </a:r>
          </a:p>
          <a:p>
            <a:pPr marL="285750" indent="-285750">
              <a:buFont typeface="Arial" panose="020B0604020202020204" pitchFamily="34" charset="0"/>
              <a:buChar char="•"/>
            </a:pPr>
            <a:r>
              <a:rPr lang="en-US" sz="2200" dirty="0" smtClean="0"/>
              <a:t>The Agency is simply setting up their employees for failure, with the human toll that inevitably takes.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2858"/>
            <a:ext cx="33353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07512"/>
            <a:ext cx="427355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t>8</a:t>
            </a:fld>
            <a:endParaRPr lang="en-US"/>
          </a:p>
        </p:txBody>
      </p:sp>
    </p:spTree>
    <p:extLst>
      <p:ext uri="{BB962C8B-B14F-4D97-AF65-F5344CB8AC3E}">
        <p14:creationId xmlns:p14="http://schemas.microsoft.com/office/powerpoint/2010/main" val="224065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dirty="0" smtClean="0"/>
              <a:t>What About Food Safety Reforms?</a:t>
            </a:r>
            <a:endParaRPr lang="en-US" dirty="0"/>
          </a:p>
        </p:txBody>
      </p:sp>
      <p:sp>
        <p:nvSpPr>
          <p:cNvPr id="4" name="TextBox 3"/>
          <p:cNvSpPr txBox="1"/>
          <p:nvPr/>
        </p:nvSpPr>
        <p:spPr>
          <a:xfrm>
            <a:off x="152400" y="4114800"/>
            <a:ext cx="8839200"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t>U.S. food-safety audit gives Canada low grade, calls for better meat oversight (Jan 7, </a:t>
            </a:r>
            <a:r>
              <a:rPr lang="en-US" sz="2200" dirty="0" smtClean="0"/>
              <a:t>2014).</a:t>
            </a:r>
            <a:endParaRPr lang="en-US" sz="2200" dirty="0"/>
          </a:p>
          <a:p>
            <a:pPr marL="285750" indent="-285750">
              <a:buFont typeface="Arial" panose="020B0604020202020204" pitchFamily="34" charset="0"/>
              <a:buChar char="•"/>
            </a:pPr>
            <a:r>
              <a:rPr lang="en-US" sz="2200" dirty="0" smtClean="0"/>
              <a:t>Canada’s </a:t>
            </a:r>
            <a:r>
              <a:rPr lang="en-US" sz="2200" dirty="0"/>
              <a:t>food-safety system faced heightened scrutiny after 23 people died in an outbreak of listeriosis linked to a Maple Leaf Foods plant in Toronto in 2008, and E. coli contamination in 2012 at the former XL Foods facility near Brooks, Alta., led to the largest meat recall in Canadian history</a:t>
            </a:r>
            <a:r>
              <a:rPr lang="en-US" sz="2200" dirty="0" smtClean="0"/>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2858"/>
            <a:ext cx="333533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07512"/>
            <a:ext cx="427355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t>9</a:t>
            </a:fld>
            <a:endParaRPr lang="en-US"/>
          </a:p>
        </p:txBody>
      </p:sp>
    </p:spTree>
    <p:extLst>
      <p:ext uri="{BB962C8B-B14F-4D97-AF65-F5344CB8AC3E}">
        <p14:creationId xmlns:p14="http://schemas.microsoft.com/office/powerpoint/2010/main" val="3331983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TotalTime>
  <Words>2676</Words>
  <Application>Microsoft Office PowerPoint</Application>
  <PresentationFormat>On-screen Show (4:3)</PresentationFormat>
  <Paragraphs>296</Paragraphs>
  <Slides>46</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Verdana</vt:lpstr>
      <vt:lpstr>Wingdings</vt:lpstr>
      <vt:lpstr>Office Theme</vt:lpstr>
      <vt:lpstr>Bill C-4: Changes to the Canada Labour Code Part II</vt:lpstr>
      <vt:lpstr>Economic Conservatism: More freedom through less government</vt:lpstr>
      <vt:lpstr>Maintain an exhaustive system of information control</vt:lpstr>
      <vt:lpstr>What happens when you ask Transport Canada about rail safety reforms?</vt:lpstr>
      <vt:lpstr>What happens when you ask Transport Canada about rail safety reforms?</vt:lpstr>
      <vt:lpstr>What happens when you ask Transport Canada about rail safety reforms?</vt:lpstr>
      <vt:lpstr>What happens when you ask Transport Canada about airline safety reforms?</vt:lpstr>
      <vt:lpstr>What About Food Safety Reforms?</vt:lpstr>
      <vt:lpstr>What About Food Safety Reforms?</vt:lpstr>
      <vt:lpstr>What About Grain Safety Reforms?</vt:lpstr>
      <vt:lpstr>What About Public Interest Science?</vt:lpstr>
      <vt:lpstr>Silence of the Labs: the ideological shutting down of Canadian science</vt:lpstr>
      <vt:lpstr>Analysis by the Canadian Centre for Policy Alternatives</vt:lpstr>
      <vt:lpstr>Analysis by the Canadian Centre for Policy Alternatives</vt:lpstr>
      <vt:lpstr>C-4- Investigations and Inspections</vt:lpstr>
      <vt:lpstr>C-4- Investigations and Inspections</vt:lpstr>
      <vt:lpstr>C-4- Investigations and Inspections</vt:lpstr>
      <vt:lpstr>The New Definition of "Danger"</vt:lpstr>
      <vt:lpstr>The New Definition of "Danger"</vt:lpstr>
      <vt:lpstr>The New Definition of "Danger"</vt:lpstr>
      <vt:lpstr>The New Definition of "Danger"</vt:lpstr>
      <vt:lpstr>The New Definition of "Danger"</vt:lpstr>
      <vt:lpstr>The New Definition of "Danger"</vt:lpstr>
      <vt:lpstr>The New Definition of "Danger"</vt:lpstr>
      <vt:lpstr>The Right to Refuse Dangerous Work Section 128 of the Canada Labour Code, Part II</vt:lpstr>
      <vt:lpstr>The Right to Refuse Dangerous Work Section 128 of the Canada Labour Code, Part II</vt:lpstr>
      <vt:lpstr>The Right to Refuse Dangerous Work Section 129 of the Canada Labour Code, Part II</vt:lpstr>
      <vt:lpstr>The Right to Refuse Dangerous Work Section 129 of the Canada Labour Code, Part II</vt:lpstr>
      <vt:lpstr>The Right to Refuse Dangerous Work Section 129 of the Canada Labour Code, Part II</vt:lpstr>
      <vt:lpstr>The Right to Refuse Dangerous Work Section 129 of the Canada Labour Code, Part II</vt:lpstr>
      <vt:lpstr>Federal inspectors</vt:lpstr>
      <vt:lpstr>Federal inspectors</vt:lpstr>
      <vt:lpstr>Federal inspectors</vt:lpstr>
      <vt:lpstr>Federal inspectors</vt:lpstr>
      <vt:lpstr>Federal inspectors - 2015 Report</vt:lpstr>
      <vt:lpstr>Federal inspectors - 2015 Report</vt:lpstr>
      <vt:lpstr>Federal inspectors - 2015 Report</vt:lpstr>
      <vt:lpstr>ISSUES</vt:lpstr>
      <vt:lpstr>ISSUES</vt:lpstr>
      <vt:lpstr>Federal inspectors</vt:lpstr>
      <vt:lpstr>Federal inspectors - 2015 Report Recommendations</vt:lpstr>
      <vt:lpstr>Federal inspectors - 2015 Report Recommendations</vt:lpstr>
      <vt:lpstr>Federal inspectors - 2015 Report Recommendations</vt:lpstr>
      <vt:lpstr>Federal inspectors - 2015 Report Recommendations</vt:lpstr>
      <vt:lpstr>Federal inspectors - 2015 Report Recommendations</vt:lpstr>
      <vt:lpstr>Federal inspectors</vt:lpstr>
    </vt:vector>
  </TitlesOfParts>
  <Company>PSAC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C-4: Changes to the Canada Labour Code Part II</dc:title>
  <dc:creator>ws001802</dc:creator>
  <cp:lastModifiedBy>Denis St-Jean</cp:lastModifiedBy>
  <cp:revision>94</cp:revision>
  <cp:lastPrinted>2015-10-01T13:30:07Z</cp:lastPrinted>
  <dcterms:created xsi:type="dcterms:W3CDTF">2014-04-15T13:54:46Z</dcterms:created>
  <dcterms:modified xsi:type="dcterms:W3CDTF">2015-10-26T13:21:31Z</dcterms:modified>
</cp:coreProperties>
</file>