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02" r:id="rId2"/>
    <p:sldId id="321" r:id="rId3"/>
    <p:sldId id="303" r:id="rId4"/>
    <p:sldId id="304" r:id="rId5"/>
    <p:sldId id="300" r:id="rId6"/>
    <p:sldId id="299" r:id="rId7"/>
    <p:sldId id="256" r:id="rId8"/>
    <p:sldId id="257" r:id="rId9"/>
    <p:sldId id="297" r:id="rId10"/>
    <p:sldId id="298" r:id="rId11"/>
    <p:sldId id="258" r:id="rId12"/>
    <p:sldId id="259" r:id="rId13"/>
    <p:sldId id="263" r:id="rId14"/>
    <p:sldId id="261" r:id="rId15"/>
    <p:sldId id="262" r:id="rId16"/>
    <p:sldId id="260" r:id="rId17"/>
    <p:sldId id="264" r:id="rId18"/>
    <p:sldId id="265" r:id="rId19"/>
    <p:sldId id="268" r:id="rId20"/>
    <p:sldId id="282" r:id="rId21"/>
    <p:sldId id="305" r:id="rId22"/>
    <p:sldId id="284" r:id="rId23"/>
    <p:sldId id="285" r:id="rId24"/>
    <p:sldId id="289" r:id="rId25"/>
    <p:sldId id="288" r:id="rId26"/>
    <p:sldId id="291" r:id="rId27"/>
    <p:sldId id="292" r:id="rId28"/>
    <p:sldId id="293" r:id="rId29"/>
    <p:sldId id="294" r:id="rId30"/>
    <p:sldId id="295" r:id="rId31"/>
    <p:sldId id="296" r:id="rId32"/>
    <p:sldId id="306" r:id="rId33"/>
    <p:sldId id="307" r:id="rId34"/>
    <p:sldId id="310" r:id="rId35"/>
    <p:sldId id="311" r:id="rId36"/>
    <p:sldId id="313" r:id="rId37"/>
    <p:sldId id="314" r:id="rId38"/>
    <p:sldId id="315" r:id="rId39"/>
    <p:sldId id="316" r:id="rId40"/>
    <p:sldId id="317" r:id="rId41"/>
    <p:sldId id="318" r:id="rId42"/>
    <p:sldId id="319" r:id="rId43"/>
    <p:sldId id="328" r:id="rId44"/>
    <p:sldId id="320" r:id="rId45"/>
  </p:sldIdLst>
  <p:sldSz cx="9144000" cy="6858000" type="screen4x3"/>
  <p:notesSz cx="6858000" cy="9144000"/>
  <p:defaultTextStyle>
    <a:defPPr>
      <a:defRPr lang="en-CA"/>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30" autoAdjust="0"/>
    <p:restoredTop sz="94511" autoAdjust="0"/>
  </p:normalViewPr>
  <p:slideViewPr>
    <p:cSldViewPr>
      <p:cViewPr varScale="1">
        <p:scale>
          <a:sx n="43" d="100"/>
          <a:sy n="43" d="100"/>
        </p:scale>
        <p:origin x="6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fr-CA" alt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endParaRPr lang="fr-CA" alt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endParaRPr lang="fr-CA" alt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A1835010-D0DB-4891-A975-FF646D471A9A}" type="slidenum">
              <a:rPr lang="fr-CA" altLang="en-US"/>
              <a:pPr/>
              <a:t>‹#›</a:t>
            </a:fld>
            <a:endParaRPr lang="fr-CA" altLang="en-US"/>
          </a:p>
        </p:txBody>
      </p:sp>
    </p:spTree>
    <p:extLst>
      <p:ext uri="{BB962C8B-B14F-4D97-AF65-F5344CB8AC3E}">
        <p14:creationId xmlns:p14="http://schemas.microsoft.com/office/powerpoint/2010/main" val="1372031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29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49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4126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7345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52160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8315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3205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90014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7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72924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51136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1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66403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20771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78176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83896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81489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8270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0680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73567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999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0257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75" name="Group 27"/>
          <p:cNvGrpSpPr>
            <a:grpSpLocks/>
          </p:cNvGrpSpPr>
          <p:nvPr/>
        </p:nvGrpSpPr>
        <p:grpSpPr bwMode="auto">
          <a:xfrm>
            <a:off x="0" y="117475"/>
            <a:ext cx="9142413" cy="6738938"/>
            <a:chOff x="0" y="74"/>
            <a:chExt cx="5759" cy="4245"/>
          </a:xfrm>
        </p:grpSpPr>
        <p:sp>
          <p:nvSpPr>
            <p:cNvPr id="2050" name="Rectangle 2"/>
            <p:cNvSpPr>
              <a:spLocks noChangeArrowheads="1"/>
            </p:cNvSpPr>
            <p:nvPr/>
          </p:nvSpPr>
          <p:spPr bwMode="ltGray">
            <a:xfrm>
              <a:off x="432" y="4113"/>
              <a:ext cx="2208" cy="2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3"/>
            <p:cNvSpPr>
              <a:spLocks noChangeArrowheads="1"/>
            </p:cNvSpPr>
            <p:nvPr/>
          </p:nvSpPr>
          <p:spPr bwMode="ltGray">
            <a:xfrm>
              <a:off x="432" y="1536"/>
              <a:ext cx="5327"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Oval 4"/>
            <p:cNvSpPr>
              <a:spLocks noChangeArrowheads="1"/>
            </p:cNvSpPr>
            <p:nvPr/>
          </p:nvSpPr>
          <p:spPr bwMode="auto">
            <a:xfrm>
              <a:off x="555"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Oval 5"/>
            <p:cNvSpPr>
              <a:spLocks noChangeArrowheads="1"/>
            </p:cNvSpPr>
            <p:nvPr/>
          </p:nvSpPr>
          <p:spPr bwMode="auto">
            <a:xfrm>
              <a:off x="555"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Oval 6"/>
            <p:cNvSpPr>
              <a:spLocks noChangeArrowheads="1"/>
            </p:cNvSpPr>
            <p:nvPr/>
          </p:nvSpPr>
          <p:spPr bwMode="auto">
            <a:xfrm>
              <a:off x="555"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Oval 7"/>
            <p:cNvSpPr>
              <a:spLocks noChangeArrowheads="1"/>
            </p:cNvSpPr>
            <p:nvPr/>
          </p:nvSpPr>
          <p:spPr bwMode="auto">
            <a:xfrm>
              <a:off x="555" y="65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8"/>
            <p:cNvSpPr>
              <a:spLocks noChangeArrowheads="1"/>
            </p:cNvSpPr>
            <p:nvPr/>
          </p:nvSpPr>
          <p:spPr bwMode="auto">
            <a:xfrm>
              <a:off x="555" y="79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Oval 9"/>
            <p:cNvSpPr>
              <a:spLocks noChangeArrowheads="1"/>
            </p:cNvSpPr>
            <p:nvPr/>
          </p:nvSpPr>
          <p:spPr bwMode="auto">
            <a:xfrm>
              <a:off x="555" y="93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Oval 10"/>
            <p:cNvSpPr>
              <a:spLocks noChangeArrowheads="1"/>
            </p:cNvSpPr>
            <p:nvPr/>
          </p:nvSpPr>
          <p:spPr bwMode="auto">
            <a:xfrm>
              <a:off x="555" y="108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Oval 11"/>
            <p:cNvSpPr>
              <a:spLocks noChangeArrowheads="1"/>
            </p:cNvSpPr>
            <p:nvPr/>
          </p:nvSpPr>
          <p:spPr bwMode="auto">
            <a:xfrm>
              <a:off x="555" y="122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Oval 12"/>
            <p:cNvSpPr>
              <a:spLocks noChangeArrowheads="1"/>
            </p:cNvSpPr>
            <p:nvPr/>
          </p:nvSpPr>
          <p:spPr bwMode="auto">
            <a:xfrm>
              <a:off x="555" y="137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69" name="Group 21"/>
            <p:cNvGrpSpPr>
              <a:grpSpLocks/>
            </p:cNvGrpSpPr>
            <p:nvPr/>
          </p:nvGrpSpPr>
          <p:grpSpPr bwMode="auto">
            <a:xfrm>
              <a:off x="2859" y="4202"/>
              <a:ext cx="2729" cy="41"/>
              <a:chOff x="2859" y="4202"/>
              <a:chExt cx="2729" cy="41"/>
            </a:xfrm>
          </p:grpSpPr>
          <p:sp>
            <p:nvSpPr>
              <p:cNvPr id="2061" name="Oval 13"/>
              <p:cNvSpPr>
                <a:spLocks noChangeArrowheads="1"/>
              </p:cNvSpPr>
              <p:nvPr/>
            </p:nvSpPr>
            <p:spPr bwMode="auto">
              <a:xfrm>
                <a:off x="285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Oval 14"/>
              <p:cNvSpPr>
                <a:spLocks noChangeArrowheads="1"/>
              </p:cNvSpPr>
              <p:nvPr/>
            </p:nvSpPr>
            <p:spPr bwMode="auto">
              <a:xfrm>
                <a:off x="324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Oval 15"/>
              <p:cNvSpPr>
                <a:spLocks noChangeArrowheads="1"/>
              </p:cNvSpPr>
              <p:nvPr/>
            </p:nvSpPr>
            <p:spPr bwMode="auto">
              <a:xfrm>
                <a:off x="362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Oval 16"/>
              <p:cNvSpPr>
                <a:spLocks noChangeArrowheads="1"/>
              </p:cNvSpPr>
              <p:nvPr/>
            </p:nvSpPr>
            <p:spPr bwMode="auto">
              <a:xfrm>
                <a:off x="4011"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Oval 17"/>
              <p:cNvSpPr>
                <a:spLocks noChangeArrowheads="1"/>
              </p:cNvSpPr>
              <p:nvPr/>
            </p:nvSpPr>
            <p:spPr bwMode="auto">
              <a:xfrm>
                <a:off x="4395"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Oval 18"/>
              <p:cNvSpPr>
                <a:spLocks noChangeArrowheads="1"/>
              </p:cNvSpPr>
              <p:nvPr/>
            </p:nvSpPr>
            <p:spPr bwMode="auto">
              <a:xfrm>
                <a:off x="477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Oval 19"/>
              <p:cNvSpPr>
                <a:spLocks noChangeArrowheads="1"/>
              </p:cNvSpPr>
              <p:nvPr/>
            </p:nvSpPr>
            <p:spPr bwMode="auto">
              <a:xfrm>
                <a:off x="516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Oval 20"/>
              <p:cNvSpPr>
                <a:spLocks noChangeArrowheads="1"/>
              </p:cNvSpPr>
              <p:nvPr/>
            </p:nvSpPr>
            <p:spPr bwMode="auto">
              <a:xfrm>
                <a:off x="554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70" name="Oval 22"/>
            <p:cNvSpPr>
              <a:spLocks noChangeArrowheads="1"/>
            </p:cNvSpPr>
            <p:nvPr/>
          </p:nvSpPr>
          <p:spPr bwMode="auto">
            <a:xfrm>
              <a:off x="555" y="50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74" name="Group 26"/>
            <p:cNvGrpSpPr>
              <a:grpSpLocks/>
            </p:cNvGrpSpPr>
            <p:nvPr/>
          </p:nvGrpSpPr>
          <p:grpSpPr bwMode="auto">
            <a:xfrm>
              <a:off x="0" y="2327"/>
              <a:ext cx="1203" cy="1203"/>
              <a:chOff x="0" y="2327"/>
              <a:chExt cx="1203" cy="1203"/>
            </a:xfrm>
          </p:grpSpPr>
          <p:sp>
            <p:nvSpPr>
              <p:cNvPr id="2071" name="Freeform 23"/>
              <p:cNvSpPr>
                <a:spLocks/>
              </p:cNvSpPr>
              <p:nvPr/>
            </p:nvSpPr>
            <p:spPr bwMode="auto">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 name="Freeform 24"/>
              <p:cNvSpPr>
                <a:spLocks/>
              </p:cNvSpPr>
              <p:nvPr/>
            </p:nvSpPr>
            <p:spPr bwMode="auto">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Freeform 25"/>
              <p:cNvSpPr>
                <a:spLocks/>
              </p:cNvSpPr>
              <p:nvPr/>
            </p:nvSpPr>
            <p:spPr bwMode="auto">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76" name="Rectangle 28"/>
          <p:cNvSpPr>
            <a:spLocks noGrp="1" noChangeArrowheads="1"/>
          </p:cNvSpPr>
          <p:nvPr>
            <p:ph type="ctrTitle" sz="quarter"/>
          </p:nvPr>
        </p:nvSpPr>
        <p:spPr>
          <a:xfrm>
            <a:off x="685800" y="2286000"/>
            <a:ext cx="7772400" cy="1143000"/>
          </a:xfrm>
        </p:spPr>
        <p:txBody>
          <a:bodyPr/>
          <a:lstStyle>
            <a:lvl1pPr>
              <a:defRPr/>
            </a:lvl1pPr>
          </a:lstStyle>
          <a:p>
            <a:pPr lvl="0"/>
            <a:r>
              <a:rPr lang="en-CA" altLang="en-US" noProof="0" smtClean="0"/>
              <a:t>Click to edit Master title style</a:t>
            </a:r>
          </a:p>
        </p:txBody>
      </p:sp>
      <p:sp>
        <p:nvSpPr>
          <p:cNvPr id="2077"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pPr lvl="0"/>
            <a:r>
              <a:rPr lang="en-CA" altLang="en-US" noProof="0" smtClean="0"/>
              <a:t>Click to edit Master subtitle style</a:t>
            </a:r>
          </a:p>
        </p:txBody>
      </p:sp>
      <p:sp>
        <p:nvSpPr>
          <p:cNvPr id="2078" name="Rectangle 30"/>
          <p:cNvSpPr>
            <a:spLocks noGrp="1" noChangeArrowheads="1"/>
          </p:cNvSpPr>
          <p:nvPr>
            <p:ph type="dt" sz="quarter" idx="2"/>
          </p:nvPr>
        </p:nvSpPr>
        <p:spPr/>
        <p:txBody>
          <a:bodyPr/>
          <a:lstStyle>
            <a:lvl1pPr>
              <a:defRPr/>
            </a:lvl1pPr>
          </a:lstStyle>
          <a:p>
            <a:endParaRPr lang="en-CA" altLang="en-US"/>
          </a:p>
        </p:txBody>
      </p:sp>
      <p:sp>
        <p:nvSpPr>
          <p:cNvPr id="2079" name="Rectangle 31"/>
          <p:cNvSpPr>
            <a:spLocks noGrp="1" noChangeArrowheads="1"/>
          </p:cNvSpPr>
          <p:nvPr>
            <p:ph type="ftr" sz="quarter" idx="3"/>
          </p:nvPr>
        </p:nvSpPr>
        <p:spPr/>
        <p:txBody>
          <a:bodyPr/>
          <a:lstStyle>
            <a:lvl1pPr>
              <a:defRPr/>
            </a:lvl1pPr>
          </a:lstStyle>
          <a:p>
            <a:endParaRPr lang="en-CA" altLang="en-US"/>
          </a:p>
        </p:txBody>
      </p:sp>
      <p:sp>
        <p:nvSpPr>
          <p:cNvPr id="2080" name="Rectangle 32"/>
          <p:cNvSpPr>
            <a:spLocks noGrp="1" noChangeArrowheads="1"/>
          </p:cNvSpPr>
          <p:nvPr>
            <p:ph type="sldNum" sz="quarter" idx="4"/>
          </p:nvPr>
        </p:nvSpPr>
        <p:spPr/>
        <p:txBody>
          <a:bodyPr/>
          <a:lstStyle>
            <a:lvl1pPr>
              <a:defRPr/>
            </a:lvl1pPr>
          </a:lstStyle>
          <a:p>
            <a:fld id="{A62FA04A-2DBC-4B2F-AD7B-097424E07DF8}" type="slidenum">
              <a:rPr lang="en-CA" altLang="en-US"/>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06B23720-FCF3-4692-AC4D-DFB960533C5A}" type="slidenum">
              <a:rPr lang="en-CA" altLang="en-US"/>
              <a:pPr/>
              <a:t>‹#›</a:t>
            </a:fld>
            <a:endParaRPr lang="en-CA" altLang="en-US"/>
          </a:p>
        </p:txBody>
      </p:sp>
    </p:spTree>
    <p:extLst>
      <p:ext uri="{BB962C8B-B14F-4D97-AF65-F5344CB8AC3E}">
        <p14:creationId xmlns:p14="http://schemas.microsoft.com/office/powerpoint/2010/main" val="149210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A8FB384E-BF46-43BD-B0CE-0FF8553D1FF7}" type="slidenum">
              <a:rPr lang="en-CA" altLang="en-US"/>
              <a:pPr/>
              <a:t>‹#›</a:t>
            </a:fld>
            <a:endParaRPr lang="en-CA" altLang="en-US"/>
          </a:p>
        </p:txBody>
      </p:sp>
    </p:spTree>
    <p:extLst>
      <p:ext uri="{BB962C8B-B14F-4D97-AF65-F5344CB8AC3E}">
        <p14:creationId xmlns:p14="http://schemas.microsoft.com/office/powerpoint/2010/main" val="112501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98315C78-DD55-4577-A23B-E4CFC38736CA}" type="slidenum">
              <a:rPr lang="en-CA" altLang="en-US"/>
              <a:pPr/>
              <a:t>‹#›</a:t>
            </a:fld>
            <a:endParaRPr lang="en-CA" altLang="en-US"/>
          </a:p>
        </p:txBody>
      </p:sp>
    </p:spTree>
    <p:extLst>
      <p:ext uri="{BB962C8B-B14F-4D97-AF65-F5344CB8AC3E}">
        <p14:creationId xmlns:p14="http://schemas.microsoft.com/office/powerpoint/2010/main" val="336068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ED0C186F-D0C8-4530-9C43-E3BE7D00654B}" type="slidenum">
              <a:rPr lang="en-CA" altLang="en-US"/>
              <a:pPr/>
              <a:t>‹#›</a:t>
            </a:fld>
            <a:endParaRPr lang="en-CA" altLang="en-US"/>
          </a:p>
        </p:txBody>
      </p:sp>
    </p:spTree>
    <p:extLst>
      <p:ext uri="{BB962C8B-B14F-4D97-AF65-F5344CB8AC3E}">
        <p14:creationId xmlns:p14="http://schemas.microsoft.com/office/powerpoint/2010/main" val="9351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BA5B024B-4F3E-4CD6-942D-6E43CE40771E}" type="slidenum">
              <a:rPr lang="en-CA" altLang="en-US"/>
              <a:pPr/>
              <a:t>‹#›</a:t>
            </a:fld>
            <a:endParaRPr lang="en-CA" altLang="en-US"/>
          </a:p>
        </p:txBody>
      </p:sp>
    </p:spTree>
    <p:extLst>
      <p:ext uri="{BB962C8B-B14F-4D97-AF65-F5344CB8AC3E}">
        <p14:creationId xmlns:p14="http://schemas.microsoft.com/office/powerpoint/2010/main" val="226441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E2D5F0B1-C8DB-4CDD-BFEC-268CB5627193}" type="slidenum">
              <a:rPr lang="en-CA" altLang="en-US"/>
              <a:pPr/>
              <a:t>‹#›</a:t>
            </a:fld>
            <a:endParaRPr lang="en-CA" altLang="en-US"/>
          </a:p>
        </p:txBody>
      </p:sp>
    </p:spTree>
    <p:extLst>
      <p:ext uri="{BB962C8B-B14F-4D97-AF65-F5344CB8AC3E}">
        <p14:creationId xmlns:p14="http://schemas.microsoft.com/office/powerpoint/2010/main" val="121943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B84DB065-67E6-42EE-BDF9-879069035C34}" type="slidenum">
              <a:rPr lang="en-CA" altLang="en-US"/>
              <a:pPr/>
              <a:t>‹#›</a:t>
            </a:fld>
            <a:endParaRPr lang="en-CA" altLang="en-US"/>
          </a:p>
        </p:txBody>
      </p:sp>
    </p:spTree>
    <p:extLst>
      <p:ext uri="{BB962C8B-B14F-4D97-AF65-F5344CB8AC3E}">
        <p14:creationId xmlns:p14="http://schemas.microsoft.com/office/powerpoint/2010/main" val="175122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293025D1-ABAB-475C-BB26-4666E65440BC}" type="slidenum">
              <a:rPr lang="en-CA" altLang="en-US"/>
              <a:pPr/>
              <a:t>‹#›</a:t>
            </a:fld>
            <a:endParaRPr lang="en-CA" altLang="en-US"/>
          </a:p>
        </p:txBody>
      </p:sp>
    </p:spTree>
    <p:extLst>
      <p:ext uri="{BB962C8B-B14F-4D97-AF65-F5344CB8AC3E}">
        <p14:creationId xmlns:p14="http://schemas.microsoft.com/office/powerpoint/2010/main" val="169669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9467146C-A2CE-46B0-BB68-C21B3BD3E102}" type="slidenum">
              <a:rPr lang="en-CA" altLang="en-US"/>
              <a:pPr/>
              <a:t>‹#›</a:t>
            </a:fld>
            <a:endParaRPr lang="en-CA" altLang="en-US"/>
          </a:p>
        </p:txBody>
      </p:sp>
    </p:spTree>
    <p:extLst>
      <p:ext uri="{BB962C8B-B14F-4D97-AF65-F5344CB8AC3E}">
        <p14:creationId xmlns:p14="http://schemas.microsoft.com/office/powerpoint/2010/main" val="126502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D1D7E608-689B-4D7B-BF2B-B7B2EA929675}" type="slidenum">
              <a:rPr lang="en-CA" altLang="en-US"/>
              <a:pPr/>
              <a:t>‹#›</a:t>
            </a:fld>
            <a:endParaRPr lang="en-CA" altLang="en-US"/>
          </a:p>
        </p:txBody>
      </p:sp>
    </p:spTree>
    <p:extLst>
      <p:ext uri="{BB962C8B-B14F-4D97-AF65-F5344CB8AC3E}">
        <p14:creationId xmlns:p14="http://schemas.microsoft.com/office/powerpoint/2010/main" val="43094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0" name="Group 16"/>
          <p:cNvGrpSpPr>
            <a:grpSpLocks/>
          </p:cNvGrpSpPr>
          <p:nvPr/>
        </p:nvGrpSpPr>
        <p:grpSpPr bwMode="auto">
          <a:xfrm>
            <a:off x="685800" y="117475"/>
            <a:ext cx="8456613" cy="6738938"/>
            <a:chOff x="432" y="74"/>
            <a:chExt cx="5327" cy="4245"/>
          </a:xfrm>
        </p:grpSpPr>
        <p:sp>
          <p:nvSpPr>
            <p:cNvPr id="1026" name="Rectangle 2"/>
            <p:cNvSpPr>
              <a:spLocks noChangeArrowheads="1"/>
            </p:cNvSpPr>
            <p:nvPr/>
          </p:nvSpPr>
          <p:spPr bwMode="ltGray">
            <a:xfrm>
              <a:off x="432" y="4176"/>
              <a:ext cx="2208" cy="14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5" name="Group 11"/>
            <p:cNvGrpSpPr>
              <a:grpSpLocks/>
            </p:cNvGrpSpPr>
            <p:nvPr/>
          </p:nvGrpSpPr>
          <p:grpSpPr bwMode="auto">
            <a:xfrm>
              <a:off x="2859" y="4250"/>
              <a:ext cx="2729" cy="41"/>
              <a:chOff x="2859" y="4250"/>
              <a:chExt cx="2729" cy="41"/>
            </a:xfrm>
          </p:grpSpPr>
          <p:sp>
            <p:nvSpPr>
              <p:cNvPr id="1027" name="Oval 3"/>
              <p:cNvSpPr>
                <a:spLocks noChangeArrowheads="1"/>
              </p:cNvSpPr>
              <p:nvPr/>
            </p:nvSpPr>
            <p:spPr bwMode="auto">
              <a:xfrm>
                <a:off x="285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Oval 4"/>
              <p:cNvSpPr>
                <a:spLocks noChangeArrowheads="1"/>
              </p:cNvSpPr>
              <p:nvPr/>
            </p:nvSpPr>
            <p:spPr bwMode="auto">
              <a:xfrm>
                <a:off x="324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Oval 5"/>
              <p:cNvSpPr>
                <a:spLocks noChangeArrowheads="1"/>
              </p:cNvSpPr>
              <p:nvPr/>
            </p:nvSpPr>
            <p:spPr bwMode="auto">
              <a:xfrm>
                <a:off x="362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6"/>
              <p:cNvSpPr>
                <a:spLocks noChangeArrowheads="1"/>
              </p:cNvSpPr>
              <p:nvPr/>
            </p:nvSpPr>
            <p:spPr bwMode="auto">
              <a:xfrm>
                <a:off x="4011"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7"/>
              <p:cNvSpPr>
                <a:spLocks noChangeArrowheads="1"/>
              </p:cNvSpPr>
              <p:nvPr/>
            </p:nvSpPr>
            <p:spPr bwMode="auto">
              <a:xfrm>
                <a:off x="4395"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auto">
              <a:xfrm>
                <a:off x="477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
              <p:cNvSpPr>
                <a:spLocks noChangeArrowheads="1"/>
              </p:cNvSpPr>
              <p:nvPr/>
            </p:nvSpPr>
            <p:spPr bwMode="auto">
              <a:xfrm>
                <a:off x="516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54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6" name="Rectangle 12"/>
            <p:cNvSpPr>
              <a:spLocks noChangeArrowheads="1"/>
            </p:cNvSpPr>
            <p:nvPr/>
          </p:nvSpPr>
          <p:spPr bwMode="ltGray">
            <a:xfrm>
              <a:off x="480" y="480"/>
              <a:ext cx="5279"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07"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07"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07"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1" name="Rectangle 17"/>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CA" altLang="en-US" smtClean="0"/>
              <a:t>Click to edit Master title style</a:t>
            </a:r>
          </a:p>
        </p:txBody>
      </p:sp>
      <p:sp>
        <p:nvSpPr>
          <p:cNvPr id="1042" name="Rectangle 1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43" name="Rectangle 19"/>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b="0">
                <a:latin typeface="+mj-lt"/>
              </a:defRPr>
            </a:lvl1pPr>
          </a:lstStyle>
          <a:p>
            <a:endParaRPr lang="en-CA" altLang="en-US"/>
          </a:p>
        </p:txBody>
      </p:sp>
      <p:sp>
        <p:nvSpPr>
          <p:cNvPr id="1044" name="Rectangle 20"/>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0">
                <a:latin typeface="+mj-lt"/>
              </a:defRPr>
            </a:lvl1pPr>
          </a:lstStyle>
          <a:p>
            <a:endParaRPr lang="en-CA" altLang="en-US"/>
          </a:p>
        </p:txBody>
      </p:sp>
      <p:sp>
        <p:nvSpPr>
          <p:cNvPr id="1045" name="Rectangle 21"/>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b="0">
                <a:latin typeface="+mj-lt"/>
              </a:defRPr>
            </a:lvl1pPr>
          </a:lstStyle>
          <a:p>
            <a:fld id="{2333A409-8F78-435F-AA68-C5A3BC62C36D}" type="slidenum">
              <a:rPr lang="en-CA" altLang="en-US"/>
              <a:pPr/>
              <a:t>‹#›</a:t>
            </a:fld>
            <a:endParaRPr lang="en-CA"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2D606D2-0CCF-4021-8DDD-8EBE61781086}" type="slidenum">
              <a:rPr lang="en-CA" altLang="en-US"/>
              <a:pPr/>
              <a:t>1</a:t>
            </a:fld>
            <a:endParaRPr lang="en-CA" altLang="en-US"/>
          </a:p>
        </p:txBody>
      </p:sp>
      <p:sp>
        <p:nvSpPr>
          <p:cNvPr id="105474"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105475"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5476"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Rectangle 6"/>
          <p:cNvSpPr>
            <a:spLocks noChangeArrowheads="1"/>
          </p:cNvSpPr>
          <p:nvPr/>
        </p:nvSpPr>
        <p:spPr bwMode="auto">
          <a:xfrm>
            <a:off x="914400" y="1647825"/>
            <a:ext cx="7391400" cy="514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altLang="en-US" sz="4000" u="sng" dirty="0"/>
              <a:t>AWARENESS SESSION</a:t>
            </a:r>
          </a:p>
          <a:p>
            <a:pPr algn="ctr"/>
            <a:endParaRPr lang="en-CA" altLang="en-US" dirty="0"/>
          </a:p>
          <a:p>
            <a:pPr algn="ctr"/>
            <a:r>
              <a:rPr lang="en-CA" altLang="en-US" dirty="0"/>
              <a:t>Denis St-Jean</a:t>
            </a:r>
          </a:p>
          <a:p>
            <a:pPr algn="ctr"/>
            <a:r>
              <a:rPr lang="en-CA" altLang="en-US" dirty="0"/>
              <a:t>National Health and Safety Officer</a:t>
            </a:r>
          </a:p>
          <a:p>
            <a:pPr algn="ctr"/>
            <a:r>
              <a:rPr lang="en-CA" altLang="en-US" dirty="0"/>
              <a:t>Public Service Alliance of Canada</a:t>
            </a:r>
          </a:p>
          <a:p>
            <a:pPr algn="ctr"/>
            <a:endParaRPr lang="en-CA" altLang="en-US" dirty="0"/>
          </a:p>
          <a:p>
            <a:pPr algn="ctr"/>
            <a:r>
              <a:rPr lang="en-CA" altLang="en-US" dirty="0" smtClean="0"/>
              <a:t>Union of Taxation Employees</a:t>
            </a:r>
          </a:p>
          <a:p>
            <a:pPr algn="ctr"/>
            <a:r>
              <a:rPr lang="en-CA" altLang="en-US" dirty="0" smtClean="0"/>
              <a:t>Health and Safety Conference </a:t>
            </a:r>
          </a:p>
          <a:p>
            <a:pPr algn="ctr"/>
            <a:r>
              <a:rPr lang="en-CA" altLang="en-US" dirty="0" smtClean="0"/>
              <a:t>November 6, 2015</a:t>
            </a:r>
          </a:p>
          <a:p>
            <a:pPr algn="ct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D6BBCF5-AAD4-4BAB-959B-7CB76D3F9917}" type="slidenum">
              <a:rPr lang="en-CA" altLang="en-US"/>
              <a:pPr/>
              <a:t>10</a:t>
            </a:fld>
            <a:endParaRPr lang="en-CA" altLang="en-US"/>
          </a:p>
        </p:txBody>
      </p:sp>
      <p:sp>
        <p:nvSpPr>
          <p:cNvPr id="96258" name="Rectangle 2"/>
          <p:cNvSpPr>
            <a:spLocks noGrp="1" noChangeArrowheads="1"/>
          </p:cNvSpPr>
          <p:nvPr>
            <p:ph type="title"/>
          </p:nvPr>
        </p:nvSpPr>
        <p:spPr/>
        <p:txBody>
          <a:bodyPr/>
          <a:lstStyle/>
          <a:p>
            <a:pPr algn="ctr"/>
            <a:r>
              <a:rPr lang="en-CA" altLang="en-US" b="1">
                <a:latin typeface="Arial" panose="020B0604020202020204" pitchFamily="34" charset="0"/>
              </a:rPr>
              <a:t>What is it ?</a:t>
            </a:r>
          </a:p>
        </p:txBody>
      </p:sp>
      <p:sp>
        <p:nvSpPr>
          <p:cNvPr id="96259" name="Rectangle 3"/>
          <p:cNvSpPr>
            <a:spLocks noGrp="1" noChangeArrowheads="1"/>
          </p:cNvSpPr>
          <p:nvPr>
            <p:ph type="body" idx="1"/>
          </p:nvPr>
        </p:nvSpPr>
        <p:spPr>
          <a:xfrm>
            <a:off x="609600" y="1981200"/>
            <a:ext cx="7772400" cy="4114800"/>
          </a:xfrm>
        </p:spPr>
        <p:txBody>
          <a:bodyPr/>
          <a:lstStyle/>
          <a:p>
            <a:pPr lvl="1">
              <a:buFontTx/>
              <a:buNone/>
            </a:pPr>
            <a:r>
              <a:rPr lang="en-US" altLang="en-US" sz="3600" b="1" u="sng">
                <a:latin typeface="Arial" panose="020B0604020202020204" pitchFamily="34" charset="0"/>
              </a:rPr>
              <a:t>the brain</a:t>
            </a:r>
          </a:p>
          <a:p>
            <a:pPr lvl="1">
              <a:buFontTx/>
              <a:buChar char="•"/>
            </a:pPr>
            <a:r>
              <a:rPr lang="en-US" altLang="en-US" sz="3200" b="1">
                <a:latin typeface="Arial" panose="020B0604020202020204" pitchFamily="34" charset="0"/>
              </a:rPr>
              <a:t>the most sensitive organ for injury from chemicals</a:t>
            </a:r>
          </a:p>
          <a:p>
            <a:pPr lvl="1">
              <a:buFontTx/>
              <a:buNone/>
            </a:pPr>
            <a:endParaRPr lang="en-US" altLang="en-US" sz="3200" b="1">
              <a:latin typeface="Arial" panose="020B0604020202020204" pitchFamily="34" charset="0"/>
            </a:endParaRPr>
          </a:p>
          <a:p>
            <a:pPr lvl="1">
              <a:buFontTx/>
              <a:buChar char="•"/>
            </a:pPr>
            <a:r>
              <a:rPr lang="en-US" altLang="en-US" sz="3200" b="1">
                <a:latin typeface="Arial" panose="020B0604020202020204" pitchFamily="34" charset="0"/>
              </a:rPr>
              <a:t>Evidence abounds that chemical brain injury is common and generally misdiagnosed. </a:t>
            </a:r>
            <a:endParaRPr lang="fr-CA" altLang="en-US" sz="3200" b="1">
              <a:latin typeface="Arial" panose="020B0604020202020204" pitchFamily="34" charset="0"/>
            </a:endParaRPr>
          </a:p>
          <a:p>
            <a:endParaRPr lang="fr-CA"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8642057-B9EF-4456-9CC2-3F050032E14C}" type="slidenum">
              <a:rPr lang="en-CA" altLang="en-US"/>
              <a:pPr/>
              <a:t>11</a:t>
            </a:fld>
            <a:endParaRPr lang="en-CA" altLang="en-US"/>
          </a:p>
        </p:txBody>
      </p:sp>
      <p:sp>
        <p:nvSpPr>
          <p:cNvPr id="7170" name="Rectangle 2"/>
          <p:cNvSpPr>
            <a:spLocks noGrp="1" noChangeArrowheads="1"/>
          </p:cNvSpPr>
          <p:nvPr>
            <p:ph type="title"/>
          </p:nvPr>
        </p:nvSpPr>
        <p:spPr/>
        <p:txBody>
          <a:bodyPr/>
          <a:lstStyle/>
          <a:p>
            <a:pPr algn="ctr"/>
            <a:r>
              <a:rPr lang="en-CA" altLang="en-US" b="1">
                <a:latin typeface="Arial" panose="020B0604020202020204" pitchFamily="34" charset="0"/>
              </a:rPr>
              <a:t>What is it ?</a:t>
            </a:r>
          </a:p>
        </p:txBody>
      </p:sp>
      <p:sp>
        <p:nvSpPr>
          <p:cNvPr id="7174" name="Rectangle 6"/>
          <p:cNvSpPr>
            <a:spLocks noGrp="1" noChangeArrowheads="1"/>
          </p:cNvSpPr>
          <p:nvPr>
            <p:ph type="body" idx="1"/>
          </p:nvPr>
        </p:nvSpPr>
        <p:spPr>
          <a:xfrm>
            <a:off x="609600" y="1981200"/>
            <a:ext cx="7772400" cy="4114800"/>
          </a:xfrm>
        </p:spPr>
        <p:txBody>
          <a:bodyPr/>
          <a:lstStyle/>
          <a:p>
            <a:pPr>
              <a:buFontTx/>
              <a:buNone/>
            </a:pPr>
            <a:r>
              <a:rPr lang="en-CA" altLang="en-US" sz="3600" u="sng"/>
              <a:t>the immune system</a:t>
            </a:r>
          </a:p>
          <a:p>
            <a:r>
              <a:rPr lang="en-CA" altLang="en-US"/>
              <a:t>Characterized by multi-organ symptoms</a:t>
            </a:r>
            <a:r>
              <a:rPr lang="fr-CA" altLang="en-US"/>
              <a:t> </a:t>
            </a:r>
          </a:p>
          <a:p>
            <a:r>
              <a:rPr lang="en-CA" altLang="en-US"/>
              <a:t>In response to low level chemical exposures that are considered safe for the general population</a:t>
            </a:r>
          </a:p>
          <a:p>
            <a:r>
              <a:rPr lang="en-CA" altLang="en-US"/>
              <a:t>“Sub toxic" concentrations</a:t>
            </a:r>
            <a:endParaRPr lang="fr-CA"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2017F1-C622-48E1-B1B3-26BE62A5EA89}" type="slidenum">
              <a:rPr lang="en-CA" altLang="en-US"/>
              <a:pPr/>
              <a:t>12</a:t>
            </a:fld>
            <a:endParaRPr lang="en-CA" altLang="en-US"/>
          </a:p>
        </p:txBody>
      </p:sp>
      <p:sp>
        <p:nvSpPr>
          <p:cNvPr id="15362" name="Rectangle 2"/>
          <p:cNvSpPr>
            <a:spLocks noGrp="1" noChangeArrowheads="1"/>
          </p:cNvSpPr>
          <p:nvPr>
            <p:ph type="title"/>
          </p:nvPr>
        </p:nvSpPr>
        <p:spPr/>
        <p:txBody>
          <a:bodyPr/>
          <a:lstStyle/>
          <a:p>
            <a:pPr algn="ctr"/>
            <a:r>
              <a:rPr lang="en-CA" altLang="en-US" b="1">
                <a:latin typeface="Arial" panose="020B0604020202020204" pitchFamily="34" charset="0"/>
              </a:rPr>
              <a:t>How are EI acquired ?</a:t>
            </a:r>
          </a:p>
        </p:txBody>
      </p:sp>
      <p:sp>
        <p:nvSpPr>
          <p:cNvPr id="15363" name="Rectangle 3"/>
          <p:cNvSpPr>
            <a:spLocks noGrp="1" noChangeArrowheads="1"/>
          </p:cNvSpPr>
          <p:nvPr>
            <p:ph type="body" idx="1"/>
          </p:nvPr>
        </p:nvSpPr>
        <p:spPr/>
        <p:txBody>
          <a:bodyPr/>
          <a:lstStyle/>
          <a:p>
            <a:pPr>
              <a:buFontTx/>
              <a:buNone/>
            </a:pPr>
            <a:r>
              <a:rPr lang="en-GB" altLang="en-US"/>
              <a:t>Through exposure to chemicals:</a:t>
            </a:r>
          </a:p>
          <a:p>
            <a:r>
              <a:rPr lang="en-GB" altLang="en-US"/>
              <a:t>Solvents</a:t>
            </a:r>
            <a:endParaRPr lang="fr-CA" altLang="en-US"/>
          </a:p>
          <a:p>
            <a:r>
              <a:rPr lang="en-GB" altLang="en-US"/>
              <a:t>Pesticides</a:t>
            </a:r>
          </a:p>
          <a:p>
            <a:r>
              <a:rPr lang="en-CA" altLang="en-US"/>
              <a:t>Biological contaminants (i.e. moulds)</a:t>
            </a:r>
          </a:p>
          <a:p>
            <a:r>
              <a:rPr lang="en-CA" altLang="en-US"/>
              <a:t>Drugs</a:t>
            </a:r>
            <a:r>
              <a:rPr lang="fr-CA" altLang="en-US"/>
              <a:t> </a:t>
            </a:r>
            <a:endParaRPr lang="en-CA" altLang="en-US"/>
          </a:p>
          <a:p>
            <a:endParaRPr lang="en-CA"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8E9E5A4-98B6-413C-928D-2B4063012DBF}" type="slidenum">
              <a:rPr lang="en-CA" altLang="en-US"/>
              <a:pPr/>
              <a:t>13</a:t>
            </a:fld>
            <a:endParaRPr lang="en-CA" altLang="en-US"/>
          </a:p>
        </p:txBody>
      </p:sp>
      <p:sp>
        <p:nvSpPr>
          <p:cNvPr id="25602" name="Rectangle 2"/>
          <p:cNvSpPr>
            <a:spLocks noGrp="1" noChangeArrowheads="1"/>
          </p:cNvSpPr>
          <p:nvPr>
            <p:ph type="title"/>
          </p:nvPr>
        </p:nvSpPr>
        <p:spPr/>
        <p:txBody>
          <a:bodyPr/>
          <a:lstStyle/>
          <a:p>
            <a:pPr algn="ctr"/>
            <a:r>
              <a:rPr lang="en-CA" altLang="en-US" b="1">
                <a:latin typeface="Arial" panose="020B0604020202020204" pitchFamily="34" charset="0"/>
              </a:rPr>
              <a:t>How are EI acquired ?</a:t>
            </a:r>
          </a:p>
        </p:txBody>
      </p:sp>
      <p:sp>
        <p:nvSpPr>
          <p:cNvPr id="25603" name="Rectangle 3"/>
          <p:cNvSpPr>
            <a:spLocks noChangeArrowheads="1"/>
          </p:cNvSpPr>
          <p:nvPr/>
        </p:nvSpPr>
        <p:spPr bwMode="auto">
          <a:xfrm>
            <a:off x="685800" y="2209800"/>
            <a:ext cx="8001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GB" altLang="en-US"/>
              <a:t>It can be the result of long term</a:t>
            </a:r>
          </a:p>
          <a:p>
            <a:pPr>
              <a:spcBef>
                <a:spcPct val="50000"/>
              </a:spcBef>
            </a:pPr>
            <a:r>
              <a:rPr lang="en-GB" altLang="en-US"/>
              <a:t>exposure to low levels of hazardous</a:t>
            </a:r>
          </a:p>
          <a:p>
            <a:pPr>
              <a:spcBef>
                <a:spcPct val="50000"/>
              </a:spcBef>
            </a:pPr>
            <a:r>
              <a:rPr lang="en-GB" altLang="en-US"/>
              <a:t>substances such as daily exposure to</a:t>
            </a:r>
          </a:p>
          <a:p>
            <a:pPr>
              <a:spcBef>
                <a:spcPct val="50000"/>
              </a:spcBef>
            </a:pPr>
            <a:r>
              <a:rPr lang="en-GB" altLang="en-US"/>
              <a:t>poor indoor air quality.</a:t>
            </a:r>
            <a:r>
              <a:rPr lang="en-CA"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5384F90-7078-4D01-86AC-75AF49D63F45}" type="slidenum">
              <a:rPr lang="en-CA" altLang="en-US"/>
              <a:pPr/>
              <a:t>14</a:t>
            </a:fld>
            <a:endParaRPr lang="en-CA" altLang="en-US"/>
          </a:p>
        </p:txBody>
      </p:sp>
      <p:sp>
        <p:nvSpPr>
          <p:cNvPr id="19458" name="Rectangle 2"/>
          <p:cNvSpPr>
            <a:spLocks noGrp="1" noChangeArrowheads="1"/>
          </p:cNvSpPr>
          <p:nvPr>
            <p:ph type="title"/>
          </p:nvPr>
        </p:nvSpPr>
        <p:spPr/>
        <p:txBody>
          <a:bodyPr/>
          <a:lstStyle/>
          <a:p>
            <a:pPr algn="ctr"/>
            <a:r>
              <a:rPr lang="en-CA" altLang="en-US" b="1">
                <a:latin typeface="Arial" panose="020B0604020202020204" pitchFamily="34" charset="0"/>
              </a:rPr>
              <a:t>How are EI acquired ?</a:t>
            </a:r>
          </a:p>
        </p:txBody>
      </p:sp>
      <p:sp>
        <p:nvSpPr>
          <p:cNvPr id="19460" name="Rectangle 4"/>
          <p:cNvSpPr>
            <a:spLocks noChangeArrowheads="1"/>
          </p:cNvSpPr>
          <p:nvPr/>
        </p:nvSpPr>
        <p:spPr bwMode="auto">
          <a:xfrm>
            <a:off x="685800" y="1981200"/>
            <a:ext cx="77724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GB" altLang="en-US"/>
              <a:t>It can also be due to chronic, low level</a:t>
            </a:r>
          </a:p>
          <a:p>
            <a:pPr>
              <a:spcBef>
                <a:spcPct val="50000"/>
              </a:spcBef>
            </a:pPr>
            <a:r>
              <a:rPr lang="en-GB" altLang="en-US"/>
              <a:t>exposure, such as a move into a brand</a:t>
            </a:r>
          </a:p>
          <a:p>
            <a:pPr>
              <a:spcBef>
                <a:spcPct val="50000"/>
              </a:spcBef>
            </a:pPr>
            <a:r>
              <a:rPr lang="en-GB" altLang="en-US"/>
              <a:t>new office with significant emissions</a:t>
            </a:r>
          </a:p>
          <a:p>
            <a:pPr>
              <a:spcBef>
                <a:spcPct val="50000"/>
              </a:spcBef>
            </a:pPr>
            <a:r>
              <a:rPr lang="en-GB" altLang="en-US"/>
              <a:t>of volatile organic compounds from</a:t>
            </a:r>
          </a:p>
          <a:p>
            <a:pPr>
              <a:spcBef>
                <a:spcPct val="50000"/>
              </a:spcBef>
            </a:pPr>
            <a:r>
              <a:rPr lang="en-GB" altLang="en-US"/>
              <a:t>the building materials, furniture and</a:t>
            </a:r>
          </a:p>
          <a:p>
            <a:pPr>
              <a:spcBef>
                <a:spcPct val="50000"/>
              </a:spcBef>
            </a:pPr>
            <a:r>
              <a:rPr lang="en-GB" altLang="en-US"/>
              <a:t>carpets.</a:t>
            </a:r>
            <a:r>
              <a:rPr lang="en-CA" alt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E3D811B-C524-424F-8EF6-73DD96A57D80}" type="slidenum">
              <a:rPr lang="en-CA" altLang="en-US"/>
              <a:pPr/>
              <a:t>15</a:t>
            </a:fld>
            <a:endParaRPr lang="en-CA" altLang="en-US"/>
          </a:p>
        </p:txBody>
      </p:sp>
      <p:sp>
        <p:nvSpPr>
          <p:cNvPr id="23554" name="Rectangle 2"/>
          <p:cNvSpPr>
            <a:spLocks noGrp="1" noChangeArrowheads="1"/>
          </p:cNvSpPr>
          <p:nvPr>
            <p:ph type="title"/>
          </p:nvPr>
        </p:nvSpPr>
        <p:spPr/>
        <p:txBody>
          <a:bodyPr/>
          <a:lstStyle/>
          <a:p>
            <a:pPr algn="ctr"/>
            <a:r>
              <a:rPr lang="en-CA" altLang="en-US" b="1">
                <a:latin typeface="Arial" panose="020B0604020202020204" pitchFamily="34" charset="0"/>
              </a:rPr>
              <a:t>How are EI acquired ?</a:t>
            </a:r>
          </a:p>
        </p:txBody>
      </p:sp>
      <p:sp>
        <p:nvSpPr>
          <p:cNvPr id="23555" name="Rectangle 3"/>
          <p:cNvSpPr>
            <a:spLocks noChangeArrowheads="1"/>
          </p:cNvSpPr>
          <p:nvPr/>
        </p:nvSpPr>
        <p:spPr bwMode="auto">
          <a:xfrm>
            <a:off x="1066800" y="2590800"/>
            <a:ext cx="77724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GB" altLang="en-US"/>
              <a:t>Finally it can result from a single</a:t>
            </a:r>
          </a:p>
          <a:p>
            <a:pPr>
              <a:spcBef>
                <a:spcPct val="50000"/>
              </a:spcBef>
            </a:pPr>
            <a:r>
              <a:rPr lang="en-GB" altLang="en-US"/>
              <a:t>overwhelming exposure such as a</a:t>
            </a:r>
          </a:p>
          <a:p>
            <a:pPr>
              <a:spcBef>
                <a:spcPct val="50000"/>
              </a:spcBef>
            </a:pPr>
            <a:r>
              <a:rPr lang="en-GB" altLang="en-US"/>
              <a:t>chemical spill.</a:t>
            </a:r>
            <a:endParaRPr lang="en-CA"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34326DD-29A6-4C48-B7C2-EB2EB5DEAC32}" type="slidenum">
              <a:rPr lang="en-CA" altLang="en-US"/>
              <a:pPr/>
              <a:t>16</a:t>
            </a:fld>
            <a:endParaRPr lang="en-CA" altLang="en-US"/>
          </a:p>
        </p:txBody>
      </p:sp>
      <p:sp>
        <p:nvSpPr>
          <p:cNvPr id="17410" name="Rectangle 2"/>
          <p:cNvSpPr>
            <a:spLocks noGrp="1" noChangeArrowheads="1"/>
          </p:cNvSpPr>
          <p:nvPr>
            <p:ph type="title"/>
          </p:nvPr>
        </p:nvSpPr>
        <p:spPr/>
        <p:txBody>
          <a:bodyPr/>
          <a:lstStyle/>
          <a:p>
            <a:pPr algn="ctr"/>
            <a:r>
              <a:rPr lang="en-CA" altLang="en-US" b="1">
                <a:latin typeface="Arial" panose="020B0604020202020204" pitchFamily="34" charset="0"/>
              </a:rPr>
              <a:t>Is this new ?</a:t>
            </a:r>
          </a:p>
        </p:txBody>
      </p:sp>
      <p:sp>
        <p:nvSpPr>
          <p:cNvPr id="17411" name="Rectangle 3"/>
          <p:cNvSpPr>
            <a:spLocks noGrp="1" noChangeArrowheads="1"/>
          </p:cNvSpPr>
          <p:nvPr>
            <p:ph type="body" idx="1"/>
          </p:nvPr>
        </p:nvSpPr>
        <p:spPr>
          <a:xfrm>
            <a:off x="609600" y="1981200"/>
            <a:ext cx="7772400" cy="4114800"/>
          </a:xfrm>
        </p:spPr>
        <p:txBody>
          <a:bodyPr/>
          <a:lstStyle/>
          <a:p>
            <a:r>
              <a:rPr lang="en-CA" altLang="en-US"/>
              <a:t>Scientists have known since the early 1900s that occupational exposure to certain chemicals can induce severe immune effects</a:t>
            </a:r>
          </a:p>
          <a:p>
            <a:r>
              <a:rPr lang="en-CA" altLang="en-US"/>
              <a:t>Recent chemical disasters of national and international prominence have renewed interest in the subject</a:t>
            </a:r>
            <a:endParaRPr lang="fr-CA"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8DD3E08-2A06-46FD-8490-BA79A50E0C2E}" type="slidenum">
              <a:rPr lang="en-CA" altLang="en-US"/>
              <a:pPr/>
              <a:t>17</a:t>
            </a:fld>
            <a:endParaRPr lang="en-CA" altLang="en-US"/>
          </a:p>
        </p:txBody>
      </p:sp>
      <p:sp>
        <p:nvSpPr>
          <p:cNvPr id="33794" name="Rectangle 2"/>
          <p:cNvSpPr>
            <a:spLocks noGrp="1" noChangeArrowheads="1"/>
          </p:cNvSpPr>
          <p:nvPr>
            <p:ph type="title"/>
          </p:nvPr>
        </p:nvSpPr>
        <p:spPr/>
        <p:txBody>
          <a:bodyPr/>
          <a:lstStyle/>
          <a:p>
            <a:pPr algn="ctr"/>
            <a:r>
              <a:rPr lang="en-CA" altLang="en-US" b="1">
                <a:latin typeface="Arial" panose="020B0604020202020204" pitchFamily="34" charset="0"/>
              </a:rPr>
              <a:t>Is this new ?</a:t>
            </a:r>
          </a:p>
        </p:txBody>
      </p:sp>
      <p:sp>
        <p:nvSpPr>
          <p:cNvPr id="33795" name="Rectangle 3"/>
          <p:cNvSpPr>
            <a:spLocks noChangeArrowheads="1"/>
          </p:cNvSpPr>
          <p:nvPr/>
        </p:nvSpPr>
        <p:spPr bwMode="auto">
          <a:xfrm>
            <a:off x="609600" y="1905000"/>
            <a:ext cx="80010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CA" altLang="en-US"/>
              <a:t>It is generally agreed that human health</a:t>
            </a:r>
          </a:p>
          <a:p>
            <a:pPr>
              <a:spcBef>
                <a:spcPct val="50000"/>
              </a:spcBef>
            </a:pPr>
            <a:r>
              <a:rPr lang="en-CA" altLang="en-US"/>
              <a:t>is influenced by the environment and</a:t>
            </a:r>
          </a:p>
          <a:p>
            <a:pPr>
              <a:spcBef>
                <a:spcPct val="50000"/>
              </a:spcBef>
            </a:pPr>
            <a:r>
              <a:rPr lang="en-CA" altLang="en-US"/>
              <a:t>that many diseases are caused or</a:t>
            </a:r>
          </a:p>
          <a:p>
            <a:pPr>
              <a:spcBef>
                <a:spcPct val="50000"/>
              </a:spcBef>
            </a:pPr>
            <a:r>
              <a:rPr lang="en-CA" altLang="en-US"/>
              <a:t>enhanced by environmental factors, but</a:t>
            </a:r>
          </a:p>
          <a:p>
            <a:pPr>
              <a:spcBef>
                <a:spcPct val="50000"/>
              </a:spcBef>
            </a:pPr>
            <a:r>
              <a:rPr lang="en-CA" altLang="en-US"/>
              <a:t>effects on the immune system have</a:t>
            </a:r>
          </a:p>
          <a:p>
            <a:pPr>
              <a:spcBef>
                <a:spcPct val="50000"/>
              </a:spcBef>
            </a:pPr>
            <a:r>
              <a:rPr lang="en-CA" altLang="en-US"/>
              <a:t>been difficult to delineate.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B6CA4E2-082C-4F44-B9D5-B3017441B279}" type="slidenum">
              <a:rPr lang="en-CA" altLang="en-US"/>
              <a:pPr/>
              <a:t>18</a:t>
            </a:fld>
            <a:endParaRPr lang="en-CA" altLang="en-US"/>
          </a:p>
        </p:txBody>
      </p:sp>
      <p:sp>
        <p:nvSpPr>
          <p:cNvPr id="35842" name="Rectangle 2"/>
          <p:cNvSpPr>
            <a:spLocks noGrp="1" noChangeArrowheads="1"/>
          </p:cNvSpPr>
          <p:nvPr>
            <p:ph type="title"/>
          </p:nvPr>
        </p:nvSpPr>
        <p:spPr/>
        <p:txBody>
          <a:bodyPr/>
          <a:lstStyle/>
          <a:p>
            <a:pPr algn="ctr"/>
            <a:r>
              <a:rPr lang="en-CA" altLang="en-US" b="1">
                <a:latin typeface="Arial" panose="020B0604020202020204" pitchFamily="34" charset="0"/>
              </a:rPr>
              <a:t>Is this new ?</a:t>
            </a:r>
          </a:p>
        </p:txBody>
      </p:sp>
      <p:sp>
        <p:nvSpPr>
          <p:cNvPr id="35843" name="Rectangle 3"/>
          <p:cNvSpPr>
            <a:spLocks noChangeArrowheads="1"/>
          </p:cNvSpPr>
          <p:nvPr/>
        </p:nvSpPr>
        <p:spPr bwMode="auto">
          <a:xfrm>
            <a:off x="685800" y="1752600"/>
            <a:ext cx="80010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CA" altLang="en-US"/>
              <a:t>Some researchers contend that certain</a:t>
            </a:r>
          </a:p>
          <a:p>
            <a:pPr>
              <a:spcBef>
                <a:spcPct val="50000"/>
              </a:spcBef>
            </a:pPr>
            <a:r>
              <a:rPr lang="en-CA" altLang="en-US"/>
              <a:t>chemicals can affect immunity,</a:t>
            </a:r>
          </a:p>
          <a:p>
            <a:pPr>
              <a:spcBef>
                <a:spcPct val="50000"/>
              </a:spcBef>
            </a:pPr>
            <a:r>
              <a:rPr lang="en-CA" altLang="en-US"/>
              <a:t>significantly increasing an individual's</a:t>
            </a:r>
          </a:p>
          <a:p>
            <a:pPr>
              <a:spcBef>
                <a:spcPct val="50000"/>
              </a:spcBef>
            </a:pPr>
            <a:r>
              <a:rPr lang="en-CA" altLang="en-US"/>
              <a:t>susceptibility to disease, in some cases</a:t>
            </a:r>
          </a:p>
          <a:p>
            <a:pPr>
              <a:spcBef>
                <a:spcPct val="50000"/>
              </a:spcBef>
            </a:pPr>
            <a:r>
              <a:rPr lang="en-CA" altLang="en-US"/>
              <a:t>causing hypersensitivity reactions or</a:t>
            </a:r>
          </a:p>
          <a:p>
            <a:pPr>
              <a:spcBef>
                <a:spcPct val="50000"/>
              </a:spcBef>
            </a:pPr>
            <a:r>
              <a:rPr lang="en-CA" altLang="en-US"/>
              <a:t>immunosuppression.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6A0C2EF-5D40-4C6D-87AC-19B977075AD1}" type="slidenum">
              <a:rPr lang="en-CA" altLang="en-US"/>
              <a:pPr/>
              <a:t>19</a:t>
            </a:fld>
            <a:endParaRPr lang="en-CA" altLang="en-US"/>
          </a:p>
        </p:txBody>
      </p:sp>
      <p:sp>
        <p:nvSpPr>
          <p:cNvPr id="45058" name="Rectangle 2"/>
          <p:cNvSpPr>
            <a:spLocks noGrp="1" noChangeArrowheads="1"/>
          </p:cNvSpPr>
          <p:nvPr>
            <p:ph type="title"/>
          </p:nvPr>
        </p:nvSpPr>
        <p:spPr/>
        <p:txBody>
          <a:bodyPr/>
          <a:lstStyle/>
          <a:p>
            <a:pPr algn="ctr"/>
            <a:r>
              <a:rPr lang="en-CA" altLang="en-US" b="1">
                <a:latin typeface="Arial" panose="020B0604020202020204" pitchFamily="34" charset="0"/>
              </a:rPr>
              <a:t>Immune System</a:t>
            </a:r>
          </a:p>
        </p:txBody>
      </p:sp>
      <p:sp>
        <p:nvSpPr>
          <p:cNvPr id="45059" name="Rectangle 3"/>
          <p:cNvSpPr>
            <a:spLocks noChangeArrowheads="1"/>
          </p:cNvSpPr>
          <p:nvPr/>
        </p:nvSpPr>
        <p:spPr bwMode="auto">
          <a:xfrm>
            <a:off x="685800" y="1981200"/>
            <a:ext cx="77724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CA" altLang="en-US"/>
              <a:t>When parts of the immune system are</a:t>
            </a:r>
          </a:p>
          <a:p>
            <a:pPr>
              <a:spcBef>
                <a:spcPct val="50000"/>
              </a:spcBef>
            </a:pPr>
            <a:r>
              <a:rPr lang="en-CA" altLang="en-US"/>
              <a:t>damaged, the body cannot fight its</a:t>
            </a:r>
          </a:p>
          <a:p>
            <a:pPr>
              <a:spcBef>
                <a:spcPct val="50000"/>
              </a:spcBef>
            </a:pPr>
            <a:r>
              <a:rPr lang="en-CA" altLang="en-US"/>
              <a:t>adversaries and conditions and</a:t>
            </a:r>
          </a:p>
          <a:p>
            <a:pPr>
              <a:spcBef>
                <a:spcPct val="50000"/>
              </a:spcBef>
            </a:pPr>
            <a:r>
              <a:rPr lang="en-CA" altLang="en-US"/>
              <a:t>diseases ranging from allergies to</a:t>
            </a:r>
          </a:p>
          <a:p>
            <a:pPr>
              <a:spcBef>
                <a:spcPct val="50000"/>
              </a:spcBef>
            </a:pPr>
            <a:r>
              <a:rPr lang="en-CA" altLang="en-US"/>
              <a:t>cancer.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F25B187-9E5E-4BBD-A3FB-2A7E4B100FE8}" type="slidenum">
              <a:rPr lang="en-CA" altLang="en-US"/>
              <a:pPr/>
              <a:t>2</a:t>
            </a:fld>
            <a:endParaRPr lang="en-CA" altLang="en-US"/>
          </a:p>
        </p:txBody>
      </p:sp>
      <p:sp>
        <p:nvSpPr>
          <p:cNvPr id="130050"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130051"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30052"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0053" name="Object 5"/>
          <p:cNvGraphicFramePr>
            <a:graphicFrameLocks noGrp="1" noChangeAspect="1"/>
          </p:cNvGraphicFramePr>
          <p:nvPr>
            <p:ph idx="1"/>
          </p:nvPr>
        </p:nvGraphicFramePr>
        <p:xfrm>
          <a:off x="381000" y="2362200"/>
          <a:ext cx="2763838" cy="2971800"/>
        </p:xfrm>
        <a:graphic>
          <a:graphicData uri="http://schemas.openxmlformats.org/presentationml/2006/ole">
            <mc:AlternateContent xmlns:mc="http://schemas.openxmlformats.org/markup-compatibility/2006">
              <mc:Choice xmlns:v="urn:schemas-microsoft-com:vml" Requires="v">
                <p:oleObj spid="_x0000_s130058" name="Clip" r:id="rId4" imgW="3025440" imgH="3252600" progId="MS_ClipArt_Gallery.2">
                  <p:embed/>
                </p:oleObj>
              </mc:Choice>
              <mc:Fallback>
                <p:oleObj name="Clip" r:id="rId4" imgW="3025440" imgH="3252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27638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4" name="Rectangle 6"/>
          <p:cNvSpPr>
            <a:spLocks noChangeArrowheads="1"/>
          </p:cNvSpPr>
          <p:nvPr/>
        </p:nvSpPr>
        <p:spPr bwMode="auto">
          <a:xfrm>
            <a:off x="3352800" y="1905000"/>
            <a:ext cx="5562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u="sng"/>
              <a:t>DID YOU KNOW</a:t>
            </a:r>
          </a:p>
          <a:p>
            <a:endParaRPr lang="en-CA" altLang="en-US"/>
          </a:p>
          <a:p>
            <a:r>
              <a:rPr lang="en-CA" altLang="en-US"/>
              <a:t>Today we spend more than 80% of our time indoors.</a:t>
            </a:r>
          </a:p>
          <a:p>
            <a:endParaRPr lang="en-CA" altLang="en-US"/>
          </a:p>
          <a:p>
            <a:r>
              <a:rPr lang="en-CA" altLang="zh-CN">
                <a:ea typeface="宋体" panose="02010600030101010101" pitchFamily="2" charset="-122"/>
              </a:rPr>
              <a:t>Our indoor air is 5 times more polluted than the outdoors.</a:t>
            </a:r>
            <a:r>
              <a:rPr lang="en-US" altLang="zh-CN">
                <a:ea typeface="宋体" panose="02010600030101010101" pitchFamily="2" charset="-122"/>
              </a:rPr>
              <a:t> </a:t>
            </a:r>
            <a:endParaRPr lang="fr-CA" altLang="en-US"/>
          </a:p>
          <a:p>
            <a:endParaRPr lang="fr-CA" altLang="en-US"/>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additive="base">
                                        <p:cTn id="7" dur="500" fill="hold"/>
                                        <p:tgtEl>
                                          <p:spTgt spid="130053"/>
                                        </p:tgtEl>
                                        <p:attrNameLst>
                                          <p:attrName>ppt_x</p:attrName>
                                        </p:attrNameLst>
                                      </p:cBhvr>
                                      <p:tavLst>
                                        <p:tav tm="0">
                                          <p:val>
                                            <p:strVal val="0-#ppt_w/2"/>
                                          </p:val>
                                        </p:tav>
                                        <p:tav tm="100000">
                                          <p:val>
                                            <p:strVal val="#ppt_x"/>
                                          </p:val>
                                        </p:tav>
                                      </p:tavLst>
                                    </p:anim>
                                    <p:anim calcmode="lin" valueType="num">
                                      <p:cBhvr additive="base">
                                        <p:cTn id="8" dur="500" fill="hold"/>
                                        <p:tgtEl>
                                          <p:spTgt spid="130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CE2FE5F-5D1A-4FA7-83B6-AD798D1F786F}" type="slidenum">
              <a:rPr lang="en-CA" altLang="en-US"/>
              <a:pPr/>
              <a:t>20</a:t>
            </a:fld>
            <a:endParaRPr lang="en-CA" altLang="en-US"/>
          </a:p>
        </p:txBody>
      </p:sp>
      <p:sp>
        <p:nvSpPr>
          <p:cNvPr id="65538" name="Rectangle 2"/>
          <p:cNvSpPr>
            <a:spLocks noGrp="1" noChangeArrowheads="1"/>
          </p:cNvSpPr>
          <p:nvPr>
            <p:ph type="title"/>
          </p:nvPr>
        </p:nvSpPr>
        <p:spPr/>
        <p:txBody>
          <a:bodyPr/>
          <a:lstStyle/>
          <a:p>
            <a:pPr algn="ctr">
              <a:tabLst>
                <a:tab pos="849313" algn="l"/>
              </a:tabLst>
            </a:pPr>
            <a:r>
              <a:rPr lang="en-CA" altLang="en-US" sz="3800" b="1">
                <a:latin typeface="Arial" panose="020B0604020202020204" pitchFamily="34" charset="0"/>
              </a:rPr>
              <a:t>Do Chemicals Injure Immunity?</a:t>
            </a:r>
            <a:r>
              <a:rPr lang="en-CA" altLang="en-US" sz="4000"/>
              <a:t> </a:t>
            </a:r>
          </a:p>
        </p:txBody>
      </p:sp>
      <p:sp>
        <p:nvSpPr>
          <p:cNvPr id="65539" name="Rectangle 3"/>
          <p:cNvSpPr>
            <a:spLocks noChangeArrowheads="1"/>
          </p:cNvSpPr>
          <p:nvPr/>
        </p:nvSpPr>
        <p:spPr bwMode="auto">
          <a:xfrm>
            <a:off x="990600" y="2376488"/>
            <a:ext cx="71628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r>
              <a:rPr lang="en-CA" altLang="en-US"/>
              <a:t>Studies have shown that chemical</a:t>
            </a:r>
          </a:p>
          <a:p>
            <a:pPr eaLnBrk="1" hangingPunct="1"/>
            <a:endParaRPr lang="en-CA" altLang="en-US"/>
          </a:p>
          <a:p>
            <a:pPr eaLnBrk="1" hangingPunct="1"/>
            <a:r>
              <a:rPr lang="en-CA" altLang="en-US"/>
              <a:t>exposures can affect immunity in</a:t>
            </a:r>
          </a:p>
          <a:p>
            <a:pPr eaLnBrk="1" hangingPunct="1"/>
            <a:endParaRPr lang="en-CA" altLang="en-US"/>
          </a:p>
          <a:p>
            <a:pPr eaLnBrk="1" hangingPunct="1"/>
            <a:r>
              <a:rPr lang="en-CA" altLang="en-US"/>
              <a:t>two major ways: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830B8E2-22E6-45F5-9C64-6CAB3A65ADCB}" type="slidenum">
              <a:rPr lang="en-CA" altLang="en-US"/>
              <a:pPr/>
              <a:t>21</a:t>
            </a:fld>
            <a:endParaRPr lang="en-CA" altLang="en-US"/>
          </a:p>
        </p:txBody>
      </p:sp>
      <p:sp>
        <p:nvSpPr>
          <p:cNvPr id="111618" name="Rectangle 2"/>
          <p:cNvSpPr>
            <a:spLocks noGrp="1" noChangeArrowheads="1"/>
          </p:cNvSpPr>
          <p:nvPr>
            <p:ph type="title"/>
          </p:nvPr>
        </p:nvSpPr>
        <p:spPr/>
        <p:txBody>
          <a:bodyPr/>
          <a:lstStyle/>
          <a:p>
            <a:pPr algn="ctr">
              <a:tabLst>
                <a:tab pos="849313" algn="l"/>
              </a:tabLst>
            </a:pPr>
            <a:r>
              <a:rPr lang="en-CA" altLang="en-US" sz="3800" b="1">
                <a:latin typeface="Arial" panose="020B0604020202020204" pitchFamily="34" charset="0"/>
              </a:rPr>
              <a:t>Do Chemicals Injure Immunity?</a:t>
            </a:r>
            <a:r>
              <a:rPr lang="en-CA" altLang="en-US" sz="4000"/>
              <a:t> </a:t>
            </a:r>
          </a:p>
        </p:txBody>
      </p:sp>
      <p:sp>
        <p:nvSpPr>
          <p:cNvPr id="111619" name="Rectangle 3"/>
          <p:cNvSpPr>
            <a:spLocks noChangeArrowheads="1"/>
          </p:cNvSpPr>
          <p:nvPr/>
        </p:nvSpPr>
        <p:spPr bwMode="auto">
          <a:xfrm>
            <a:off x="381000" y="2482850"/>
            <a:ext cx="84582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buFontTx/>
              <a:buAutoNum type="arabicParenR"/>
            </a:pPr>
            <a:r>
              <a:rPr lang="en-CA" altLang="en-US"/>
              <a:t> by causing hypersensitivity reactions, including allergy, or</a:t>
            </a:r>
          </a:p>
          <a:p>
            <a:pPr eaLnBrk="1" hangingPunct="1">
              <a:buFontTx/>
              <a:buAutoNum type="arabicParenR"/>
            </a:pPr>
            <a:endParaRPr lang="en-CA" altLang="en-US"/>
          </a:p>
          <a:p>
            <a:pPr eaLnBrk="1" hangingPunct="1">
              <a:buFontTx/>
              <a:buAutoNum type="arabicParenR"/>
            </a:pPr>
            <a:r>
              <a:rPr lang="en-CA" altLang="en-US"/>
              <a:t> by causing immunosuppression, a reduction in the responses and activities of the immune system.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9F22DE3-7D9E-4E66-AE82-4DD0E6BB575E}" type="slidenum">
              <a:rPr lang="en-CA" altLang="en-US"/>
              <a:pPr/>
              <a:t>22</a:t>
            </a:fld>
            <a:endParaRPr lang="en-CA" altLang="en-US"/>
          </a:p>
        </p:txBody>
      </p:sp>
      <p:sp>
        <p:nvSpPr>
          <p:cNvPr id="68610" name="Rectangle 2"/>
          <p:cNvSpPr>
            <a:spLocks noGrp="1" noChangeArrowheads="1"/>
          </p:cNvSpPr>
          <p:nvPr>
            <p:ph type="title"/>
          </p:nvPr>
        </p:nvSpPr>
        <p:spPr/>
        <p:txBody>
          <a:bodyPr/>
          <a:lstStyle/>
          <a:p>
            <a:pPr algn="ctr"/>
            <a:r>
              <a:rPr lang="en-CA" altLang="en-US" b="1">
                <a:latin typeface="Arial" panose="020B0604020202020204" pitchFamily="34" charset="0"/>
              </a:rPr>
              <a:t>EI: Who’s at risk ?</a:t>
            </a:r>
          </a:p>
        </p:txBody>
      </p:sp>
      <p:sp>
        <p:nvSpPr>
          <p:cNvPr id="68611" name="Rectangle 3"/>
          <p:cNvSpPr>
            <a:spLocks noChangeArrowheads="1"/>
          </p:cNvSpPr>
          <p:nvPr/>
        </p:nvSpPr>
        <p:spPr bwMode="auto">
          <a:xfrm>
            <a:off x="990600" y="1752600"/>
            <a:ext cx="7467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CA" altLang="en-US"/>
              <a:t>A recent review of several studies</a:t>
            </a:r>
          </a:p>
          <a:p>
            <a:endParaRPr lang="en-CA" altLang="en-US"/>
          </a:p>
          <a:p>
            <a:r>
              <a:rPr lang="en-CA" altLang="en-US"/>
              <a:t>revealed a highly consistent ratio of</a:t>
            </a:r>
          </a:p>
          <a:p>
            <a:endParaRPr lang="en-CA" altLang="en-US"/>
          </a:p>
          <a:p>
            <a:r>
              <a:rPr lang="en-CA" altLang="en-US"/>
              <a:t>women to men of approximately 4:1,</a:t>
            </a:r>
          </a:p>
          <a:p>
            <a:endParaRPr lang="en-CA" altLang="en-US"/>
          </a:p>
          <a:p>
            <a:r>
              <a:rPr lang="en-CA" altLang="en-US"/>
              <a:t>with an average age of onset in the</a:t>
            </a:r>
          </a:p>
          <a:p>
            <a:endParaRPr lang="en-CA" altLang="en-US"/>
          </a:p>
          <a:p>
            <a:r>
              <a:rPr lang="en-CA" altLang="en-US"/>
              <a:t>fourth decade.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7DBF762-8DAC-4A68-A64F-A0A799A3A271}" type="slidenum">
              <a:rPr lang="en-CA" altLang="en-US"/>
              <a:pPr/>
              <a:t>23</a:t>
            </a:fld>
            <a:endParaRPr lang="en-CA" altLang="en-US"/>
          </a:p>
        </p:txBody>
      </p:sp>
      <p:sp>
        <p:nvSpPr>
          <p:cNvPr id="69634" name="Rectangle 2"/>
          <p:cNvSpPr>
            <a:spLocks noGrp="1" noChangeArrowheads="1"/>
          </p:cNvSpPr>
          <p:nvPr>
            <p:ph type="title"/>
          </p:nvPr>
        </p:nvSpPr>
        <p:spPr/>
        <p:txBody>
          <a:bodyPr/>
          <a:lstStyle/>
          <a:p>
            <a:pPr algn="ctr"/>
            <a:r>
              <a:rPr lang="en-CA" altLang="en-US" b="1">
                <a:latin typeface="Arial" panose="020B0604020202020204" pitchFamily="34" charset="0"/>
              </a:rPr>
              <a:t>EI: Who’s at risk ?</a:t>
            </a:r>
          </a:p>
        </p:txBody>
      </p:sp>
      <p:sp>
        <p:nvSpPr>
          <p:cNvPr id="69636" name="Rectangle 4"/>
          <p:cNvSpPr>
            <a:spLocks noChangeArrowheads="1"/>
          </p:cNvSpPr>
          <p:nvPr/>
        </p:nvSpPr>
        <p:spPr bwMode="auto">
          <a:xfrm>
            <a:off x="685800" y="1966913"/>
            <a:ext cx="800100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CA" altLang="en-US"/>
              <a:t>“Age, genetics, pre-existing disease, lifestyle, diet, drugs, or stress may compound the effects of chemical exposures to further compromise immune function and increase the chance of disease”.</a:t>
            </a:r>
          </a:p>
          <a:p>
            <a:pPr eaLnBrk="1" hangingPunct="1"/>
            <a:endParaRPr lang="en-CA" altLang="en-US"/>
          </a:p>
          <a:p>
            <a:pPr eaLnBrk="1" hangingPunct="1"/>
            <a:r>
              <a:rPr lang="en-CA" altLang="en-US" sz="1600"/>
              <a:t>Michael Luster, head of the Environmental Immunology and Neurobiology Section of the U.S. National Institutes of Health.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9544908-B267-4FC3-8970-98097941AC43}" type="slidenum">
              <a:rPr lang="en-CA" altLang="en-US"/>
              <a:pPr/>
              <a:t>24</a:t>
            </a:fld>
            <a:endParaRPr lang="en-CA" altLang="en-US"/>
          </a:p>
        </p:txBody>
      </p:sp>
      <p:sp>
        <p:nvSpPr>
          <p:cNvPr id="80898" name="Rectangle 2"/>
          <p:cNvSpPr>
            <a:spLocks noGrp="1" noChangeArrowheads="1"/>
          </p:cNvSpPr>
          <p:nvPr>
            <p:ph type="title"/>
          </p:nvPr>
        </p:nvSpPr>
        <p:spPr/>
        <p:txBody>
          <a:bodyPr/>
          <a:lstStyle/>
          <a:p>
            <a:pPr algn="ctr"/>
            <a:r>
              <a:rPr lang="en-CA" altLang="en-US" b="1">
                <a:latin typeface="Arial" panose="020B0604020202020204" pitchFamily="34" charset="0"/>
              </a:rPr>
              <a:t>EI: Who’s at risk ?</a:t>
            </a:r>
          </a:p>
        </p:txBody>
      </p:sp>
      <p:sp>
        <p:nvSpPr>
          <p:cNvPr id="80899" name="Rectangle 3"/>
          <p:cNvSpPr>
            <a:spLocks noChangeArrowheads="1"/>
          </p:cNvSpPr>
          <p:nvPr/>
        </p:nvSpPr>
        <p:spPr bwMode="auto">
          <a:xfrm>
            <a:off x="685800" y="1981200"/>
            <a:ext cx="8001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CA" altLang="en-US"/>
              <a:t>“ From a family doctor who says "it's all in your head" to medical research that has historically focused on men, bias in the medical profession can influence the quality of your health care.”</a:t>
            </a:r>
          </a:p>
          <a:p>
            <a:pPr eaLnBrk="1" hangingPunct="1"/>
            <a:endParaRPr lang="en-CA" altLang="en-US"/>
          </a:p>
          <a:p>
            <a:pPr eaLnBrk="1" hangingPunct="1"/>
            <a:r>
              <a:rPr lang="en-CA" altLang="en-US" sz="1600"/>
              <a:t>Lila A. Wallis, M.D., clinical professor of medicine at Cornell University Medical College in New York City and director of the American Medical Women's Association's advanced curriculum on women's health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A48FD1-2289-4419-8E02-9F245E77CBFD}" type="slidenum">
              <a:rPr lang="en-CA" altLang="en-US"/>
              <a:pPr/>
              <a:t>25</a:t>
            </a:fld>
            <a:endParaRPr lang="en-CA" altLang="en-US"/>
          </a:p>
        </p:txBody>
      </p:sp>
      <p:sp>
        <p:nvSpPr>
          <p:cNvPr id="74754" name="Rectangle 2"/>
          <p:cNvSpPr>
            <a:spLocks noGrp="1" noChangeArrowheads="1"/>
          </p:cNvSpPr>
          <p:nvPr>
            <p:ph type="title"/>
          </p:nvPr>
        </p:nvSpPr>
        <p:spPr/>
        <p:txBody>
          <a:bodyPr/>
          <a:lstStyle/>
          <a:p>
            <a:pPr algn="ctr"/>
            <a:r>
              <a:rPr lang="en-CA" altLang="en-US" b="1">
                <a:latin typeface="Arial" panose="020B0604020202020204" pitchFamily="34" charset="0"/>
              </a:rPr>
              <a:t>Exposure Limits</a:t>
            </a:r>
          </a:p>
        </p:txBody>
      </p:sp>
      <p:graphicFrame>
        <p:nvGraphicFramePr>
          <p:cNvPr id="74758" name="Object 6"/>
          <p:cNvGraphicFramePr>
            <a:graphicFrameLocks noGrp="1" noChangeAspect="1"/>
          </p:cNvGraphicFramePr>
          <p:nvPr>
            <p:ph idx="1"/>
          </p:nvPr>
        </p:nvGraphicFramePr>
        <p:xfrm>
          <a:off x="838200" y="1479550"/>
          <a:ext cx="7140575" cy="5378450"/>
        </p:xfrm>
        <a:graphic>
          <a:graphicData uri="http://schemas.openxmlformats.org/presentationml/2006/ole">
            <mc:AlternateContent xmlns:mc="http://schemas.openxmlformats.org/markup-compatibility/2006">
              <mc:Choice xmlns:v="urn:schemas-microsoft-com:vml" Requires="v">
                <p:oleObj spid="_x0000_s74763" name="Document" r:id="rId3" imgW="6262964" imgH="4738805" progId="Word.Document.8">
                  <p:embed/>
                </p:oleObj>
              </mc:Choice>
              <mc:Fallback>
                <p:oleObj name="Document" r:id="rId3" imgW="6262964" imgH="4738805"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79550"/>
                        <a:ext cx="7140575" cy="537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7CB4DA-CF9A-473B-B990-410C7F3AD87C}" type="slidenum">
              <a:rPr lang="en-CA" altLang="en-US"/>
              <a:pPr/>
              <a:t>26</a:t>
            </a:fld>
            <a:endParaRPr lang="en-CA" altLang="en-US"/>
          </a:p>
        </p:txBody>
      </p:sp>
      <p:sp>
        <p:nvSpPr>
          <p:cNvPr id="82948" name="Rectangle 4"/>
          <p:cNvSpPr>
            <a:spLocks noGrp="1" noChangeArrowheads="1"/>
          </p:cNvSpPr>
          <p:nvPr>
            <p:ph type="title"/>
          </p:nvPr>
        </p:nvSpPr>
        <p:spPr/>
        <p:txBody>
          <a:bodyPr/>
          <a:lstStyle/>
          <a:p>
            <a:pPr algn="ctr"/>
            <a:r>
              <a:rPr lang="en-CA" altLang="en-US" b="1">
                <a:latin typeface="Arial" panose="020B0604020202020204" pitchFamily="34" charset="0"/>
              </a:rPr>
              <a:t>Exposure Limits</a:t>
            </a:r>
          </a:p>
        </p:txBody>
      </p:sp>
      <p:sp>
        <p:nvSpPr>
          <p:cNvPr id="82955" name="Rectangle 11"/>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2954" name="Object 10"/>
          <p:cNvGraphicFramePr>
            <a:graphicFrameLocks noChangeAspect="1"/>
          </p:cNvGraphicFramePr>
          <p:nvPr/>
        </p:nvGraphicFramePr>
        <p:xfrm>
          <a:off x="914400" y="1905000"/>
          <a:ext cx="2676525" cy="4191000"/>
        </p:xfrm>
        <a:graphic>
          <a:graphicData uri="http://schemas.openxmlformats.org/presentationml/2006/ole">
            <mc:AlternateContent xmlns:mc="http://schemas.openxmlformats.org/markup-compatibility/2006">
              <mc:Choice xmlns:v="urn:schemas-microsoft-com:vml" Requires="v">
                <p:oleObj spid="_x0000_s82961" name="Image Document" r:id="rId3" imgW="1148824" imgH="614454" progId="Imaging.Document">
                  <p:embed/>
                </p:oleObj>
              </mc:Choice>
              <mc:Fallback>
                <p:oleObj name="Image Document" r:id="rId3" imgW="1148824" imgH="614454" progId="Imaging.Document">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676525"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7" name="Text Box 13"/>
          <p:cNvSpPr txBox="1">
            <a:spLocks noChangeArrowheads="1"/>
          </p:cNvSpPr>
          <p:nvPr/>
        </p:nvSpPr>
        <p:spPr bwMode="auto">
          <a:xfrm>
            <a:off x="4038600" y="1752600"/>
            <a:ext cx="47244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The canary was once the only safeguard miners had against dangerous gas build-up. If the canary fell off its perch and died, it was a signal to evacuate the mine ... fast.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827A1D2-87BE-40FD-9971-16B0B8084C73}" type="slidenum">
              <a:rPr lang="en-CA" altLang="en-US"/>
              <a:pPr/>
              <a:t>27</a:t>
            </a:fld>
            <a:endParaRPr lang="en-CA" altLang="en-US"/>
          </a:p>
        </p:txBody>
      </p:sp>
      <p:sp>
        <p:nvSpPr>
          <p:cNvPr id="87042" name="Rectangle 2"/>
          <p:cNvSpPr>
            <a:spLocks noGrp="1" noChangeArrowheads="1"/>
          </p:cNvSpPr>
          <p:nvPr>
            <p:ph type="title"/>
          </p:nvPr>
        </p:nvSpPr>
        <p:spPr/>
        <p:txBody>
          <a:bodyPr/>
          <a:lstStyle/>
          <a:p>
            <a:pPr algn="ctr"/>
            <a:r>
              <a:rPr lang="en-CA" altLang="en-US" b="1">
                <a:latin typeface="Arial" panose="020B0604020202020204" pitchFamily="34" charset="0"/>
              </a:rPr>
              <a:t>Exposure Limits</a:t>
            </a:r>
          </a:p>
        </p:txBody>
      </p:sp>
      <p:sp>
        <p:nvSpPr>
          <p:cNvPr id="87043" name="Rectangle 3"/>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7044" name="Object 4"/>
          <p:cNvGraphicFramePr>
            <a:graphicFrameLocks noChangeAspect="1"/>
          </p:cNvGraphicFramePr>
          <p:nvPr/>
        </p:nvGraphicFramePr>
        <p:xfrm>
          <a:off x="914400" y="1905000"/>
          <a:ext cx="2676525" cy="4191000"/>
        </p:xfrm>
        <a:graphic>
          <a:graphicData uri="http://schemas.openxmlformats.org/presentationml/2006/ole">
            <mc:AlternateContent xmlns:mc="http://schemas.openxmlformats.org/markup-compatibility/2006">
              <mc:Choice xmlns:v="urn:schemas-microsoft-com:vml" Requires="v">
                <p:oleObj spid="_x0000_s87049" name="Image Document" r:id="rId3" imgW="1148824" imgH="614454" progId="Imaging.Document">
                  <p:embed/>
                </p:oleObj>
              </mc:Choice>
              <mc:Fallback>
                <p:oleObj name="Image Document" r:id="rId3" imgW="1148824" imgH="614454" progId="Imaging.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676525"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5" name="Text Box 5"/>
          <p:cNvSpPr txBox="1">
            <a:spLocks noChangeArrowheads="1"/>
          </p:cNvSpPr>
          <p:nvPr/>
        </p:nvSpPr>
        <p:spPr bwMode="auto">
          <a:xfrm>
            <a:off x="4038600" y="2133600"/>
            <a:ext cx="4495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a:t>Could those who</a:t>
            </a:r>
          </a:p>
          <a:p>
            <a:pPr>
              <a:spcBef>
                <a:spcPct val="50000"/>
              </a:spcBef>
            </a:pPr>
            <a:r>
              <a:rPr lang="en-CA" altLang="en-US"/>
              <a:t>suffer from</a:t>
            </a:r>
          </a:p>
          <a:p>
            <a:pPr>
              <a:spcBef>
                <a:spcPct val="50000"/>
              </a:spcBef>
            </a:pPr>
            <a:r>
              <a:rPr lang="en-CA" altLang="en-US"/>
              <a:t>environmental illness</a:t>
            </a:r>
          </a:p>
          <a:p>
            <a:pPr>
              <a:spcBef>
                <a:spcPct val="50000"/>
              </a:spcBef>
            </a:pPr>
            <a:r>
              <a:rPr lang="en-CA" altLang="en-US"/>
              <a:t>be the canaries in our</a:t>
            </a:r>
          </a:p>
          <a:p>
            <a:pPr>
              <a:spcBef>
                <a:spcPct val="50000"/>
              </a:spcBef>
            </a:pPr>
            <a:r>
              <a:rPr lang="en-CA" altLang="en-US"/>
              <a:t>workplaces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35F4439-ABFE-4721-846A-524B6F0BD4A9}" type="slidenum">
              <a:rPr lang="en-CA" altLang="en-US"/>
              <a:pPr/>
              <a:t>28</a:t>
            </a:fld>
            <a:endParaRPr lang="en-CA" altLang="en-US"/>
          </a:p>
        </p:txBody>
      </p:sp>
      <p:sp>
        <p:nvSpPr>
          <p:cNvPr id="88066" name="Rectangle 2"/>
          <p:cNvSpPr>
            <a:spLocks noGrp="1" noChangeArrowheads="1"/>
          </p:cNvSpPr>
          <p:nvPr>
            <p:ph type="title"/>
          </p:nvPr>
        </p:nvSpPr>
        <p:spPr/>
        <p:txBody>
          <a:bodyPr/>
          <a:lstStyle/>
          <a:p>
            <a:pPr algn="ctr"/>
            <a:r>
              <a:rPr lang="en-CA" altLang="en-US" b="1">
                <a:latin typeface="Arial" panose="020B0604020202020204" pitchFamily="34" charset="0"/>
              </a:rPr>
              <a:t>Reported Symptoms</a:t>
            </a:r>
          </a:p>
        </p:txBody>
      </p:sp>
      <p:sp>
        <p:nvSpPr>
          <p:cNvPr id="88067" name="Rectangle 3"/>
          <p:cNvSpPr>
            <a:spLocks noChangeArrowheads="1"/>
          </p:cNvSpPr>
          <p:nvPr/>
        </p:nvSpPr>
        <p:spPr bwMode="auto">
          <a:xfrm>
            <a:off x="457200" y="1676400"/>
            <a:ext cx="8305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u="sng"/>
              <a:t>Nonspecific</a:t>
            </a:r>
          </a:p>
          <a:p>
            <a:r>
              <a:rPr lang="en-US" altLang="en-US"/>
              <a:t>Headache, fatigue, insomnia, weakness, weight change, memory loss, dark circles under eyes</a:t>
            </a:r>
          </a:p>
          <a:p>
            <a:endParaRPr lang="fr-CA" altLang="en-US"/>
          </a:p>
          <a:p>
            <a:r>
              <a:rPr lang="en-US" altLang="en-US" u="sng"/>
              <a:t>Neuromuscular</a:t>
            </a:r>
          </a:p>
          <a:p>
            <a:r>
              <a:rPr lang="en-US" altLang="en-US"/>
              <a:t>Numbness, poor coordination, dizziness, lack of concentration, tremor, visual disturbance, syncope, muscle spasms, aching</a:t>
            </a:r>
            <a:endParaRPr lang="en-CA"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25D8F29-3B8A-4E9D-B4E7-B592D88807E6}" type="slidenum">
              <a:rPr lang="en-CA" altLang="en-US"/>
              <a:pPr/>
              <a:t>29</a:t>
            </a:fld>
            <a:endParaRPr lang="en-CA" altLang="en-US"/>
          </a:p>
        </p:txBody>
      </p:sp>
      <p:sp>
        <p:nvSpPr>
          <p:cNvPr id="89090" name="Rectangle 2"/>
          <p:cNvSpPr>
            <a:spLocks noGrp="1" noChangeArrowheads="1"/>
          </p:cNvSpPr>
          <p:nvPr>
            <p:ph type="title"/>
          </p:nvPr>
        </p:nvSpPr>
        <p:spPr/>
        <p:txBody>
          <a:bodyPr/>
          <a:lstStyle/>
          <a:p>
            <a:pPr algn="ctr"/>
            <a:r>
              <a:rPr lang="en-CA" altLang="en-US" b="1">
                <a:latin typeface="Arial" panose="020B0604020202020204" pitchFamily="34" charset="0"/>
              </a:rPr>
              <a:t>Reported Symptoms</a:t>
            </a:r>
          </a:p>
        </p:txBody>
      </p:sp>
      <p:sp>
        <p:nvSpPr>
          <p:cNvPr id="89091" name="Rectangle 3"/>
          <p:cNvSpPr>
            <a:spLocks noChangeArrowheads="1"/>
          </p:cNvSpPr>
          <p:nvPr/>
        </p:nvSpPr>
        <p:spPr bwMode="auto">
          <a:xfrm>
            <a:off x="457200" y="1600200"/>
            <a:ext cx="8305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u="sng"/>
              <a:t>Cutaneous</a:t>
            </a:r>
          </a:p>
          <a:p>
            <a:r>
              <a:rPr lang="en-US" altLang="en-US"/>
              <a:t>Rash, facial swelling, burning, eczema</a:t>
            </a:r>
          </a:p>
          <a:p>
            <a:endParaRPr lang="en-US" altLang="en-US"/>
          </a:p>
          <a:p>
            <a:r>
              <a:rPr lang="en-US" altLang="en-US" u="sng"/>
              <a:t>Cardiovascular</a:t>
            </a:r>
          </a:p>
          <a:p>
            <a:r>
              <a:rPr lang="en-US" altLang="en-US"/>
              <a:t>Chest pain, hypertension, edema</a:t>
            </a:r>
          </a:p>
          <a:p>
            <a:endParaRPr lang="en-US" altLang="en-US"/>
          </a:p>
          <a:p>
            <a:r>
              <a:rPr lang="en-US" altLang="en-US" u="sng"/>
              <a:t>Respiratory</a:t>
            </a:r>
          </a:p>
          <a:p>
            <a:r>
              <a:rPr lang="en-US" altLang="en-US"/>
              <a:t>Cough, hoarseness, recurrent otitis, rhinitis, recurrent respiratory infection, asthma</a:t>
            </a:r>
            <a:endParaRPr lang="en-CA"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90D03D-B1FD-47DC-A29E-F206165213B6}" type="slidenum">
              <a:rPr lang="en-CA" altLang="en-US"/>
              <a:pPr/>
              <a:t>3</a:t>
            </a:fld>
            <a:endParaRPr lang="en-CA" altLang="en-US"/>
          </a:p>
        </p:txBody>
      </p:sp>
      <p:sp>
        <p:nvSpPr>
          <p:cNvPr id="107522"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107523"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7524"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6" name="Rectangle 6"/>
          <p:cNvSpPr>
            <a:spLocks noChangeArrowheads="1"/>
          </p:cNvSpPr>
          <p:nvPr/>
        </p:nvSpPr>
        <p:spPr bwMode="auto">
          <a:xfrm>
            <a:off x="762000" y="1905000"/>
            <a:ext cx="7772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en-CA" altLang="en-US" u="sng"/>
              <a:t>Factors Affecting Indoor Air Quality </a:t>
            </a:r>
          </a:p>
          <a:p>
            <a:pPr>
              <a:spcBef>
                <a:spcPct val="20000"/>
              </a:spcBef>
              <a:buFontTx/>
              <a:buChar char="•"/>
            </a:pPr>
            <a:endParaRPr lang="en-CA" altLang="en-US"/>
          </a:p>
          <a:p>
            <a:pPr>
              <a:spcBef>
                <a:spcPct val="20000"/>
              </a:spcBef>
              <a:buFontTx/>
              <a:buChar char="•"/>
            </a:pPr>
            <a:r>
              <a:rPr lang="en-CA" altLang="en-US"/>
              <a:t>Ventilation</a:t>
            </a:r>
          </a:p>
          <a:p>
            <a:pPr>
              <a:spcBef>
                <a:spcPct val="20000"/>
              </a:spcBef>
              <a:buFontTx/>
              <a:buChar char="•"/>
            </a:pPr>
            <a:r>
              <a:rPr lang="en-CA" altLang="en-US"/>
              <a:t>Humidity/dryness</a:t>
            </a:r>
          </a:p>
          <a:p>
            <a:pPr>
              <a:spcBef>
                <a:spcPct val="20000"/>
              </a:spcBef>
              <a:buFontTx/>
              <a:buChar char="•"/>
            </a:pPr>
            <a:r>
              <a:rPr lang="en-CA" altLang="en-US"/>
              <a:t>Cleaners, deodorizers, fragrances</a:t>
            </a:r>
          </a:p>
          <a:p>
            <a:pPr>
              <a:spcBef>
                <a:spcPct val="20000"/>
              </a:spcBef>
              <a:buFontTx/>
              <a:buChar char="•"/>
            </a:pPr>
            <a:r>
              <a:rPr lang="en-CA" altLang="en-US"/>
              <a:t>Furniture, building materials</a:t>
            </a:r>
          </a:p>
          <a:p>
            <a:pPr>
              <a:spcBef>
                <a:spcPct val="20000"/>
              </a:spcBef>
              <a:buFontTx/>
              <a:buChar char="•"/>
            </a:pPr>
            <a:r>
              <a:rPr lang="en-CA" altLang="en-US"/>
              <a:t>Biological agents (i.e. moulds)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8E45F51-ADF2-415D-9D5F-B0EBFDD77C73}" type="slidenum">
              <a:rPr lang="en-CA" altLang="en-US"/>
              <a:pPr/>
              <a:t>30</a:t>
            </a:fld>
            <a:endParaRPr lang="en-CA" altLang="en-US"/>
          </a:p>
        </p:txBody>
      </p:sp>
      <p:sp>
        <p:nvSpPr>
          <p:cNvPr id="90114" name="Rectangle 2"/>
          <p:cNvSpPr>
            <a:spLocks noGrp="1" noChangeArrowheads="1"/>
          </p:cNvSpPr>
          <p:nvPr>
            <p:ph type="title"/>
          </p:nvPr>
        </p:nvSpPr>
        <p:spPr/>
        <p:txBody>
          <a:bodyPr/>
          <a:lstStyle/>
          <a:p>
            <a:pPr algn="ctr"/>
            <a:r>
              <a:rPr lang="en-CA" altLang="en-US" b="1">
                <a:latin typeface="Arial" panose="020B0604020202020204" pitchFamily="34" charset="0"/>
              </a:rPr>
              <a:t>Reported Symptoms</a:t>
            </a:r>
          </a:p>
        </p:txBody>
      </p:sp>
      <p:sp>
        <p:nvSpPr>
          <p:cNvPr id="90115" name="Rectangle 3"/>
          <p:cNvSpPr>
            <a:spLocks noChangeArrowheads="1"/>
          </p:cNvSpPr>
          <p:nvPr/>
        </p:nvSpPr>
        <p:spPr bwMode="auto">
          <a:xfrm>
            <a:off x="457200" y="1752600"/>
            <a:ext cx="83058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u="sng"/>
              <a:t>Gastrointestinal</a:t>
            </a:r>
          </a:p>
          <a:p>
            <a:r>
              <a:rPr lang="en-US" altLang="en-US"/>
              <a:t>Oesophageal spasm, hepatitis, jaundice, change in appetite, constipation, nausea, vomiting, abdominal pain, anorexia</a:t>
            </a:r>
          </a:p>
          <a:p>
            <a:endParaRPr lang="en-US" altLang="en-US"/>
          </a:p>
          <a:p>
            <a:r>
              <a:rPr lang="en-US" altLang="en-US" u="sng"/>
              <a:t>Psychologic</a:t>
            </a:r>
          </a:p>
          <a:p>
            <a:r>
              <a:rPr lang="en-US" altLang="en-US"/>
              <a:t>Depression, anger, fright, panic, confusion, anxiety, agitation, hyperventilation, claustrophobia</a:t>
            </a:r>
            <a:endParaRPr lang="en-CA"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77162B7-73B1-4FEE-AFAF-EB6FD5EBFED3}" type="slidenum">
              <a:rPr lang="en-CA" altLang="en-US"/>
              <a:pPr/>
              <a:t>31</a:t>
            </a:fld>
            <a:endParaRPr lang="en-CA" altLang="en-US"/>
          </a:p>
        </p:txBody>
      </p:sp>
      <p:sp>
        <p:nvSpPr>
          <p:cNvPr id="91138" name="Rectangle 2"/>
          <p:cNvSpPr>
            <a:spLocks noGrp="1" noChangeArrowheads="1"/>
          </p:cNvSpPr>
          <p:nvPr>
            <p:ph type="title"/>
          </p:nvPr>
        </p:nvSpPr>
        <p:spPr/>
        <p:txBody>
          <a:bodyPr/>
          <a:lstStyle/>
          <a:p>
            <a:pPr algn="ctr"/>
            <a:r>
              <a:rPr lang="en-CA" altLang="en-US" b="1">
                <a:latin typeface="Arial" panose="020B0604020202020204" pitchFamily="34" charset="0"/>
              </a:rPr>
              <a:t>Reported Symptoms</a:t>
            </a:r>
          </a:p>
        </p:txBody>
      </p:sp>
      <p:sp>
        <p:nvSpPr>
          <p:cNvPr id="91139" name="Rectangle 3"/>
          <p:cNvSpPr>
            <a:spLocks noChangeArrowheads="1"/>
          </p:cNvSpPr>
          <p:nvPr/>
        </p:nvSpPr>
        <p:spPr bwMode="auto">
          <a:xfrm>
            <a:off x="457200" y="1752600"/>
            <a:ext cx="83058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u="sng"/>
              <a:t>Mucosal</a:t>
            </a:r>
          </a:p>
          <a:p>
            <a:r>
              <a:rPr lang="en-US" altLang="en-US"/>
              <a:t>Sore throat, eye irritation, photophobia</a:t>
            </a:r>
          </a:p>
          <a:p>
            <a:endParaRPr lang="en-US" altLang="en-US"/>
          </a:p>
          <a:p>
            <a:r>
              <a:rPr lang="en-US" altLang="en-US" u="sng"/>
              <a:t>Genito-urinary</a:t>
            </a:r>
          </a:p>
          <a:p>
            <a:r>
              <a:rPr lang="en-US" altLang="en-US"/>
              <a:t>Impotence</a:t>
            </a:r>
          </a:p>
          <a:p>
            <a:endParaRPr lang="fr-CA" altLang="en-US"/>
          </a:p>
          <a:p>
            <a:r>
              <a:rPr lang="en-US" altLang="zh-CN">
                <a:ea typeface="宋体" panose="02010600030101010101" pitchFamily="2" charset="-122"/>
              </a:rPr>
              <a:t>Source: Journal of Occupational Medicine, Volume 31 No. 3, March 1989 </a:t>
            </a:r>
            <a:endParaRPr lang="en-CA"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97E3AF2-3AE7-4BC0-B09A-2B2A8F9DAF54}" type="slidenum">
              <a:rPr lang="en-CA" altLang="en-US"/>
              <a:pPr/>
              <a:t>32</a:t>
            </a:fld>
            <a:endParaRPr lang="en-CA" altLang="en-US"/>
          </a:p>
        </p:txBody>
      </p:sp>
      <p:sp>
        <p:nvSpPr>
          <p:cNvPr id="112642" name="Rectangle 2"/>
          <p:cNvSpPr>
            <a:spLocks noGrp="1" noChangeArrowheads="1"/>
          </p:cNvSpPr>
          <p:nvPr>
            <p:ph type="title"/>
          </p:nvPr>
        </p:nvSpPr>
        <p:spPr/>
        <p:txBody>
          <a:bodyPr/>
          <a:lstStyle/>
          <a:p>
            <a:pPr algn="ctr"/>
            <a:r>
              <a:rPr lang="en-CA" altLang="en-US" b="1">
                <a:latin typeface="Arial" panose="020B0604020202020204" pitchFamily="34" charset="0"/>
              </a:rPr>
              <a:t>Recognition of EI</a:t>
            </a:r>
          </a:p>
        </p:txBody>
      </p:sp>
      <p:sp>
        <p:nvSpPr>
          <p:cNvPr id="112643" name="Rectangle 3"/>
          <p:cNvSpPr>
            <a:spLocks noChangeArrowheads="1"/>
          </p:cNvSpPr>
          <p:nvPr/>
        </p:nvSpPr>
        <p:spPr bwMode="auto">
          <a:xfrm>
            <a:off x="762000" y="1752600"/>
            <a:ext cx="77724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a:t>When a person carries an MCS</a:t>
            </a:r>
          </a:p>
          <a:p>
            <a:pPr>
              <a:spcBef>
                <a:spcPct val="50000"/>
              </a:spcBef>
            </a:pPr>
            <a:r>
              <a:rPr lang="en-US" altLang="en-US"/>
              <a:t>diagnosis, the competing interests of</a:t>
            </a:r>
          </a:p>
          <a:p>
            <a:pPr>
              <a:spcBef>
                <a:spcPct val="50000"/>
              </a:spcBef>
            </a:pPr>
            <a:r>
              <a:rPr lang="en-US" altLang="en-US"/>
              <a:t>insurance companies, employers, and</a:t>
            </a:r>
          </a:p>
          <a:p>
            <a:pPr>
              <a:spcBef>
                <a:spcPct val="50000"/>
              </a:spcBef>
            </a:pPr>
            <a:r>
              <a:rPr lang="en-US" altLang="en-US"/>
              <a:t>government programs often erect</a:t>
            </a:r>
          </a:p>
          <a:p>
            <a:pPr>
              <a:spcBef>
                <a:spcPct val="50000"/>
              </a:spcBef>
            </a:pPr>
            <a:r>
              <a:rPr lang="en-US" altLang="en-US"/>
              <a:t>seemingly insurmountable barriers. </a:t>
            </a:r>
            <a:endParaRPr lang="en-CA"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E327B22-3555-434A-936D-6E1C7BF345D6}" type="slidenum">
              <a:rPr lang="en-CA" altLang="en-US"/>
              <a:pPr/>
              <a:t>33</a:t>
            </a:fld>
            <a:endParaRPr lang="en-CA" altLang="en-US"/>
          </a:p>
        </p:txBody>
      </p:sp>
      <p:sp>
        <p:nvSpPr>
          <p:cNvPr id="113666" name="Rectangle 2"/>
          <p:cNvSpPr>
            <a:spLocks noGrp="1" noChangeArrowheads="1"/>
          </p:cNvSpPr>
          <p:nvPr>
            <p:ph type="title"/>
          </p:nvPr>
        </p:nvSpPr>
        <p:spPr/>
        <p:txBody>
          <a:bodyPr/>
          <a:lstStyle/>
          <a:p>
            <a:pPr algn="ctr"/>
            <a:r>
              <a:rPr lang="en-CA" altLang="en-US" b="1">
                <a:latin typeface="Arial" panose="020B0604020202020204" pitchFamily="34" charset="0"/>
              </a:rPr>
              <a:t>Recognition of EI</a:t>
            </a:r>
          </a:p>
        </p:txBody>
      </p:sp>
      <p:sp>
        <p:nvSpPr>
          <p:cNvPr id="113667" name="Rectangle 3"/>
          <p:cNvSpPr>
            <a:spLocks noChangeArrowheads="1"/>
          </p:cNvSpPr>
          <p:nvPr/>
        </p:nvSpPr>
        <p:spPr bwMode="auto">
          <a:xfrm>
            <a:off x="762000" y="1905000"/>
            <a:ext cx="77724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a:t>Not only is MCS a misunderstood</a:t>
            </a:r>
          </a:p>
          <a:p>
            <a:pPr>
              <a:spcBef>
                <a:spcPct val="50000"/>
              </a:spcBef>
            </a:pPr>
            <a:r>
              <a:rPr lang="en-US" altLang="en-US"/>
              <a:t>disease, but it is caused by</a:t>
            </a:r>
          </a:p>
          <a:p>
            <a:pPr>
              <a:spcBef>
                <a:spcPct val="50000"/>
              </a:spcBef>
            </a:pPr>
            <a:r>
              <a:rPr lang="en-US" altLang="en-US"/>
              <a:t>substances upon which our</a:t>
            </a:r>
          </a:p>
          <a:p>
            <a:pPr>
              <a:spcBef>
                <a:spcPct val="50000"/>
              </a:spcBef>
            </a:pPr>
            <a:r>
              <a:rPr lang="en-US" altLang="en-US"/>
              <a:t>Industrialized economies depend.</a:t>
            </a:r>
            <a:endParaRPr lang="en-CA"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F94F48F-71E5-45E1-8623-D4842C0EAFF3}" type="slidenum">
              <a:rPr lang="en-CA" altLang="en-US"/>
              <a:pPr/>
              <a:t>34</a:t>
            </a:fld>
            <a:endParaRPr lang="en-CA" altLang="en-US"/>
          </a:p>
        </p:txBody>
      </p:sp>
      <p:sp>
        <p:nvSpPr>
          <p:cNvPr id="117762" name="Rectangle 2"/>
          <p:cNvSpPr>
            <a:spLocks noGrp="1" noChangeArrowheads="1"/>
          </p:cNvSpPr>
          <p:nvPr>
            <p:ph type="title"/>
          </p:nvPr>
        </p:nvSpPr>
        <p:spPr/>
        <p:txBody>
          <a:bodyPr/>
          <a:lstStyle/>
          <a:p>
            <a:pPr algn="ctr"/>
            <a:r>
              <a:rPr lang="en-CA" altLang="en-US" b="1">
                <a:latin typeface="Arial" panose="020B0604020202020204" pitchFamily="34" charset="0"/>
              </a:rPr>
              <a:t>Recognition of EI</a:t>
            </a:r>
          </a:p>
        </p:txBody>
      </p:sp>
      <p:sp>
        <p:nvSpPr>
          <p:cNvPr id="117763" name="Rectangle 3"/>
          <p:cNvSpPr>
            <a:spLocks noChangeArrowheads="1"/>
          </p:cNvSpPr>
          <p:nvPr/>
        </p:nvSpPr>
        <p:spPr bwMode="auto">
          <a:xfrm>
            <a:off x="304800" y="1752600"/>
            <a:ext cx="8458200" cy="472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dirty="0"/>
              <a:t>Subject of medical research worldwide </a:t>
            </a:r>
          </a:p>
          <a:p>
            <a:pPr>
              <a:spcBef>
                <a:spcPct val="20000"/>
              </a:spcBef>
              <a:buFontTx/>
              <a:buChar char="•"/>
            </a:pPr>
            <a:r>
              <a:rPr lang="en-US" altLang="en-US" dirty="0"/>
              <a:t>Biomarkers and tests increasingly available to establish a diagnosis </a:t>
            </a:r>
          </a:p>
          <a:p>
            <a:pPr>
              <a:spcBef>
                <a:spcPct val="20000"/>
              </a:spcBef>
              <a:buFontTx/>
              <a:buChar char="•"/>
            </a:pPr>
            <a:r>
              <a:rPr lang="en-US" altLang="en-US" dirty="0"/>
              <a:t>Canadian government published a report urging reform of the pesticide legislation (which has been done), and recommending that MCS be officially recognized and its treatment covered by </a:t>
            </a:r>
            <a:r>
              <a:rPr lang="en-US" altLang="en-US" dirty="0" smtClean="0"/>
              <a:t>our public healthcare </a:t>
            </a:r>
            <a:r>
              <a:rPr lang="en-US" altLang="en-US" dirty="0"/>
              <a:t>(not yet done). </a:t>
            </a:r>
            <a:endParaRPr lang="en-CA"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2400486-F2DA-420D-833F-1E71A53E8A92}" type="slidenum">
              <a:rPr lang="en-CA" altLang="en-US"/>
              <a:pPr/>
              <a:t>35</a:t>
            </a:fld>
            <a:endParaRPr lang="en-CA" altLang="en-US"/>
          </a:p>
        </p:txBody>
      </p:sp>
      <p:sp>
        <p:nvSpPr>
          <p:cNvPr id="118786" name="Rectangle 2"/>
          <p:cNvSpPr>
            <a:spLocks noGrp="1" noChangeArrowheads="1"/>
          </p:cNvSpPr>
          <p:nvPr>
            <p:ph type="title"/>
          </p:nvPr>
        </p:nvSpPr>
        <p:spPr/>
        <p:txBody>
          <a:bodyPr/>
          <a:lstStyle/>
          <a:p>
            <a:pPr algn="ctr"/>
            <a:r>
              <a:rPr lang="en-CA" altLang="en-US" b="1">
                <a:latin typeface="Arial" panose="020B0604020202020204" pitchFamily="34" charset="0"/>
              </a:rPr>
              <a:t>Recognition of EI</a:t>
            </a:r>
          </a:p>
        </p:txBody>
      </p:sp>
      <p:sp>
        <p:nvSpPr>
          <p:cNvPr id="118787" name="Rectangle 3"/>
          <p:cNvSpPr>
            <a:spLocks noChangeArrowheads="1"/>
          </p:cNvSpPr>
          <p:nvPr/>
        </p:nvSpPr>
        <p:spPr bwMode="auto">
          <a:xfrm>
            <a:off x="457200" y="1752600"/>
            <a:ext cx="83058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a:t>The international consensus statement on MCS syndromes was published in June 1999 (Archives of Environmental Health vol. 54/3).</a:t>
            </a:r>
          </a:p>
          <a:p>
            <a:pPr>
              <a:spcBef>
                <a:spcPct val="20000"/>
              </a:spcBef>
              <a:buFontTx/>
              <a:buChar char="•"/>
            </a:pPr>
            <a:endParaRPr lang="en-CA" altLang="en-US"/>
          </a:p>
          <a:p>
            <a:pPr>
              <a:spcBef>
                <a:spcPct val="20000"/>
              </a:spcBef>
              <a:buFontTx/>
              <a:buChar char="•"/>
            </a:pPr>
            <a:r>
              <a:rPr lang="en-US" altLang="en-US"/>
              <a:t>Canadian Medical Association Journal published series of research papers (April-June 2002) on health effects of the environment</a:t>
            </a:r>
          </a:p>
          <a:p>
            <a:pPr>
              <a:spcBef>
                <a:spcPct val="20000"/>
              </a:spcBef>
            </a:pP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0E05527-9CD5-4E3B-B3F9-F8541416A812}" type="slidenum">
              <a:rPr lang="en-CA" altLang="en-US"/>
              <a:pPr/>
              <a:t>36</a:t>
            </a:fld>
            <a:endParaRPr lang="en-CA" altLang="en-US"/>
          </a:p>
        </p:txBody>
      </p:sp>
      <p:sp>
        <p:nvSpPr>
          <p:cNvPr id="120834" name="Rectangle 2"/>
          <p:cNvSpPr>
            <a:spLocks noGrp="1" noChangeArrowheads="1"/>
          </p:cNvSpPr>
          <p:nvPr>
            <p:ph type="title"/>
          </p:nvPr>
        </p:nvSpPr>
        <p:spPr/>
        <p:txBody>
          <a:bodyPr/>
          <a:lstStyle/>
          <a:p>
            <a:pPr algn="ctr"/>
            <a:r>
              <a:rPr lang="en-CA" altLang="en-US" b="1">
                <a:latin typeface="Arial" panose="020B0604020202020204" pitchFamily="34" charset="0"/>
              </a:rPr>
              <a:t>Accommodation of EI</a:t>
            </a:r>
          </a:p>
        </p:txBody>
      </p:sp>
      <p:sp>
        <p:nvSpPr>
          <p:cNvPr id="120835" name="Rectangle 3"/>
          <p:cNvSpPr>
            <a:spLocks noChangeArrowheads="1"/>
          </p:cNvSpPr>
          <p:nvPr/>
        </p:nvSpPr>
        <p:spPr bwMode="auto">
          <a:xfrm>
            <a:off x="457200" y="1828800"/>
            <a:ext cx="8305800"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CA" altLang="zh-CN">
                <a:ea typeface="宋体" panose="02010600030101010101" pitchFamily="2" charset="-122"/>
              </a:rPr>
              <a:t>Under the Canadian Human Rights Act, individuals suffering from a disability must be accommodated up to undue hardship.</a:t>
            </a:r>
          </a:p>
          <a:p>
            <a:pPr>
              <a:spcBef>
                <a:spcPct val="20000"/>
              </a:spcBef>
            </a:pPr>
            <a:endParaRPr lang="en-US" altLang="zh-CN">
              <a:ea typeface="宋体" panose="02010600030101010101" pitchFamily="2" charset="-122"/>
            </a:endParaRPr>
          </a:p>
          <a:p>
            <a:pPr>
              <a:spcBef>
                <a:spcPct val="20000"/>
              </a:spcBef>
              <a:buFontTx/>
              <a:buChar char="•"/>
            </a:pPr>
            <a:r>
              <a:rPr lang="en-CA" altLang="zh-CN">
                <a:ea typeface="宋体" panose="02010600030101010101" pitchFamily="2" charset="-122"/>
              </a:rPr>
              <a:t>Environmental sensitivity is considered a disability.</a:t>
            </a:r>
            <a:r>
              <a:rPr lang="en-US" altLang="zh-CN">
                <a:ea typeface="宋体" panose="02010600030101010101" pitchFamily="2" charset="-122"/>
              </a:rPr>
              <a:t> </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6080A1A-B520-451A-A8D7-AF8BE36A7110}" type="slidenum">
              <a:rPr lang="en-CA" altLang="en-US"/>
              <a:pPr/>
              <a:t>37</a:t>
            </a:fld>
            <a:endParaRPr lang="en-CA" altLang="en-US"/>
          </a:p>
        </p:txBody>
      </p:sp>
      <p:sp>
        <p:nvSpPr>
          <p:cNvPr id="121858" name="Rectangle 2"/>
          <p:cNvSpPr>
            <a:spLocks noGrp="1" noChangeArrowheads="1"/>
          </p:cNvSpPr>
          <p:nvPr>
            <p:ph type="title"/>
          </p:nvPr>
        </p:nvSpPr>
        <p:spPr/>
        <p:txBody>
          <a:bodyPr/>
          <a:lstStyle/>
          <a:p>
            <a:pPr algn="ctr"/>
            <a:r>
              <a:rPr lang="en-CA" altLang="en-US" b="1">
                <a:latin typeface="Arial" panose="020B0604020202020204" pitchFamily="34" charset="0"/>
              </a:rPr>
              <a:t>Accommodation of EI</a:t>
            </a:r>
          </a:p>
        </p:txBody>
      </p:sp>
      <p:sp>
        <p:nvSpPr>
          <p:cNvPr id="121859" name="Rectangle 3"/>
          <p:cNvSpPr>
            <a:spLocks noChangeArrowheads="1"/>
          </p:cNvSpPr>
          <p:nvPr/>
        </p:nvSpPr>
        <p:spPr bwMode="auto">
          <a:xfrm>
            <a:off x="457200" y="1905000"/>
            <a:ext cx="83058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en-GB" altLang="zh-CN" u="sng">
                <a:ea typeface="宋体" panose="02010600030101010101" pitchFamily="2" charset="-122"/>
              </a:rPr>
              <a:t>Some examples of accommodations:</a:t>
            </a:r>
          </a:p>
          <a:p>
            <a:pPr>
              <a:spcBef>
                <a:spcPct val="20000"/>
              </a:spcBef>
              <a:buFontTx/>
              <a:buChar char="•"/>
            </a:pPr>
            <a:r>
              <a:rPr lang="en-US" altLang="zh-CN">
                <a:ea typeface="宋体" panose="02010600030101010101" pitchFamily="2" charset="-122"/>
              </a:rPr>
              <a:t>high efficiency filters</a:t>
            </a:r>
          </a:p>
          <a:p>
            <a:pPr>
              <a:spcBef>
                <a:spcPct val="20000"/>
              </a:spcBef>
              <a:buFontTx/>
              <a:buChar char="•"/>
            </a:pPr>
            <a:r>
              <a:rPr lang="en-US" altLang="zh-CN">
                <a:ea typeface="宋体" panose="02010600030101010101" pitchFamily="2" charset="-122"/>
              </a:rPr>
              <a:t>removal of carpets or other trigger elements (other office equipment that tends to off-gas)</a:t>
            </a:r>
          </a:p>
          <a:p>
            <a:pPr>
              <a:spcBef>
                <a:spcPct val="20000"/>
              </a:spcBef>
              <a:buFontTx/>
              <a:buChar char="•"/>
            </a:pPr>
            <a:r>
              <a:rPr lang="en-US" altLang="zh-CN">
                <a:ea typeface="宋体" panose="02010600030101010101" pitchFamily="2" charset="-122"/>
              </a:rPr>
              <a:t>revisit cleaning schedule with minimally toxic cleaning products </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DB2E7B7-EC30-4A3C-AADC-76D7A1A93A21}" type="slidenum">
              <a:rPr lang="en-CA" altLang="en-US"/>
              <a:pPr/>
              <a:t>38</a:t>
            </a:fld>
            <a:endParaRPr lang="en-CA" altLang="en-US"/>
          </a:p>
        </p:txBody>
      </p:sp>
      <p:sp>
        <p:nvSpPr>
          <p:cNvPr id="123906" name="Rectangle 2"/>
          <p:cNvSpPr>
            <a:spLocks noGrp="1" noChangeArrowheads="1"/>
          </p:cNvSpPr>
          <p:nvPr>
            <p:ph type="title"/>
          </p:nvPr>
        </p:nvSpPr>
        <p:spPr/>
        <p:txBody>
          <a:bodyPr/>
          <a:lstStyle/>
          <a:p>
            <a:pPr algn="ctr"/>
            <a:r>
              <a:rPr lang="en-CA" altLang="en-US" b="1">
                <a:latin typeface="Arial" panose="020B0604020202020204" pitchFamily="34" charset="0"/>
              </a:rPr>
              <a:t>Accommodation of EI</a:t>
            </a:r>
          </a:p>
        </p:txBody>
      </p:sp>
      <p:sp>
        <p:nvSpPr>
          <p:cNvPr id="123907" name="Rectangle 3"/>
          <p:cNvSpPr>
            <a:spLocks noChangeArrowheads="1"/>
          </p:cNvSpPr>
          <p:nvPr/>
        </p:nvSpPr>
        <p:spPr bwMode="auto">
          <a:xfrm>
            <a:off x="457200" y="1905000"/>
            <a:ext cx="830580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en-GB" altLang="zh-CN" u="sng">
                <a:ea typeface="宋体" panose="02010600030101010101" pitchFamily="2" charset="-122"/>
              </a:rPr>
              <a:t>Some examples of accommodations:</a:t>
            </a:r>
            <a:endParaRPr lang="en-US" altLang="zh-CN">
              <a:ea typeface="宋体" panose="02010600030101010101" pitchFamily="2" charset="-122"/>
            </a:endParaRPr>
          </a:p>
          <a:p>
            <a:pPr>
              <a:spcBef>
                <a:spcPct val="20000"/>
              </a:spcBef>
              <a:buFontTx/>
              <a:buChar char="•"/>
            </a:pPr>
            <a:r>
              <a:rPr lang="en-US" altLang="zh-CN">
                <a:ea typeface="宋体" panose="02010600030101010101" pitchFamily="2" charset="-122"/>
              </a:rPr>
              <a:t>modification of job duties</a:t>
            </a:r>
          </a:p>
          <a:p>
            <a:pPr>
              <a:spcBef>
                <a:spcPct val="20000"/>
              </a:spcBef>
              <a:buFontTx/>
              <a:buChar char="•"/>
            </a:pPr>
            <a:r>
              <a:rPr lang="en-US" altLang="zh-CN">
                <a:ea typeface="宋体" panose="02010600030101010101" pitchFamily="2" charset="-122"/>
              </a:rPr>
              <a:t>modification of hours of work</a:t>
            </a:r>
          </a:p>
          <a:p>
            <a:pPr>
              <a:spcBef>
                <a:spcPct val="20000"/>
              </a:spcBef>
              <a:buFontTx/>
              <a:buChar char="•"/>
            </a:pPr>
            <a:r>
              <a:rPr lang="en-US" altLang="en-US"/>
              <a:t>retraining and/or transfer to another position</a:t>
            </a:r>
          </a:p>
          <a:p>
            <a:pPr>
              <a:spcBef>
                <a:spcPct val="20000"/>
              </a:spcBef>
              <a:buFontTx/>
              <a:buChar char="•"/>
            </a:pPr>
            <a:r>
              <a:rPr lang="en-US" altLang="en-US"/>
              <a:t>telework until work area can be made safe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8104E7F-55BF-46F0-881C-23CC7DABA5D0}" type="slidenum">
              <a:rPr lang="en-CA" altLang="en-US"/>
              <a:pPr/>
              <a:t>39</a:t>
            </a:fld>
            <a:endParaRPr lang="en-CA" altLang="en-US"/>
          </a:p>
        </p:txBody>
      </p:sp>
      <p:sp>
        <p:nvSpPr>
          <p:cNvPr id="124930" name="Rectangle 2"/>
          <p:cNvSpPr>
            <a:spLocks noGrp="1" noChangeArrowheads="1"/>
          </p:cNvSpPr>
          <p:nvPr>
            <p:ph type="title"/>
          </p:nvPr>
        </p:nvSpPr>
        <p:spPr/>
        <p:txBody>
          <a:bodyPr/>
          <a:lstStyle/>
          <a:p>
            <a:pPr algn="ctr"/>
            <a:r>
              <a:rPr lang="en-CA" altLang="en-US" b="1">
                <a:latin typeface="Arial" panose="020B0604020202020204" pitchFamily="34" charset="0"/>
              </a:rPr>
              <a:t>Accommodation of EI</a:t>
            </a:r>
          </a:p>
        </p:txBody>
      </p:sp>
      <p:sp>
        <p:nvSpPr>
          <p:cNvPr id="124931" name="Rectangle 3"/>
          <p:cNvSpPr>
            <a:spLocks noChangeArrowheads="1"/>
          </p:cNvSpPr>
          <p:nvPr/>
        </p:nvSpPr>
        <p:spPr bwMode="auto">
          <a:xfrm>
            <a:off x="457200" y="1905000"/>
            <a:ext cx="8305800"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en-CA" altLang="zh-CN">
                <a:ea typeface="宋体" panose="02010600030101010101" pitchFamily="2" charset="-122"/>
              </a:rPr>
              <a:t>The situation may arise and create the</a:t>
            </a:r>
          </a:p>
          <a:p>
            <a:pPr>
              <a:spcBef>
                <a:spcPct val="20000"/>
              </a:spcBef>
            </a:pPr>
            <a:r>
              <a:rPr lang="en-CA" altLang="zh-CN">
                <a:ea typeface="宋体" panose="02010600030101010101" pitchFamily="2" charset="-122"/>
              </a:rPr>
              <a:t>need for a scent-free policy</a:t>
            </a:r>
            <a:r>
              <a:rPr lang="en-US" altLang="zh-CN">
                <a:ea typeface="宋体" panose="02010600030101010101" pitchFamily="2" charset="-122"/>
              </a:rPr>
              <a:t>.</a:t>
            </a:r>
          </a:p>
          <a:p>
            <a:pPr>
              <a:spcBef>
                <a:spcPct val="20000"/>
              </a:spcBef>
            </a:pPr>
            <a:endParaRPr lang="fr-CA" altLang="zh-CN">
              <a:ea typeface="宋体" panose="02010600030101010101" pitchFamily="2" charset="-122"/>
            </a:endParaRPr>
          </a:p>
          <a:p>
            <a:pPr>
              <a:spcBef>
                <a:spcPct val="20000"/>
              </a:spcBef>
            </a:pPr>
            <a:r>
              <a:rPr lang="en-US" altLang="en-US"/>
              <a:t>As with most workplace policies, be sure</a:t>
            </a:r>
          </a:p>
          <a:p>
            <a:pPr>
              <a:spcBef>
                <a:spcPct val="20000"/>
              </a:spcBef>
            </a:pPr>
            <a:r>
              <a:rPr lang="en-US" altLang="en-US"/>
              <a:t>to consider the following: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9EAA703-8A52-4EB0-857C-6D58F63E1714}" type="slidenum">
              <a:rPr lang="en-CA" altLang="en-US"/>
              <a:pPr/>
              <a:t>4</a:t>
            </a:fld>
            <a:endParaRPr lang="en-CA" altLang="en-US"/>
          </a:p>
        </p:txBody>
      </p:sp>
      <p:sp>
        <p:nvSpPr>
          <p:cNvPr id="109570"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109571"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9572"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3" name="Rectangle 5"/>
          <p:cNvSpPr>
            <a:spLocks noChangeArrowheads="1"/>
          </p:cNvSpPr>
          <p:nvPr/>
        </p:nvSpPr>
        <p:spPr bwMode="auto">
          <a:xfrm>
            <a:off x="762000" y="1676400"/>
            <a:ext cx="594360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en-CA" altLang="en-US" u="sng"/>
              <a:t>Sick Building Syndrome</a:t>
            </a:r>
          </a:p>
          <a:p>
            <a:pPr>
              <a:spcBef>
                <a:spcPct val="20000"/>
              </a:spcBef>
              <a:buFontTx/>
              <a:buChar char="•"/>
            </a:pPr>
            <a:r>
              <a:rPr lang="en-CA" altLang="en-US"/>
              <a:t>Nausea</a:t>
            </a:r>
          </a:p>
          <a:p>
            <a:pPr>
              <a:spcBef>
                <a:spcPct val="20000"/>
              </a:spcBef>
              <a:buFontTx/>
              <a:buChar char="•"/>
            </a:pPr>
            <a:r>
              <a:rPr lang="en-CA" altLang="en-US"/>
              <a:t>headache</a:t>
            </a:r>
          </a:p>
          <a:p>
            <a:pPr>
              <a:spcBef>
                <a:spcPct val="20000"/>
              </a:spcBef>
              <a:buFontTx/>
              <a:buChar char="•"/>
            </a:pPr>
            <a:r>
              <a:rPr lang="en-CA" altLang="en-US"/>
              <a:t>fatigue</a:t>
            </a:r>
          </a:p>
          <a:p>
            <a:pPr>
              <a:spcBef>
                <a:spcPct val="20000"/>
              </a:spcBef>
              <a:buFontTx/>
              <a:buChar char="•"/>
            </a:pPr>
            <a:r>
              <a:rPr lang="en-CA" altLang="en-US"/>
              <a:t>burning eyes</a:t>
            </a:r>
          </a:p>
          <a:p>
            <a:pPr>
              <a:spcBef>
                <a:spcPct val="20000"/>
              </a:spcBef>
              <a:buFontTx/>
              <a:buChar char="•"/>
            </a:pPr>
            <a:r>
              <a:rPr lang="en-CA" altLang="en-US"/>
              <a:t>aching, flu-like</a:t>
            </a:r>
          </a:p>
          <a:p>
            <a:pPr>
              <a:spcBef>
                <a:spcPct val="20000"/>
              </a:spcBef>
              <a:buFontTx/>
              <a:buChar char="•"/>
            </a:pPr>
            <a:r>
              <a:rPr lang="en-CA" altLang="en-US"/>
              <a:t>respiratory difficulties</a:t>
            </a:r>
          </a:p>
          <a:p>
            <a:pPr>
              <a:spcBef>
                <a:spcPct val="20000"/>
              </a:spcBef>
              <a:buFontTx/>
              <a:buChar char="•"/>
            </a:pPr>
            <a:r>
              <a:rPr lang="en-CA" altLang="en-US"/>
              <a:t>sensitive to chemicals</a:t>
            </a:r>
            <a:endParaRPr lang="en-US" altLang="en-US"/>
          </a:p>
        </p:txBody>
      </p:sp>
      <p:graphicFrame>
        <p:nvGraphicFramePr>
          <p:cNvPr id="109574" name="Object 6"/>
          <p:cNvGraphicFramePr>
            <a:graphicFrameLocks noGrp="1" noChangeAspect="1"/>
          </p:cNvGraphicFramePr>
          <p:nvPr>
            <p:ph idx="1"/>
          </p:nvPr>
        </p:nvGraphicFramePr>
        <p:xfrm>
          <a:off x="4800600" y="2438400"/>
          <a:ext cx="3962400" cy="3021013"/>
        </p:xfrm>
        <a:graphic>
          <a:graphicData uri="http://schemas.openxmlformats.org/presentationml/2006/ole">
            <mc:AlternateContent xmlns:mc="http://schemas.openxmlformats.org/markup-compatibility/2006">
              <mc:Choice xmlns:v="urn:schemas-microsoft-com:vml" Requires="v">
                <p:oleObj spid="_x0000_s109579" name="Clip" r:id="rId4" imgW="5154120" imgH="3928680" progId="MS_ClipArt_Gallery.2">
                  <p:embed/>
                </p:oleObj>
              </mc:Choice>
              <mc:Fallback>
                <p:oleObj name="Clip" r:id="rId4" imgW="5154120" imgH="392868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39624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95CA892-D426-403A-8961-A334C8C16440}" type="slidenum">
              <a:rPr lang="en-CA" altLang="en-US"/>
              <a:pPr/>
              <a:t>40</a:t>
            </a:fld>
            <a:endParaRPr lang="en-CA" altLang="en-US"/>
          </a:p>
        </p:txBody>
      </p:sp>
      <p:sp>
        <p:nvSpPr>
          <p:cNvPr id="125954" name="Rectangle 2"/>
          <p:cNvSpPr>
            <a:spLocks noGrp="1" noChangeArrowheads="1"/>
          </p:cNvSpPr>
          <p:nvPr>
            <p:ph type="title"/>
          </p:nvPr>
        </p:nvSpPr>
        <p:spPr/>
        <p:txBody>
          <a:bodyPr/>
          <a:lstStyle/>
          <a:p>
            <a:pPr algn="ctr"/>
            <a:r>
              <a:rPr lang="en-CA" altLang="en-US" b="1">
                <a:latin typeface="Arial" panose="020B0604020202020204" pitchFamily="34" charset="0"/>
              </a:rPr>
              <a:t>Scent-Free Policy</a:t>
            </a:r>
          </a:p>
        </p:txBody>
      </p:sp>
      <p:sp>
        <p:nvSpPr>
          <p:cNvPr id="125955" name="Rectangle 3"/>
          <p:cNvSpPr>
            <a:spLocks noChangeArrowheads="1"/>
          </p:cNvSpPr>
          <p:nvPr/>
        </p:nvSpPr>
        <p:spPr bwMode="auto">
          <a:xfrm>
            <a:off x="457200" y="1752600"/>
            <a:ext cx="8305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zh-CN">
                <a:ea typeface="宋体" panose="02010600030101010101" pitchFamily="2" charset="-122"/>
              </a:rPr>
              <a:t>Conduct an assessment or survey of workers (extent of the problem).</a:t>
            </a:r>
          </a:p>
          <a:p>
            <a:pPr>
              <a:spcBef>
                <a:spcPct val="20000"/>
              </a:spcBef>
              <a:buFontTx/>
              <a:buChar char="•"/>
            </a:pPr>
            <a:r>
              <a:rPr lang="en-US" altLang="en-US"/>
              <a:t>Involve the health and safety committee</a:t>
            </a:r>
          </a:p>
          <a:p>
            <a:pPr>
              <a:spcBef>
                <a:spcPct val="20000"/>
              </a:spcBef>
              <a:buFontTx/>
              <a:buChar char="•"/>
            </a:pPr>
            <a:r>
              <a:rPr lang="en-US" altLang="en-US"/>
              <a:t>Educate the employees</a:t>
            </a:r>
          </a:p>
          <a:p>
            <a:pPr>
              <a:spcBef>
                <a:spcPct val="20000"/>
              </a:spcBef>
              <a:buFontTx/>
              <a:buChar char="•"/>
            </a:pPr>
            <a:r>
              <a:rPr lang="en-US" altLang="en-US"/>
              <a:t>Reinforce that policy is being implemented as a result of medical concerns - not just a dislike for a certain smells.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4F5A985-B282-4DDF-A4B3-75E846170211}" type="slidenum">
              <a:rPr lang="en-CA" altLang="en-US"/>
              <a:pPr/>
              <a:t>41</a:t>
            </a:fld>
            <a:endParaRPr lang="en-CA" altLang="en-US"/>
          </a:p>
        </p:txBody>
      </p:sp>
      <p:sp>
        <p:nvSpPr>
          <p:cNvPr id="126978" name="Rectangle 2"/>
          <p:cNvSpPr>
            <a:spLocks noGrp="1" noChangeArrowheads="1"/>
          </p:cNvSpPr>
          <p:nvPr>
            <p:ph type="title"/>
          </p:nvPr>
        </p:nvSpPr>
        <p:spPr/>
        <p:txBody>
          <a:bodyPr/>
          <a:lstStyle/>
          <a:p>
            <a:pPr algn="ctr"/>
            <a:r>
              <a:rPr lang="en-CA" altLang="en-US" b="1">
                <a:latin typeface="Arial" panose="020B0604020202020204" pitchFamily="34" charset="0"/>
              </a:rPr>
              <a:t>Scent-Free Policy</a:t>
            </a:r>
          </a:p>
        </p:txBody>
      </p:sp>
      <p:sp>
        <p:nvSpPr>
          <p:cNvPr id="126979" name="Rectangle 3"/>
          <p:cNvSpPr>
            <a:spLocks noChangeArrowheads="1"/>
          </p:cNvSpPr>
          <p:nvPr/>
        </p:nvSpPr>
        <p:spPr bwMode="auto">
          <a:xfrm>
            <a:off x="457200" y="1752600"/>
            <a:ext cx="8305800"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zh-CN">
                <a:ea typeface="宋体" panose="02010600030101010101" pitchFamily="2" charset="-122"/>
              </a:rPr>
              <a:t>Make it clear that policy applies to everyone (visitors, patients, etc) </a:t>
            </a:r>
          </a:p>
          <a:p>
            <a:pPr>
              <a:spcBef>
                <a:spcPct val="20000"/>
              </a:spcBef>
              <a:buFontTx/>
              <a:buChar char="•"/>
            </a:pPr>
            <a:r>
              <a:rPr lang="en-US" altLang="en-US"/>
              <a:t>Policy statement notice on all appointment cards, stationery, room booking notices, employment postings, etc.</a:t>
            </a:r>
          </a:p>
          <a:p>
            <a:pPr>
              <a:spcBef>
                <a:spcPct val="20000"/>
              </a:spcBef>
              <a:buFontTx/>
              <a:buChar char="•"/>
            </a:pPr>
            <a:r>
              <a:rPr lang="en-US" altLang="en-US"/>
              <a:t>Decide on wording for 'Scent Free' signs and where the signs will be posted.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5995C67-B52A-4166-84EF-B14380636848}" type="slidenum">
              <a:rPr lang="en-CA" altLang="en-US"/>
              <a:pPr/>
              <a:t>42</a:t>
            </a:fld>
            <a:endParaRPr lang="en-CA" altLang="en-US"/>
          </a:p>
        </p:txBody>
      </p:sp>
      <p:sp>
        <p:nvSpPr>
          <p:cNvPr id="128002" name="Rectangle 2"/>
          <p:cNvSpPr>
            <a:spLocks noGrp="1" noChangeArrowheads="1"/>
          </p:cNvSpPr>
          <p:nvPr>
            <p:ph type="title"/>
          </p:nvPr>
        </p:nvSpPr>
        <p:spPr/>
        <p:txBody>
          <a:bodyPr/>
          <a:lstStyle/>
          <a:p>
            <a:pPr algn="ctr"/>
            <a:r>
              <a:rPr lang="en-CA" altLang="en-US" b="1">
                <a:latin typeface="Arial" panose="020B0604020202020204" pitchFamily="34" charset="0"/>
              </a:rPr>
              <a:t>Scent-Free Policy</a:t>
            </a:r>
          </a:p>
        </p:txBody>
      </p:sp>
      <p:sp>
        <p:nvSpPr>
          <p:cNvPr id="128003" name="Rectangle 3"/>
          <p:cNvSpPr>
            <a:spLocks noChangeArrowheads="1"/>
          </p:cNvSpPr>
          <p:nvPr/>
        </p:nvSpPr>
        <p:spPr bwMode="auto">
          <a:xfrm>
            <a:off x="457200" y="1752600"/>
            <a:ext cx="8305800"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zh-CN">
                <a:ea typeface="宋体" panose="02010600030101010101" pitchFamily="2" charset="-122"/>
              </a:rPr>
              <a:t>Let everyone know that the policy will be reviewed and can be changed because of experience or new knowledge</a:t>
            </a:r>
          </a:p>
          <a:p>
            <a:pPr>
              <a:spcBef>
                <a:spcPct val="20000"/>
              </a:spcBef>
              <a:buFontTx/>
              <a:buChar char="•"/>
            </a:pPr>
            <a:r>
              <a:rPr lang="en-US" altLang="en-US"/>
              <a:t>Post a list of "approved" unscented products</a:t>
            </a:r>
          </a:p>
          <a:p>
            <a:pPr>
              <a:spcBef>
                <a:spcPct val="20000"/>
              </a:spcBef>
              <a:buFontTx/>
              <a:buChar char="•"/>
            </a:pPr>
            <a:r>
              <a:rPr lang="en-GB" altLang="en-US"/>
              <a:t>Provide information on EI/MCS to all</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F3FEAAA-9DE2-420E-90E8-7177C6BAB101}" type="slidenum">
              <a:rPr lang="en-CA" altLang="en-US"/>
              <a:pPr/>
              <a:t>43</a:t>
            </a:fld>
            <a:endParaRPr lang="en-CA" altLang="en-US"/>
          </a:p>
        </p:txBody>
      </p:sp>
      <p:sp>
        <p:nvSpPr>
          <p:cNvPr id="143362" name="Rectangle 2"/>
          <p:cNvSpPr>
            <a:spLocks noGrp="1" noChangeArrowheads="1"/>
          </p:cNvSpPr>
          <p:nvPr>
            <p:ph type="title"/>
          </p:nvPr>
        </p:nvSpPr>
        <p:spPr/>
        <p:txBody>
          <a:bodyPr/>
          <a:lstStyle/>
          <a:p>
            <a:pPr algn="ctr"/>
            <a:r>
              <a:rPr lang="en-CA" altLang="en-US" b="1">
                <a:latin typeface="Arial" panose="020B0604020202020204" pitchFamily="34" charset="0"/>
              </a:rPr>
              <a:t>Accommodation of EI</a:t>
            </a:r>
          </a:p>
        </p:txBody>
      </p:sp>
      <p:sp>
        <p:nvSpPr>
          <p:cNvPr id="143363" name="Rectangle 3"/>
          <p:cNvSpPr>
            <a:spLocks noChangeArrowheads="1"/>
          </p:cNvSpPr>
          <p:nvPr/>
        </p:nvSpPr>
        <p:spPr bwMode="auto">
          <a:xfrm>
            <a:off x="457200" y="1905000"/>
            <a:ext cx="8305800"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CA" altLang="zh-CN">
                <a:ea typeface="宋体" panose="02010600030101010101" pitchFamily="2" charset="-122"/>
              </a:rPr>
              <a:t>The situation may arise and create the</a:t>
            </a:r>
          </a:p>
          <a:p>
            <a:pPr algn="ctr">
              <a:spcBef>
                <a:spcPct val="20000"/>
              </a:spcBef>
            </a:pPr>
            <a:r>
              <a:rPr lang="en-CA" altLang="zh-CN">
                <a:ea typeface="宋体" panose="02010600030101010101" pitchFamily="2" charset="-122"/>
              </a:rPr>
              <a:t>need for a scent-free policy</a:t>
            </a:r>
            <a:r>
              <a:rPr lang="en-US" altLang="zh-CN">
                <a:ea typeface="宋体" panose="02010600030101010101" pitchFamily="2" charset="-122"/>
              </a:rPr>
              <a:t>.</a:t>
            </a:r>
          </a:p>
          <a:p>
            <a:pPr>
              <a:spcBef>
                <a:spcPct val="20000"/>
              </a:spcBef>
            </a:pPr>
            <a:endParaRPr lang="fr-CA" altLang="zh-CN">
              <a:ea typeface="宋体" panose="02010600030101010101" pitchFamily="2" charset="-122"/>
            </a:endParaRPr>
          </a:p>
          <a:p>
            <a:pPr algn="ctr">
              <a:spcBef>
                <a:spcPct val="20000"/>
              </a:spcBef>
            </a:pPr>
            <a:r>
              <a:rPr lang="en-US" altLang="en-US"/>
              <a:t>In January 2006, the PSAC National Board</a:t>
            </a:r>
          </a:p>
          <a:p>
            <a:pPr algn="ctr">
              <a:spcBef>
                <a:spcPct val="20000"/>
              </a:spcBef>
            </a:pPr>
            <a:r>
              <a:rPr lang="en-US" altLang="en-US"/>
              <a:t>of Directors endorsed a new</a:t>
            </a:r>
          </a:p>
          <a:p>
            <a:pPr algn="ctr">
              <a:spcBef>
                <a:spcPct val="20000"/>
              </a:spcBef>
            </a:pPr>
            <a:r>
              <a:rPr lang="en-US" altLang="en-US"/>
              <a:t>Policy on Scent-Free Environments.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A981FCA7-3011-4691-B1B9-11275ED3F3C4}" type="slidenum">
              <a:rPr lang="en-CA" altLang="en-US"/>
              <a:pPr/>
              <a:t>44</a:t>
            </a:fld>
            <a:endParaRPr lang="en-CA" altLang="en-US"/>
          </a:p>
        </p:txBody>
      </p:sp>
      <p:sp>
        <p:nvSpPr>
          <p:cNvPr id="129026" name="Rectangle 2"/>
          <p:cNvSpPr>
            <a:spLocks noGrp="1" noChangeArrowheads="1"/>
          </p:cNvSpPr>
          <p:nvPr>
            <p:ph type="title"/>
          </p:nvPr>
        </p:nvSpPr>
        <p:spPr/>
        <p:txBody>
          <a:bodyPr/>
          <a:lstStyle/>
          <a:p>
            <a:pPr algn="ctr"/>
            <a:r>
              <a:rPr lang="en-CA" altLang="en-US" b="1">
                <a:latin typeface="Arial" panose="020B0604020202020204" pitchFamily="34" charset="0"/>
              </a:rPr>
              <a:t>Environmental Illness</a:t>
            </a:r>
          </a:p>
        </p:txBody>
      </p:sp>
      <p:sp>
        <p:nvSpPr>
          <p:cNvPr id="129027" name="Rectangle 3"/>
          <p:cNvSpPr>
            <a:spLocks noChangeArrowheads="1"/>
          </p:cNvSpPr>
          <p:nvPr/>
        </p:nvSpPr>
        <p:spPr bwMode="auto">
          <a:xfrm>
            <a:off x="457200" y="17526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en-CA" altLang="zh-CN">
                <a:ea typeface="宋体" panose="02010600030101010101" pitchFamily="2" charset="-122"/>
              </a:rPr>
              <a:t>Above all:</a:t>
            </a:r>
          </a:p>
          <a:p>
            <a:pPr>
              <a:spcBef>
                <a:spcPct val="20000"/>
              </a:spcBef>
              <a:buFontTx/>
              <a:buChar char="•"/>
            </a:pPr>
            <a:r>
              <a:rPr lang="en-CA" altLang="zh-CN">
                <a:ea typeface="宋体" panose="02010600030101010101" pitchFamily="2" charset="-122"/>
              </a:rPr>
              <a:t>Listen to their story</a:t>
            </a:r>
          </a:p>
          <a:p>
            <a:pPr>
              <a:spcBef>
                <a:spcPct val="20000"/>
              </a:spcBef>
              <a:buFontTx/>
              <a:buChar char="•"/>
            </a:pPr>
            <a:r>
              <a:rPr lang="en-CA" altLang="en-US"/>
              <a:t>Be supportive and understanding</a:t>
            </a:r>
          </a:p>
          <a:p>
            <a:pPr>
              <a:spcBef>
                <a:spcPct val="20000"/>
              </a:spcBef>
              <a:buFontTx/>
              <a:buChar char="•"/>
            </a:pPr>
            <a:r>
              <a:rPr lang="en-CA" altLang="en-US"/>
              <a:t>Learn more about this illness</a:t>
            </a:r>
          </a:p>
          <a:p>
            <a:pPr>
              <a:spcBef>
                <a:spcPct val="20000"/>
              </a:spcBef>
              <a:buFontTx/>
              <a:buChar char="•"/>
            </a:pPr>
            <a:r>
              <a:rPr lang="en-CA" altLang="en-US"/>
              <a:t>Collaborate with the implementation of the accommodation</a:t>
            </a:r>
          </a:p>
          <a:p>
            <a:pPr>
              <a:spcBef>
                <a:spcPct val="20000"/>
              </a:spcBef>
              <a:buFontTx/>
              <a:buChar char="•"/>
            </a:pPr>
            <a:r>
              <a:rPr lang="en-CA" altLang="en-US"/>
              <a:t>Limit your use of scented products</a:t>
            </a:r>
          </a:p>
          <a:p>
            <a:pPr>
              <a:spcBef>
                <a:spcPct val="20000"/>
              </a:spcBef>
              <a:buFontTx/>
              <a:buChar char="•"/>
            </a:pPr>
            <a:r>
              <a:rPr lang="en-CA" altLang="en-US"/>
              <a:t>Respect Fragrance-Free Zones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58E3670-7699-4B6C-9F47-90AC52E106E0}" type="slidenum">
              <a:rPr lang="en-CA" altLang="en-US"/>
              <a:pPr/>
              <a:t>5</a:t>
            </a:fld>
            <a:endParaRPr lang="en-CA" altLang="en-US"/>
          </a:p>
        </p:txBody>
      </p:sp>
      <p:sp>
        <p:nvSpPr>
          <p:cNvPr id="101378"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101379"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1380"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1381" name="Object 5"/>
          <p:cNvGraphicFramePr>
            <a:graphicFrameLocks noGrp="1" noChangeAspect="1"/>
          </p:cNvGraphicFramePr>
          <p:nvPr>
            <p:ph idx="1"/>
          </p:nvPr>
        </p:nvGraphicFramePr>
        <p:xfrm>
          <a:off x="381000" y="2362200"/>
          <a:ext cx="2763838" cy="2971800"/>
        </p:xfrm>
        <a:graphic>
          <a:graphicData uri="http://schemas.openxmlformats.org/presentationml/2006/ole">
            <mc:AlternateContent xmlns:mc="http://schemas.openxmlformats.org/markup-compatibility/2006">
              <mc:Choice xmlns:v="urn:schemas-microsoft-com:vml" Requires="v">
                <p:oleObj spid="_x0000_s101386" name="Clip" r:id="rId4" imgW="3025440" imgH="3252600" progId="MS_ClipArt_Gallery.2">
                  <p:embed/>
                </p:oleObj>
              </mc:Choice>
              <mc:Fallback>
                <p:oleObj name="Clip" r:id="rId4" imgW="3025440" imgH="3252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27638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2" name="Rectangle 6"/>
          <p:cNvSpPr>
            <a:spLocks noChangeArrowheads="1"/>
          </p:cNvSpPr>
          <p:nvPr/>
        </p:nvSpPr>
        <p:spPr bwMode="auto">
          <a:xfrm>
            <a:off x="3352800" y="1905000"/>
            <a:ext cx="55626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u="sng"/>
              <a:t>DID YOU KNOW</a:t>
            </a:r>
          </a:p>
          <a:p>
            <a:endParaRPr lang="en-US" altLang="en-US"/>
          </a:p>
          <a:p>
            <a:r>
              <a:rPr lang="en-US" altLang="en-US"/>
              <a:t>The lung is the major entry organ for chemicals.</a:t>
            </a:r>
          </a:p>
          <a:p>
            <a:endParaRPr lang="en-US" altLang="en-US"/>
          </a:p>
          <a:p>
            <a:r>
              <a:rPr lang="en-US" altLang="en-US"/>
              <a:t>Airborne chemicals are the major source of chemical exposure today.</a:t>
            </a: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0-#ppt_w/2"/>
                                          </p:val>
                                        </p:tav>
                                        <p:tav tm="100000">
                                          <p:val>
                                            <p:strVal val="#ppt_x"/>
                                          </p:val>
                                        </p:tav>
                                      </p:tavLst>
                                    </p:anim>
                                    <p:anim calcmode="lin" valueType="num">
                                      <p:cBhvr additive="base">
                                        <p:cTn id="8"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EAC2CC1-7FAF-4D89-91DF-371ED5823DA5}" type="slidenum">
              <a:rPr lang="en-CA" altLang="en-US"/>
              <a:pPr/>
              <a:t>6</a:t>
            </a:fld>
            <a:endParaRPr lang="en-CA" altLang="en-US"/>
          </a:p>
        </p:txBody>
      </p:sp>
      <p:sp>
        <p:nvSpPr>
          <p:cNvPr id="98306"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98307"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98308"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8309" name="Object 5"/>
          <p:cNvGraphicFramePr>
            <a:graphicFrameLocks noGrp="1" noChangeAspect="1"/>
          </p:cNvGraphicFramePr>
          <p:nvPr>
            <p:ph idx="1"/>
          </p:nvPr>
        </p:nvGraphicFramePr>
        <p:xfrm>
          <a:off x="381000" y="2362200"/>
          <a:ext cx="2763838" cy="2971800"/>
        </p:xfrm>
        <a:graphic>
          <a:graphicData uri="http://schemas.openxmlformats.org/presentationml/2006/ole">
            <mc:AlternateContent xmlns:mc="http://schemas.openxmlformats.org/markup-compatibility/2006">
              <mc:Choice xmlns:v="urn:schemas-microsoft-com:vml" Requires="v">
                <p:oleObj spid="_x0000_s98315" name="Clip" r:id="rId4" imgW="3025440" imgH="3252600" progId="MS_ClipArt_Gallery.2">
                  <p:embed/>
                </p:oleObj>
              </mc:Choice>
              <mc:Fallback>
                <p:oleObj name="Clip" r:id="rId4" imgW="3025440" imgH="3252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27638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1" name="Rectangle 7"/>
          <p:cNvSpPr>
            <a:spLocks noChangeArrowheads="1"/>
          </p:cNvSpPr>
          <p:nvPr/>
        </p:nvSpPr>
        <p:spPr bwMode="auto">
          <a:xfrm>
            <a:off x="3733800" y="1905000"/>
            <a:ext cx="48006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u="sng"/>
              <a:t>DID YOU KNOW</a:t>
            </a:r>
          </a:p>
          <a:p>
            <a:endParaRPr lang="en-US" altLang="en-US"/>
          </a:p>
          <a:p>
            <a:r>
              <a:rPr lang="en-US" altLang="en-US"/>
              <a:t>More than 4,000 chemicals are used in fragrances.</a:t>
            </a:r>
          </a:p>
          <a:p>
            <a:endParaRPr lang="en-US" altLang="en-US"/>
          </a:p>
          <a:p>
            <a:r>
              <a:rPr lang="en-US" altLang="en-US"/>
              <a:t>Of these, 95% are made from petroleum. </a:t>
            </a: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0-#ppt_w/2"/>
                                          </p:val>
                                        </p:tav>
                                        <p:tav tm="100000">
                                          <p:val>
                                            <p:strVal val="#ppt_x"/>
                                          </p:val>
                                        </p:tav>
                                      </p:tavLst>
                                    </p:anim>
                                    <p:anim calcmode="lin" valueType="num">
                                      <p:cBhvr additive="base">
                                        <p:cTn id="8"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935E559-CDF2-4844-ABC2-B956F3B8C511}" type="slidenum">
              <a:rPr lang="en-CA" altLang="en-US"/>
              <a:pPr/>
              <a:t>7</a:t>
            </a:fld>
            <a:endParaRPr lang="en-CA" altLang="en-US"/>
          </a:p>
        </p:txBody>
      </p:sp>
      <p:sp>
        <p:nvSpPr>
          <p:cNvPr id="3074" name="Rectangle 2"/>
          <p:cNvSpPr>
            <a:spLocks noGrp="1" noChangeArrowheads="1"/>
          </p:cNvSpPr>
          <p:nvPr>
            <p:ph type="title"/>
          </p:nvPr>
        </p:nvSpPr>
        <p:spPr>
          <a:noFill/>
          <a:ln/>
        </p:spPr>
        <p:txBody>
          <a:bodyPr/>
          <a:lstStyle/>
          <a:p>
            <a:pPr algn="ctr"/>
            <a:r>
              <a:rPr lang="en-CA" altLang="en-US" b="1">
                <a:latin typeface="Arial" panose="020B0604020202020204" pitchFamily="34" charset="0"/>
              </a:rPr>
              <a:t>Environmental Illness</a:t>
            </a:r>
          </a:p>
        </p:txBody>
      </p:sp>
      <p:sp>
        <p:nvSpPr>
          <p:cNvPr id="3075" name="Rectangle 3"/>
          <p:cNvSpPr>
            <a:spLocks noChangeArrowheads="1"/>
          </p:cNvSpPr>
          <p:nvPr/>
        </p:nvSpPr>
        <p:spPr bwMode="auto">
          <a:xfrm>
            <a:off x="762000" y="2286000"/>
            <a:ext cx="77724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CA" altLang="en-US"/>
              <a:t>An emerging issue in environmental</a:t>
            </a:r>
          </a:p>
          <a:p>
            <a:pPr>
              <a:spcBef>
                <a:spcPct val="50000"/>
              </a:spcBef>
            </a:pPr>
            <a:r>
              <a:rPr lang="en-CA" altLang="en-US"/>
              <a:t>health is the phenomenon of</a:t>
            </a:r>
          </a:p>
          <a:p>
            <a:pPr>
              <a:spcBef>
                <a:spcPct val="50000"/>
              </a:spcBef>
            </a:pPr>
            <a:r>
              <a:rPr lang="en-CA" altLang="en-US"/>
              <a:t>Environmental Illness (EI) or</a:t>
            </a:r>
          </a:p>
          <a:p>
            <a:pPr>
              <a:spcBef>
                <a:spcPct val="50000"/>
              </a:spcBef>
            </a:pPr>
            <a:r>
              <a:rPr lang="en-CA" altLang="en-US"/>
              <a:t>Multiple Chemical Sensitivity (MCS).</a:t>
            </a:r>
          </a:p>
        </p:txBody>
      </p:sp>
      <p:sp>
        <p:nvSpPr>
          <p:cNvPr id="3077" name="Rectangle 5"/>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BEE499-E513-4269-9049-8336E52F478B}" type="slidenum">
              <a:rPr lang="en-CA" altLang="en-US"/>
              <a:pPr/>
              <a:t>8</a:t>
            </a:fld>
            <a:endParaRPr lang="en-CA" altLang="en-US"/>
          </a:p>
        </p:txBody>
      </p:sp>
      <p:sp>
        <p:nvSpPr>
          <p:cNvPr id="5122" name="Rectangle 2"/>
          <p:cNvSpPr>
            <a:spLocks noGrp="1" noChangeArrowheads="1"/>
          </p:cNvSpPr>
          <p:nvPr>
            <p:ph type="title"/>
          </p:nvPr>
        </p:nvSpPr>
        <p:spPr/>
        <p:txBody>
          <a:bodyPr/>
          <a:lstStyle/>
          <a:p>
            <a:pPr algn="ctr"/>
            <a:r>
              <a:rPr lang="en-CA" altLang="en-US" b="1">
                <a:latin typeface="Arial" panose="020B0604020202020204" pitchFamily="34" charset="0"/>
              </a:rPr>
              <a:t>Environmental Illness</a:t>
            </a:r>
          </a:p>
        </p:txBody>
      </p:sp>
      <p:sp>
        <p:nvSpPr>
          <p:cNvPr id="5123" name="Rectangle 3"/>
          <p:cNvSpPr>
            <a:spLocks noGrp="1" noChangeArrowheads="1"/>
          </p:cNvSpPr>
          <p:nvPr>
            <p:ph type="body" idx="1"/>
          </p:nvPr>
        </p:nvSpPr>
        <p:spPr/>
        <p:txBody>
          <a:bodyPr/>
          <a:lstStyle/>
          <a:p>
            <a:pPr>
              <a:buFontTx/>
              <a:buNone/>
            </a:pPr>
            <a:r>
              <a:rPr lang="en-CA" altLang="en-US"/>
              <a:t>Also known as:</a:t>
            </a:r>
          </a:p>
          <a:p>
            <a:r>
              <a:rPr lang="en-CA" altLang="en-US"/>
              <a:t>Environmental Sensitivities</a:t>
            </a:r>
          </a:p>
          <a:p>
            <a:r>
              <a:rPr lang="en-CA" altLang="en-US"/>
              <a:t>Chemical Intolerance </a:t>
            </a:r>
          </a:p>
          <a:p>
            <a:r>
              <a:rPr lang="en-US" altLang="en-US"/>
              <a:t>Environmental Hypersensitivity</a:t>
            </a:r>
            <a:r>
              <a:rPr lang="en-CA" altLang="en-US"/>
              <a:t> </a:t>
            </a:r>
          </a:p>
          <a:p>
            <a:r>
              <a:rPr lang="en-US" altLang="en-US"/>
              <a:t>Chemical Hypersensitivity Syndrome</a:t>
            </a:r>
          </a:p>
          <a:p>
            <a:r>
              <a:rPr lang="en-CA" altLang="en-US"/>
              <a:t>Gulf War Syndrome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54A4355-16BE-4260-8DDA-CE5C6793D667}" type="slidenum">
              <a:rPr lang="en-CA" altLang="en-US"/>
              <a:pPr/>
              <a:t>9</a:t>
            </a:fld>
            <a:endParaRPr lang="en-CA" altLang="en-US"/>
          </a:p>
        </p:txBody>
      </p:sp>
      <p:sp>
        <p:nvSpPr>
          <p:cNvPr id="92162" name="Rectangle 2"/>
          <p:cNvSpPr>
            <a:spLocks noGrp="1" noChangeArrowheads="1"/>
          </p:cNvSpPr>
          <p:nvPr>
            <p:ph type="title"/>
          </p:nvPr>
        </p:nvSpPr>
        <p:spPr/>
        <p:txBody>
          <a:bodyPr/>
          <a:lstStyle/>
          <a:p>
            <a:pPr algn="ctr"/>
            <a:r>
              <a:rPr lang="en-CA" altLang="en-US" b="1">
                <a:latin typeface="Arial" panose="020B0604020202020204" pitchFamily="34" charset="0"/>
              </a:rPr>
              <a:t>What is it ?</a:t>
            </a:r>
          </a:p>
        </p:txBody>
      </p:sp>
      <p:sp>
        <p:nvSpPr>
          <p:cNvPr id="92163" name="Rectangle 3"/>
          <p:cNvSpPr>
            <a:spLocks noGrp="1" noChangeArrowheads="1"/>
          </p:cNvSpPr>
          <p:nvPr>
            <p:ph type="body" idx="1"/>
          </p:nvPr>
        </p:nvSpPr>
        <p:spPr>
          <a:xfrm>
            <a:off x="609600" y="1981200"/>
            <a:ext cx="7772400" cy="4114800"/>
          </a:xfrm>
        </p:spPr>
        <p:txBody>
          <a:bodyPr/>
          <a:lstStyle/>
          <a:p>
            <a:r>
              <a:rPr lang="en-US" altLang="en-US"/>
              <a:t>Chemicals do injure people to varying degree of severity</a:t>
            </a:r>
          </a:p>
          <a:p>
            <a:endParaRPr lang="en-US" altLang="en-US"/>
          </a:p>
          <a:p>
            <a:r>
              <a:rPr lang="en-US" altLang="en-US"/>
              <a:t>Different human physiological systems are suspected</a:t>
            </a:r>
          </a:p>
          <a:p>
            <a:pPr>
              <a:buFontTx/>
              <a:buNone/>
            </a:pPr>
            <a:endParaRPr lang="en-US" altLang="en-US"/>
          </a:p>
          <a:p>
            <a:r>
              <a:rPr lang="en-US" altLang="en-US"/>
              <a:t>individual characteristics</a:t>
            </a:r>
          </a:p>
        </p:txBody>
      </p:sp>
    </p:spTree>
  </p:cSld>
  <p:clrMapOvr>
    <a:masterClrMapping/>
  </p:clrMapOvr>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3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3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Designs\Contemporary.pot</Template>
  <TotalTime>823</TotalTime>
  <Words>1464</Words>
  <Application>Microsoft Office PowerPoint</Application>
  <PresentationFormat>On-screen Show (4:3)</PresentationFormat>
  <Paragraphs>296</Paragraphs>
  <Slides>44</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51" baseType="lpstr">
      <vt:lpstr>宋体</vt:lpstr>
      <vt:lpstr>Arial</vt:lpstr>
      <vt:lpstr>Times New Roman</vt:lpstr>
      <vt:lpstr>Contemporary</vt:lpstr>
      <vt:lpstr>Clip</vt:lpstr>
      <vt:lpstr>Document</vt:lpstr>
      <vt:lpstr>Image Document</vt:lpstr>
      <vt:lpstr>Environmental Illness</vt:lpstr>
      <vt:lpstr>Environmental Illness</vt:lpstr>
      <vt:lpstr>Environmental Illness</vt:lpstr>
      <vt:lpstr>Environmental Illness</vt:lpstr>
      <vt:lpstr>Environmental Illness</vt:lpstr>
      <vt:lpstr>Environmental Illness</vt:lpstr>
      <vt:lpstr>Environmental Illness</vt:lpstr>
      <vt:lpstr>Environmental Illness</vt:lpstr>
      <vt:lpstr>What is it ?</vt:lpstr>
      <vt:lpstr>What is it ?</vt:lpstr>
      <vt:lpstr>What is it ?</vt:lpstr>
      <vt:lpstr>How are EI acquired ?</vt:lpstr>
      <vt:lpstr>How are EI acquired ?</vt:lpstr>
      <vt:lpstr>How are EI acquired ?</vt:lpstr>
      <vt:lpstr>How are EI acquired ?</vt:lpstr>
      <vt:lpstr>Is this new ?</vt:lpstr>
      <vt:lpstr>Is this new ?</vt:lpstr>
      <vt:lpstr>Is this new ?</vt:lpstr>
      <vt:lpstr>Immune System</vt:lpstr>
      <vt:lpstr>Do Chemicals Injure Immunity? </vt:lpstr>
      <vt:lpstr>Do Chemicals Injure Immunity? </vt:lpstr>
      <vt:lpstr>EI: Who’s at risk ?</vt:lpstr>
      <vt:lpstr>EI: Who’s at risk ?</vt:lpstr>
      <vt:lpstr>EI: Who’s at risk ?</vt:lpstr>
      <vt:lpstr>Exposure Limits</vt:lpstr>
      <vt:lpstr>Exposure Limits</vt:lpstr>
      <vt:lpstr>Exposure Limits</vt:lpstr>
      <vt:lpstr>Reported Symptoms</vt:lpstr>
      <vt:lpstr>Reported Symptoms</vt:lpstr>
      <vt:lpstr>Reported Symptoms</vt:lpstr>
      <vt:lpstr>Reported Symptoms</vt:lpstr>
      <vt:lpstr>Recognition of EI</vt:lpstr>
      <vt:lpstr>Recognition of EI</vt:lpstr>
      <vt:lpstr>Recognition of EI</vt:lpstr>
      <vt:lpstr>Recognition of EI</vt:lpstr>
      <vt:lpstr>Accommodation of EI</vt:lpstr>
      <vt:lpstr>Accommodation of EI</vt:lpstr>
      <vt:lpstr>Accommodation of EI</vt:lpstr>
      <vt:lpstr>Accommodation of EI</vt:lpstr>
      <vt:lpstr>Scent-Free Policy</vt:lpstr>
      <vt:lpstr>Scent-Free Policy</vt:lpstr>
      <vt:lpstr>Scent-Free Policy</vt:lpstr>
      <vt:lpstr>Accommodation of EI</vt:lpstr>
      <vt:lpstr>Environmental Illness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Illness</dc:title>
  <dc:creator>Denis St-Jean</dc:creator>
  <cp:lastModifiedBy>Denis St-Jean</cp:lastModifiedBy>
  <cp:revision>51</cp:revision>
  <dcterms:created xsi:type="dcterms:W3CDTF">1995-05-28T16:36:04Z</dcterms:created>
  <dcterms:modified xsi:type="dcterms:W3CDTF">2015-10-23T15:04:16Z</dcterms:modified>
</cp:coreProperties>
</file>