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302" r:id="rId2"/>
    <p:sldId id="321" r:id="rId3"/>
    <p:sldId id="303" r:id="rId4"/>
    <p:sldId id="304" r:id="rId5"/>
    <p:sldId id="300" r:id="rId6"/>
    <p:sldId id="299" r:id="rId7"/>
    <p:sldId id="322" r:id="rId8"/>
    <p:sldId id="257" r:id="rId9"/>
    <p:sldId id="297" r:id="rId10"/>
    <p:sldId id="298" r:id="rId11"/>
    <p:sldId id="258" r:id="rId12"/>
    <p:sldId id="259" r:id="rId13"/>
    <p:sldId id="263" r:id="rId14"/>
    <p:sldId id="323" r:id="rId15"/>
    <p:sldId id="324" r:id="rId16"/>
    <p:sldId id="260" r:id="rId17"/>
    <p:sldId id="264" r:id="rId18"/>
    <p:sldId id="265" r:id="rId19"/>
    <p:sldId id="268" r:id="rId20"/>
    <p:sldId id="282" r:id="rId21"/>
    <p:sldId id="305" r:id="rId22"/>
    <p:sldId id="284" r:id="rId23"/>
    <p:sldId id="285" r:id="rId24"/>
    <p:sldId id="289" r:id="rId25"/>
    <p:sldId id="288" r:id="rId26"/>
    <p:sldId id="291" r:id="rId27"/>
    <p:sldId id="292" r:id="rId28"/>
    <p:sldId id="293" r:id="rId29"/>
    <p:sldId id="294" r:id="rId30"/>
    <p:sldId id="295" r:id="rId31"/>
    <p:sldId id="296" r:id="rId32"/>
    <p:sldId id="306" r:id="rId33"/>
    <p:sldId id="307" r:id="rId34"/>
    <p:sldId id="310" r:id="rId35"/>
    <p:sldId id="311" r:id="rId36"/>
    <p:sldId id="313" r:id="rId37"/>
    <p:sldId id="314" r:id="rId38"/>
    <p:sldId id="315" r:id="rId39"/>
    <p:sldId id="316" r:id="rId40"/>
    <p:sldId id="317" r:id="rId41"/>
    <p:sldId id="318" r:id="rId42"/>
    <p:sldId id="319" r:id="rId43"/>
    <p:sldId id="325" r:id="rId44"/>
    <p:sldId id="320" r:id="rId45"/>
  </p:sldIdLst>
  <p:sldSz cx="9144000" cy="6858000" type="screen4x3"/>
  <p:notesSz cx="6858000" cy="9144000"/>
  <p:defaultTextStyle>
    <a:defPPr>
      <a:defRPr lang="en-CA"/>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mn-cs"/>
      </a:defRPr>
    </a:lvl5pPr>
    <a:lvl6pPr marL="2286000" algn="l" defTabSz="914400" rtl="0" eaLnBrk="1" latinLnBrk="0" hangingPunct="1">
      <a:defRPr sz="3200" b="1" kern="1200">
        <a:solidFill>
          <a:schemeClr val="tx1"/>
        </a:solidFill>
        <a:latin typeface="Arial" panose="020B0604020202020204" pitchFamily="34" charset="0"/>
        <a:ea typeface="+mn-ea"/>
        <a:cs typeface="+mn-cs"/>
      </a:defRPr>
    </a:lvl6pPr>
    <a:lvl7pPr marL="2743200" algn="l" defTabSz="914400" rtl="0" eaLnBrk="1" latinLnBrk="0" hangingPunct="1">
      <a:defRPr sz="3200" b="1" kern="1200">
        <a:solidFill>
          <a:schemeClr val="tx1"/>
        </a:solidFill>
        <a:latin typeface="Arial" panose="020B0604020202020204" pitchFamily="34" charset="0"/>
        <a:ea typeface="+mn-ea"/>
        <a:cs typeface="+mn-cs"/>
      </a:defRPr>
    </a:lvl7pPr>
    <a:lvl8pPr marL="3200400" algn="l" defTabSz="914400" rtl="0" eaLnBrk="1" latinLnBrk="0" hangingPunct="1">
      <a:defRPr sz="3200" b="1" kern="1200">
        <a:solidFill>
          <a:schemeClr val="tx1"/>
        </a:solidFill>
        <a:latin typeface="Arial" panose="020B0604020202020204" pitchFamily="34" charset="0"/>
        <a:ea typeface="+mn-ea"/>
        <a:cs typeface="+mn-cs"/>
      </a:defRPr>
    </a:lvl8pPr>
    <a:lvl9pPr marL="3657600" algn="l" defTabSz="914400" rtl="0" eaLnBrk="1" latinLnBrk="0" hangingPunct="1">
      <a:defRPr sz="32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481" autoAdjust="0"/>
    <p:restoredTop sz="94511" autoAdjust="0"/>
  </p:normalViewPr>
  <p:slideViewPr>
    <p:cSldViewPr>
      <p:cViewPr varScale="1">
        <p:scale>
          <a:sx n="43" d="100"/>
          <a:sy n="43" d="100"/>
        </p:scale>
        <p:origin x="66"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endParaRPr lang="fr-CA" altLang="en-US"/>
          </a:p>
        </p:txBody>
      </p:sp>
      <p:sp>
        <p:nvSpPr>
          <p:cNvPr id="81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vl1pPr>
          </a:lstStyle>
          <a:p>
            <a:endParaRPr lang="fr-CA" altLang="en-US"/>
          </a:p>
        </p:txBody>
      </p:sp>
      <p:sp>
        <p:nvSpPr>
          <p:cNvPr id="81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endParaRPr lang="fr-CA" altLang="en-US"/>
          </a:p>
        </p:txBody>
      </p:sp>
      <p:sp>
        <p:nvSpPr>
          <p:cNvPr id="81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fld id="{D1329850-7340-4E00-9BE9-8FB0FE77CC17}" type="slidenum">
              <a:rPr lang="fr-CA" altLang="en-US"/>
              <a:pPr/>
              <a:t>‹#›</a:t>
            </a:fld>
            <a:endParaRPr lang="fr-CA" altLang="en-US"/>
          </a:p>
        </p:txBody>
      </p:sp>
    </p:spTree>
    <p:extLst>
      <p:ext uri="{BB962C8B-B14F-4D97-AF65-F5344CB8AC3E}">
        <p14:creationId xmlns:p14="http://schemas.microsoft.com/office/powerpoint/2010/main" val="1270040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521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649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790075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728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738556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1501166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395344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175186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824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049925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029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401027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4205019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1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494484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412803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107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6994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498572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059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794400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1986779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933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131619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619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1051840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242228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318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192871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75" name="Group 27"/>
          <p:cNvGrpSpPr>
            <a:grpSpLocks/>
          </p:cNvGrpSpPr>
          <p:nvPr/>
        </p:nvGrpSpPr>
        <p:grpSpPr bwMode="auto">
          <a:xfrm>
            <a:off x="0" y="117475"/>
            <a:ext cx="9142413" cy="6738938"/>
            <a:chOff x="0" y="74"/>
            <a:chExt cx="5759" cy="4245"/>
          </a:xfrm>
        </p:grpSpPr>
        <p:sp>
          <p:nvSpPr>
            <p:cNvPr id="2050" name="Rectangle 2"/>
            <p:cNvSpPr>
              <a:spLocks noChangeArrowheads="1"/>
            </p:cNvSpPr>
            <p:nvPr/>
          </p:nvSpPr>
          <p:spPr bwMode="ltGray">
            <a:xfrm>
              <a:off x="432" y="4113"/>
              <a:ext cx="2208" cy="2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 name="Rectangle 3"/>
            <p:cNvSpPr>
              <a:spLocks noChangeArrowheads="1"/>
            </p:cNvSpPr>
            <p:nvPr/>
          </p:nvSpPr>
          <p:spPr bwMode="ltGray">
            <a:xfrm>
              <a:off x="432" y="1536"/>
              <a:ext cx="5327" cy="48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 name="Oval 4"/>
            <p:cNvSpPr>
              <a:spLocks noChangeArrowheads="1"/>
            </p:cNvSpPr>
            <p:nvPr/>
          </p:nvSpPr>
          <p:spPr bwMode="auto">
            <a:xfrm>
              <a:off x="555" y="74"/>
              <a:ext cx="42" cy="4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 name="Oval 5"/>
            <p:cNvSpPr>
              <a:spLocks noChangeArrowheads="1"/>
            </p:cNvSpPr>
            <p:nvPr/>
          </p:nvSpPr>
          <p:spPr bwMode="auto">
            <a:xfrm>
              <a:off x="555" y="219"/>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Oval 6"/>
            <p:cNvSpPr>
              <a:spLocks noChangeArrowheads="1"/>
            </p:cNvSpPr>
            <p:nvPr/>
          </p:nvSpPr>
          <p:spPr bwMode="auto">
            <a:xfrm>
              <a:off x="555" y="36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Oval 7"/>
            <p:cNvSpPr>
              <a:spLocks noChangeArrowheads="1"/>
            </p:cNvSpPr>
            <p:nvPr/>
          </p:nvSpPr>
          <p:spPr bwMode="auto">
            <a:xfrm>
              <a:off x="555" y="651"/>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Oval 8"/>
            <p:cNvSpPr>
              <a:spLocks noChangeArrowheads="1"/>
            </p:cNvSpPr>
            <p:nvPr/>
          </p:nvSpPr>
          <p:spPr bwMode="auto">
            <a:xfrm>
              <a:off x="555" y="794"/>
              <a:ext cx="42" cy="4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7" name="Oval 9"/>
            <p:cNvSpPr>
              <a:spLocks noChangeArrowheads="1"/>
            </p:cNvSpPr>
            <p:nvPr/>
          </p:nvSpPr>
          <p:spPr bwMode="auto">
            <a:xfrm>
              <a:off x="555" y="939"/>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Oval 10"/>
            <p:cNvSpPr>
              <a:spLocks noChangeArrowheads="1"/>
            </p:cNvSpPr>
            <p:nvPr/>
          </p:nvSpPr>
          <p:spPr bwMode="auto">
            <a:xfrm>
              <a:off x="555" y="108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9" name="Oval 11"/>
            <p:cNvSpPr>
              <a:spLocks noChangeArrowheads="1"/>
            </p:cNvSpPr>
            <p:nvPr/>
          </p:nvSpPr>
          <p:spPr bwMode="auto">
            <a:xfrm>
              <a:off x="555" y="1227"/>
              <a:ext cx="42" cy="4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0" name="Oval 12"/>
            <p:cNvSpPr>
              <a:spLocks noChangeArrowheads="1"/>
            </p:cNvSpPr>
            <p:nvPr/>
          </p:nvSpPr>
          <p:spPr bwMode="auto">
            <a:xfrm>
              <a:off x="555" y="1371"/>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69" name="Group 21"/>
            <p:cNvGrpSpPr>
              <a:grpSpLocks/>
            </p:cNvGrpSpPr>
            <p:nvPr/>
          </p:nvGrpSpPr>
          <p:grpSpPr bwMode="auto">
            <a:xfrm>
              <a:off x="2859" y="4202"/>
              <a:ext cx="2729" cy="41"/>
              <a:chOff x="2859" y="4202"/>
              <a:chExt cx="2729" cy="41"/>
            </a:xfrm>
          </p:grpSpPr>
          <p:sp>
            <p:nvSpPr>
              <p:cNvPr id="2061" name="Oval 13"/>
              <p:cNvSpPr>
                <a:spLocks noChangeArrowheads="1"/>
              </p:cNvSpPr>
              <p:nvPr/>
            </p:nvSpPr>
            <p:spPr bwMode="auto">
              <a:xfrm>
                <a:off x="2859"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2" name="Oval 14"/>
              <p:cNvSpPr>
                <a:spLocks noChangeArrowheads="1"/>
              </p:cNvSpPr>
              <p:nvPr/>
            </p:nvSpPr>
            <p:spPr bwMode="auto">
              <a:xfrm>
                <a:off x="3243"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3" name="Oval 15"/>
              <p:cNvSpPr>
                <a:spLocks noChangeArrowheads="1"/>
              </p:cNvSpPr>
              <p:nvPr/>
            </p:nvSpPr>
            <p:spPr bwMode="auto">
              <a:xfrm>
                <a:off x="3627" y="4202"/>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4" name="Oval 16"/>
              <p:cNvSpPr>
                <a:spLocks noChangeArrowheads="1"/>
              </p:cNvSpPr>
              <p:nvPr/>
            </p:nvSpPr>
            <p:spPr bwMode="auto">
              <a:xfrm>
                <a:off x="4011" y="4202"/>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5" name="Oval 17"/>
              <p:cNvSpPr>
                <a:spLocks noChangeArrowheads="1"/>
              </p:cNvSpPr>
              <p:nvPr/>
            </p:nvSpPr>
            <p:spPr bwMode="auto">
              <a:xfrm>
                <a:off x="4395"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6" name="Oval 18"/>
              <p:cNvSpPr>
                <a:spLocks noChangeArrowheads="1"/>
              </p:cNvSpPr>
              <p:nvPr/>
            </p:nvSpPr>
            <p:spPr bwMode="auto">
              <a:xfrm>
                <a:off x="4779"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7" name="Oval 19"/>
              <p:cNvSpPr>
                <a:spLocks noChangeArrowheads="1"/>
              </p:cNvSpPr>
              <p:nvPr/>
            </p:nvSpPr>
            <p:spPr bwMode="auto">
              <a:xfrm>
                <a:off x="5163"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8" name="Oval 20"/>
              <p:cNvSpPr>
                <a:spLocks noChangeArrowheads="1"/>
              </p:cNvSpPr>
              <p:nvPr/>
            </p:nvSpPr>
            <p:spPr bwMode="auto">
              <a:xfrm>
                <a:off x="5547" y="4202"/>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70" name="Oval 22"/>
            <p:cNvSpPr>
              <a:spLocks noChangeArrowheads="1"/>
            </p:cNvSpPr>
            <p:nvPr/>
          </p:nvSpPr>
          <p:spPr bwMode="auto">
            <a:xfrm>
              <a:off x="555" y="507"/>
              <a:ext cx="42" cy="4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74" name="Group 26"/>
            <p:cNvGrpSpPr>
              <a:grpSpLocks/>
            </p:cNvGrpSpPr>
            <p:nvPr/>
          </p:nvGrpSpPr>
          <p:grpSpPr bwMode="auto">
            <a:xfrm>
              <a:off x="0" y="2327"/>
              <a:ext cx="1203" cy="1203"/>
              <a:chOff x="0" y="2327"/>
              <a:chExt cx="1203" cy="1203"/>
            </a:xfrm>
          </p:grpSpPr>
          <p:sp>
            <p:nvSpPr>
              <p:cNvPr id="2071" name="Freeform 23"/>
              <p:cNvSpPr>
                <a:spLocks/>
              </p:cNvSpPr>
              <p:nvPr/>
            </p:nvSpPr>
            <p:spPr bwMode="auto">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6" y="97"/>
                    </a:lnTo>
                    <a:lnTo>
                      <a:pt x="298" y="94"/>
                    </a:lnTo>
                    <a:lnTo>
                      <a:pt x="298" y="94"/>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50"/>
                    </a:lnTo>
                    <a:lnTo>
                      <a:pt x="337" y="47"/>
                    </a:lnTo>
                    <a:lnTo>
                      <a:pt x="337" y="47"/>
                    </a:lnTo>
                    <a:lnTo>
                      <a:pt x="337" y="43"/>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2" name="Freeform 24"/>
              <p:cNvSpPr>
                <a:spLocks/>
              </p:cNvSpPr>
              <p:nvPr/>
            </p:nvSpPr>
            <p:spPr bwMode="auto">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108"/>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0"/>
                    </a:lnTo>
                    <a:lnTo>
                      <a:pt x="209" y="110"/>
                    </a:lnTo>
                    <a:lnTo>
                      <a:pt x="209" y="114"/>
                    </a:lnTo>
                    <a:lnTo>
                      <a:pt x="184" y="139"/>
                    </a:lnTo>
                    <a:lnTo>
                      <a:pt x="184" y="139"/>
                    </a:lnTo>
                    <a:lnTo>
                      <a:pt x="184" y="139"/>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09" y="238"/>
                    </a:lnTo>
                    <a:lnTo>
                      <a:pt x="213" y="242"/>
                    </a:lnTo>
                    <a:lnTo>
                      <a:pt x="213" y="242"/>
                    </a:lnTo>
                    <a:lnTo>
                      <a:pt x="215" y="244"/>
                    </a:lnTo>
                    <a:lnTo>
                      <a:pt x="231" y="233"/>
                    </a:lnTo>
                    <a:lnTo>
                      <a:pt x="260" y="231"/>
                    </a:lnTo>
                    <a:lnTo>
                      <a:pt x="260" y="227"/>
                    </a:lnTo>
                    <a:lnTo>
                      <a:pt x="262" y="226"/>
                    </a:lnTo>
                    <a:lnTo>
                      <a:pt x="265" y="226"/>
                    </a:lnTo>
                    <a:lnTo>
                      <a:pt x="267" y="222"/>
                    </a:lnTo>
                    <a:lnTo>
                      <a:pt x="267" y="200"/>
                    </a:lnTo>
                    <a:lnTo>
                      <a:pt x="289" y="155"/>
                    </a:lnTo>
                    <a:lnTo>
                      <a:pt x="289" y="155"/>
                    </a:lnTo>
                    <a:lnTo>
                      <a:pt x="292" y="155"/>
                    </a:lnTo>
                    <a:lnTo>
                      <a:pt x="292"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23" y="330"/>
                    </a:lnTo>
                    <a:lnTo>
                      <a:pt x="319" y="334"/>
                    </a:lnTo>
                    <a:lnTo>
                      <a:pt x="317" y="339"/>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 name="Freeform 25"/>
              <p:cNvSpPr>
                <a:spLocks/>
              </p:cNvSpPr>
              <p:nvPr/>
            </p:nvSpPr>
            <p:spPr bwMode="auto">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0" y="20"/>
                    </a:lnTo>
                    <a:lnTo>
                      <a:pt x="0" y="20"/>
                    </a:lnTo>
                    <a:lnTo>
                      <a:pt x="0" y="20"/>
                    </a:lnTo>
                    <a:lnTo>
                      <a:pt x="9" y="31"/>
                    </a:lnTo>
                    <a:lnTo>
                      <a:pt x="20" y="45"/>
                    </a:lnTo>
                    <a:lnTo>
                      <a:pt x="31" y="56"/>
                    </a:lnTo>
                    <a:lnTo>
                      <a:pt x="42" y="65"/>
                    </a:lnTo>
                  </a:path>
                </a:pathLst>
              </a:custGeom>
              <a:solidFill>
                <a:schemeClr val="fo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076" name="Rectangle 28"/>
          <p:cNvSpPr>
            <a:spLocks noGrp="1" noChangeArrowheads="1"/>
          </p:cNvSpPr>
          <p:nvPr>
            <p:ph type="ctrTitle" sz="quarter"/>
          </p:nvPr>
        </p:nvSpPr>
        <p:spPr>
          <a:xfrm>
            <a:off x="685800" y="2286000"/>
            <a:ext cx="7772400" cy="1143000"/>
          </a:xfrm>
        </p:spPr>
        <p:txBody>
          <a:bodyPr/>
          <a:lstStyle>
            <a:lvl1pPr>
              <a:defRPr/>
            </a:lvl1pPr>
          </a:lstStyle>
          <a:p>
            <a:pPr lvl="0"/>
            <a:r>
              <a:rPr lang="en-CA" altLang="en-US" noProof="0" smtClean="0"/>
              <a:t>Click to edit Master title style</a:t>
            </a:r>
          </a:p>
        </p:txBody>
      </p:sp>
      <p:sp>
        <p:nvSpPr>
          <p:cNvPr id="2077"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pPr lvl="0"/>
            <a:r>
              <a:rPr lang="en-CA" altLang="en-US" noProof="0" smtClean="0"/>
              <a:t>Click to edit Master subtitle style</a:t>
            </a:r>
          </a:p>
        </p:txBody>
      </p:sp>
      <p:sp>
        <p:nvSpPr>
          <p:cNvPr id="2078" name="Rectangle 30"/>
          <p:cNvSpPr>
            <a:spLocks noGrp="1" noChangeArrowheads="1"/>
          </p:cNvSpPr>
          <p:nvPr>
            <p:ph type="dt" sz="quarter" idx="2"/>
          </p:nvPr>
        </p:nvSpPr>
        <p:spPr/>
        <p:txBody>
          <a:bodyPr/>
          <a:lstStyle>
            <a:lvl1pPr>
              <a:defRPr/>
            </a:lvl1pPr>
          </a:lstStyle>
          <a:p>
            <a:endParaRPr lang="en-CA" altLang="en-US"/>
          </a:p>
        </p:txBody>
      </p:sp>
      <p:sp>
        <p:nvSpPr>
          <p:cNvPr id="2079" name="Rectangle 31"/>
          <p:cNvSpPr>
            <a:spLocks noGrp="1" noChangeArrowheads="1"/>
          </p:cNvSpPr>
          <p:nvPr>
            <p:ph type="ftr" sz="quarter" idx="3"/>
          </p:nvPr>
        </p:nvSpPr>
        <p:spPr/>
        <p:txBody>
          <a:bodyPr/>
          <a:lstStyle>
            <a:lvl1pPr>
              <a:defRPr/>
            </a:lvl1pPr>
          </a:lstStyle>
          <a:p>
            <a:endParaRPr lang="en-CA" altLang="en-US"/>
          </a:p>
        </p:txBody>
      </p:sp>
      <p:sp>
        <p:nvSpPr>
          <p:cNvPr id="2080" name="Rectangle 32"/>
          <p:cNvSpPr>
            <a:spLocks noGrp="1" noChangeArrowheads="1"/>
          </p:cNvSpPr>
          <p:nvPr>
            <p:ph type="sldNum" sz="quarter" idx="4"/>
          </p:nvPr>
        </p:nvSpPr>
        <p:spPr/>
        <p:txBody>
          <a:bodyPr/>
          <a:lstStyle>
            <a:lvl1pPr>
              <a:defRPr/>
            </a:lvl1pPr>
          </a:lstStyle>
          <a:p>
            <a:fld id="{7F2BAFD1-BAC7-4688-A58D-61F2F5E6D4A2}" type="slidenum">
              <a:rPr lang="en-CA" altLang="en-US"/>
              <a:pPr/>
              <a:t>‹#›</a:t>
            </a:fld>
            <a:endParaRPr lang="en-CA"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298CC6DD-7585-4A1A-B9A4-E297FD47588C}" type="slidenum">
              <a:rPr lang="en-CA" altLang="en-US"/>
              <a:pPr/>
              <a:t>‹#›</a:t>
            </a:fld>
            <a:endParaRPr lang="en-CA" altLang="en-US"/>
          </a:p>
        </p:txBody>
      </p:sp>
    </p:spTree>
    <p:extLst>
      <p:ext uri="{BB962C8B-B14F-4D97-AF65-F5344CB8AC3E}">
        <p14:creationId xmlns:p14="http://schemas.microsoft.com/office/powerpoint/2010/main" val="264658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5B775687-D567-4A78-9876-FCE1EC05DD13}" type="slidenum">
              <a:rPr lang="en-CA" altLang="en-US"/>
              <a:pPr/>
              <a:t>‹#›</a:t>
            </a:fld>
            <a:endParaRPr lang="en-CA" altLang="en-US"/>
          </a:p>
        </p:txBody>
      </p:sp>
    </p:spTree>
    <p:extLst>
      <p:ext uri="{BB962C8B-B14F-4D97-AF65-F5344CB8AC3E}">
        <p14:creationId xmlns:p14="http://schemas.microsoft.com/office/powerpoint/2010/main" val="4140088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6A897F27-6F3C-40F4-81A5-7F47CDEF1701}" type="slidenum">
              <a:rPr lang="en-CA" altLang="en-US"/>
              <a:pPr/>
              <a:t>‹#›</a:t>
            </a:fld>
            <a:endParaRPr lang="en-CA" altLang="en-US"/>
          </a:p>
        </p:txBody>
      </p:sp>
    </p:spTree>
    <p:extLst>
      <p:ext uri="{BB962C8B-B14F-4D97-AF65-F5344CB8AC3E}">
        <p14:creationId xmlns:p14="http://schemas.microsoft.com/office/powerpoint/2010/main" val="4206186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3F76393C-40C7-469D-854B-D6C0597B21A3}" type="slidenum">
              <a:rPr lang="en-CA" altLang="en-US"/>
              <a:pPr/>
              <a:t>‹#›</a:t>
            </a:fld>
            <a:endParaRPr lang="en-CA" altLang="en-US"/>
          </a:p>
        </p:txBody>
      </p:sp>
    </p:spTree>
    <p:extLst>
      <p:ext uri="{BB962C8B-B14F-4D97-AF65-F5344CB8AC3E}">
        <p14:creationId xmlns:p14="http://schemas.microsoft.com/office/powerpoint/2010/main" val="276402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ACB1611C-8D88-4CB2-962A-D62815251FDB}" type="slidenum">
              <a:rPr lang="en-CA" altLang="en-US"/>
              <a:pPr/>
              <a:t>‹#›</a:t>
            </a:fld>
            <a:endParaRPr lang="en-CA" altLang="en-US"/>
          </a:p>
        </p:txBody>
      </p:sp>
    </p:spTree>
    <p:extLst>
      <p:ext uri="{BB962C8B-B14F-4D97-AF65-F5344CB8AC3E}">
        <p14:creationId xmlns:p14="http://schemas.microsoft.com/office/powerpoint/2010/main" val="249110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CA" altLang="en-US"/>
          </a:p>
        </p:txBody>
      </p:sp>
      <p:sp>
        <p:nvSpPr>
          <p:cNvPr id="8" name="Footer Placeholder 7"/>
          <p:cNvSpPr>
            <a:spLocks noGrp="1"/>
          </p:cNvSpPr>
          <p:nvPr>
            <p:ph type="ftr" sz="quarter" idx="11"/>
          </p:nvPr>
        </p:nvSpPr>
        <p:spPr/>
        <p:txBody>
          <a:bodyPr/>
          <a:lstStyle>
            <a:lvl1pPr>
              <a:defRPr/>
            </a:lvl1pPr>
          </a:lstStyle>
          <a:p>
            <a:endParaRPr lang="en-CA" altLang="en-US"/>
          </a:p>
        </p:txBody>
      </p:sp>
      <p:sp>
        <p:nvSpPr>
          <p:cNvPr id="9" name="Slide Number Placeholder 8"/>
          <p:cNvSpPr>
            <a:spLocks noGrp="1"/>
          </p:cNvSpPr>
          <p:nvPr>
            <p:ph type="sldNum" sz="quarter" idx="12"/>
          </p:nvPr>
        </p:nvSpPr>
        <p:spPr/>
        <p:txBody>
          <a:bodyPr/>
          <a:lstStyle>
            <a:lvl1pPr>
              <a:defRPr/>
            </a:lvl1pPr>
          </a:lstStyle>
          <a:p>
            <a:fld id="{9501F3B0-AACE-4684-8DE4-64C6E980FE8A}" type="slidenum">
              <a:rPr lang="en-CA" altLang="en-US"/>
              <a:pPr/>
              <a:t>‹#›</a:t>
            </a:fld>
            <a:endParaRPr lang="en-CA" altLang="en-US"/>
          </a:p>
        </p:txBody>
      </p:sp>
    </p:spTree>
    <p:extLst>
      <p:ext uri="{BB962C8B-B14F-4D97-AF65-F5344CB8AC3E}">
        <p14:creationId xmlns:p14="http://schemas.microsoft.com/office/powerpoint/2010/main" val="211310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CA" altLang="en-US"/>
          </a:p>
        </p:txBody>
      </p:sp>
      <p:sp>
        <p:nvSpPr>
          <p:cNvPr id="4" name="Footer Placeholder 3"/>
          <p:cNvSpPr>
            <a:spLocks noGrp="1"/>
          </p:cNvSpPr>
          <p:nvPr>
            <p:ph type="ftr" sz="quarter" idx="11"/>
          </p:nvPr>
        </p:nvSpPr>
        <p:spPr/>
        <p:txBody>
          <a:bodyPr/>
          <a:lstStyle>
            <a:lvl1pPr>
              <a:defRPr/>
            </a:lvl1pPr>
          </a:lstStyle>
          <a:p>
            <a:endParaRPr lang="en-CA" altLang="en-US"/>
          </a:p>
        </p:txBody>
      </p:sp>
      <p:sp>
        <p:nvSpPr>
          <p:cNvPr id="5" name="Slide Number Placeholder 4"/>
          <p:cNvSpPr>
            <a:spLocks noGrp="1"/>
          </p:cNvSpPr>
          <p:nvPr>
            <p:ph type="sldNum" sz="quarter" idx="12"/>
          </p:nvPr>
        </p:nvSpPr>
        <p:spPr/>
        <p:txBody>
          <a:bodyPr/>
          <a:lstStyle>
            <a:lvl1pPr>
              <a:defRPr/>
            </a:lvl1pPr>
          </a:lstStyle>
          <a:p>
            <a:fld id="{55506F94-CC7C-412A-A804-ABD6CECAD54B}" type="slidenum">
              <a:rPr lang="en-CA" altLang="en-US"/>
              <a:pPr/>
              <a:t>‹#›</a:t>
            </a:fld>
            <a:endParaRPr lang="en-CA" altLang="en-US"/>
          </a:p>
        </p:txBody>
      </p:sp>
    </p:spTree>
    <p:extLst>
      <p:ext uri="{BB962C8B-B14F-4D97-AF65-F5344CB8AC3E}">
        <p14:creationId xmlns:p14="http://schemas.microsoft.com/office/powerpoint/2010/main" val="2939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ltLang="en-US"/>
          </a:p>
        </p:txBody>
      </p:sp>
      <p:sp>
        <p:nvSpPr>
          <p:cNvPr id="3" name="Footer Placeholder 2"/>
          <p:cNvSpPr>
            <a:spLocks noGrp="1"/>
          </p:cNvSpPr>
          <p:nvPr>
            <p:ph type="ftr" sz="quarter" idx="11"/>
          </p:nvPr>
        </p:nvSpPr>
        <p:spPr/>
        <p:txBody>
          <a:bodyPr/>
          <a:lstStyle>
            <a:lvl1pPr>
              <a:defRPr/>
            </a:lvl1pPr>
          </a:lstStyle>
          <a:p>
            <a:endParaRPr lang="en-CA" altLang="en-US"/>
          </a:p>
        </p:txBody>
      </p:sp>
      <p:sp>
        <p:nvSpPr>
          <p:cNvPr id="4" name="Slide Number Placeholder 3"/>
          <p:cNvSpPr>
            <a:spLocks noGrp="1"/>
          </p:cNvSpPr>
          <p:nvPr>
            <p:ph type="sldNum" sz="quarter" idx="12"/>
          </p:nvPr>
        </p:nvSpPr>
        <p:spPr/>
        <p:txBody>
          <a:bodyPr/>
          <a:lstStyle>
            <a:lvl1pPr>
              <a:defRPr/>
            </a:lvl1pPr>
          </a:lstStyle>
          <a:p>
            <a:fld id="{403755E5-DB92-4A27-9255-B8C4FA3C5664}" type="slidenum">
              <a:rPr lang="en-CA" altLang="en-US"/>
              <a:pPr/>
              <a:t>‹#›</a:t>
            </a:fld>
            <a:endParaRPr lang="en-CA" altLang="en-US"/>
          </a:p>
        </p:txBody>
      </p:sp>
    </p:spTree>
    <p:extLst>
      <p:ext uri="{BB962C8B-B14F-4D97-AF65-F5344CB8AC3E}">
        <p14:creationId xmlns:p14="http://schemas.microsoft.com/office/powerpoint/2010/main" val="19543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86606C9D-84C9-4B4D-8347-EAD5C4D15657}" type="slidenum">
              <a:rPr lang="en-CA" altLang="en-US"/>
              <a:pPr/>
              <a:t>‹#›</a:t>
            </a:fld>
            <a:endParaRPr lang="en-CA" altLang="en-US"/>
          </a:p>
        </p:txBody>
      </p:sp>
    </p:spTree>
    <p:extLst>
      <p:ext uri="{BB962C8B-B14F-4D97-AF65-F5344CB8AC3E}">
        <p14:creationId xmlns:p14="http://schemas.microsoft.com/office/powerpoint/2010/main" val="262811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90ABB466-7F06-4DBF-ABB9-5B0E98B5C612}" type="slidenum">
              <a:rPr lang="en-CA" altLang="en-US"/>
              <a:pPr/>
              <a:t>‹#›</a:t>
            </a:fld>
            <a:endParaRPr lang="en-CA" altLang="en-US"/>
          </a:p>
        </p:txBody>
      </p:sp>
    </p:spTree>
    <p:extLst>
      <p:ext uri="{BB962C8B-B14F-4D97-AF65-F5344CB8AC3E}">
        <p14:creationId xmlns:p14="http://schemas.microsoft.com/office/powerpoint/2010/main" val="345161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0" name="Group 16"/>
          <p:cNvGrpSpPr>
            <a:grpSpLocks/>
          </p:cNvGrpSpPr>
          <p:nvPr/>
        </p:nvGrpSpPr>
        <p:grpSpPr bwMode="auto">
          <a:xfrm>
            <a:off x="685800" y="117475"/>
            <a:ext cx="8456613" cy="6738938"/>
            <a:chOff x="432" y="74"/>
            <a:chExt cx="5327" cy="4245"/>
          </a:xfrm>
        </p:grpSpPr>
        <p:sp>
          <p:nvSpPr>
            <p:cNvPr id="1026" name="Rectangle 2"/>
            <p:cNvSpPr>
              <a:spLocks noChangeArrowheads="1"/>
            </p:cNvSpPr>
            <p:nvPr/>
          </p:nvSpPr>
          <p:spPr bwMode="ltGray">
            <a:xfrm>
              <a:off x="432" y="4176"/>
              <a:ext cx="2208" cy="14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35" name="Group 11"/>
            <p:cNvGrpSpPr>
              <a:grpSpLocks/>
            </p:cNvGrpSpPr>
            <p:nvPr/>
          </p:nvGrpSpPr>
          <p:grpSpPr bwMode="auto">
            <a:xfrm>
              <a:off x="2859" y="4250"/>
              <a:ext cx="2729" cy="41"/>
              <a:chOff x="2859" y="4250"/>
              <a:chExt cx="2729" cy="41"/>
            </a:xfrm>
          </p:grpSpPr>
          <p:sp>
            <p:nvSpPr>
              <p:cNvPr id="1027" name="Oval 3"/>
              <p:cNvSpPr>
                <a:spLocks noChangeArrowheads="1"/>
              </p:cNvSpPr>
              <p:nvPr/>
            </p:nvSpPr>
            <p:spPr bwMode="auto">
              <a:xfrm>
                <a:off x="2859" y="4250"/>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 name="Oval 4"/>
              <p:cNvSpPr>
                <a:spLocks noChangeArrowheads="1"/>
              </p:cNvSpPr>
              <p:nvPr/>
            </p:nvSpPr>
            <p:spPr bwMode="auto">
              <a:xfrm>
                <a:off x="3243" y="4250"/>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Oval 5"/>
              <p:cNvSpPr>
                <a:spLocks noChangeArrowheads="1"/>
              </p:cNvSpPr>
              <p:nvPr/>
            </p:nvSpPr>
            <p:spPr bwMode="auto">
              <a:xfrm>
                <a:off x="3627" y="4250"/>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Oval 6"/>
              <p:cNvSpPr>
                <a:spLocks noChangeArrowheads="1"/>
              </p:cNvSpPr>
              <p:nvPr/>
            </p:nvSpPr>
            <p:spPr bwMode="auto">
              <a:xfrm>
                <a:off x="4011" y="4250"/>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Oval 7"/>
              <p:cNvSpPr>
                <a:spLocks noChangeArrowheads="1"/>
              </p:cNvSpPr>
              <p:nvPr/>
            </p:nvSpPr>
            <p:spPr bwMode="auto">
              <a:xfrm>
                <a:off x="4395" y="4250"/>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Oval 8"/>
              <p:cNvSpPr>
                <a:spLocks noChangeArrowheads="1"/>
              </p:cNvSpPr>
              <p:nvPr/>
            </p:nvSpPr>
            <p:spPr bwMode="auto">
              <a:xfrm>
                <a:off x="4779" y="4250"/>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Oval 9"/>
              <p:cNvSpPr>
                <a:spLocks noChangeArrowheads="1"/>
              </p:cNvSpPr>
              <p:nvPr/>
            </p:nvSpPr>
            <p:spPr bwMode="auto">
              <a:xfrm>
                <a:off x="5163" y="4250"/>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Oval 10"/>
              <p:cNvSpPr>
                <a:spLocks noChangeArrowheads="1"/>
              </p:cNvSpPr>
              <p:nvPr/>
            </p:nvSpPr>
            <p:spPr bwMode="auto">
              <a:xfrm>
                <a:off x="5547" y="4250"/>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36" name="Rectangle 12"/>
            <p:cNvSpPr>
              <a:spLocks noChangeArrowheads="1"/>
            </p:cNvSpPr>
            <p:nvPr/>
          </p:nvSpPr>
          <p:spPr bwMode="ltGray">
            <a:xfrm>
              <a:off x="480" y="480"/>
              <a:ext cx="5279" cy="48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Oval 13"/>
            <p:cNvSpPr>
              <a:spLocks noChangeArrowheads="1"/>
            </p:cNvSpPr>
            <p:nvPr/>
          </p:nvSpPr>
          <p:spPr bwMode="auto">
            <a:xfrm>
              <a:off x="507" y="74"/>
              <a:ext cx="42" cy="4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Oval 14"/>
            <p:cNvSpPr>
              <a:spLocks noChangeArrowheads="1"/>
            </p:cNvSpPr>
            <p:nvPr/>
          </p:nvSpPr>
          <p:spPr bwMode="auto">
            <a:xfrm>
              <a:off x="507" y="219"/>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Oval 15"/>
            <p:cNvSpPr>
              <a:spLocks noChangeArrowheads="1"/>
            </p:cNvSpPr>
            <p:nvPr/>
          </p:nvSpPr>
          <p:spPr bwMode="auto">
            <a:xfrm>
              <a:off x="507" y="36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41" name="Rectangle 17"/>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CA" altLang="en-US" smtClean="0"/>
              <a:t>Click to edit Master title style</a:t>
            </a:r>
          </a:p>
        </p:txBody>
      </p:sp>
      <p:sp>
        <p:nvSpPr>
          <p:cNvPr id="1042" name="Rectangle 18"/>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43" name="Rectangle 19"/>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b="0">
                <a:latin typeface="+mj-lt"/>
              </a:defRPr>
            </a:lvl1pPr>
          </a:lstStyle>
          <a:p>
            <a:endParaRPr lang="en-CA" altLang="en-US"/>
          </a:p>
        </p:txBody>
      </p:sp>
      <p:sp>
        <p:nvSpPr>
          <p:cNvPr id="1044" name="Rectangle 20"/>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b="0">
                <a:latin typeface="+mj-lt"/>
              </a:defRPr>
            </a:lvl1pPr>
          </a:lstStyle>
          <a:p>
            <a:endParaRPr lang="en-CA" altLang="en-US"/>
          </a:p>
        </p:txBody>
      </p:sp>
      <p:sp>
        <p:nvSpPr>
          <p:cNvPr id="1045" name="Rectangle 21"/>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b="0">
                <a:latin typeface="+mj-lt"/>
              </a:defRPr>
            </a:lvl1pPr>
          </a:lstStyle>
          <a:p>
            <a:fld id="{112D5C0A-A7D0-4698-B02F-0E315AB0E267}" type="slidenum">
              <a:rPr lang="en-CA" altLang="en-US"/>
              <a:pPr/>
              <a:t>‹#›</a:t>
            </a:fld>
            <a:endParaRPr lang="en-CA"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defRPr>
      </a:lvl2pPr>
      <a:lvl3pPr algn="l" rtl="0" eaLnBrk="0" fontAlgn="base" hangingPunct="0">
        <a:spcBef>
          <a:spcPct val="0"/>
        </a:spcBef>
        <a:spcAft>
          <a:spcPct val="0"/>
        </a:spcAft>
        <a:defRPr sz="4400">
          <a:solidFill>
            <a:schemeClr val="tx2"/>
          </a:solidFill>
          <a:latin typeface="Times New Roman" panose="02020603050405020304" pitchFamily="18" charset="0"/>
        </a:defRPr>
      </a:lvl3pPr>
      <a:lvl4pPr algn="l" rtl="0" eaLnBrk="0" fontAlgn="base" hangingPunct="0">
        <a:spcBef>
          <a:spcPct val="0"/>
        </a:spcBef>
        <a:spcAft>
          <a:spcPct val="0"/>
        </a:spcAft>
        <a:defRPr sz="4400">
          <a:solidFill>
            <a:schemeClr val="tx2"/>
          </a:solidFill>
          <a:latin typeface="Times New Roman" panose="02020603050405020304" pitchFamily="18" charset="0"/>
        </a:defRPr>
      </a:lvl4pPr>
      <a:lvl5pPr algn="l" rtl="0" eaLnBrk="0" fontAlgn="base" hangingPunct="0">
        <a:spcBef>
          <a:spcPct val="0"/>
        </a:spcBef>
        <a:spcAft>
          <a:spcPct val="0"/>
        </a:spcAft>
        <a:defRPr sz="4400">
          <a:solidFill>
            <a:schemeClr val="tx2"/>
          </a:solidFill>
          <a:latin typeface="Times New Roman" panose="02020603050405020304" pitchFamily="18" charset="0"/>
        </a:defRPr>
      </a:lvl5pPr>
      <a:lvl6pPr marL="457200" algn="l" rtl="0" eaLnBrk="0" fontAlgn="base" hangingPunct="0">
        <a:spcBef>
          <a:spcPct val="0"/>
        </a:spcBef>
        <a:spcAft>
          <a:spcPct val="0"/>
        </a:spcAft>
        <a:defRPr sz="4400">
          <a:solidFill>
            <a:schemeClr val="tx2"/>
          </a:solidFill>
          <a:latin typeface="Times New Roman" panose="02020603050405020304" pitchFamily="18" charset="0"/>
        </a:defRPr>
      </a:lvl6pPr>
      <a:lvl7pPr marL="914400" algn="l" rtl="0" eaLnBrk="0" fontAlgn="base" hangingPunct="0">
        <a:spcBef>
          <a:spcPct val="0"/>
        </a:spcBef>
        <a:spcAft>
          <a:spcPct val="0"/>
        </a:spcAft>
        <a:defRPr sz="4400">
          <a:solidFill>
            <a:schemeClr val="tx2"/>
          </a:solidFill>
          <a:latin typeface="Times New Roman" panose="02020603050405020304" pitchFamily="18" charset="0"/>
        </a:defRPr>
      </a:lvl7pPr>
      <a:lvl8pPr marL="1371600" algn="l" rtl="0" eaLnBrk="0" fontAlgn="base" hangingPunct="0">
        <a:spcBef>
          <a:spcPct val="0"/>
        </a:spcBef>
        <a:spcAft>
          <a:spcPct val="0"/>
        </a:spcAft>
        <a:defRPr sz="4400">
          <a:solidFill>
            <a:schemeClr val="tx2"/>
          </a:solidFill>
          <a:latin typeface="Times New Roman" panose="02020603050405020304" pitchFamily="18" charset="0"/>
        </a:defRPr>
      </a:lvl8pPr>
      <a:lvl9pPr marL="1828800" algn="l"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j-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6B4E202-EF7C-45A3-8940-E16B279D65F5}" type="slidenum">
              <a:rPr lang="en-CA" altLang="en-US"/>
              <a:pPr/>
              <a:t>1</a:t>
            </a:fld>
            <a:endParaRPr lang="en-CA" altLang="en-US"/>
          </a:p>
        </p:txBody>
      </p:sp>
      <p:sp>
        <p:nvSpPr>
          <p:cNvPr id="105474" name="Rectangle 2"/>
          <p:cNvSpPr>
            <a:spLocks noGrp="1" noChangeArrowheads="1"/>
          </p:cNvSpPr>
          <p:nvPr>
            <p:ph type="title"/>
          </p:nvPr>
        </p:nvSpPr>
        <p:spPr>
          <a:noFill/>
          <a:ln/>
        </p:spPr>
        <p:txBody>
          <a:bodyPr/>
          <a:lstStyle/>
          <a:p>
            <a:pPr algn="ctr"/>
            <a:r>
              <a:rPr lang="fr-CA" altLang="en-US" sz="4000" b="1">
                <a:latin typeface="Arial" panose="020B0604020202020204" pitchFamily="34" charset="0"/>
              </a:rPr>
              <a:t>Maladies environnementales</a:t>
            </a:r>
          </a:p>
        </p:txBody>
      </p:sp>
      <p:sp>
        <p:nvSpPr>
          <p:cNvPr id="105475" name="Rectangle 3"/>
          <p:cNvSpPr>
            <a:spLocks noChangeArrowheads="1"/>
          </p:cNvSpPr>
          <p:nvPr/>
        </p:nvSpPr>
        <p:spPr bwMode="auto">
          <a:xfrm>
            <a:off x="762000" y="22860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endParaRPr lang="en-US" altLang="en-US"/>
          </a:p>
        </p:txBody>
      </p:sp>
      <p:sp>
        <p:nvSpPr>
          <p:cNvPr id="105476" name="Rectangle 4"/>
          <p:cNvSpPr>
            <a:spLocks noChangeArrowheads="1"/>
          </p:cNvSpPr>
          <p:nvPr/>
        </p:nvSpPr>
        <p:spPr bwMode="auto">
          <a:xfrm>
            <a:off x="762000" y="3505200"/>
            <a:ext cx="723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8" name="Rectangle 6"/>
          <p:cNvSpPr>
            <a:spLocks noChangeArrowheads="1"/>
          </p:cNvSpPr>
          <p:nvPr/>
        </p:nvSpPr>
        <p:spPr bwMode="auto">
          <a:xfrm>
            <a:off x="304800" y="1600200"/>
            <a:ext cx="8610600" cy="464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fr-CA" altLang="en-US" sz="4000" u="sng" dirty="0"/>
              <a:t>SESSION D’INFORMATION</a:t>
            </a:r>
          </a:p>
          <a:p>
            <a:pPr algn="ctr"/>
            <a:endParaRPr lang="fr-CA" altLang="en-US" dirty="0"/>
          </a:p>
          <a:p>
            <a:pPr algn="ctr"/>
            <a:r>
              <a:rPr lang="fr-CA" altLang="en-US" dirty="0" smtClean="0"/>
              <a:t>Denis St-Jean</a:t>
            </a:r>
          </a:p>
          <a:p>
            <a:pPr algn="ctr"/>
            <a:r>
              <a:rPr lang="fr-CA" altLang="en-US" dirty="0" smtClean="0"/>
              <a:t>Agent national en santé et sécurité</a:t>
            </a:r>
            <a:endParaRPr lang="fr-CA" altLang="en-US" sz="4000" dirty="0" smtClean="0"/>
          </a:p>
          <a:p>
            <a:pPr algn="ctr"/>
            <a:r>
              <a:rPr lang="fr-CA" altLang="en-US" dirty="0" smtClean="0"/>
              <a:t>Alliance de la Fonction publique du Canada </a:t>
            </a:r>
          </a:p>
          <a:p>
            <a:pPr algn="ctr"/>
            <a:endParaRPr lang="fr-CA" altLang="en-US" dirty="0" smtClean="0"/>
          </a:p>
          <a:p>
            <a:pPr algn="ctr"/>
            <a:r>
              <a:rPr lang="fr-CA" altLang="en-US" dirty="0" smtClean="0"/>
              <a:t>Syndicat des employé-e-s de l’impôt</a:t>
            </a:r>
          </a:p>
          <a:p>
            <a:pPr algn="ctr"/>
            <a:r>
              <a:rPr lang="fr-CA" altLang="en-US" dirty="0" smtClean="0"/>
              <a:t>Conférence santé et sécurité</a:t>
            </a:r>
          </a:p>
          <a:p>
            <a:pPr algn="ctr"/>
            <a:r>
              <a:rPr lang="fr-CA" altLang="en-US" dirty="0" smtClean="0"/>
              <a:t>Le 6 novembre 2015</a:t>
            </a:r>
            <a:endParaRPr lang="fr-CA"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1C8CBC4-6D8F-4A67-88B5-F66726851D04}" type="slidenum">
              <a:rPr lang="en-CA" altLang="en-US"/>
              <a:pPr/>
              <a:t>10</a:t>
            </a:fld>
            <a:endParaRPr lang="en-CA" altLang="en-US"/>
          </a:p>
        </p:txBody>
      </p:sp>
      <p:sp>
        <p:nvSpPr>
          <p:cNvPr id="96258" name="Rectangle 2"/>
          <p:cNvSpPr>
            <a:spLocks noGrp="1" noChangeArrowheads="1"/>
          </p:cNvSpPr>
          <p:nvPr>
            <p:ph type="title"/>
          </p:nvPr>
        </p:nvSpPr>
        <p:spPr/>
        <p:txBody>
          <a:bodyPr/>
          <a:lstStyle/>
          <a:p>
            <a:pPr algn="ctr"/>
            <a:r>
              <a:rPr lang="fr-CA" altLang="en-US" b="1">
                <a:latin typeface="Arial" panose="020B0604020202020204" pitchFamily="34" charset="0"/>
              </a:rPr>
              <a:t>Qu’est-ce que c’est ?</a:t>
            </a:r>
            <a:endParaRPr lang="en-CA" altLang="en-US" b="1">
              <a:latin typeface="Arial" panose="020B0604020202020204" pitchFamily="34" charset="0"/>
            </a:endParaRPr>
          </a:p>
        </p:txBody>
      </p:sp>
      <p:sp>
        <p:nvSpPr>
          <p:cNvPr id="96259" name="Rectangle 3"/>
          <p:cNvSpPr>
            <a:spLocks noGrp="1" noChangeArrowheads="1"/>
          </p:cNvSpPr>
          <p:nvPr>
            <p:ph type="body" idx="1"/>
          </p:nvPr>
        </p:nvSpPr>
        <p:spPr>
          <a:xfrm>
            <a:off x="609600" y="1981200"/>
            <a:ext cx="7772400" cy="4114800"/>
          </a:xfrm>
        </p:spPr>
        <p:txBody>
          <a:bodyPr/>
          <a:lstStyle/>
          <a:p>
            <a:pPr lvl="1">
              <a:lnSpc>
                <a:spcPct val="90000"/>
              </a:lnSpc>
              <a:buFontTx/>
              <a:buNone/>
            </a:pPr>
            <a:r>
              <a:rPr lang="fr-CA" altLang="en-US" sz="3600" b="1" u="sng">
                <a:latin typeface="Arial" panose="020B0604020202020204" pitchFamily="34" charset="0"/>
              </a:rPr>
              <a:t>Le cerveau</a:t>
            </a:r>
          </a:p>
          <a:p>
            <a:pPr lvl="1">
              <a:lnSpc>
                <a:spcPct val="90000"/>
              </a:lnSpc>
              <a:buFontTx/>
              <a:buChar char="•"/>
            </a:pPr>
            <a:r>
              <a:rPr lang="fr-CA" altLang="en-US" sz="3200" b="1">
                <a:latin typeface="Arial" panose="020B0604020202020204" pitchFamily="34" charset="0"/>
              </a:rPr>
              <a:t>L’organe le plus à risque aux expositions chimiques</a:t>
            </a:r>
          </a:p>
          <a:p>
            <a:pPr lvl="1">
              <a:lnSpc>
                <a:spcPct val="90000"/>
              </a:lnSpc>
              <a:buFontTx/>
              <a:buNone/>
            </a:pPr>
            <a:endParaRPr lang="fr-CA" altLang="en-US" sz="3200" b="1">
              <a:latin typeface="Arial" panose="020B0604020202020204" pitchFamily="34" charset="0"/>
            </a:endParaRPr>
          </a:p>
          <a:p>
            <a:pPr lvl="1">
              <a:lnSpc>
                <a:spcPct val="90000"/>
              </a:lnSpc>
              <a:buFontTx/>
              <a:buChar char="•"/>
            </a:pPr>
            <a:r>
              <a:rPr lang="fr-CA" altLang="en-US" sz="3200" b="1">
                <a:latin typeface="Arial" panose="020B0604020202020204" pitchFamily="34" charset="0"/>
              </a:rPr>
              <a:t>Les preuves s’accumulent: les blessures chimiques affectant le cerveau sont communes et généralement mal diagnostiqué</a:t>
            </a:r>
            <a:endParaRPr lang="fr-CA"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18FA415-33AF-452B-A5A7-99DDFF0A2BE7}" type="slidenum">
              <a:rPr lang="en-CA" altLang="en-US"/>
              <a:pPr/>
              <a:t>11</a:t>
            </a:fld>
            <a:endParaRPr lang="en-CA" altLang="en-US"/>
          </a:p>
        </p:txBody>
      </p:sp>
      <p:sp>
        <p:nvSpPr>
          <p:cNvPr id="7170" name="Rectangle 2"/>
          <p:cNvSpPr>
            <a:spLocks noGrp="1" noChangeArrowheads="1"/>
          </p:cNvSpPr>
          <p:nvPr>
            <p:ph type="title"/>
          </p:nvPr>
        </p:nvSpPr>
        <p:spPr/>
        <p:txBody>
          <a:bodyPr/>
          <a:lstStyle/>
          <a:p>
            <a:pPr algn="ctr"/>
            <a:r>
              <a:rPr lang="fr-CA" altLang="en-US" b="1">
                <a:latin typeface="Arial" panose="020B0604020202020204" pitchFamily="34" charset="0"/>
              </a:rPr>
              <a:t>Qu’est-ce que c’est ?</a:t>
            </a:r>
            <a:endParaRPr lang="en-CA" altLang="en-US" b="1">
              <a:latin typeface="Arial" panose="020B0604020202020204" pitchFamily="34" charset="0"/>
            </a:endParaRPr>
          </a:p>
        </p:txBody>
      </p:sp>
      <p:sp>
        <p:nvSpPr>
          <p:cNvPr id="7174" name="Rectangle 6"/>
          <p:cNvSpPr>
            <a:spLocks noGrp="1" noChangeArrowheads="1"/>
          </p:cNvSpPr>
          <p:nvPr>
            <p:ph type="body" idx="1"/>
          </p:nvPr>
        </p:nvSpPr>
        <p:spPr>
          <a:xfrm>
            <a:off x="609600" y="1981200"/>
            <a:ext cx="7772400" cy="4114800"/>
          </a:xfrm>
        </p:spPr>
        <p:txBody>
          <a:bodyPr/>
          <a:lstStyle/>
          <a:p>
            <a:pPr>
              <a:buFontTx/>
              <a:buNone/>
            </a:pPr>
            <a:r>
              <a:rPr lang="fr-CA" altLang="en-US" sz="3600" u="sng"/>
              <a:t>Le système immunitaire</a:t>
            </a:r>
          </a:p>
          <a:p>
            <a:r>
              <a:rPr lang="fr-CA" altLang="en-US"/>
              <a:t>Se distingue par des symptômes touchant plusieurs organes </a:t>
            </a:r>
          </a:p>
          <a:p>
            <a:r>
              <a:rPr lang="fr-CA" altLang="en-US"/>
              <a:t>En réaction à des expositions très faibles souvent considéré inoffensive pour la population générale</a:t>
            </a:r>
          </a:p>
          <a:p>
            <a:r>
              <a:rPr lang="fr-CA" altLang="en-US"/>
              <a:t>Concentrations « Infratoxique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668322F-0528-42BD-87F6-244079F6ADAC}" type="slidenum">
              <a:rPr lang="en-CA" altLang="en-US"/>
              <a:pPr/>
              <a:t>12</a:t>
            </a:fld>
            <a:endParaRPr lang="en-CA" altLang="en-US"/>
          </a:p>
        </p:txBody>
      </p:sp>
      <p:sp>
        <p:nvSpPr>
          <p:cNvPr id="15362" name="Rectangle 2"/>
          <p:cNvSpPr>
            <a:spLocks noGrp="1" noChangeArrowheads="1"/>
          </p:cNvSpPr>
          <p:nvPr>
            <p:ph type="title"/>
          </p:nvPr>
        </p:nvSpPr>
        <p:spPr/>
        <p:txBody>
          <a:bodyPr/>
          <a:lstStyle/>
          <a:p>
            <a:pPr algn="ctr"/>
            <a:r>
              <a:rPr lang="fr-CA" altLang="en-US" b="1">
                <a:latin typeface="Arial" panose="020B0604020202020204" pitchFamily="34" charset="0"/>
              </a:rPr>
              <a:t>Les ME: Imputables à quoi?</a:t>
            </a:r>
          </a:p>
        </p:txBody>
      </p:sp>
      <p:sp>
        <p:nvSpPr>
          <p:cNvPr id="15363" name="Rectangle 3"/>
          <p:cNvSpPr>
            <a:spLocks noGrp="1" noChangeArrowheads="1"/>
          </p:cNvSpPr>
          <p:nvPr>
            <p:ph type="body" idx="1"/>
          </p:nvPr>
        </p:nvSpPr>
        <p:spPr/>
        <p:txBody>
          <a:bodyPr/>
          <a:lstStyle/>
          <a:p>
            <a:pPr>
              <a:buFontTx/>
              <a:buNone/>
            </a:pPr>
            <a:r>
              <a:rPr lang="fr-CA" altLang="en-US"/>
              <a:t>Conséquence d’exposition chimique:</a:t>
            </a:r>
          </a:p>
          <a:p>
            <a:r>
              <a:rPr lang="fr-CA" altLang="en-US"/>
              <a:t>Solvants</a:t>
            </a:r>
          </a:p>
          <a:p>
            <a:r>
              <a:rPr lang="fr-CA" altLang="en-US"/>
              <a:t>Pesticides</a:t>
            </a:r>
          </a:p>
          <a:p>
            <a:r>
              <a:rPr lang="fr-CA" altLang="en-US"/>
              <a:t>Contaminants biologiques (moisissures)</a:t>
            </a:r>
          </a:p>
          <a:p>
            <a:r>
              <a:rPr lang="fr-CA" altLang="en-US"/>
              <a:t>Drogues </a:t>
            </a:r>
          </a:p>
          <a:p>
            <a:endParaRPr lang="fr-CA"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0A8052E8-E701-4F62-BCD2-196149E1A075}" type="slidenum">
              <a:rPr lang="en-CA" altLang="en-US"/>
              <a:pPr/>
              <a:t>13</a:t>
            </a:fld>
            <a:endParaRPr lang="en-CA" altLang="en-US"/>
          </a:p>
        </p:txBody>
      </p:sp>
      <p:sp>
        <p:nvSpPr>
          <p:cNvPr id="25602" name="Rectangle 2"/>
          <p:cNvSpPr>
            <a:spLocks noGrp="1" noChangeArrowheads="1"/>
          </p:cNvSpPr>
          <p:nvPr>
            <p:ph type="title"/>
          </p:nvPr>
        </p:nvSpPr>
        <p:spPr/>
        <p:txBody>
          <a:bodyPr/>
          <a:lstStyle/>
          <a:p>
            <a:pPr algn="ctr"/>
            <a:r>
              <a:rPr lang="fr-CA" altLang="en-US" b="1">
                <a:latin typeface="Arial" panose="020B0604020202020204" pitchFamily="34" charset="0"/>
              </a:rPr>
              <a:t>Les ME: Imputables à quoi?</a:t>
            </a:r>
            <a:endParaRPr lang="en-CA" altLang="en-US" b="1">
              <a:latin typeface="Arial" panose="020B0604020202020204" pitchFamily="34" charset="0"/>
            </a:endParaRPr>
          </a:p>
        </p:txBody>
      </p:sp>
      <p:sp>
        <p:nvSpPr>
          <p:cNvPr id="25603" name="Rectangle 3"/>
          <p:cNvSpPr>
            <a:spLocks noChangeArrowheads="1"/>
          </p:cNvSpPr>
          <p:nvPr/>
        </p:nvSpPr>
        <p:spPr bwMode="auto">
          <a:xfrm>
            <a:off x="685800" y="2209800"/>
            <a:ext cx="80010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fr-CA" altLang="zh-CN">
                <a:ea typeface="宋体" panose="02010600030101010101" pitchFamily="2" charset="-122"/>
              </a:rPr>
              <a:t>Peut être le résultat d'une exposition à</a:t>
            </a:r>
          </a:p>
          <a:p>
            <a:pPr>
              <a:spcBef>
                <a:spcPct val="50000"/>
              </a:spcBef>
            </a:pPr>
            <a:r>
              <a:rPr lang="fr-CA" altLang="zh-CN">
                <a:ea typeface="宋体" panose="02010600030101010101" pitchFamily="2" charset="-122"/>
              </a:rPr>
              <a:t>long terme à de faibles niveaux de</a:t>
            </a:r>
          </a:p>
          <a:p>
            <a:pPr>
              <a:spcBef>
                <a:spcPct val="50000"/>
              </a:spcBef>
            </a:pPr>
            <a:r>
              <a:rPr lang="fr-CA" altLang="zh-CN">
                <a:ea typeface="宋体" panose="02010600030101010101" pitchFamily="2" charset="-122"/>
              </a:rPr>
              <a:t>matières dangereuses comme une</a:t>
            </a:r>
          </a:p>
          <a:p>
            <a:pPr>
              <a:spcBef>
                <a:spcPct val="50000"/>
              </a:spcBef>
            </a:pPr>
            <a:r>
              <a:rPr lang="fr-CA" altLang="zh-CN">
                <a:ea typeface="宋体" panose="02010600030101010101" pitchFamily="2" charset="-122"/>
              </a:rPr>
              <a:t>exposition quotidienne à l'air ambiant</a:t>
            </a:r>
          </a:p>
          <a:p>
            <a:pPr>
              <a:spcBef>
                <a:spcPct val="50000"/>
              </a:spcBef>
            </a:pPr>
            <a:r>
              <a:rPr lang="fr-CA" altLang="zh-CN">
                <a:ea typeface="宋体" panose="02010600030101010101" pitchFamily="2" charset="-122"/>
              </a:rPr>
              <a:t>de mauvaise qualité. </a:t>
            </a:r>
            <a:endParaRPr lang="fr-CA"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D62848CE-6E13-407A-971A-8B1BDB79F3F4}" type="slidenum">
              <a:rPr lang="en-CA" altLang="en-US"/>
              <a:pPr/>
              <a:t>14</a:t>
            </a:fld>
            <a:endParaRPr lang="en-CA" altLang="en-US"/>
          </a:p>
        </p:txBody>
      </p:sp>
      <p:sp>
        <p:nvSpPr>
          <p:cNvPr id="137218" name="Rectangle 2"/>
          <p:cNvSpPr>
            <a:spLocks noGrp="1" noChangeArrowheads="1"/>
          </p:cNvSpPr>
          <p:nvPr>
            <p:ph type="title"/>
          </p:nvPr>
        </p:nvSpPr>
        <p:spPr/>
        <p:txBody>
          <a:bodyPr/>
          <a:lstStyle/>
          <a:p>
            <a:pPr algn="ctr"/>
            <a:r>
              <a:rPr lang="fr-CA" altLang="en-US" b="1">
                <a:latin typeface="Arial" panose="020B0604020202020204" pitchFamily="34" charset="0"/>
              </a:rPr>
              <a:t>Les ME: Imputables à quoi?</a:t>
            </a:r>
            <a:endParaRPr lang="en-CA" altLang="en-US" b="1">
              <a:latin typeface="Arial" panose="020B0604020202020204" pitchFamily="34" charset="0"/>
            </a:endParaRPr>
          </a:p>
        </p:txBody>
      </p:sp>
      <p:sp>
        <p:nvSpPr>
          <p:cNvPr id="137219" name="Rectangle 3"/>
          <p:cNvSpPr>
            <a:spLocks noChangeArrowheads="1"/>
          </p:cNvSpPr>
          <p:nvPr/>
        </p:nvSpPr>
        <p:spPr bwMode="auto">
          <a:xfrm>
            <a:off x="457200" y="1600200"/>
            <a:ext cx="8458200" cy="49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fr-CA" altLang="zh-CN">
                <a:ea typeface="宋体" panose="02010600030101010101" pitchFamily="2" charset="-122"/>
              </a:rPr>
              <a:t>Elle peut être attribuable à une faible</a:t>
            </a:r>
          </a:p>
          <a:p>
            <a:pPr>
              <a:spcBef>
                <a:spcPct val="50000"/>
              </a:spcBef>
            </a:pPr>
            <a:r>
              <a:rPr lang="fr-CA" altLang="zh-CN">
                <a:ea typeface="宋体" panose="02010600030101010101" pitchFamily="2" charset="-122"/>
              </a:rPr>
              <a:t>exposition chronique comme</a:t>
            </a:r>
          </a:p>
          <a:p>
            <a:pPr>
              <a:spcBef>
                <a:spcPct val="50000"/>
              </a:spcBef>
            </a:pPr>
            <a:r>
              <a:rPr lang="fr-CA" altLang="zh-CN">
                <a:ea typeface="宋体" panose="02010600030101010101" pitchFamily="2" charset="-122"/>
              </a:rPr>
              <a:t>l'emménagement dans un nouveau bureau</a:t>
            </a:r>
          </a:p>
          <a:p>
            <a:pPr>
              <a:spcBef>
                <a:spcPct val="50000"/>
              </a:spcBef>
            </a:pPr>
            <a:r>
              <a:rPr lang="fr-CA" altLang="zh-CN">
                <a:ea typeface="宋体" panose="02010600030101010101" pitchFamily="2" charset="-122"/>
              </a:rPr>
              <a:t>où il y a d'importantes émissions de</a:t>
            </a:r>
          </a:p>
          <a:p>
            <a:pPr>
              <a:spcBef>
                <a:spcPct val="50000"/>
              </a:spcBef>
            </a:pPr>
            <a:r>
              <a:rPr lang="fr-CA" altLang="zh-CN">
                <a:ea typeface="宋体" panose="02010600030101010101" pitchFamily="2" charset="-122"/>
              </a:rPr>
              <a:t>composés organiques volatils provenant</a:t>
            </a:r>
          </a:p>
          <a:p>
            <a:pPr>
              <a:spcBef>
                <a:spcPct val="50000"/>
              </a:spcBef>
            </a:pPr>
            <a:r>
              <a:rPr lang="fr-CA" altLang="zh-CN">
                <a:ea typeface="宋体" panose="02010600030101010101" pitchFamily="2" charset="-122"/>
              </a:rPr>
              <a:t>des matériaux de construction, du</a:t>
            </a:r>
          </a:p>
          <a:p>
            <a:pPr>
              <a:spcBef>
                <a:spcPct val="50000"/>
              </a:spcBef>
            </a:pPr>
            <a:r>
              <a:rPr lang="fr-CA" altLang="zh-CN">
                <a:ea typeface="宋体" panose="02010600030101010101" pitchFamily="2" charset="-122"/>
              </a:rPr>
              <a:t>mobilier et des tapis.</a:t>
            </a:r>
            <a:r>
              <a:rPr lang="en-US" altLang="zh-CN">
                <a:ea typeface="宋体" panose="02010600030101010101" pitchFamily="2" charset="-122"/>
              </a:rPr>
              <a:t> </a:t>
            </a:r>
            <a:endParaRPr lang="fr-CA"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DB7DA376-349E-4DD9-ABFA-1154CCBB14D9}" type="slidenum">
              <a:rPr lang="en-CA" altLang="en-US"/>
              <a:pPr/>
              <a:t>15</a:t>
            </a:fld>
            <a:endParaRPr lang="en-CA" altLang="en-US"/>
          </a:p>
        </p:txBody>
      </p:sp>
      <p:sp>
        <p:nvSpPr>
          <p:cNvPr id="139266" name="Rectangle 2"/>
          <p:cNvSpPr>
            <a:spLocks noGrp="1" noChangeArrowheads="1"/>
          </p:cNvSpPr>
          <p:nvPr>
            <p:ph type="title"/>
          </p:nvPr>
        </p:nvSpPr>
        <p:spPr/>
        <p:txBody>
          <a:bodyPr/>
          <a:lstStyle/>
          <a:p>
            <a:pPr algn="ctr"/>
            <a:r>
              <a:rPr lang="fr-CA" altLang="en-US" b="1">
                <a:latin typeface="Arial" panose="020B0604020202020204" pitchFamily="34" charset="0"/>
              </a:rPr>
              <a:t>Les ME: Imputables à quoi?</a:t>
            </a:r>
            <a:endParaRPr lang="en-CA" altLang="en-US" b="1">
              <a:latin typeface="Arial" panose="020B0604020202020204" pitchFamily="34" charset="0"/>
            </a:endParaRPr>
          </a:p>
        </p:txBody>
      </p:sp>
      <p:sp>
        <p:nvSpPr>
          <p:cNvPr id="139267" name="Rectangle 3"/>
          <p:cNvSpPr>
            <a:spLocks noChangeArrowheads="1"/>
          </p:cNvSpPr>
          <p:nvPr/>
        </p:nvSpPr>
        <p:spPr bwMode="auto">
          <a:xfrm>
            <a:off x="914400" y="2057400"/>
            <a:ext cx="76200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fr-CA" altLang="zh-CN">
                <a:ea typeface="宋体" panose="02010600030101010101" pitchFamily="2" charset="-122"/>
              </a:rPr>
              <a:t>Enfin, elles peuvent provenir d'une</a:t>
            </a:r>
          </a:p>
          <a:p>
            <a:pPr>
              <a:spcBef>
                <a:spcPct val="50000"/>
              </a:spcBef>
            </a:pPr>
            <a:r>
              <a:rPr lang="fr-CA" altLang="zh-CN">
                <a:ea typeface="宋体" panose="02010600030101010101" pitchFamily="2" charset="-122"/>
              </a:rPr>
              <a:t>seule exposition d'importance comme</a:t>
            </a:r>
          </a:p>
          <a:p>
            <a:pPr>
              <a:spcBef>
                <a:spcPct val="50000"/>
              </a:spcBef>
            </a:pPr>
            <a:r>
              <a:rPr lang="fr-CA" altLang="zh-CN">
                <a:ea typeface="宋体" panose="02010600030101010101" pitchFamily="2" charset="-122"/>
              </a:rPr>
              <a:t>dans les cas d'épanchement de</a:t>
            </a:r>
          </a:p>
          <a:p>
            <a:pPr>
              <a:spcBef>
                <a:spcPct val="50000"/>
              </a:spcBef>
            </a:pPr>
            <a:r>
              <a:rPr lang="fr-CA" altLang="zh-CN">
                <a:ea typeface="宋体" panose="02010600030101010101" pitchFamily="2" charset="-122"/>
              </a:rPr>
              <a:t>produits chimiques.</a:t>
            </a:r>
            <a:endParaRPr lang="fr-CA"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726D370-9868-4702-B095-A940A15F71F4}" type="slidenum">
              <a:rPr lang="en-CA" altLang="en-US"/>
              <a:pPr/>
              <a:t>16</a:t>
            </a:fld>
            <a:endParaRPr lang="en-CA" altLang="en-US"/>
          </a:p>
        </p:txBody>
      </p:sp>
      <p:sp>
        <p:nvSpPr>
          <p:cNvPr id="17410" name="Rectangle 2"/>
          <p:cNvSpPr>
            <a:spLocks noGrp="1" noChangeArrowheads="1"/>
          </p:cNvSpPr>
          <p:nvPr>
            <p:ph type="title"/>
          </p:nvPr>
        </p:nvSpPr>
        <p:spPr/>
        <p:txBody>
          <a:bodyPr/>
          <a:lstStyle/>
          <a:p>
            <a:pPr algn="ctr"/>
            <a:r>
              <a:rPr lang="fr-CA" altLang="en-US" b="1">
                <a:latin typeface="Arial" panose="020B0604020202020204" pitchFamily="34" charset="0"/>
              </a:rPr>
              <a:t>Est-ce nouveau ?</a:t>
            </a:r>
          </a:p>
        </p:txBody>
      </p:sp>
      <p:sp>
        <p:nvSpPr>
          <p:cNvPr id="17411" name="Rectangle 3"/>
          <p:cNvSpPr>
            <a:spLocks noGrp="1" noChangeArrowheads="1"/>
          </p:cNvSpPr>
          <p:nvPr>
            <p:ph type="body" idx="1"/>
          </p:nvPr>
        </p:nvSpPr>
        <p:spPr>
          <a:xfrm>
            <a:off x="609600" y="1981200"/>
            <a:ext cx="7772400" cy="4114800"/>
          </a:xfrm>
        </p:spPr>
        <p:txBody>
          <a:bodyPr/>
          <a:lstStyle/>
          <a:p>
            <a:r>
              <a:rPr lang="fr-CA" altLang="en-US"/>
              <a:t>Depuis le début des années 1900 plusieurs scientifiques ont noté des conséquences immunitaires reliées aux expositions chimiques</a:t>
            </a:r>
          </a:p>
          <a:p>
            <a:r>
              <a:rPr lang="fr-CA" altLang="en-US"/>
              <a:t>Les récentes catastrophes chimiques nationales et internationales ont provoqué un regain d’intérêt dans ce domaine de recherche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7C62876F-6495-481E-860C-1D72855B9110}" type="slidenum">
              <a:rPr lang="en-CA" altLang="en-US"/>
              <a:pPr/>
              <a:t>17</a:t>
            </a:fld>
            <a:endParaRPr lang="en-CA" altLang="en-US"/>
          </a:p>
        </p:txBody>
      </p:sp>
      <p:sp>
        <p:nvSpPr>
          <p:cNvPr id="33794" name="Rectangle 2"/>
          <p:cNvSpPr>
            <a:spLocks noGrp="1" noChangeArrowheads="1"/>
          </p:cNvSpPr>
          <p:nvPr>
            <p:ph type="title"/>
          </p:nvPr>
        </p:nvSpPr>
        <p:spPr/>
        <p:txBody>
          <a:bodyPr/>
          <a:lstStyle/>
          <a:p>
            <a:pPr algn="ctr"/>
            <a:r>
              <a:rPr lang="fr-CA" altLang="en-US" b="1">
                <a:latin typeface="Arial" panose="020B0604020202020204" pitchFamily="34" charset="0"/>
              </a:rPr>
              <a:t>Est-ce nouveau ?</a:t>
            </a:r>
            <a:endParaRPr lang="en-CA" altLang="en-US" b="1">
              <a:latin typeface="Arial" panose="020B0604020202020204" pitchFamily="34" charset="0"/>
            </a:endParaRPr>
          </a:p>
        </p:txBody>
      </p:sp>
      <p:sp>
        <p:nvSpPr>
          <p:cNvPr id="33795" name="Rectangle 3"/>
          <p:cNvSpPr>
            <a:spLocks noChangeArrowheads="1"/>
          </p:cNvSpPr>
          <p:nvPr/>
        </p:nvSpPr>
        <p:spPr bwMode="auto">
          <a:xfrm>
            <a:off x="609600" y="1905000"/>
            <a:ext cx="7924800" cy="374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fr-CA" altLang="en-US"/>
              <a:t>Il est généralement accepté que notre santé soit influencée par l’environnement et qu’un ensemble de maladie est attribuable aux facteurs environnementaux.</a:t>
            </a:r>
          </a:p>
          <a:p>
            <a:pPr>
              <a:spcBef>
                <a:spcPct val="50000"/>
              </a:spcBef>
            </a:pPr>
            <a:r>
              <a:rPr lang="fr-CA" altLang="en-US"/>
              <a:t>Les effets sur le système immunitaire demeurent difficiles à identifier.</a:t>
            </a:r>
            <a:endParaRPr lang="en-CA"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1A4AC473-B891-4FB9-B735-E87742570D82}" type="slidenum">
              <a:rPr lang="en-CA" altLang="en-US"/>
              <a:pPr/>
              <a:t>18</a:t>
            </a:fld>
            <a:endParaRPr lang="en-CA" altLang="en-US"/>
          </a:p>
        </p:txBody>
      </p:sp>
      <p:sp>
        <p:nvSpPr>
          <p:cNvPr id="35842" name="Rectangle 2"/>
          <p:cNvSpPr>
            <a:spLocks noGrp="1" noChangeArrowheads="1"/>
          </p:cNvSpPr>
          <p:nvPr>
            <p:ph type="title"/>
          </p:nvPr>
        </p:nvSpPr>
        <p:spPr/>
        <p:txBody>
          <a:bodyPr/>
          <a:lstStyle/>
          <a:p>
            <a:pPr algn="ctr"/>
            <a:r>
              <a:rPr lang="fr-CA" altLang="en-US" b="1">
                <a:latin typeface="Arial" panose="020B0604020202020204" pitchFamily="34" charset="0"/>
              </a:rPr>
              <a:t>Est-ce nouveau ?</a:t>
            </a:r>
            <a:endParaRPr lang="en-CA" altLang="en-US" b="1">
              <a:latin typeface="Arial" panose="020B0604020202020204" pitchFamily="34" charset="0"/>
            </a:endParaRPr>
          </a:p>
        </p:txBody>
      </p:sp>
      <p:sp>
        <p:nvSpPr>
          <p:cNvPr id="35843" name="Rectangle 3"/>
          <p:cNvSpPr>
            <a:spLocks noChangeArrowheads="1"/>
          </p:cNvSpPr>
          <p:nvPr/>
        </p:nvSpPr>
        <p:spPr bwMode="auto">
          <a:xfrm>
            <a:off x="685800" y="1905000"/>
            <a:ext cx="8001000"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fr-CA" altLang="en-US"/>
              <a:t>Des scientifiques maintiennent que certains produits chimiques affectent notre immunité, augmentant de façon considérable notre prédisposition aux maladies.</a:t>
            </a:r>
          </a:p>
          <a:p>
            <a:pPr>
              <a:spcBef>
                <a:spcPct val="50000"/>
              </a:spcBef>
            </a:pPr>
            <a:r>
              <a:rPr lang="fr-CA" altLang="en-US"/>
              <a:t>Dans certains cas, elle provoquerait des réactions d’hypersensibilité ou d’immunosuppression.</a:t>
            </a:r>
            <a:endParaRPr lang="en-CA"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72ADCF06-CB3A-4112-B957-F27058F0F501}" type="slidenum">
              <a:rPr lang="en-CA" altLang="en-US"/>
              <a:pPr/>
              <a:t>19</a:t>
            </a:fld>
            <a:endParaRPr lang="en-CA" altLang="en-US"/>
          </a:p>
        </p:txBody>
      </p:sp>
      <p:sp>
        <p:nvSpPr>
          <p:cNvPr id="45058" name="Rectangle 2"/>
          <p:cNvSpPr>
            <a:spLocks noGrp="1" noChangeArrowheads="1"/>
          </p:cNvSpPr>
          <p:nvPr>
            <p:ph type="title"/>
          </p:nvPr>
        </p:nvSpPr>
        <p:spPr/>
        <p:txBody>
          <a:bodyPr/>
          <a:lstStyle/>
          <a:p>
            <a:pPr algn="ctr"/>
            <a:r>
              <a:rPr lang="fr-CA" altLang="en-US" b="1">
                <a:latin typeface="Arial" panose="020B0604020202020204" pitchFamily="34" charset="0"/>
              </a:rPr>
              <a:t>Système immunitaire</a:t>
            </a:r>
            <a:endParaRPr lang="en-CA" altLang="en-US" b="1">
              <a:latin typeface="Arial" panose="020B0604020202020204" pitchFamily="34" charset="0"/>
            </a:endParaRPr>
          </a:p>
        </p:txBody>
      </p:sp>
      <p:sp>
        <p:nvSpPr>
          <p:cNvPr id="45059" name="Rectangle 3"/>
          <p:cNvSpPr>
            <a:spLocks noChangeArrowheads="1"/>
          </p:cNvSpPr>
          <p:nvPr/>
        </p:nvSpPr>
        <p:spPr bwMode="auto">
          <a:xfrm>
            <a:off x="685800" y="1981200"/>
            <a:ext cx="77724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fr-CA" altLang="en-US"/>
              <a:t>Lorsque le système immunitaire est endommagé, notre corps ne peut se défendre efficacement contre ses adversaires et devient susceptible aux maladies allant de l’allergie jusqu’au cancer.</a:t>
            </a:r>
            <a:endParaRPr lang="en-CA"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42B9350-C52A-408E-BC42-E4975192A43E}" type="slidenum">
              <a:rPr lang="en-CA" altLang="en-US"/>
              <a:pPr/>
              <a:t>2</a:t>
            </a:fld>
            <a:endParaRPr lang="en-CA" altLang="en-US"/>
          </a:p>
        </p:txBody>
      </p:sp>
      <p:sp>
        <p:nvSpPr>
          <p:cNvPr id="130050" name="Rectangle 2"/>
          <p:cNvSpPr>
            <a:spLocks noGrp="1" noChangeArrowheads="1"/>
          </p:cNvSpPr>
          <p:nvPr>
            <p:ph type="title"/>
          </p:nvPr>
        </p:nvSpPr>
        <p:spPr>
          <a:noFill/>
          <a:ln/>
        </p:spPr>
        <p:txBody>
          <a:bodyPr/>
          <a:lstStyle/>
          <a:p>
            <a:pPr algn="ctr"/>
            <a:r>
              <a:rPr lang="fr-CA" altLang="en-US" sz="4000" b="1">
                <a:latin typeface="Arial" panose="020B0604020202020204" pitchFamily="34" charset="0"/>
              </a:rPr>
              <a:t>Maladies environnementales</a:t>
            </a:r>
            <a:endParaRPr lang="en-CA" altLang="en-US" sz="4000" b="1">
              <a:latin typeface="Arial" panose="020B0604020202020204" pitchFamily="34" charset="0"/>
            </a:endParaRPr>
          </a:p>
        </p:txBody>
      </p:sp>
      <p:sp>
        <p:nvSpPr>
          <p:cNvPr id="130051" name="Rectangle 3"/>
          <p:cNvSpPr>
            <a:spLocks noChangeArrowheads="1"/>
          </p:cNvSpPr>
          <p:nvPr/>
        </p:nvSpPr>
        <p:spPr bwMode="auto">
          <a:xfrm>
            <a:off x="762000" y="22860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endParaRPr lang="en-US" altLang="en-US"/>
          </a:p>
        </p:txBody>
      </p:sp>
      <p:sp>
        <p:nvSpPr>
          <p:cNvPr id="130052" name="Rectangle 4"/>
          <p:cNvSpPr>
            <a:spLocks noChangeArrowheads="1"/>
          </p:cNvSpPr>
          <p:nvPr/>
        </p:nvSpPr>
        <p:spPr bwMode="auto">
          <a:xfrm>
            <a:off x="762000" y="3505200"/>
            <a:ext cx="723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30053" name="Object 5"/>
          <p:cNvGraphicFramePr>
            <a:graphicFrameLocks noGrp="1" noChangeAspect="1"/>
          </p:cNvGraphicFramePr>
          <p:nvPr>
            <p:ph idx="1"/>
          </p:nvPr>
        </p:nvGraphicFramePr>
        <p:xfrm>
          <a:off x="381000" y="2362200"/>
          <a:ext cx="2763838" cy="2971800"/>
        </p:xfrm>
        <a:graphic>
          <a:graphicData uri="http://schemas.openxmlformats.org/presentationml/2006/ole">
            <mc:AlternateContent xmlns:mc="http://schemas.openxmlformats.org/markup-compatibility/2006">
              <mc:Choice xmlns:v="urn:schemas-microsoft-com:vml" Requires="v">
                <p:oleObj spid="_x0000_s130058" name="Clip" r:id="rId4" imgW="3025440" imgH="3252600" progId="MS_ClipArt_Gallery.2">
                  <p:embed/>
                </p:oleObj>
              </mc:Choice>
              <mc:Fallback>
                <p:oleObj name="Clip" r:id="rId4" imgW="3025440" imgH="325260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62200"/>
                        <a:ext cx="2763838"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54" name="Rectangle 6"/>
          <p:cNvSpPr>
            <a:spLocks noChangeArrowheads="1"/>
          </p:cNvSpPr>
          <p:nvPr/>
        </p:nvSpPr>
        <p:spPr bwMode="auto">
          <a:xfrm>
            <a:off x="3352800" y="1905000"/>
            <a:ext cx="55626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fr-CA" altLang="en-US" u="sng"/>
              <a:t>SAVIEZ-VOUS QUE:</a:t>
            </a:r>
          </a:p>
          <a:p>
            <a:endParaRPr lang="fr-CA" altLang="en-US"/>
          </a:p>
          <a:p>
            <a:r>
              <a:rPr lang="fr-CA" altLang="en-US"/>
              <a:t>Aujourd’hui, on passe plus de 80% de notre temps à l’intérieur d’un édifice.</a:t>
            </a:r>
          </a:p>
          <a:p>
            <a:endParaRPr lang="fr-CA" altLang="en-US"/>
          </a:p>
          <a:p>
            <a:r>
              <a:rPr lang="fr-CA" altLang="zh-CN">
                <a:ea typeface="宋体" panose="02010600030101010101" pitchFamily="2" charset="-122"/>
              </a:rPr>
              <a:t>L’air ambiant de l’intérieur est 5 fois plus pollué que celle de l’extérieur. </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30053"/>
                                        </p:tgtEl>
                                        <p:attrNameLst>
                                          <p:attrName>style.visibility</p:attrName>
                                        </p:attrNameLst>
                                      </p:cBhvr>
                                      <p:to>
                                        <p:strVal val="visible"/>
                                      </p:to>
                                    </p:set>
                                    <p:anim calcmode="lin" valueType="num">
                                      <p:cBhvr additive="base">
                                        <p:cTn id="7" dur="500" fill="hold"/>
                                        <p:tgtEl>
                                          <p:spTgt spid="130053"/>
                                        </p:tgtEl>
                                        <p:attrNameLst>
                                          <p:attrName>ppt_x</p:attrName>
                                        </p:attrNameLst>
                                      </p:cBhvr>
                                      <p:tavLst>
                                        <p:tav tm="0">
                                          <p:val>
                                            <p:strVal val="0-#ppt_w/2"/>
                                          </p:val>
                                        </p:tav>
                                        <p:tav tm="100000">
                                          <p:val>
                                            <p:strVal val="#ppt_x"/>
                                          </p:val>
                                        </p:tav>
                                      </p:tavLst>
                                    </p:anim>
                                    <p:anim calcmode="lin" valueType="num">
                                      <p:cBhvr additive="base">
                                        <p:cTn id="8" dur="500" fill="hold"/>
                                        <p:tgtEl>
                                          <p:spTgt spid="130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373F36B8-9A7F-4764-B676-361B18382B86}" type="slidenum">
              <a:rPr lang="en-CA" altLang="en-US"/>
              <a:pPr/>
              <a:t>20</a:t>
            </a:fld>
            <a:endParaRPr lang="en-CA" altLang="en-US"/>
          </a:p>
        </p:txBody>
      </p:sp>
      <p:sp>
        <p:nvSpPr>
          <p:cNvPr id="65538" name="Rectangle 2"/>
          <p:cNvSpPr>
            <a:spLocks noGrp="1" noChangeArrowheads="1"/>
          </p:cNvSpPr>
          <p:nvPr>
            <p:ph type="title"/>
          </p:nvPr>
        </p:nvSpPr>
        <p:spPr/>
        <p:txBody>
          <a:bodyPr/>
          <a:lstStyle/>
          <a:p>
            <a:pPr algn="ctr">
              <a:tabLst>
                <a:tab pos="849313" algn="l"/>
              </a:tabLst>
            </a:pPr>
            <a:r>
              <a:rPr lang="fr-CA" altLang="en-US" sz="3800" b="1">
                <a:latin typeface="Arial" panose="020B0604020202020204" pitchFamily="34" charset="0"/>
              </a:rPr>
              <a:t>Immunité et blessure chimique</a:t>
            </a:r>
            <a:endParaRPr lang="en-CA" altLang="en-US" sz="3800" b="1">
              <a:latin typeface="Arial" panose="020B0604020202020204" pitchFamily="34" charset="0"/>
            </a:endParaRPr>
          </a:p>
        </p:txBody>
      </p:sp>
      <p:sp>
        <p:nvSpPr>
          <p:cNvPr id="65539" name="Rectangle 3"/>
          <p:cNvSpPr>
            <a:spLocks noChangeArrowheads="1"/>
          </p:cNvSpPr>
          <p:nvPr/>
        </p:nvSpPr>
        <p:spPr bwMode="auto">
          <a:xfrm>
            <a:off x="990600" y="2057400"/>
            <a:ext cx="74676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fr-CA" altLang="en-US"/>
              <a:t>Des études ont démontrées que notre système immunitaire peut être sérieusement compromis par l’exposition aux produits chimiques de deux façons:</a:t>
            </a:r>
            <a:endParaRPr lang="en-CA"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05AC8078-C086-40E0-B8DA-963A177EF16D}" type="slidenum">
              <a:rPr lang="en-CA" altLang="en-US"/>
              <a:pPr/>
              <a:t>21</a:t>
            </a:fld>
            <a:endParaRPr lang="en-CA" altLang="en-US"/>
          </a:p>
        </p:txBody>
      </p:sp>
      <p:sp>
        <p:nvSpPr>
          <p:cNvPr id="111618" name="Rectangle 2"/>
          <p:cNvSpPr>
            <a:spLocks noGrp="1" noChangeArrowheads="1"/>
          </p:cNvSpPr>
          <p:nvPr>
            <p:ph type="title"/>
          </p:nvPr>
        </p:nvSpPr>
        <p:spPr/>
        <p:txBody>
          <a:bodyPr/>
          <a:lstStyle/>
          <a:p>
            <a:pPr algn="ctr">
              <a:tabLst>
                <a:tab pos="849313" algn="l"/>
              </a:tabLst>
            </a:pPr>
            <a:r>
              <a:rPr lang="fr-CA" altLang="en-US" sz="3800" b="1">
                <a:latin typeface="Arial" panose="020B0604020202020204" pitchFamily="34" charset="0"/>
              </a:rPr>
              <a:t>Immunité et blessure chimique</a:t>
            </a:r>
            <a:endParaRPr lang="en-CA" altLang="en-US" sz="3800" b="1">
              <a:latin typeface="Arial" panose="020B0604020202020204" pitchFamily="34" charset="0"/>
            </a:endParaRPr>
          </a:p>
        </p:txBody>
      </p:sp>
      <p:sp>
        <p:nvSpPr>
          <p:cNvPr id="111619" name="Rectangle 3"/>
          <p:cNvSpPr>
            <a:spLocks noChangeArrowheads="1"/>
          </p:cNvSpPr>
          <p:nvPr/>
        </p:nvSpPr>
        <p:spPr bwMode="auto">
          <a:xfrm>
            <a:off x="609600" y="2057400"/>
            <a:ext cx="82296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buFontTx/>
              <a:buAutoNum type="arabicParenR"/>
            </a:pPr>
            <a:r>
              <a:rPr lang="fr-CA" altLang="en-US"/>
              <a:t>  En provoquant des réactions d’hypersensibilisation qui incluent les allergies, ou</a:t>
            </a:r>
          </a:p>
          <a:p>
            <a:pPr>
              <a:buFontTx/>
              <a:buAutoNum type="arabicParenR"/>
            </a:pPr>
            <a:endParaRPr lang="fr-CA" altLang="en-US"/>
          </a:p>
          <a:p>
            <a:pPr>
              <a:buFontTx/>
              <a:buAutoNum type="arabicParenR"/>
            </a:pPr>
            <a:r>
              <a:rPr lang="fr-CA" altLang="en-US"/>
              <a:t>  En provoquant l’immunosuppression, un affaiblissement de nos fonctions du système immunitaire.</a:t>
            </a:r>
            <a:endParaRPr lang="en-CA"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D9B381E6-1614-468B-9AA6-3B0BBBD15DA6}" type="slidenum">
              <a:rPr lang="en-CA" altLang="en-US"/>
              <a:pPr/>
              <a:t>22</a:t>
            </a:fld>
            <a:endParaRPr lang="en-CA" altLang="en-US"/>
          </a:p>
        </p:txBody>
      </p:sp>
      <p:sp>
        <p:nvSpPr>
          <p:cNvPr id="68610" name="Rectangle 2"/>
          <p:cNvSpPr>
            <a:spLocks noGrp="1" noChangeArrowheads="1"/>
          </p:cNvSpPr>
          <p:nvPr>
            <p:ph type="title"/>
          </p:nvPr>
        </p:nvSpPr>
        <p:spPr/>
        <p:txBody>
          <a:bodyPr/>
          <a:lstStyle/>
          <a:p>
            <a:pPr algn="ctr"/>
            <a:r>
              <a:rPr lang="fr-CA" altLang="en-US" b="1">
                <a:latin typeface="Arial" panose="020B0604020202020204" pitchFamily="34" charset="0"/>
              </a:rPr>
              <a:t>ME: Qui est à risque ?</a:t>
            </a:r>
          </a:p>
        </p:txBody>
      </p:sp>
      <p:sp>
        <p:nvSpPr>
          <p:cNvPr id="68611" name="Rectangle 3"/>
          <p:cNvSpPr>
            <a:spLocks noChangeArrowheads="1"/>
          </p:cNvSpPr>
          <p:nvPr/>
        </p:nvSpPr>
        <p:spPr bwMode="auto">
          <a:xfrm>
            <a:off x="1066800" y="1981200"/>
            <a:ext cx="74676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fr-CA" altLang="en-US"/>
              <a:t>Plusieurs études ont démontré un ratio consistant d’impact sur les femmes comparativement aux hommes de 4 pour 1.</a:t>
            </a:r>
          </a:p>
          <a:p>
            <a:endParaRPr lang="fr-CA" altLang="en-US"/>
          </a:p>
          <a:p>
            <a:r>
              <a:rPr lang="fr-CA" altLang="en-US"/>
              <a:t>L’âge moyen pour l’apparition des premiers symptômes se situe dans la quarantaine.</a:t>
            </a:r>
            <a:endParaRPr lang="en-CA"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A14B2DC9-A3ED-4565-B882-DA8F4D55F7A5}" type="slidenum">
              <a:rPr lang="en-CA" altLang="en-US"/>
              <a:pPr/>
              <a:t>23</a:t>
            </a:fld>
            <a:endParaRPr lang="en-CA" altLang="en-US"/>
          </a:p>
        </p:txBody>
      </p:sp>
      <p:sp>
        <p:nvSpPr>
          <p:cNvPr id="69634" name="Rectangle 2"/>
          <p:cNvSpPr>
            <a:spLocks noGrp="1" noChangeArrowheads="1"/>
          </p:cNvSpPr>
          <p:nvPr>
            <p:ph type="title"/>
          </p:nvPr>
        </p:nvSpPr>
        <p:spPr/>
        <p:txBody>
          <a:bodyPr/>
          <a:lstStyle/>
          <a:p>
            <a:pPr algn="ctr"/>
            <a:r>
              <a:rPr lang="fr-CA" altLang="en-US" b="1">
                <a:latin typeface="Arial" panose="020B0604020202020204" pitchFamily="34" charset="0"/>
              </a:rPr>
              <a:t>ME: Qui est à risque ?</a:t>
            </a:r>
            <a:endParaRPr lang="en-CA" altLang="en-US" b="1">
              <a:latin typeface="Arial" panose="020B0604020202020204" pitchFamily="34" charset="0"/>
            </a:endParaRPr>
          </a:p>
        </p:txBody>
      </p:sp>
      <p:sp>
        <p:nvSpPr>
          <p:cNvPr id="69636" name="Rectangle 4"/>
          <p:cNvSpPr>
            <a:spLocks noChangeArrowheads="1"/>
          </p:cNvSpPr>
          <p:nvPr/>
        </p:nvSpPr>
        <p:spPr bwMode="auto">
          <a:xfrm>
            <a:off x="685800" y="1828800"/>
            <a:ext cx="80010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fr-CA" altLang="en-US"/>
              <a:t>«L’âge, l’hérédité, les maladies préexistantes, les habitudes de vie, la diète, les drogues ainsi que le stress peut accroître l’impact sur notre immunité d’une exposition chimique et ainsi augmenter notre vulnérabilité aux maladies.»</a:t>
            </a:r>
          </a:p>
          <a:p>
            <a:pPr eaLnBrk="1" hangingPunct="1"/>
            <a:endParaRPr lang="fr-CA" altLang="en-US"/>
          </a:p>
          <a:p>
            <a:pPr eaLnBrk="1" hangingPunct="1"/>
            <a:r>
              <a:rPr lang="fr-CA" altLang="en-US" sz="1600"/>
              <a:t>Michael Luster, </a:t>
            </a:r>
            <a:r>
              <a:rPr lang="fr-CA" altLang="zh-CN" sz="1600">
                <a:ea typeface="宋体" panose="02010600030101010101" pitchFamily="2" charset="-122"/>
              </a:rPr>
              <a:t>Chef du Environmental Immunology and Neurobiology Section, National Institutes of Health des États Unis</a:t>
            </a:r>
            <a:r>
              <a:rPr lang="fr-CA" altLang="en-US" sz="160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6F493A96-7F9C-4013-BCC0-DC0448CFADE0}" type="slidenum">
              <a:rPr lang="en-CA" altLang="en-US"/>
              <a:pPr/>
              <a:t>24</a:t>
            </a:fld>
            <a:endParaRPr lang="en-CA" altLang="en-US"/>
          </a:p>
        </p:txBody>
      </p:sp>
      <p:sp>
        <p:nvSpPr>
          <p:cNvPr id="80898" name="Rectangle 2"/>
          <p:cNvSpPr>
            <a:spLocks noGrp="1" noChangeArrowheads="1"/>
          </p:cNvSpPr>
          <p:nvPr>
            <p:ph type="title"/>
          </p:nvPr>
        </p:nvSpPr>
        <p:spPr/>
        <p:txBody>
          <a:bodyPr/>
          <a:lstStyle/>
          <a:p>
            <a:pPr algn="ctr"/>
            <a:r>
              <a:rPr lang="fr-CA" altLang="en-US" b="1">
                <a:latin typeface="Arial" panose="020B0604020202020204" pitchFamily="34" charset="0"/>
              </a:rPr>
              <a:t>ME: Qui est à risque ?</a:t>
            </a:r>
            <a:endParaRPr lang="en-CA" altLang="en-US" b="1">
              <a:latin typeface="Arial" panose="020B0604020202020204" pitchFamily="34" charset="0"/>
            </a:endParaRPr>
          </a:p>
        </p:txBody>
      </p:sp>
      <p:sp>
        <p:nvSpPr>
          <p:cNvPr id="80899" name="Rectangle 3"/>
          <p:cNvSpPr>
            <a:spLocks noChangeArrowheads="1"/>
          </p:cNvSpPr>
          <p:nvPr/>
        </p:nvSpPr>
        <p:spPr bwMode="auto">
          <a:xfrm>
            <a:off x="685800" y="1752600"/>
            <a:ext cx="8001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fr-CA" altLang="en-US"/>
              <a:t>«Du médecin de famille qui affirme «c’est dans votre tête» jusqu’à la recherche médicale qui a historiquement concentré sur les hommes, les préjugés de la profession médicale peuvent influencer la qualité de vos soins.»</a:t>
            </a:r>
          </a:p>
          <a:p>
            <a:pPr eaLnBrk="1" hangingPunct="1"/>
            <a:endParaRPr lang="en-CA" altLang="en-US"/>
          </a:p>
          <a:p>
            <a:pPr eaLnBrk="1" hangingPunct="1"/>
            <a:r>
              <a:rPr lang="en-CA" altLang="en-US" sz="1600"/>
              <a:t>Lila A. Wallis, M.D., </a:t>
            </a:r>
            <a:r>
              <a:rPr lang="fr-CA" altLang="en-US" sz="1600"/>
              <a:t>professeure clinicienne de médecine, Cornell University Medical College, New York, et directrice du projet American Medical Women's Association's Advanced Curriculum on Women's Health</a:t>
            </a:r>
            <a:r>
              <a:rPr lang="en-CA" altLang="en-US" sz="160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7CDA944-FA0E-4E31-925A-EDCAE2042537}" type="slidenum">
              <a:rPr lang="en-CA" altLang="en-US"/>
              <a:pPr/>
              <a:t>25</a:t>
            </a:fld>
            <a:endParaRPr lang="en-CA" altLang="en-US"/>
          </a:p>
        </p:txBody>
      </p:sp>
      <p:sp>
        <p:nvSpPr>
          <p:cNvPr id="74754" name="Rectangle 2"/>
          <p:cNvSpPr>
            <a:spLocks noGrp="1" noChangeArrowheads="1"/>
          </p:cNvSpPr>
          <p:nvPr>
            <p:ph type="title"/>
          </p:nvPr>
        </p:nvSpPr>
        <p:spPr/>
        <p:txBody>
          <a:bodyPr/>
          <a:lstStyle/>
          <a:p>
            <a:pPr algn="ctr"/>
            <a:r>
              <a:rPr lang="fr-CA" altLang="en-US" b="1">
                <a:latin typeface="Arial" panose="020B0604020202020204" pitchFamily="34" charset="0"/>
              </a:rPr>
              <a:t>Limites d’exposition</a:t>
            </a:r>
            <a:r>
              <a:rPr lang="en-CA" altLang="en-US" b="1">
                <a:latin typeface="Arial" panose="020B0604020202020204" pitchFamily="34" charset="0"/>
              </a:rPr>
              <a:t> </a:t>
            </a:r>
          </a:p>
        </p:txBody>
      </p:sp>
      <p:graphicFrame>
        <p:nvGraphicFramePr>
          <p:cNvPr id="74758" name="Object 6"/>
          <p:cNvGraphicFramePr>
            <a:graphicFrameLocks noGrp="1" noChangeAspect="1"/>
          </p:cNvGraphicFramePr>
          <p:nvPr>
            <p:ph idx="1"/>
          </p:nvPr>
        </p:nvGraphicFramePr>
        <p:xfrm>
          <a:off x="914400" y="1752600"/>
          <a:ext cx="7094538" cy="5365750"/>
        </p:xfrm>
        <a:graphic>
          <a:graphicData uri="http://schemas.openxmlformats.org/presentationml/2006/ole">
            <mc:AlternateContent xmlns:mc="http://schemas.openxmlformats.org/markup-compatibility/2006">
              <mc:Choice xmlns:v="urn:schemas-microsoft-com:vml" Requires="v">
                <p:oleObj spid="_x0000_s74763" name="Document" r:id="rId3" imgW="6262964" imgH="4737154" progId="Word.Document.8">
                  <p:embed/>
                </p:oleObj>
              </mc:Choice>
              <mc:Fallback>
                <p:oleObj name="Document" r:id="rId3" imgW="6262964" imgH="4737154"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7094538" cy="536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57B195D-EE18-4039-BAD9-364CFD36483F}" type="slidenum">
              <a:rPr lang="en-CA" altLang="en-US"/>
              <a:pPr/>
              <a:t>26</a:t>
            </a:fld>
            <a:endParaRPr lang="en-CA" altLang="en-US"/>
          </a:p>
        </p:txBody>
      </p:sp>
      <p:sp>
        <p:nvSpPr>
          <p:cNvPr id="82948" name="Rectangle 4"/>
          <p:cNvSpPr>
            <a:spLocks noGrp="1" noChangeArrowheads="1"/>
          </p:cNvSpPr>
          <p:nvPr>
            <p:ph type="title"/>
          </p:nvPr>
        </p:nvSpPr>
        <p:spPr/>
        <p:txBody>
          <a:bodyPr/>
          <a:lstStyle/>
          <a:p>
            <a:pPr algn="ctr"/>
            <a:r>
              <a:rPr lang="fr-CA" altLang="en-US" b="1">
                <a:latin typeface="Arial" panose="020B0604020202020204" pitchFamily="34" charset="0"/>
              </a:rPr>
              <a:t>Limites d’exposition</a:t>
            </a:r>
            <a:endParaRPr lang="en-CA" altLang="en-US" b="1">
              <a:latin typeface="Arial" panose="020B0604020202020204" pitchFamily="34" charset="0"/>
            </a:endParaRPr>
          </a:p>
        </p:txBody>
      </p:sp>
      <p:sp>
        <p:nvSpPr>
          <p:cNvPr id="82955" name="Rectangle 11"/>
          <p:cNvSpPr>
            <a:spLocks noChangeArrowheads="1"/>
          </p:cNvSpPr>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2954" name="Object 10"/>
          <p:cNvGraphicFramePr>
            <a:graphicFrameLocks noChangeAspect="1"/>
          </p:cNvGraphicFramePr>
          <p:nvPr/>
        </p:nvGraphicFramePr>
        <p:xfrm>
          <a:off x="381000" y="1905000"/>
          <a:ext cx="2676525" cy="4191000"/>
        </p:xfrm>
        <a:graphic>
          <a:graphicData uri="http://schemas.openxmlformats.org/presentationml/2006/ole">
            <mc:AlternateContent xmlns:mc="http://schemas.openxmlformats.org/markup-compatibility/2006">
              <mc:Choice xmlns:v="urn:schemas-microsoft-com:vml" Requires="v">
                <p:oleObj spid="_x0000_s82961" name="Image Document" r:id="rId3" imgW="1148824" imgH="614454" progId="Imaging.Document">
                  <p:embed/>
                </p:oleObj>
              </mc:Choice>
              <mc:Fallback>
                <p:oleObj name="Image Document" r:id="rId3" imgW="1148824" imgH="614454" progId="Imaging.Document">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2676525"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57" name="Text Box 13"/>
          <p:cNvSpPr txBox="1">
            <a:spLocks noChangeArrowheads="1"/>
          </p:cNvSpPr>
          <p:nvPr/>
        </p:nvSpPr>
        <p:spPr bwMode="auto">
          <a:xfrm>
            <a:off x="3429000" y="1752600"/>
            <a:ext cx="556260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A" altLang="zh-CN" sz="3000">
                <a:ea typeface="宋体" panose="02010600030101010101" pitchFamily="2" charset="-122"/>
              </a:rPr>
              <a:t>Autrefois, le canari était la seule alarme des mineurs car ce petit oiseau les avertissait des accumulations dangereuses de gaz. Si le canari perdait connaissance et tombait de son perchoir, c'était le signal qu'il fallait évacuer la mine…et vite</a:t>
            </a:r>
            <a:r>
              <a:rPr lang="en-US" altLang="zh-CN" sz="3000">
                <a:ea typeface="宋体" panose="02010600030101010101" pitchFamily="2" charset="-122"/>
              </a:rPr>
              <a:t> </a:t>
            </a:r>
            <a:endParaRPr lang="en-CA" altLang="en-US" sz="3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4F09DF-C7F2-4625-966D-EE0E209AD5E2}" type="slidenum">
              <a:rPr lang="en-CA" altLang="en-US"/>
              <a:pPr/>
              <a:t>27</a:t>
            </a:fld>
            <a:endParaRPr lang="en-CA" altLang="en-US"/>
          </a:p>
        </p:txBody>
      </p:sp>
      <p:sp>
        <p:nvSpPr>
          <p:cNvPr id="87042" name="Rectangle 2"/>
          <p:cNvSpPr>
            <a:spLocks noGrp="1" noChangeArrowheads="1"/>
          </p:cNvSpPr>
          <p:nvPr>
            <p:ph type="title"/>
          </p:nvPr>
        </p:nvSpPr>
        <p:spPr/>
        <p:txBody>
          <a:bodyPr/>
          <a:lstStyle/>
          <a:p>
            <a:pPr algn="ctr"/>
            <a:r>
              <a:rPr lang="fr-CA" altLang="en-US" b="1">
                <a:latin typeface="Arial" panose="020B0604020202020204" pitchFamily="34" charset="0"/>
              </a:rPr>
              <a:t>Limites d’exposition</a:t>
            </a:r>
            <a:endParaRPr lang="en-CA" altLang="en-US" b="1">
              <a:latin typeface="Arial" panose="020B0604020202020204" pitchFamily="34" charset="0"/>
            </a:endParaRPr>
          </a:p>
        </p:txBody>
      </p:sp>
      <p:sp>
        <p:nvSpPr>
          <p:cNvPr id="87043" name="Rectangle 3"/>
          <p:cNvSpPr>
            <a:spLocks noChangeArrowheads="1"/>
          </p:cNvSpPr>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7044" name="Object 4"/>
          <p:cNvGraphicFramePr>
            <a:graphicFrameLocks noChangeAspect="1"/>
          </p:cNvGraphicFramePr>
          <p:nvPr/>
        </p:nvGraphicFramePr>
        <p:xfrm>
          <a:off x="914400" y="1905000"/>
          <a:ext cx="2676525" cy="4191000"/>
        </p:xfrm>
        <a:graphic>
          <a:graphicData uri="http://schemas.openxmlformats.org/presentationml/2006/ole">
            <mc:AlternateContent xmlns:mc="http://schemas.openxmlformats.org/markup-compatibility/2006">
              <mc:Choice xmlns:v="urn:schemas-microsoft-com:vml" Requires="v">
                <p:oleObj spid="_x0000_s87049" name="Image Document" r:id="rId3" imgW="1148824" imgH="614454" progId="Imaging.Document">
                  <p:embed/>
                </p:oleObj>
              </mc:Choice>
              <mc:Fallback>
                <p:oleObj name="Image Document" r:id="rId3" imgW="1148824" imgH="614454" progId="Imaging.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5000"/>
                        <a:ext cx="2676525"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45" name="Text Box 5"/>
          <p:cNvSpPr txBox="1">
            <a:spLocks noChangeArrowheads="1"/>
          </p:cNvSpPr>
          <p:nvPr/>
        </p:nvSpPr>
        <p:spPr bwMode="auto">
          <a:xfrm>
            <a:off x="4038600" y="2133600"/>
            <a:ext cx="44958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A" altLang="en-US"/>
              <a:t>Les victimes des maladies environnementales sont t’elles les canaries de nos milieux de travail?</a:t>
            </a:r>
            <a:endParaRPr lang="en-CA"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6304D96A-F79E-4715-8710-C3A65A4F0506}" type="slidenum">
              <a:rPr lang="en-CA" altLang="en-US"/>
              <a:pPr/>
              <a:t>28</a:t>
            </a:fld>
            <a:endParaRPr lang="en-CA" altLang="en-US"/>
          </a:p>
        </p:txBody>
      </p:sp>
      <p:sp>
        <p:nvSpPr>
          <p:cNvPr id="88066" name="Rectangle 2"/>
          <p:cNvSpPr>
            <a:spLocks noGrp="1" noChangeArrowheads="1"/>
          </p:cNvSpPr>
          <p:nvPr>
            <p:ph type="title"/>
          </p:nvPr>
        </p:nvSpPr>
        <p:spPr/>
        <p:txBody>
          <a:bodyPr/>
          <a:lstStyle/>
          <a:p>
            <a:pPr algn="ctr"/>
            <a:r>
              <a:rPr lang="fr-CA" altLang="en-US" b="1">
                <a:latin typeface="Arial" panose="020B0604020202020204" pitchFamily="34" charset="0"/>
              </a:rPr>
              <a:t>Symptômes connus</a:t>
            </a:r>
            <a:r>
              <a:rPr lang="en-CA" altLang="en-US" b="1">
                <a:latin typeface="Arial" panose="020B0604020202020204" pitchFamily="34" charset="0"/>
              </a:rPr>
              <a:t> </a:t>
            </a:r>
          </a:p>
        </p:txBody>
      </p:sp>
      <p:sp>
        <p:nvSpPr>
          <p:cNvPr id="88067" name="Rectangle 3"/>
          <p:cNvSpPr>
            <a:spLocks noChangeArrowheads="1"/>
          </p:cNvSpPr>
          <p:nvPr/>
        </p:nvSpPr>
        <p:spPr bwMode="auto">
          <a:xfrm>
            <a:off x="457200" y="1600200"/>
            <a:ext cx="86868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fr-CA" altLang="en-US" u="sng"/>
              <a:t>Non spécifiques</a:t>
            </a:r>
          </a:p>
          <a:p>
            <a:r>
              <a:rPr lang="fr-CA" altLang="en-US"/>
              <a:t>Maux de tête, fatigue, insomnie, faiblesse, changement de poids, perte de mémoire, cernes sous les yeux</a:t>
            </a:r>
          </a:p>
          <a:p>
            <a:r>
              <a:rPr lang="fr-CA" altLang="en-US" u="sng"/>
              <a:t>Neuromusculaires</a:t>
            </a:r>
          </a:p>
          <a:p>
            <a:r>
              <a:rPr lang="fr-CA" altLang="en-US"/>
              <a:t>Engourdissements, mauvaise coordination, étourdissements, manque de concentration, tremblements, troubles visuels, syncope, spasmes musculaires, douleurs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A616352A-328D-44EF-9505-B25CC63C9F5E}" type="slidenum">
              <a:rPr lang="en-CA" altLang="en-US"/>
              <a:pPr/>
              <a:t>29</a:t>
            </a:fld>
            <a:endParaRPr lang="en-CA" altLang="en-US"/>
          </a:p>
        </p:txBody>
      </p:sp>
      <p:sp>
        <p:nvSpPr>
          <p:cNvPr id="89090" name="Rectangle 2"/>
          <p:cNvSpPr>
            <a:spLocks noGrp="1" noChangeArrowheads="1"/>
          </p:cNvSpPr>
          <p:nvPr>
            <p:ph type="title"/>
          </p:nvPr>
        </p:nvSpPr>
        <p:spPr/>
        <p:txBody>
          <a:bodyPr/>
          <a:lstStyle/>
          <a:p>
            <a:pPr algn="ctr"/>
            <a:r>
              <a:rPr lang="fr-CA" altLang="en-US" b="1">
                <a:latin typeface="Arial" panose="020B0604020202020204" pitchFamily="34" charset="0"/>
              </a:rPr>
              <a:t>Symptômes connus</a:t>
            </a:r>
            <a:endParaRPr lang="en-CA" altLang="en-US" b="1">
              <a:latin typeface="Arial" panose="020B0604020202020204" pitchFamily="34" charset="0"/>
            </a:endParaRPr>
          </a:p>
        </p:txBody>
      </p:sp>
      <p:sp>
        <p:nvSpPr>
          <p:cNvPr id="89091" name="Rectangle 3"/>
          <p:cNvSpPr>
            <a:spLocks noChangeArrowheads="1"/>
          </p:cNvSpPr>
          <p:nvPr/>
        </p:nvSpPr>
        <p:spPr bwMode="auto">
          <a:xfrm>
            <a:off x="457200" y="1600200"/>
            <a:ext cx="83058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fr-CA" altLang="en-US" u="sng"/>
              <a:t>Cutanés</a:t>
            </a:r>
          </a:p>
          <a:p>
            <a:r>
              <a:rPr lang="fr-CA" altLang="en-US"/>
              <a:t>Éruptions, enflure du visage, sensation de brûlure, eczéma</a:t>
            </a:r>
          </a:p>
          <a:p>
            <a:r>
              <a:rPr lang="fr-CA" altLang="en-US" u="sng"/>
              <a:t>Cardio‑vasculaires</a:t>
            </a:r>
          </a:p>
          <a:p>
            <a:r>
              <a:rPr lang="fr-CA" altLang="en-US"/>
              <a:t>Douleurs dans poitrine, hypertension, oedème</a:t>
            </a:r>
          </a:p>
          <a:p>
            <a:r>
              <a:rPr lang="fr-CA" altLang="en-US" u="sng"/>
              <a:t>Respiratoires</a:t>
            </a:r>
          </a:p>
          <a:p>
            <a:r>
              <a:rPr lang="fr-CA" altLang="en-US"/>
              <a:t>Toux, voix enrouée, otite récurrente, rhinite, infection respiratoire récurrente, asthme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6ABDC3-19EF-4BFC-8B64-AD8A73AD74FB}" type="slidenum">
              <a:rPr lang="en-CA" altLang="en-US"/>
              <a:pPr/>
              <a:t>3</a:t>
            </a:fld>
            <a:endParaRPr lang="en-CA" altLang="en-US"/>
          </a:p>
        </p:txBody>
      </p:sp>
      <p:sp>
        <p:nvSpPr>
          <p:cNvPr id="107522" name="Rectangle 2"/>
          <p:cNvSpPr>
            <a:spLocks noGrp="1" noChangeArrowheads="1"/>
          </p:cNvSpPr>
          <p:nvPr>
            <p:ph type="title"/>
          </p:nvPr>
        </p:nvSpPr>
        <p:spPr>
          <a:noFill/>
          <a:ln/>
        </p:spPr>
        <p:txBody>
          <a:bodyPr/>
          <a:lstStyle/>
          <a:p>
            <a:pPr algn="ctr"/>
            <a:r>
              <a:rPr lang="fr-CA" altLang="en-US" sz="4000" b="1">
                <a:latin typeface="Arial" panose="020B0604020202020204" pitchFamily="34" charset="0"/>
              </a:rPr>
              <a:t>Maladies environnementales</a:t>
            </a:r>
            <a:endParaRPr lang="en-CA" altLang="en-US" sz="4000" b="1">
              <a:latin typeface="Arial" panose="020B0604020202020204" pitchFamily="34" charset="0"/>
            </a:endParaRPr>
          </a:p>
        </p:txBody>
      </p:sp>
      <p:sp>
        <p:nvSpPr>
          <p:cNvPr id="107523" name="Rectangle 3"/>
          <p:cNvSpPr>
            <a:spLocks noChangeArrowheads="1"/>
          </p:cNvSpPr>
          <p:nvPr/>
        </p:nvSpPr>
        <p:spPr bwMode="auto">
          <a:xfrm>
            <a:off x="762000" y="22860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endParaRPr lang="en-US" altLang="en-US"/>
          </a:p>
        </p:txBody>
      </p:sp>
      <p:sp>
        <p:nvSpPr>
          <p:cNvPr id="107524" name="Rectangle 4"/>
          <p:cNvSpPr>
            <a:spLocks noChangeArrowheads="1"/>
          </p:cNvSpPr>
          <p:nvPr/>
        </p:nvSpPr>
        <p:spPr bwMode="auto">
          <a:xfrm>
            <a:off x="762000" y="3505200"/>
            <a:ext cx="723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6" name="Rectangle 6"/>
          <p:cNvSpPr>
            <a:spLocks noChangeArrowheads="1"/>
          </p:cNvSpPr>
          <p:nvPr/>
        </p:nvSpPr>
        <p:spPr bwMode="auto">
          <a:xfrm>
            <a:off x="762000" y="1905000"/>
            <a:ext cx="8001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fr-CA" altLang="en-US" u="sng"/>
              <a:t>Facteurs importants de la qualité de</a:t>
            </a:r>
          </a:p>
          <a:p>
            <a:pPr>
              <a:spcBef>
                <a:spcPct val="20000"/>
              </a:spcBef>
            </a:pPr>
            <a:r>
              <a:rPr lang="fr-CA" altLang="en-US" u="sng"/>
              <a:t>l’air ambiant: </a:t>
            </a:r>
            <a:endParaRPr lang="fr-CA" altLang="en-US"/>
          </a:p>
          <a:p>
            <a:pPr>
              <a:spcBef>
                <a:spcPct val="20000"/>
              </a:spcBef>
              <a:buFontTx/>
              <a:buChar char="•"/>
            </a:pPr>
            <a:r>
              <a:rPr lang="fr-CA" altLang="en-US"/>
              <a:t>Ventilation</a:t>
            </a:r>
          </a:p>
          <a:p>
            <a:pPr>
              <a:spcBef>
                <a:spcPct val="20000"/>
              </a:spcBef>
              <a:buFontTx/>
              <a:buChar char="•"/>
            </a:pPr>
            <a:r>
              <a:rPr lang="fr-CA" altLang="en-US"/>
              <a:t>Humidité relative</a:t>
            </a:r>
          </a:p>
          <a:p>
            <a:pPr>
              <a:spcBef>
                <a:spcPct val="20000"/>
              </a:spcBef>
              <a:buFontTx/>
              <a:buChar char="•"/>
            </a:pPr>
            <a:r>
              <a:rPr lang="fr-CA" altLang="en-US"/>
              <a:t>Nettoyants, désodorisants, parfums</a:t>
            </a:r>
          </a:p>
          <a:p>
            <a:pPr>
              <a:spcBef>
                <a:spcPct val="20000"/>
              </a:spcBef>
              <a:buFontTx/>
              <a:buChar char="•"/>
            </a:pPr>
            <a:r>
              <a:rPr lang="fr-CA" altLang="en-US"/>
              <a:t>Meubles et matériaux de construction</a:t>
            </a:r>
          </a:p>
          <a:p>
            <a:pPr>
              <a:spcBef>
                <a:spcPct val="20000"/>
              </a:spcBef>
              <a:buFontTx/>
              <a:buChar char="•"/>
            </a:pPr>
            <a:r>
              <a:rPr lang="fr-CA" altLang="en-US"/>
              <a:t>Contaminants biologiques (moisissures)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7F46B250-94FB-4B80-A12C-EE148517B760}" type="slidenum">
              <a:rPr lang="en-CA" altLang="en-US"/>
              <a:pPr/>
              <a:t>30</a:t>
            </a:fld>
            <a:endParaRPr lang="en-CA" altLang="en-US"/>
          </a:p>
        </p:txBody>
      </p:sp>
      <p:sp>
        <p:nvSpPr>
          <p:cNvPr id="90114" name="Rectangle 2"/>
          <p:cNvSpPr>
            <a:spLocks noGrp="1" noChangeArrowheads="1"/>
          </p:cNvSpPr>
          <p:nvPr>
            <p:ph type="title"/>
          </p:nvPr>
        </p:nvSpPr>
        <p:spPr/>
        <p:txBody>
          <a:bodyPr/>
          <a:lstStyle/>
          <a:p>
            <a:pPr algn="ctr"/>
            <a:r>
              <a:rPr lang="fr-CA" altLang="en-US" b="1">
                <a:latin typeface="Arial" panose="020B0604020202020204" pitchFamily="34" charset="0"/>
              </a:rPr>
              <a:t>Symptômes connus</a:t>
            </a:r>
            <a:endParaRPr lang="en-CA" altLang="en-US" b="1">
              <a:latin typeface="Arial" panose="020B0604020202020204" pitchFamily="34" charset="0"/>
            </a:endParaRPr>
          </a:p>
        </p:txBody>
      </p:sp>
      <p:sp>
        <p:nvSpPr>
          <p:cNvPr id="90115" name="Rectangle 3"/>
          <p:cNvSpPr>
            <a:spLocks noChangeArrowheads="1"/>
          </p:cNvSpPr>
          <p:nvPr/>
        </p:nvSpPr>
        <p:spPr bwMode="auto">
          <a:xfrm>
            <a:off x="457200" y="1752600"/>
            <a:ext cx="83058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fr-CA" altLang="en-US" u="sng"/>
              <a:t>Gastro‑intestinaux</a:t>
            </a:r>
          </a:p>
          <a:p>
            <a:r>
              <a:rPr lang="fr-CA" altLang="en-US"/>
              <a:t>Spasmes de l'œsophage, hépatite, jaunisse, changement d'appétit, constipation, nausées, vomissements, douleurs abdominales, anorexie</a:t>
            </a:r>
          </a:p>
          <a:p>
            <a:r>
              <a:rPr lang="fr-CA" altLang="en-US" u="sng"/>
              <a:t>Psychologiques</a:t>
            </a:r>
          </a:p>
          <a:p>
            <a:r>
              <a:rPr lang="fr-CA" altLang="en-US"/>
              <a:t>Dépression, colère, peur, panique, confusion, angoisse, agitation, hyperventilation, claustrophobie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9EF85305-8C07-40D5-8AB7-479C8B6013AD}" type="slidenum">
              <a:rPr lang="en-CA" altLang="en-US"/>
              <a:pPr/>
              <a:t>31</a:t>
            </a:fld>
            <a:endParaRPr lang="en-CA" altLang="en-US"/>
          </a:p>
        </p:txBody>
      </p:sp>
      <p:sp>
        <p:nvSpPr>
          <p:cNvPr id="91138" name="Rectangle 2"/>
          <p:cNvSpPr>
            <a:spLocks noGrp="1" noChangeArrowheads="1"/>
          </p:cNvSpPr>
          <p:nvPr>
            <p:ph type="title"/>
          </p:nvPr>
        </p:nvSpPr>
        <p:spPr/>
        <p:txBody>
          <a:bodyPr/>
          <a:lstStyle/>
          <a:p>
            <a:pPr algn="ctr"/>
            <a:r>
              <a:rPr lang="fr-CA" altLang="en-US" b="1">
                <a:latin typeface="Arial" panose="020B0604020202020204" pitchFamily="34" charset="0"/>
              </a:rPr>
              <a:t>Symptômes connus</a:t>
            </a:r>
            <a:endParaRPr lang="en-CA" altLang="en-US" b="1">
              <a:latin typeface="Arial" panose="020B0604020202020204" pitchFamily="34" charset="0"/>
            </a:endParaRPr>
          </a:p>
        </p:txBody>
      </p:sp>
      <p:sp>
        <p:nvSpPr>
          <p:cNvPr id="91139" name="Rectangle 3"/>
          <p:cNvSpPr>
            <a:spLocks noChangeArrowheads="1"/>
          </p:cNvSpPr>
          <p:nvPr/>
        </p:nvSpPr>
        <p:spPr bwMode="auto">
          <a:xfrm>
            <a:off x="457200" y="1752600"/>
            <a:ext cx="83058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fr-CA" altLang="en-US" u="sng"/>
              <a:t>Muqueuses</a:t>
            </a:r>
          </a:p>
          <a:p>
            <a:r>
              <a:rPr lang="fr-CA" altLang="en-US"/>
              <a:t>Maux de gorge, irritation des yeux, photophobie</a:t>
            </a:r>
          </a:p>
          <a:p>
            <a:endParaRPr lang="fr-CA" altLang="en-US"/>
          </a:p>
          <a:p>
            <a:r>
              <a:rPr lang="fr-CA" altLang="en-US" u="sng"/>
              <a:t>Génito-urinaire</a:t>
            </a:r>
          </a:p>
          <a:p>
            <a:r>
              <a:rPr lang="fr-CA" altLang="en-US"/>
              <a:t>Impotence</a:t>
            </a:r>
          </a:p>
          <a:p>
            <a:endParaRPr lang="fr-CA" altLang="en-US"/>
          </a:p>
          <a:p>
            <a:r>
              <a:rPr lang="fr-CA" altLang="en-US"/>
              <a:t>Source: Journal of Occupational Medicine, Volume 31, no 3, mars 1989</a:t>
            </a:r>
            <a:endParaRPr lang="en-CA"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26588445-D54A-4DD2-AF29-E99C60AF4766}" type="slidenum">
              <a:rPr lang="en-CA" altLang="en-US"/>
              <a:pPr/>
              <a:t>32</a:t>
            </a:fld>
            <a:endParaRPr lang="en-CA" altLang="en-US"/>
          </a:p>
        </p:txBody>
      </p:sp>
      <p:sp>
        <p:nvSpPr>
          <p:cNvPr id="112642" name="Rectangle 2"/>
          <p:cNvSpPr>
            <a:spLocks noGrp="1" noChangeArrowheads="1"/>
          </p:cNvSpPr>
          <p:nvPr>
            <p:ph type="title"/>
          </p:nvPr>
        </p:nvSpPr>
        <p:spPr/>
        <p:txBody>
          <a:bodyPr/>
          <a:lstStyle/>
          <a:p>
            <a:pPr algn="ctr"/>
            <a:r>
              <a:rPr lang="fr-CA" altLang="en-US" b="1">
                <a:latin typeface="Arial" panose="020B0604020202020204" pitchFamily="34" charset="0"/>
              </a:rPr>
              <a:t>Reconnaissance des ME</a:t>
            </a:r>
          </a:p>
        </p:txBody>
      </p:sp>
      <p:sp>
        <p:nvSpPr>
          <p:cNvPr id="112643" name="Rectangle 3"/>
          <p:cNvSpPr>
            <a:spLocks noChangeArrowheads="1"/>
          </p:cNvSpPr>
          <p:nvPr/>
        </p:nvSpPr>
        <p:spPr bwMode="auto">
          <a:xfrm>
            <a:off x="762000" y="1905000"/>
            <a:ext cx="79248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fr-CA" altLang="en-US"/>
              <a:t>Lorsqu’une personne obtient un diagnostic de ME, les intérêts compétitifs des compagnies d’assurances, des employeurs ainsi que des programmes gouvernementaux érigent des obstacles souvent perçus comme insurmontables.</a:t>
            </a:r>
            <a:endParaRPr lang="en-CA"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E16455AB-6BD6-469F-9715-B89BF2036BD1}" type="slidenum">
              <a:rPr lang="en-CA" altLang="en-US"/>
              <a:pPr/>
              <a:t>33</a:t>
            </a:fld>
            <a:endParaRPr lang="en-CA" altLang="en-US"/>
          </a:p>
        </p:txBody>
      </p:sp>
      <p:sp>
        <p:nvSpPr>
          <p:cNvPr id="113666" name="Rectangle 2"/>
          <p:cNvSpPr>
            <a:spLocks noGrp="1" noChangeArrowheads="1"/>
          </p:cNvSpPr>
          <p:nvPr>
            <p:ph type="title"/>
          </p:nvPr>
        </p:nvSpPr>
        <p:spPr/>
        <p:txBody>
          <a:bodyPr/>
          <a:lstStyle/>
          <a:p>
            <a:pPr algn="ctr"/>
            <a:r>
              <a:rPr lang="fr-CA" altLang="en-US" b="1">
                <a:latin typeface="Arial" panose="020B0604020202020204" pitchFamily="34" charset="0"/>
              </a:rPr>
              <a:t>Reconnaissance des ME</a:t>
            </a:r>
            <a:endParaRPr lang="en-CA" altLang="en-US" b="1">
              <a:latin typeface="Arial" panose="020B0604020202020204" pitchFamily="34" charset="0"/>
            </a:endParaRPr>
          </a:p>
        </p:txBody>
      </p:sp>
      <p:sp>
        <p:nvSpPr>
          <p:cNvPr id="113667" name="Rectangle 3"/>
          <p:cNvSpPr>
            <a:spLocks noChangeArrowheads="1"/>
          </p:cNvSpPr>
          <p:nvPr/>
        </p:nvSpPr>
        <p:spPr bwMode="auto">
          <a:xfrm>
            <a:off x="838200" y="2057400"/>
            <a:ext cx="77724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fr-CA" altLang="en-US"/>
              <a:t>Non seulement les ME sont méconnues mais en plus elles sont causées par des produits dont dépend notre société industrielle.</a:t>
            </a:r>
            <a:endParaRPr lang="en-CA"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1852F082-69C1-432E-9A05-4E0384564F1B}" type="slidenum">
              <a:rPr lang="en-CA" altLang="en-US"/>
              <a:pPr/>
              <a:t>34</a:t>
            </a:fld>
            <a:endParaRPr lang="en-CA" altLang="en-US"/>
          </a:p>
        </p:txBody>
      </p:sp>
      <p:sp>
        <p:nvSpPr>
          <p:cNvPr id="117762" name="Rectangle 2"/>
          <p:cNvSpPr>
            <a:spLocks noGrp="1" noChangeArrowheads="1"/>
          </p:cNvSpPr>
          <p:nvPr>
            <p:ph type="title"/>
          </p:nvPr>
        </p:nvSpPr>
        <p:spPr/>
        <p:txBody>
          <a:bodyPr/>
          <a:lstStyle/>
          <a:p>
            <a:pPr algn="ctr"/>
            <a:r>
              <a:rPr lang="fr-CA" altLang="en-US" b="1">
                <a:latin typeface="Arial" panose="020B0604020202020204" pitchFamily="34" charset="0"/>
              </a:rPr>
              <a:t>Reconnaissance des ME</a:t>
            </a:r>
            <a:endParaRPr lang="en-CA" altLang="en-US" b="1">
              <a:latin typeface="Arial" panose="020B0604020202020204" pitchFamily="34" charset="0"/>
            </a:endParaRPr>
          </a:p>
        </p:txBody>
      </p:sp>
      <p:sp>
        <p:nvSpPr>
          <p:cNvPr id="117763" name="Rectangle 3"/>
          <p:cNvSpPr>
            <a:spLocks noChangeArrowheads="1"/>
          </p:cNvSpPr>
          <p:nvPr/>
        </p:nvSpPr>
        <p:spPr bwMode="auto">
          <a:xfrm>
            <a:off x="685800" y="1752600"/>
            <a:ext cx="8077200" cy="467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fr-CA" altLang="en-US"/>
              <a:t>Nombreuses études scientifiques</a:t>
            </a:r>
          </a:p>
          <a:p>
            <a:pPr>
              <a:spcBef>
                <a:spcPct val="20000"/>
              </a:spcBef>
              <a:buFontTx/>
              <a:buChar char="•"/>
            </a:pPr>
            <a:r>
              <a:rPr lang="fr-CA" altLang="en-US"/>
              <a:t>Plus grande disponibilité d’examens disponibles afin d’établir un diagnostic</a:t>
            </a:r>
          </a:p>
          <a:p>
            <a:pPr>
              <a:spcBef>
                <a:spcPct val="20000"/>
              </a:spcBef>
              <a:buFontTx/>
              <a:buChar char="•"/>
            </a:pPr>
            <a:r>
              <a:rPr lang="fr-CA" altLang="en-US"/>
              <a:t>Rapport canadien exigeant une réforme de la loi sur les pesticides (complété) avec recommandation que les ME soient reconnues et son traitement couvert par notre système de santé publique (à suivre).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51B0EF7A-65DD-4875-91FC-BBFAC1A3556D}" type="slidenum">
              <a:rPr lang="en-CA" altLang="en-US"/>
              <a:pPr/>
              <a:t>35</a:t>
            </a:fld>
            <a:endParaRPr lang="en-CA" altLang="en-US"/>
          </a:p>
        </p:txBody>
      </p:sp>
      <p:sp>
        <p:nvSpPr>
          <p:cNvPr id="118786" name="Rectangle 2"/>
          <p:cNvSpPr>
            <a:spLocks noGrp="1" noChangeArrowheads="1"/>
          </p:cNvSpPr>
          <p:nvPr>
            <p:ph type="title"/>
          </p:nvPr>
        </p:nvSpPr>
        <p:spPr/>
        <p:txBody>
          <a:bodyPr/>
          <a:lstStyle/>
          <a:p>
            <a:pPr algn="ctr"/>
            <a:r>
              <a:rPr lang="fr-CA" altLang="en-US" b="1">
                <a:latin typeface="Arial" panose="020B0604020202020204" pitchFamily="34" charset="0"/>
              </a:rPr>
              <a:t>Reconnaissance des ME</a:t>
            </a:r>
            <a:endParaRPr lang="en-CA" altLang="en-US" b="1">
              <a:latin typeface="Arial" panose="020B0604020202020204" pitchFamily="34" charset="0"/>
            </a:endParaRPr>
          </a:p>
        </p:txBody>
      </p:sp>
      <p:sp>
        <p:nvSpPr>
          <p:cNvPr id="118787" name="Rectangle 3"/>
          <p:cNvSpPr>
            <a:spLocks noChangeArrowheads="1"/>
          </p:cNvSpPr>
          <p:nvPr/>
        </p:nvSpPr>
        <p:spPr bwMode="auto">
          <a:xfrm>
            <a:off x="609600" y="1676400"/>
            <a:ext cx="8305800" cy="457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fr-CA" altLang="en-US"/>
              <a:t>Un énoncé international sur les ME a été publié en juin 1999 à l’unanimité. (Archives of Environmental Health vol. 54/3).</a:t>
            </a:r>
          </a:p>
          <a:p>
            <a:pPr>
              <a:spcBef>
                <a:spcPct val="20000"/>
              </a:spcBef>
              <a:buFontTx/>
              <a:buChar char="•"/>
            </a:pPr>
            <a:r>
              <a:rPr lang="fr-CA" altLang="en-US"/>
              <a:t>L’Association médicale canadienne a publié une série de documents de recherche sur l’impact de l’environnement sur notre santé (avril-juin 2002).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4CAE1A35-0FE6-4849-81DC-5377E611FBF4}" type="slidenum">
              <a:rPr lang="en-CA" altLang="en-US"/>
              <a:pPr/>
              <a:t>36</a:t>
            </a:fld>
            <a:endParaRPr lang="en-CA" altLang="en-US"/>
          </a:p>
        </p:txBody>
      </p:sp>
      <p:sp>
        <p:nvSpPr>
          <p:cNvPr id="120834" name="Rectangle 2"/>
          <p:cNvSpPr>
            <a:spLocks noGrp="1" noChangeArrowheads="1"/>
          </p:cNvSpPr>
          <p:nvPr>
            <p:ph type="title"/>
          </p:nvPr>
        </p:nvSpPr>
        <p:spPr/>
        <p:txBody>
          <a:bodyPr/>
          <a:lstStyle/>
          <a:p>
            <a:pPr algn="ctr"/>
            <a:r>
              <a:rPr lang="fr-CA" altLang="en-US" sz="4000" b="1">
                <a:latin typeface="Arial" panose="020B0604020202020204" pitchFamily="34" charset="0"/>
              </a:rPr>
              <a:t>Mesures d’adaptation des ME</a:t>
            </a:r>
          </a:p>
        </p:txBody>
      </p:sp>
      <p:sp>
        <p:nvSpPr>
          <p:cNvPr id="120835" name="Rectangle 3"/>
          <p:cNvSpPr>
            <a:spLocks noChangeArrowheads="1"/>
          </p:cNvSpPr>
          <p:nvPr/>
        </p:nvSpPr>
        <p:spPr bwMode="auto">
          <a:xfrm>
            <a:off x="457200" y="1828800"/>
            <a:ext cx="830580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fr-CA" altLang="zh-CN">
                <a:ea typeface="宋体" panose="02010600030101010101" pitchFamily="2" charset="-122"/>
              </a:rPr>
              <a:t>La Loi canadienne sur les droits de la personne impose une obligation d’adaptation pour les personnes ayant un handicap sauf si cela lui impose une contrainte excessive.</a:t>
            </a:r>
          </a:p>
          <a:p>
            <a:pPr>
              <a:spcBef>
                <a:spcPct val="20000"/>
              </a:spcBef>
              <a:buFontTx/>
              <a:buChar char="•"/>
            </a:pPr>
            <a:endParaRPr lang="en-US" altLang="zh-CN">
              <a:ea typeface="宋体" panose="02010600030101010101" pitchFamily="2" charset="-122"/>
            </a:endParaRPr>
          </a:p>
          <a:p>
            <a:pPr>
              <a:spcBef>
                <a:spcPct val="20000"/>
              </a:spcBef>
              <a:buFontTx/>
              <a:buChar char="•"/>
            </a:pPr>
            <a:r>
              <a:rPr lang="fr-CA" altLang="en-US"/>
              <a:t>Les personnes souffrant de ME ont un handicap.</a:t>
            </a:r>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951E020B-E46A-4593-8CFC-C2B054D17C4B}" type="slidenum">
              <a:rPr lang="en-CA" altLang="en-US"/>
              <a:pPr/>
              <a:t>37</a:t>
            </a:fld>
            <a:endParaRPr lang="en-CA" altLang="en-US"/>
          </a:p>
        </p:txBody>
      </p:sp>
      <p:sp>
        <p:nvSpPr>
          <p:cNvPr id="121858" name="Rectangle 2"/>
          <p:cNvSpPr>
            <a:spLocks noGrp="1" noChangeArrowheads="1"/>
          </p:cNvSpPr>
          <p:nvPr>
            <p:ph type="title"/>
          </p:nvPr>
        </p:nvSpPr>
        <p:spPr/>
        <p:txBody>
          <a:bodyPr/>
          <a:lstStyle/>
          <a:p>
            <a:pPr algn="ctr"/>
            <a:r>
              <a:rPr lang="fr-CA" altLang="en-US" sz="4000" b="1">
                <a:latin typeface="Arial" panose="020B0604020202020204" pitchFamily="34" charset="0"/>
              </a:rPr>
              <a:t>Mesures d’adaptation des ME</a:t>
            </a:r>
            <a:endParaRPr lang="en-CA" altLang="en-US" sz="4000" b="1">
              <a:latin typeface="Arial" panose="020B0604020202020204" pitchFamily="34" charset="0"/>
            </a:endParaRPr>
          </a:p>
        </p:txBody>
      </p:sp>
      <p:sp>
        <p:nvSpPr>
          <p:cNvPr id="121859" name="Rectangle 3"/>
          <p:cNvSpPr>
            <a:spLocks noChangeArrowheads="1"/>
          </p:cNvSpPr>
          <p:nvPr/>
        </p:nvSpPr>
        <p:spPr bwMode="auto">
          <a:xfrm>
            <a:off x="457200" y="1905000"/>
            <a:ext cx="8305800"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fr-CA" altLang="zh-CN" u="sng">
                <a:ea typeface="宋体" panose="02010600030101010101" pitchFamily="2" charset="-122"/>
              </a:rPr>
              <a:t>Quelques exemples d’adaptations</a:t>
            </a:r>
            <a:r>
              <a:rPr lang="en-GB" altLang="zh-CN" u="sng">
                <a:ea typeface="宋体" panose="02010600030101010101" pitchFamily="2" charset="-122"/>
              </a:rPr>
              <a:t>:</a:t>
            </a:r>
          </a:p>
          <a:p>
            <a:pPr>
              <a:spcBef>
                <a:spcPct val="20000"/>
              </a:spcBef>
              <a:buFontTx/>
              <a:buChar char="•"/>
            </a:pPr>
            <a:r>
              <a:rPr lang="fr-CA" altLang="zh-CN">
                <a:ea typeface="宋体" panose="02010600030101010101" pitchFamily="2" charset="-122"/>
              </a:rPr>
              <a:t>filtres à haute performance</a:t>
            </a:r>
            <a:endParaRPr lang="en-US" altLang="zh-CN">
              <a:ea typeface="宋体" panose="02010600030101010101" pitchFamily="2" charset="-122"/>
            </a:endParaRPr>
          </a:p>
          <a:p>
            <a:pPr>
              <a:spcBef>
                <a:spcPct val="20000"/>
              </a:spcBef>
              <a:buFontTx/>
              <a:buChar char="•"/>
            </a:pPr>
            <a:r>
              <a:rPr lang="fr-CA" altLang="zh-CN">
                <a:ea typeface="宋体" panose="02010600030101010101" pitchFamily="2" charset="-122"/>
              </a:rPr>
              <a:t>Enlever les moquettes et autres éléments déclencheurs (équipements de bureau qui ont des dégagements gazeux)</a:t>
            </a:r>
            <a:endParaRPr lang="en-US" altLang="zh-CN">
              <a:ea typeface="宋体" panose="02010600030101010101" pitchFamily="2" charset="-122"/>
            </a:endParaRPr>
          </a:p>
          <a:p>
            <a:pPr>
              <a:spcBef>
                <a:spcPct val="20000"/>
              </a:spcBef>
              <a:buFontTx/>
              <a:buChar char="•"/>
            </a:pPr>
            <a:r>
              <a:rPr lang="fr-CA" altLang="en-US"/>
              <a:t>Revoir l’horaire de nettoyage avec des produits moins toxiques</a:t>
            </a:r>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E48DD997-3D70-4C51-AD45-0673750E849F}" type="slidenum">
              <a:rPr lang="en-CA" altLang="en-US"/>
              <a:pPr/>
              <a:t>38</a:t>
            </a:fld>
            <a:endParaRPr lang="en-CA" altLang="en-US"/>
          </a:p>
        </p:txBody>
      </p:sp>
      <p:sp>
        <p:nvSpPr>
          <p:cNvPr id="123906" name="Rectangle 2"/>
          <p:cNvSpPr>
            <a:spLocks noGrp="1" noChangeArrowheads="1"/>
          </p:cNvSpPr>
          <p:nvPr>
            <p:ph type="title"/>
          </p:nvPr>
        </p:nvSpPr>
        <p:spPr/>
        <p:txBody>
          <a:bodyPr/>
          <a:lstStyle/>
          <a:p>
            <a:pPr algn="ctr"/>
            <a:r>
              <a:rPr lang="fr-CA" altLang="en-US" sz="4000" b="1">
                <a:latin typeface="Arial" panose="020B0604020202020204" pitchFamily="34" charset="0"/>
              </a:rPr>
              <a:t>Mesures d’adaptation des ME</a:t>
            </a:r>
            <a:endParaRPr lang="en-CA" altLang="en-US" sz="4000" b="1">
              <a:latin typeface="Arial" panose="020B0604020202020204" pitchFamily="34" charset="0"/>
            </a:endParaRPr>
          </a:p>
        </p:txBody>
      </p:sp>
      <p:sp>
        <p:nvSpPr>
          <p:cNvPr id="123907" name="Rectangle 3"/>
          <p:cNvSpPr>
            <a:spLocks noChangeArrowheads="1"/>
          </p:cNvSpPr>
          <p:nvPr/>
        </p:nvSpPr>
        <p:spPr bwMode="auto">
          <a:xfrm>
            <a:off x="228600" y="1905000"/>
            <a:ext cx="8686800"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fr-CA" altLang="zh-CN" u="sng">
                <a:ea typeface="宋体" panose="02010600030101010101" pitchFamily="2" charset="-122"/>
              </a:rPr>
              <a:t>Quelques exemples d’adaptations:</a:t>
            </a:r>
            <a:endParaRPr lang="fr-CA" altLang="zh-CN">
              <a:ea typeface="宋体" panose="02010600030101010101" pitchFamily="2" charset="-122"/>
            </a:endParaRPr>
          </a:p>
          <a:p>
            <a:pPr>
              <a:spcBef>
                <a:spcPct val="20000"/>
              </a:spcBef>
              <a:buFontTx/>
              <a:buChar char="•"/>
            </a:pPr>
            <a:r>
              <a:rPr lang="fr-CA" altLang="zh-CN">
                <a:ea typeface="宋体" panose="02010600030101010101" pitchFamily="2" charset="-122"/>
              </a:rPr>
              <a:t>modification des tâches professionnelles</a:t>
            </a:r>
          </a:p>
          <a:p>
            <a:pPr>
              <a:spcBef>
                <a:spcPct val="20000"/>
              </a:spcBef>
              <a:buFontTx/>
              <a:buChar char="•"/>
            </a:pPr>
            <a:r>
              <a:rPr lang="fr-CA" altLang="zh-CN">
                <a:ea typeface="宋体" panose="02010600030101010101" pitchFamily="2" charset="-122"/>
              </a:rPr>
              <a:t>modification des heures de travail</a:t>
            </a:r>
          </a:p>
          <a:p>
            <a:pPr>
              <a:spcBef>
                <a:spcPct val="20000"/>
              </a:spcBef>
              <a:buFontTx/>
              <a:buChar char="•"/>
            </a:pPr>
            <a:r>
              <a:rPr lang="fr-CA" altLang="en-US"/>
              <a:t>recyclage ou transfert à un autre poste</a:t>
            </a:r>
          </a:p>
          <a:p>
            <a:pPr>
              <a:spcBef>
                <a:spcPct val="20000"/>
              </a:spcBef>
              <a:buFontTx/>
              <a:buChar char="•"/>
            </a:pPr>
            <a:r>
              <a:rPr lang="fr-CA" altLang="en-US"/>
              <a:t>télétravail jusqu'à ce que la zone de travail soit modifiée pour être moins nocive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F69A625F-F5D4-4528-9F01-A7F45C76FF96}" type="slidenum">
              <a:rPr lang="en-CA" altLang="en-US"/>
              <a:pPr/>
              <a:t>39</a:t>
            </a:fld>
            <a:endParaRPr lang="en-CA" altLang="en-US"/>
          </a:p>
        </p:txBody>
      </p:sp>
      <p:sp>
        <p:nvSpPr>
          <p:cNvPr id="124930" name="Rectangle 2"/>
          <p:cNvSpPr>
            <a:spLocks noGrp="1" noChangeArrowheads="1"/>
          </p:cNvSpPr>
          <p:nvPr>
            <p:ph type="title"/>
          </p:nvPr>
        </p:nvSpPr>
        <p:spPr/>
        <p:txBody>
          <a:bodyPr/>
          <a:lstStyle/>
          <a:p>
            <a:pPr algn="ctr"/>
            <a:r>
              <a:rPr lang="fr-CA" altLang="en-US" sz="4000" b="1">
                <a:latin typeface="Arial" panose="020B0604020202020204" pitchFamily="34" charset="0"/>
              </a:rPr>
              <a:t>Mesures d’adaptation des ME</a:t>
            </a:r>
            <a:endParaRPr lang="en-CA" altLang="en-US" sz="4000" b="1">
              <a:latin typeface="Arial" panose="020B0604020202020204" pitchFamily="34" charset="0"/>
            </a:endParaRPr>
          </a:p>
        </p:txBody>
      </p:sp>
      <p:sp>
        <p:nvSpPr>
          <p:cNvPr id="124931" name="Rectangle 3"/>
          <p:cNvSpPr>
            <a:spLocks noChangeArrowheads="1"/>
          </p:cNvSpPr>
          <p:nvPr/>
        </p:nvSpPr>
        <p:spPr bwMode="auto">
          <a:xfrm>
            <a:off x="457200" y="1905000"/>
            <a:ext cx="8305800" cy="35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fr-CA" altLang="zh-CN">
                <a:ea typeface="宋体" panose="02010600030101010101" pitchFamily="2" charset="-122"/>
              </a:rPr>
              <a:t>Un contexte peut survenir et favoriser la</a:t>
            </a:r>
          </a:p>
          <a:p>
            <a:pPr>
              <a:spcBef>
                <a:spcPct val="20000"/>
              </a:spcBef>
            </a:pPr>
            <a:r>
              <a:rPr lang="fr-CA" altLang="zh-CN">
                <a:ea typeface="宋体" panose="02010600030101010101" pitchFamily="2" charset="-122"/>
              </a:rPr>
              <a:t>création d’un environnement sans</a:t>
            </a:r>
          </a:p>
          <a:p>
            <a:pPr>
              <a:spcBef>
                <a:spcPct val="20000"/>
              </a:spcBef>
            </a:pPr>
            <a:r>
              <a:rPr lang="fr-CA" altLang="zh-CN">
                <a:ea typeface="宋体" panose="02010600030101010101" pitchFamily="2" charset="-122"/>
              </a:rPr>
              <a:t>parfums.</a:t>
            </a:r>
          </a:p>
          <a:p>
            <a:pPr>
              <a:spcBef>
                <a:spcPct val="20000"/>
              </a:spcBef>
            </a:pPr>
            <a:endParaRPr lang="fr-CA" altLang="zh-CN">
              <a:ea typeface="宋体" panose="02010600030101010101" pitchFamily="2" charset="-122"/>
            </a:endParaRPr>
          </a:p>
          <a:p>
            <a:pPr>
              <a:spcBef>
                <a:spcPct val="20000"/>
              </a:spcBef>
            </a:pPr>
            <a:r>
              <a:rPr lang="fr-CA" altLang="en-US"/>
              <a:t>La politique en milieu de travail devrait</a:t>
            </a:r>
          </a:p>
          <a:p>
            <a:pPr>
              <a:spcBef>
                <a:spcPct val="20000"/>
              </a:spcBef>
            </a:pPr>
            <a:r>
              <a:rPr lang="fr-CA" altLang="en-US"/>
              <a:t>considérer les éléments suivants:</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F15D8D3-76AD-4D2B-9618-A6C1E3E760C0}" type="slidenum">
              <a:rPr lang="en-CA" altLang="en-US"/>
              <a:pPr/>
              <a:t>4</a:t>
            </a:fld>
            <a:endParaRPr lang="en-CA" altLang="en-US"/>
          </a:p>
        </p:txBody>
      </p:sp>
      <p:sp>
        <p:nvSpPr>
          <p:cNvPr id="109570" name="Rectangle 2"/>
          <p:cNvSpPr>
            <a:spLocks noGrp="1" noChangeArrowheads="1"/>
          </p:cNvSpPr>
          <p:nvPr>
            <p:ph type="title"/>
          </p:nvPr>
        </p:nvSpPr>
        <p:spPr>
          <a:noFill/>
          <a:ln/>
        </p:spPr>
        <p:txBody>
          <a:bodyPr/>
          <a:lstStyle/>
          <a:p>
            <a:pPr algn="ctr"/>
            <a:r>
              <a:rPr lang="fr-CA" altLang="en-US" sz="4000" b="1">
                <a:latin typeface="Arial" panose="020B0604020202020204" pitchFamily="34" charset="0"/>
              </a:rPr>
              <a:t>Maladies environnementales</a:t>
            </a:r>
            <a:endParaRPr lang="en-CA" altLang="en-US" sz="4000" b="1">
              <a:latin typeface="Arial" panose="020B0604020202020204" pitchFamily="34" charset="0"/>
            </a:endParaRPr>
          </a:p>
        </p:txBody>
      </p:sp>
      <p:sp>
        <p:nvSpPr>
          <p:cNvPr id="109571" name="Rectangle 3"/>
          <p:cNvSpPr>
            <a:spLocks noChangeArrowheads="1"/>
          </p:cNvSpPr>
          <p:nvPr/>
        </p:nvSpPr>
        <p:spPr bwMode="auto">
          <a:xfrm>
            <a:off x="762000" y="22860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endParaRPr lang="en-US" altLang="en-US"/>
          </a:p>
        </p:txBody>
      </p:sp>
      <p:sp>
        <p:nvSpPr>
          <p:cNvPr id="109572" name="Rectangle 4"/>
          <p:cNvSpPr>
            <a:spLocks noChangeArrowheads="1"/>
          </p:cNvSpPr>
          <p:nvPr/>
        </p:nvSpPr>
        <p:spPr bwMode="auto">
          <a:xfrm>
            <a:off x="762000" y="3505200"/>
            <a:ext cx="723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3" name="Rectangle 5"/>
          <p:cNvSpPr>
            <a:spLocks noChangeArrowheads="1"/>
          </p:cNvSpPr>
          <p:nvPr/>
        </p:nvSpPr>
        <p:spPr bwMode="auto">
          <a:xfrm>
            <a:off x="457200" y="1676400"/>
            <a:ext cx="7391400" cy="466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fr-CA" altLang="en-US" u="sng"/>
              <a:t>Syndrome des édifices hermétiques</a:t>
            </a:r>
          </a:p>
          <a:p>
            <a:pPr>
              <a:spcBef>
                <a:spcPct val="20000"/>
              </a:spcBef>
              <a:buFontTx/>
              <a:buChar char="•"/>
            </a:pPr>
            <a:r>
              <a:rPr lang="fr-CA" altLang="en-US"/>
              <a:t>nausée</a:t>
            </a:r>
          </a:p>
          <a:p>
            <a:pPr>
              <a:spcBef>
                <a:spcPct val="20000"/>
              </a:spcBef>
              <a:buFontTx/>
              <a:buChar char="•"/>
            </a:pPr>
            <a:r>
              <a:rPr lang="fr-CA" altLang="en-US"/>
              <a:t>mal de tête</a:t>
            </a:r>
          </a:p>
          <a:p>
            <a:pPr>
              <a:spcBef>
                <a:spcPct val="20000"/>
              </a:spcBef>
              <a:buFontTx/>
              <a:buChar char="•"/>
            </a:pPr>
            <a:r>
              <a:rPr lang="fr-CA" altLang="en-US"/>
              <a:t>fatigue</a:t>
            </a:r>
          </a:p>
          <a:p>
            <a:pPr>
              <a:spcBef>
                <a:spcPct val="20000"/>
              </a:spcBef>
              <a:buFontTx/>
              <a:buChar char="•"/>
            </a:pPr>
            <a:r>
              <a:rPr lang="fr-CA" altLang="en-US"/>
              <a:t>irritation des yeux</a:t>
            </a:r>
          </a:p>
          <a:p>
            <a:pPr>
              <a:spcBef>
                <a:spcPct val="20000"/>
              </a:spcBef>
              <a:buFontTx/>
              <a:buChar char="•"/>
            </a:pPr>
            <a:r>
              <a:rPr lang="fr-CA" altLang="en-US"/>
              <a:t>symptôme de rhume</a:t>
            </a:r>
          </a:p>
          <a:p>
            <a:pPr>
              <a:spcBef>
                <a:spcPct val="20000"/>
              </a:spcBef>
              <a:buFontTx/>
              <a:buChar char="•"/>
            </a:pPr>
            <a:r>
              <a:rPr lang="fr-CA" altLang="en-US"/>
              <a:t>difficultés respiratoires </a:t>
            </a:r>
          </a:p>
          <a:p>
            <a:pPr>
              <a:spcBef>
                <a:spcPct val="20000"/>
              </a:spcBef>
              <a:buFontTx/>
              <a:buChar char="•"/>
            </a:pPr>
            <a:r>
              <a:rPr lang="fr-CA" altLang="en-US"/>
              <a:t>sensibilités chimiques</a:t>
            </a:r>
          </a:p>
        </p:txBody>
      </p:sp>
      <p:graphicFrame>
        <p:nvGraphicFramePr>
          <p:cNvPr id="109574" name="Object 6"/>
          <p:cNvGraphicFramePr>
            <a:graphicFrameLocks noGrp="1" noChangeAspect="1"/>
          </p:cNvGraphicFramePr>
          <p:nvPr>
            <p:ph idx="1"/>
          </p:nvPr>
        </p:nvGraphicFramePr>
        <p:xfrm>
          <a:off x="4800600" y="2438400"/>
          <a:ext cx="3962400" cy="3021013"/>
        </p:xfrm>
        <a:graphic>
          <a:graphicData uri="http://schemas.openxmlformats.org/presentationml/2006/ole">
            <mc:AlternateContent xmlns:mc="http://schemas.openxmlformats.org/markup-compatibility/2006">
              <mc:Choice xmlns:v="urn:schemas-microsoft-com:vml" Requires="v">
                <p:oleObj spid="_x0000_s109579" name="Clip" r:id="rId4" imgW="5154120" imgH="3928680" progId="MS_ClipArt_Gallery.2">
                  <p:embed/>
                </p:oleObj>
              </mc:Choice>
              <mc:Fallback>
                <p:oleObj name="Clip" r:id="rId4" imgW="5154120" imgH="3928680" progId="MS_ClipArt_Gallery.2">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438400"/>
                        <a:ext cx="396240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FF734C07-3952-408D-A7D5-52098A685425}" type="slidenum">
              <a:rPr lang="en-CA" altLang="en-US"/>
              <a:pPr/>
              <a:t>40</a:t>
            </a:fld>
            <a:endParaRPr lang="en-CA" altLang="en-US"/>
          </a:p>
        </p:txBody>
      </p:sp>
      <p:sp>
        <p:nvSpPr>
          <p:cNvPr id="125954" name="Rectangle 2"/>
          <p:cNvSpPr>
            <a:spLocks noGrp="1" noChangeArrowheads="1"/>
          </p:cNvSpPr>
          <p:nvPr>
            <p:ph type="title"/>
          </p:nvPr>
        </p:nvSpPr>
        <p:spPr/>
        <p:txBody>
          <a:bodyPr/>
          <a:lstStyle/>
          <a:p>
            <a:pPr algn="ctr"/>
            <a:r>
              <a:rPr lang="fr-CA" altLang="en-US" b="1">
                <a:latin typeface="Arial" panose="020B0604020202020204" pitchFamily="34" charset="0"/>
              </a:rPr>
              <a:t>Politique sans parfums</a:t>
            </a:r>
          </a:p>
        </p:txBody>
      </p:sp>
      <p:sp>
        <p:nvSpPr>
          <p:cNvPr id="125955" name="Rectangle 3"/>
          <p:cNvSpPr>
            <a:spLocks noChangeArrowheads="1"/>
          </p:cNvSpPr>
          <p:nvPr/>
        </p:nvSpPr>
        <p:spPr bwMode="auto">
          <a:xfrm>
            <a:off x="457200" y="1752600"/>
            <a:ext cx="8305800"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fr-CA" altLang="zh-CN">
                <a:ea typeface="宋体" panose="02010600030101010101" pitchFamily="2" charset="-122"/>
              </a:rPr>
              <a:t>Évaluer le milieu de travail ou sonder les travailleuses et travailleurs (étendu du problème)</a:t>
            </a:r>
            <a:endParaRPr lang="en-US" altLang="zh-CN">
              <a:ea typeface="宋体" panose="02010600030101010101" pitchFamily="2" charset="-122"/>
            </a:endParaRPr>
          </a:p>
          <a:p>
            <a:pPr>
              <a:spcBef>
                <a:spcPct val="20000"/>
              </a:spcBef>
              <a:buFontTx/>
              <a:buChar char="•"/>
            </a:pPr>
            <a:r>
              <a:rPr lang="en-US" altLang="en-US"/>
              <a:t>Impliquer le comité conjoint SST</a:t>
            </a:r>
          </a:p>
          <a:p>
            <a:pPr>
              <a:spcBef>
                <a:spcPct val="20000"/>
              </a:spcBef>
              <a:buFontTx/>
              <a:buChar char="•"/>
            </a:pPr>
            <a:r>
              <a:rPr lang="fr-CA" altLang="en-US"/>
              <a:t>Informer les </a:t>
            </a:r>
            <a:r>
              <a:rPr lang="fr-CA" altLang="zh-CN">
                <a:ea typeface="宋体" panose="02010600030101010101" pitchFamily="2" charset="-122"/>
              </a:rPr>
              <a:t>travailleuses et travailleurs </a:t>
            </a:r>
            <a:endParaRPr lang="en-US" altLang="en-US"/>
          </a:p>
          <a:p>
            <a:pPr>
              <a:spcBef>
                <a:spcPct val="20000"/>
              </a:spcBef>
              <a:buFontTx/>
              <a:buChar char="•"/>
            </a:pPr>
            <a:r>
              <a:rPr lang="fr-CA" altLang="en-US"/>
              <a:t>Réitérer que la politique est développée pour des motifs médicaux – ce n’est pas un dédain personnel aux parfums</a:t>
            </a:r>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68CACFF5-82DA-43EA-AEE1-25A8AC5A507E}" type="slidenum">
              <a:rPr lang="en-CA" altLang="en-US"/>
              <a:pPr/>
              <a:t>41</a:t>
            </a:fld>
            <a:endParaRPr lang="en-CA" altLang="en-US"/>
          </a:p>
        </p:txBody>
      </p:sp>
      <p:sp>
        <p:nvSpPr>
          <p:cNvPr id="126978" name="Rectangle 2"/>
          <p:cNvSpPr>
            <a:spLocks noGrp="1" noChangeArrowheads="1"/>
          </p:cNvSpPr>
          <p:nvPr>
            <p:ph type="title"/>
          </p:nvPr>
        </p:nvSpPr>
        <p:spPr/>
        <p:txBody>
          <a:bodyPr/>
          <a:lstStyle/>
          <a:p>
            <a:pPr algn="ctr"/>
            <a:r>
              <a:rPr lang="fr-CA" altLang="en-US" b="1">
                <a:latin typeface="Arial" panose="020B0604020202020204" pitchFamily="34" charset="0"/>
              </a:rPr>
              <a:t>Politique sans parfums</a:t>
            </a:r>
            <a:endParaRPr lang="en-CA" altLang="en-US" b="1">
              <a:latin typeface="Arial" panose="020B0604020202020204" pitchFamily="34" charset="0"/>
            </a:endParaRPr>
          </a:p>
        </p:txBody>
      </p:sp>
      <p:sp>
        <p:nvSpPr>
          <p:cNvPr id="126979" name="Rectangle 3"/>
          <p:cNvSpPr>
            <a:spLocks noChangeArrowheads="1"/>
          </p:cNvSpPr>
          <p:nvPr/>
        </p:nvSpPr>
        <p:spPr bwMode="auto">
          <a:xfrm>
            <a:off x="457200" y="1752600"/>
            <a:ext cx="8305800" cy="467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fr-CA" altLang="zh-CN">
                <a:ea typeface="宋体" panose="02010600030101010101" pitchFamily="2" charset="-122"/>
              </a:rPr>
              <a:t>Clarifier que la politique s’applique à tous (visiteurs, patients, etc.)</a:t>
            </a:r>
            <a:endParaRPr lang="en-US" altLang="zh-CN">
              <a:ea typeface="宋体" panose="02010600030101010101" pitchFamily="2" charset="-122"/>
            </a:endParaRPr>
          </a:p>
          <a:p>
            <a:pPr>
              <a:spcBef>
                <a:spcPct val="20000"/>
              </a:spcBef>
              <a:buFontTx/>
              <a:buChar char="•"/>
            </a:pPr>
            <a:r>
              <a:rPr lang="fr-CA" altLang="en-US"/>
              <a:t>Afficher l’énoncé de politique sur les cartes de rendez-vous, les blocs-notes, les réservations de locaux, les avis de recrutement, etc.</a:t>
            </a:r>
          </a:p>
          <a:p>
            <a:pPr>
              <a:spcBef>
                <a:spcPct val="20000"/>
              </a:spcBef>
              <a:buFontTx/>
              <a:buChar char="•"/>
            </a:pPr>
            <a:r>
              <a:rPr lang="fr-CA" altLang="en-US"/>
              <a:t>Confirmer le texte des affiches d’information et les endroits appropriés pour les afficher.</a:t>
            </a:r>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EB81929B-0CC6-4975-91E9-C499004193EE}" type="slidenum">
              <a:rPr lang="en-CA" altLang="en-US"/>
              <a:pPr/>
              <a:t>42</a:t>
            </a:fld>
            <a:endParaRPr lang="en-CA" altLang="en-US"/>
          </a:p>
        </p:txBody>
      </p:sp>
      <p:sp>
        <p:nvSpPr>
          <p:cNvPr id="128002" name="Rectangle 2"/>
          <p:cNvSpPr>
            <a:spLocks noGrp="1" noChangeArrowheads="1"/>
          </p:cNvSpPr>
          <p:nvPr>
            <p:ph type="title"/>
          </p:nvPr>
        </p:nvSpPr>
        <p:spPr/>
        <p:txBody>
          <a:bodyPr/>
          <a:lstStyle/>
          <a:p>
            <a:pPr algn="ctr"/>
            <a:r>
              <a:rPr lang="fr-CA" altLang="en-US" b="1">
                <a:latin typeface="Arial" panose="020B0604020202020204" pitchFamily="34" charset="0"/>
              </a:rPr>
              <a:t>Politique sans parfums</a:t>
            </a:r>
            <a:endParaRPr lang="en-CA" altLang="en-US" b="1">
              <a:latin typeface="Arial" panose="020B0604020202020204" pitchFamily="34" charset="0"/>
            </a:endParaRPr>
          </a:p>
        </p:txBody>
      </p:sp>
      <p:sp>
        <p:nvSpPr>
          <p:cNvPr id="128003" name="Rectangle 3"/>
          <p:cNvSpPr>
            <a:spLocks noChangeArrowheads="1"/>
          </p:cNvSpPr>
          <p:nvPr/>
        </p:nvSpPr>
        <p:spPr bwMode="auto">
          <a:xfrm>
            <a:off x="457200" y="1752600"/>
            <a:ext cx="830580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FontTx/>
              <a:buChar char="•"/>
            </a:pPr>
            <a:r>
              <a:rPr lang="fr-CA" altLang="zh-CN">
                <a:ea typeface="宋体" panose="02010600030101010101" pitchFamily="2" charset="-122"/>
              </a:rPr>
              <a:t>Aviser les gens que la politique fera l’objet d’une révision et pourrait être modifiée au besoin (expérience ou nouvelles connaissances)</a:t>
            </a:r>
          </a:p>
          <a:p>
            <a:pPr>
              <a:spcBef>
                <a:spcPct val="20000"/>
              </a:spcBef>
              <a:buFontTx/>
              <a:buChar char="•"/>
            </a:pPr>
            <a:r>
              <a:rPr lang="fr-CA" altLang="en-US"/>
              <a:t>Afficher une liste de produits sans parfums recommandés</a:t>
            </a:r>
            <a:endParaRPr lang="en-US" altLang="en-US"/>
          </a:p>
          <a:p>
            <a:pPr>
              <a:spcBef>
                <a:spcPct val="20000"/>
              </a:spcBef>
              <a:buFontTx/>
              <a:buChar char="•"/>
            </a:pPr>
            <a:r>
              <a:rPr lang="fr-CA" altLang="en-US"/>
              <a:t>Fournir de l’information sur les ME à tous.</a:t>
            </a:r>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7A936D6-80A3-4FC6-9FEE-30EA8978BC01}" type="slidenum">
              <a:rPr lang="en-CA" altLang="en-US"/>
              <a:pPr/>
              <a:t>43</a:t>
            </a:fld>
            <a:endParaRPr lang="en-CA" altLang="en-US"/>
          </a:p>
        </p:txBody>
      </p:sp>
      <p:sp>
        <p:nvSpPr>
          <p:cNvPr id="154626" name="Rectangle 2"/>
          <p:cNvSpPr>
            <a:spLocks noGrp="1" noChangeArrowheads="1"/>
          </p:cNvSpPr>
          <p:nvPr>
            <p:ph type="title"/>
          </p:nvPr>
        </p:nvSpPr>
        <p:spPr/>
        <p:txBody>
          <a:bodyPr/>
          <a:lstStyle/>
          <a:p>
            <a:pPr algn="ctr"/>
            <a:r>
              <a:rPr lang="fr-CA" altLang="en-US" sz="4000" b="1">
                <a:latin typeface="Arial" panose="020B0604020202020204" pitchFamily="34" charset="0"/>
              </a:rPr>
              <a:t>Mesures d’adaptation des ME</a:t>
            </a:r>
            <a:endParaRPr lang="en-CA" altLang="en-US" sz="4000" b="1">
              <a:latin typeface="Arial" panose="020B0604020202020204" pitchFamily="34" charset="0"/>
            </a:endParaRPr>
          </a:p>
        </p:txBody>
      </p:sp>
      <p:sp>
        <p:nvSpPr>
          <p:cNvPr id="154627" name="Rectangle 3"/>
          <p:cNvSpPr>
            <a:spLocks noChangeArrowheads="1"/>
          </p:cNvSpPr>
          <p:nvPr/>
        </p:nvSpPr>
        <p:spPr bwMode="auto">
          <a:xfrm>
            <a:off x="457200" y="19050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endParaRPr lang="en-US" altLang="en-US">
              <a:ea typeface="宋体" panose="02010600030101010101" pitchFamily="2" charset="-122"/>
            </a:endParaRPr>
          </a:p>
        </p:txBody>
      </p:sp>
      <p:sp>
        <p:nvSpPr>
          <p:cNvPr id="154628" name="Rectangle 4"/>
          <p:cNvSpPr>
            <a:spLocks noChangeArrowheads="1"/>
          </p:cNvSpPr>
          <p:nvPr/>
        </p:nvSpPr>
        <p:spPr bwMode="auto">
          <a:xfrm>
            <a:off x="381000" y="1600200"/>
            <a:ext cx="85344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CA" altLang="zh-CN">
                <a:ea typeface="宋体" panose="02010600030101010101" pitchFamily="2" charset="-122"/>
              </a:rPr>
              <a:t>Un contexte peut survenir et favoriser la</a:t>
            </a:r>
          </a:p>
          <a:p>
            <a:pPr algn="ctr"/>
            <a:r>
              <a:rPr lang="fr-CA" altLang="zh-CN">
                <a:ea typeface="宋体" panose="02010600030101010101" pitchFamily="2" charset="-122"/>
              </a:rPr>
              <a:t>création d’un environnement sans</a:t>
            </a:r>
          </a:p>
          <a:p>
            <a:pPr algn="ctr"/>
            <a:r>
              <a:rPr lang="fr-CA" altLang="zh-CN">
                <a:ea typeface="宋体" panose="02010600030101010101" pitchFamily="2" charset="-122"/>
              </a:rPr>
              <a:t>Parfums.</a:t>
            </a:r>
          </a:p>
          <a:p>
            <a:pPr algn="ctr"/>
            <a:endParaRPr lang="fr-CA" altLang="zh-CN">
              <a:ea typeface="宋体" panose="02010600030101010101" pitchFamily="2" charset="-122"/>
            </a:endParaRPr>
          </a:p>
          <a:p>
            <a:pPr algn="ctr"/>
            <a:r>
              <a:rPr lang="fr-CA" altLang="en-US"/>
              <a:t>Le Conseil national d'administration de l’AFPC a adopté en janvier 2006 une nouvelle politique </a:t>
            </a:r>
            <a:r>
              <a:rPr lang="fr-CA" altLang="zh-CN">
                <a:ea typeface="宋体" panose="02010600030101010101" pitchFamily="2" charset="-122"/>
              </a:rPr>
              <a:t>sur les environnements</a:t>
            </a:r>
          </a:p>
          <a:p>
            <a:pPr algn="ctr"/>
            <a:r>
              <a:rPr lang="fr-CA" altLang="zh-CN">
                <a:ea typeface="宋体" panose="02010600030101010101" pitchFamily="2" charset="-122"/>
              </a:rPr>
              <a:t>exempts de toute odeur.</a:t>
            </a:r>
          </a:p>
          <a:p>
            <a:endParaRPr lang="fr-CA"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0AB3BD8E-7104-48CD-9C0C-63729009B6DC}" type="slidenum">
              <a:rPr lang="en-CA" altLang="en-US"/>
              <a:pPr/>
              <a:t>44</a:t>
            </a:fld>
            <a:endParaRPr lang="en-CA" altLang="en-US"/>
          </a:p>
        </p:txBody>
      </p:sp>
      <p:sp>
        <p:nvSpPr>
          <p:cNvPr id="129026" name="Rectangle 2"/>
          <p:cNvSpPr>
            <a:spLocks noGrp="1" noChangeArrowheads="1"/>
          </p:cNvSpPr>
          <p:nvPr>
            <p:ph type="title"/>
          </p:nvPr>
        </p:nvSpPr>
        <p:spPr/>
        <p:txBody>
          <a:bodyPr/>
          <a:lstStyle/>
          <a:p>
            <a:pPr algn="ctr"/>
            <a:r>
              <a:rPr lang="fr-CA" altLang="en-US" sz="4000" b="1">
                <a:latin typeface="Arial" panose="020B0604020202020204" pitchFamily="34" charset="0"/>
              </a:rPr>
              <a:t>Maladies environnementales</a:t>
            </a:r>
            <a:endParaRPr lang="en-CA" altLang="en-US" sz="4000" b="1">
              <a:latin typeface="Arial" panose="020B0604020202020204" pitchFamily="34" charset="0"/>
            </a:endParaRPr>
          </a:p>
        </p:txBody>
      </p:sp>
      <p:sp>
        <p:nvSpPr>
          <p:cNvPr id="129027" name="Rectangle 3"/>
          <p:cNvSpPr>
            <a:spLocks noChangeArrowheads="1"/>
          </p:cNvSpPr>
          <p:nvPr/>
        </p:nvSpPr>
        <p:spPr bwMode="auto">
          <a:xfrm>
            <a:off x="457200" y="1752600"/>
            <a:ext cx="830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pPr>
            <a:r>
              <a:rPr lang="fr-CA" altLang="zh-CN" u="sng">
                <a:ea typeface="宋体" panose="02010600030101010101" pitchFamily="2" charset="-122"/>
              </a:rPr>
              <a:t>Mais avant tout:</a:t>
            </a:r>
            <a:endParaRPr lang="en-CA" altLang="zh-CN" u="sng">
              <a:ea typeface="宋体" panose="02010600030101010101" pitchFamily="2" charset="-122"/>
            </a:endParaRPr>
          </a:p>
          <a:p>
            <a:pPr>
              <a:spcBef>
                <a:spcPct val="20000"/>
              </a:spcBef>
              <a:buFontTx/>
              <a:buChar char="•"/>
            </a:pPr>
            <a:r>
              <a:rPr lang="fr-CA" altLang="zh-CN">
                <a:ea typeface="宋体" panose="02010600030101010101" pitchFamily="2" charset="-122"/>
              </a:rPr>
              <a:t>Écouter leur histoire</a:t>
            </a:r>
            <a:endParaRPr lang="en-CA" altLang="zh-CN">
              <a:ea typeface="宋体" panose="02010600030101010101" pitchFamily="2" charset="-122"/>
            </a:endParaRPr>
          </a:p>
          <a:p>
            <a:pPr>
              <a:spcBef>
                <a:spcPct val="20000"/>
              </a:spcBef>
              <a:buFontTx/>
              <a:buChar char="•"/>
            </a:pPr>
            <a:r>
              <a:rPr lang="fr-CA" altLang="en-US"/>
              <a:t>Soyer compréhensif et solidaire</a:t>
            </a:r>
            <a:endParaRPr lang="en-CA" altLang="en-US"/>
          </a:p>
          <a:p>
            <a:pPr>
              <a:spcBef>
                <a:spcPct val="20000"/>
              </a:spcBef>
              <a:buFontTx/>
              <a:buChar char="•"/>
            </a:pPr>
            <a:r>
              <a:rPr lang="fr-CA" altLang="en-US"/>
              <a:t>Renseigner vous sur les ME</a:t>
            </a:r>
            <a:endParaRPr lang="en-CA" altLang="en-US"/>
          </a:p>
          <a:p>
            <a:pPr>
              <a:spcBef>
                <a:spcPct val="20000"/>
              </a:spcBef>
              <a:buFontTx/>
              <a:buChar char="•"/>
            </a:pPr>
            <a:r>
              <a:rPr lang="fr-CA" altLang="en-US"/>
              <a:t>Soyer coopératif avec les mesures d’adaptation proposées</a:t>
            </a:r>
          </a:p>
          <a:p>
            <a:pPr>
              <a:spcBef>
                <a:spcPct val="20000"/>
              </a:spcBef>
              <a:buFontTx/>
              <a:buChar char="•"/>
            </a:pPr>
            <a:r>
              <a:rPr lang="fr-CA" altLang="en-US"/>
              <a:t>Restreindre votre utilisation de parfums</a:t>
            </a:r>
            <a:endParaRPr lang="en-CA" altLang="en-US"/>
          </a:p>
          <a:p>
            <a:pPr>
              <a:spcBef>
                <a:spcPct val="20000"/>
              </a:spcBef>
              <a:buFontTx/>
              <a:buChar char="•"/>
            </a:pPr>
            <a:r>
              <a:rPr lang="fr-CA" altLang="en-US"/>
              <a:t>Respecter les zones sans parfums</a:t>
            </a:r>
            <a:endParaRPr lang="en-CA"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DE65670-365A-4771-8ED8-3B6367114F55}" type="slidenum">
              <a:rPr lang="en-CA" altLang="en-US"/>
              <a:pPr/>
              <a:t>5</a:t>
            </a:fld>
            <a:endParaRPr lang="en-CA" altLang="en-US"/>
          </a:p>
        </p:txBody>
      </p:sp>
      <p:sp>
        <p:nvSpPr>
          <p:cNvPr id="101378" name="Rectangle 2"/>
          <p:cNvSpPr>
            <a:spLocks noGrp="1" noChangeArrowheads="1"/>
          </p:cNvSpPr>
          <p:nvPr>
            <p:ph type="title"/>
          </p:nvPr>
        </p:nvSpPr>
        <p:spPr>
          <a:noFill/>
          <a:ln/>
        </p:spPr>
        <p:txBody>
          <a:bodyPr/>
          <a:lstStyle/>
          <a:p>
            <a:pPr algn="ctr"/>
            <a:r>
              <a:rPr lang="fr-CA" altLang="en-US" sz="4000" b="1">
                <a:latin typeface="Arial" panose="020B0604020202020204" pitchFamily="34" charset="0"/>
              </a:rPr>
              <a:t>Maladies environnementales</a:t>
            </a:r>
            <a:endParaRPr lang="en-CA" altLang="en-US" sz="4000" b="1">
              <a:latin typeface="Arial" panose="020B0604020202020204" pitchFamily="34" charset="0"/>
            </a:endParaRPr>
          </a:p>
        </p:txBody>
      </p:sp>
      <p:sp>
        <p:nvSpPr>
          <p:cNvPr id="101379" name="Rectangle 3"/>
          <p:cNvSpPr>
            <a:spLocks noChangeArrowheads="1"/>
          </p:cNvSpPr>
          <p:nvPr/>
        </p:nvSpPr>
        <p:spPr bwMode="auto">
          <a:xfrm>
            <a:off x="762000" y="22860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endParaRPr lang="en-US" altLang="en-US"/>
          </a:p>
        </p:txBody>
      </p:sp>
      <p:sp>
        <p:nvSpPr>
          <p:cNvPr id="101380" name="Rectangle 4"/>
          <p:cNvSpPr>
            <a:spLocks noChangeArrowheads="1"/>
          </p:cNvSpPr>
          <p:nvPr/>
        </p:nvSpPr>
        <p:spPr bwMode="auto">
          <a:xfrm>
            <a:off x="762000" y="3505200"/>
            <a:ext cx="723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01381" name="Object 5"/>
          <p:cNvGraphicFramePr>
            <a:graphicFrameLocks noGrp="1" noChangeAspect="1"/>
          </p:cNvGraphicFramePr>
          <p:nvPr>
            <p:ph idx="1"/>
          </p:nvPr>
        </p:nvGraphicFramePr>
        <p:xfrm>
          <a:off x="381000" y="2362200"/>
          <a:ext cx="2763838" cy="2971800"/>
        </p:xfrm>
        <a:graphic>
          <a:graphicData uri="http://schemas.openxmlformats.org/presentationml/2006/ole">
            <mc:AlternateContent xmlns:mc="http://schemas.openxmlformats.org/markup-compatibility/2006">
              <mc:Choice xmlns:v="urn:schemas-microsoft-com:vml" Requires="v">
                <p:oleObj spid="_x0000_s101386" name="Clip" r:id="rId4" imgW="3025440" imgH="3252600" progId="MS_ClipArt_Gallery.2">
                  <p:embed/>
                </p:oleObj>
              </mc:Choice>
              <mc:Fallback>
                <p:oleObj name="Clip" r:id="rId4" imgW="3025440" imgH="325260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62200"/>
                        <a:ext cx="2763838"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82" name="Rectangle 6"/>
          <p:cNvSpPr>
            <a:spLocks noChangeArrowheads="1"/>
          </p:cNvSpPr>
          <p:nvPr/>
        </p:nvSpPr>
        <p:spPr bwMode="auto">
          <a:xfrm>
            <a:off x="3276600" y="1600200"/>
            <a:ext cx="55626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fr-CA" altLang="en-US" u="sng"/>
              <a:t>SAVIEZ-VOUS QUE</a:t>
            </a:r>
          </a:p>
          <a:p>
            <a:endParaRPr lang="fr-CA" altLang="en-US"/>
          </a:p>
          <a:p>
            <a:r>
              <a:rPr lang="fr-CA" altLang="en-US"/>
              <a:t>Les produits chimiques nous contaminent surtout par nos poumons.</a:t>
            </a:r>
          </a:p>
          <a:p>
            <a:r>
              <a:rPr lang="fr-CA" altLang="en-US"/>
              <a:t>La contamination chimique de l’air est la principale source d’exposition chimique chez les humains.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01381"/>
                                        </p:tgtEl>
                                        <p:attrNameLst>
                                          <p:attrName>style.visibility</p:attrName>
                                        </p:attrNameLst>
                                      </p:cBhvr>
                                      <p:to>
                                        <p:strVal val="visible"/>
                                      </p:to>
                                    </p:set>
                                    <p:anim calcmode="lin" valueType="num">
                                      <p:cBhvr additive="base">
                                        <p:cTn id="7" dur="500" fill="hold"/>
                                        <p:tgtEl>
                                          <p:spTgt spid="101381"/>
                                        </p:tgtEl>
                                        <p:attrNameLst>
                                          <p:attrName>ppt_x</p:attrName>
                                        </p:attrNameLst>
                                      </p:cBhvr>
                                      <p:tavLst>
                                        <p:tav tm="0">
                                          <p:val>
                                            <p:strVal val="0-#ppt_w/2"/>
                                          </p:val>
                                        </p:tav>
                                        <p:tav tm="100000">
                                          <p:val>
                                            <p:strVal val="#ppt_x"/>
                                          </p:val>
                                        </p:tav>
                                      </p:tavLst>
                                    </p:anim>
                                    <p:anim calcmode="lin" valueType="num">
                                      <p:cBhvr additive="base">
                                        <p:cTn id="8" dur="500" fill="hold"/>
                                        <p:tgtEl>
                                          <p:spTgt spid="1013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28F6E1C-D483-467C-AFB1-51487C795C77}" type="slidenum">
              <a:rPr lang="en-CA" altLang="en-US"/>
              <a:pPr/>
              <a:t>6</a:t>
            </a:fld>
            <a:endParaRPr lang="en-CA" altLang="en-US"/>
          </a:p>
        </p:txBody>
      </p:sp>
      <p:sp>
        <p:nvSpPr>
          <p:cNvPr id="98306" name="Rectangle 2"/>
          <p:cNvSpPr>
            <a:spLocks noGrp="1" noChangeArrowheads="1"/>
          </p:cNvSpPr>
          <p:nvPr>
            <p:ph type="title"/>
          </p:nvPr>
        </p:nvSpPr>
        <p:spPr>
          <a:noFill/>
          <a:ln/>
        </p:spPr>
        <p:txBody>
          <a:bodyPr/>
          <a:lstStyle/>
          <a:p>
            <a:pPr algn="ctr"/>
            <a:r>
              <a:rPr lang="fr-CA" altLang="en-US" sz="4000" b="1">
                <a:latin typeface="Arial" panose="020B0604020202020204" pitchFamily="34" charset="0"/>
              </a:rPr>
              <a:t>Maladies environnementales</a:t>
            </a:r>
            <a:endParaRPr lang="en-CA" altLang="en-US" sz="4000" b="1">
              <a:latin typeface="Arial" panose="020B0604020202020204" pitchFamily="34" charset="0"/>
            </a:endParaRPr>
          </a:p>
        </p:txBody>
      </p:sp>
      <p:sp>
        <p:nvSpPr>
          <p:cNvPr id="98307" name="Rectangle 3"/>
          <p:cNvSpPr>
            <a:spLocks noChangeArrowheads="1"/>
          </p:cNvSpPr>
          <p:nvPr/>
        </p:nvSpPr>
        <p:spPr bwMode="auto">
          <a:xfrm>
            <a:off x="762000" y="22860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endParaRPr lang="en-US" altLang="en-US"/>
          </a:p>
        </p:txBody>
      </p:sp>
      <p:sp>
        <p:nvSpPr>
          <p:cNvPr id="98308" name="Rectangle 4"/>
          <p:cNvSpPr>
            <a:spLocks noChangeArrowheads="1"/>
          </p:cNvSpPr>
          <p:nvPr/>
        </p:nvSpPr>
        <p:spPr bwMode="auto">
          <a:xfrm>
            <a:off x="762000" y="3505200"/>
            <a:ext cx="723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98309" name="Object 5"/>
          <p:cNvGraphicFramePr>
            <a:graphicFrameLocks noGrp="1" noChangeAspect="1"/>
          </p:cNvGraphicFramePr>
          <p:nvPr>
            <p:ph idx="1"/>
          </p:nvPr>
        </p:nvGraphicFramePr>
        <p:xfrm>
          <a:off x="381000" y="2362200"/>
          <a:ext cx="2763838" cy="2971800"/>
        </p:xfrm>
        <a:graphic>
          <a:graphicData uri="http://schemas.openxmlformats.org/presentationml/2006/ole">
            <mc:AlternateContent xmlns:mc="http://schemas.openxmlformats.org/markup-compatibility/2006">
              <mc:Choice xmlns:v="urn:schemas-microsoft-com:vml" Requires="v">
                <p:oleObj spid="_x0000_s98315" name="Clip" r:id="rId4" imgW="3025440" imgH="3252600" progId="MS_ClipArt_Gallery.2">
                  <p:embed/>
                </p:oleObj>
              </mc:Choice>
              <mc:Fallback>
                <p:oleObj name="Clip" r:id="rId4" imgW="3025440" imgH="325260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62200"/>
                        <a:ext cx="2763838"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8311" name="Rectangle 7"/>
          <p:cNvSpPr>
            <a:spLocks noChangeArrowheads="1"/>
          </p:cNvSpPr>
          <p:nvPr/>
        </p:nvSpPr>
        <p:spPr bwMode="auto">
          <a:xfrm>
            <a:off x="3733800" y="1752600"/>
            <a:ext cx="48006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fr-CA" altLang="en-US" u="sng"/>
              <a:t>SAVIEZ-VOUS QUE</a:t>
            </a:r>
          </a:p>
          <a:p>
            <a:endParaRPr lang="fr-CA" altLang="en-US"/>
          </a:p>
          <a:p>
            <a:r>
              <a:rPr lang="fr-CA" altLang="en-US"/>
              <a:t>Plus de 4000 produits chimiques sont utilisés dans les parfums.</a:t>
            </a:r>
          </a:p>
          <a:p>
            <a:endParaRPr lang="fr-CA" altLang="en-US"/>
          </a:p>
          <a:p>
            <a:r>
              <a:rPr lang="fr-CA" altLang="en-US"/>
              <a:t>De ce nombre, 95 % sont fabriqués à partir du pétrole.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98309"/>
                                        </p:tgtEl>
                                        <p:attrNameLst>
                                          <p:attrName>style.visibility</p:attrName>
                                        </p:attrNameLst>
                                      </p:cBhvr>
                                      <p:to>
                                        <p:strVal val="visible"/>
                                      </p:to>
                                    </p:set>
                                    <p:anim calcmode="lin" valueType="num">
                                      <p:cBhvr additive="base">
                                        <p:cTn id="7" dur="500" fill="hold"/>
                                        <p:tgtEl>
                                          <p:spTgt spid="98309"/>
                                        </p:tgtEl>
                                        <p:attrNameLst>
                                          <p:attrName>ppt_x</p:attrName>
                                        </p:attrNameLst>
                                      </p:cBhvr>
                                      <p:tavLst>
                                        <p:tav tm="0">
                                          <p:val>
                                            <p:strVal val="0-#ppt_w/2"/>
                                          </p:val>
                                        </p:tav>
                                        <p:tav tm="100000">
                                          <p:val>
                                            <p:strVal val="#ppt_x"/>
                                          </p:val>
                                        </p:tav>
                                      </p:tavLst>
                                    </p:anim>
                                    <p:anim calcmode="lin" valueType="num">
                                      <p:cBhvr additive="base">
                                        <p:cTn id="8" dur="500" fill="hold"/>
                                        <p:tgtEl>
                                          <p:spTgt spid="983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4900A06-8CC5-46D2-B49F-B8F760846164}" type="slidenum">
              <a:rPr lang="en-CA" altLang="en-US"/>
              <a:pPr/>
              <a:t>7</a:t>
            </a:fld>
            <a:endParaRPr lang="en-CA" altLang="en-US"/>
          </a:p>
        </p:txBody>
      </p:sp>
      <p:sp>
        <p:nvSpPr>
          <p:cNvPr id="135170" name="Rectangle 2"/>
          <p:cNvSpPr>
            <a:spLocks noGrp="1" noChangeArrowheads="1"/>
          </p:cNvSpPr>
          <p:nvPr>
            <p:ph type="title"/>
          </p:nvPr>
        </p:nvSpPr>
        <p:spPr>
          <a:noFill/>
          <a:ln/>
        </p:spPr>
        <p:txBody>
          <a:bodyPr/>
          <a:lstStyle/>
          <a:p>
            <a:pPr algn="ctr"/>
            <a:r>
              <a:rPr lang="fr-CA" altLang="en-US" sz="4000" b="1">
                <a:latin typeface="Arial" panose="020B0604020202020204" pitchFamily="34" charset="0"/>
              </a:rPr>
              <a:t>Maladies environnementales</a:t>
            </a:r>
            <a:endParaRPr lang="en-CA" altLang="en-US" sz="4000" b="1">
              <a:latin typeface="Arial" panose="020B0604020202020204" pitchFamily="34" charset="0"/>
            </a:endParaRPr>
          </a:p>
        </p:txBody>
      </p:sp>
      <p:sp>
        <p:nvSpPr>
          <p:cNvPr id="135171" name="Rectangle 3"/>
          <p:cNvSpPr>
            <a:spLocks noChangeArrowheads="1"/>
          </p:cNvSpPr>
          <p:nvPr/>
        </p:nvSpPr>
        <p:spPr bwMode="auto">
          <a:xfrm>
            <a:off x="762000" y="2286000"/>
            <a:ext cx="77724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fr-CA" altLang="en-US"/>
              <a:t>La polysensibilité chimique (PC) et les</a:t>
            </a:r>
          </a:p>
          <a:p>
            <a:pPr>
              <a:spcBef>
                <a:spcPct val="50000"/>
              </a:spcBef>
            </a:pPr>
            <a:r>
              <a:rPr lang="fr-CA" altLang="en-US"/>
              <a:t>maladies environnementales (ME) sont</a:t>
            </a:r>
          </a:p>
          <a:p>
            <a:pPr>
              <a:spcBef>
                <a:spcPct val="50000"/>
              </a:spcBef>
            </a:pPr>
            <a:r>
              <a:rPr lang="fr-CA" altLang="en-US"/>
              <a:t>un phénomène de santé publique en</a:t>
            </a:r>
          </a:p>
          <a:p>
            <a:pPr>
              <a:spcBef>
                <a:spcPct val="50000"/>
              </a:spcBef>
            </a:pPr>
            <a:r>
              <a:rPr lang="fr-CA" altLang="en-US"/>
              <a:t>plein essor et de plus en plus</a:t>
            </a:r>
          </a:p>
          <a:p>
            <a:pPr>
              <a:spcBef>
                <a:spcPct val="50000"/>
              </a:spcBef>
            </a:pPr>
            <a:r>
              <a:rPr lang="fr-CA" altLang="en-US"/>
              <a:t>documenté.</a:t>
            </a:r>
          </a:p>
        </p:txBody>
      </p:sp>
      <p:sp>
        <p:nvSpPr>
          <p:cNvPr id="135172" name="Rectangle 4"/>
          <p:cNvSpPr>
            <a:spLocks noChangeArrowheads="1"/>
          </p:cNvSpPr>
          <p:nvPr/>
        </p:nvSpPr>
        <p:spPr bwMode="auto">
          <a:xfrm>
            <a:off x="762000" y="3505200"/>
            <a:ext cx="723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36B4BC5-23C7-4193-A388-7345B8F71CF9}" type="slidenum">
              <a:rPr lang="en-CA" altLang="en-US"/>
              <a:pPr/>
              <a:t>8</a:t>
            </a:fld>
            <a:endParaRPr lang="en-CA" altLang="en-US"/>
          </a:p>
        </p:txBody>
      </p:sp>
      <p:sp>
        <p:nvSpPr>
          <p:cNvPr id="5122" name="Rectangle 2"/>
          <p:cNvSpPr>
            <a:spLocks noGrp="1" noChangeArrowheads="1"/>
          </p:cNvSpPr>
          <p:nvPr>
            <p:ph type="title"/>
          </p:nvPr>
        </p:nvSpPr>
        <p:spPr/>
        <p:txBody>
          <a:bodyPr/>
          <a:lstStyle/>
          <a:p>
            <a:pPr algn="ctr"/>
            <a:r>
              <a:rPr lang="fr-CA" altLang="en-US" sz="4000" b="1">
                <a:latin typeface="Arial" panose="020B0604020202020204" pitchFamily="34" charset="0"/>
              </a:rPr>
              <a:t>Maladies environnementales</a:t>
            </a:r>
            <a:endParaRPr lang="en-CA" altLang="en-US" sz="4000" b="1">
              <a:latin typeface="Arial" panose="020B0604020202020204" pitchFamily="34" charset="0"/>
            </a:endParaRPr>
          </a:p>
        </p:txBody>
      </p:sp>
      <p:sp>
        <p:nvSpPr>
          <p:cNvPr id="5123" name="Rectangle 3"/>
          <p:cNvSpPr>
            <a:spLocks noGrp="1" noChangeArrowheads="1"/>
          </p:cNvSpPr>
          <p:nvPr>
            <p:ph type="body" idx="1"/>
          </p:nvPr>
        </p:nvSpPr>
        <p:spPr/>
        <p:txBody>
          <a:bodyPr/>
          <a:lstStyle/>
          <a:p>
            <a:pPr>
              <a:buFontTx/>
              <a:buNone/>
            </a:pPr>
            <a:r>
              <a:rPr lang="fr-CA" altLang="en-US" u="sng"/>
              <a:t>Aussi connu sous le nom de:</a:t>
            </a:r>
          </a:p>
          <a:p>
            <a:r>
              <a:rPr lang="fr-CA" altLang="en-US"/>
              <a:t>sensibilités environnementales</a:t>
            </a:r>
          </a:p>
          <a:p>
            <a:r>
              <a:rPr lang="fr-CA" altLang="en-US"/>
              <a:t>intolérance chimique </a:t>
            </a:r>
          </a:p>
          <a:p>
            <a:r>
              <a:rPr lang="fr-CA" altLang="en-US"/>
              <a:t>hypersensibilité environnementale </a:t>
            </a:r>
          </a:p>
          <a:p>
            <a:r>
              <a:rPr lang="fr-CA" altLang="en-US"/>
              <a:t>syndrome de l’hypersensibilité chimique</a:t>
            </a:r>
          </a:p>
          <a:p>
            <a:r>
              <a:rPr lang="fr-CA" altLang="en-US"/>
              <a:t>syndrome de la guerre du Golfe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38F3FA4-D10A-4676-9557-F8B3921BB3AD}" type="slidenum">
              <a:rPr lang="en-CA" altLang="en-US"/>
              <a:pPr/>
              <a:t>9</a:t>
            </a:fld>
            <a:endParaRPr lang="en-CA" altLang="en-US"/>
          </a:p>
        </p:txBody>
      </p:sp>
      <p:sp>
        <p:nvSpPr>
          <p:cNvPr id="92162" name="Rectangle 2"/>
          <p:cNvSpPr>
            <a:spLocks noGrp="1" noChangeArrowheads="1"/>
          </p:cNvSpPr>
          <p:nvPr>
            <p:ph type="title"/>
          </p:nvPr>
        </p:nvSpPr>
        <p:spPr/>
        <p:txBody>
          <a:bodyPr/>
          <a:lstStyle/>
          <a:p>
            <a:pPr algn="ctr"/>
            <a:r>
              <a:rPr lang="fr-CA" altLang="en-US" b="1">
                <a:latin typeface="Arial" panose="020B0604020202020204" pitchFamily="34" charset="0"/>
              </a:rPr>
              <a:t>Qu’est-ce que c’est ?</a:t>
            </a:r>
          </a:p>
        </p:txBody>
      </p:sp>
      <p:sp>
        <p:nvSpPr>
          <p:cNvPr id="92163" name="Rectangle 3"/>
          <p:cNvSpPr>
            <a:spLocks noGrp="1" noChangeArrowheads="1"/>
          </p:cNvSpPr>
          <p:nvPr>
            <p:ph type="body" idx="1"/>
          </p:nvPr>
        </p:nvSpPr>
        <p:spPr>
          <a:xfrm>
            <a:off x="609600" y="1981200"/>
            <a:ext cx="7772400" cy="4114800"/>
          </a:xfrm>
        </p:spPr>
        <p:txBody>
          <a:bodyPr/>
          <a:lstStyle/>
          <a:p>
            <a:pPr>
              <a:lnSpc>
                <a:spcPct val="90000"/>
              </a:lnSpc>
            </a:pPr>
            <a:r>
              <a:rPr lang="fr-CA" altLang="en-US"/>
              <a:t>Les produits chimiques affectent la santé des gens à des degrés variables</a:t>
            </a:r>
          </a:p>
          <a:p>
            <a:pPr>
              <a:lnSpc>
                <a:spcPct val="90000"/>
              </a:lnSpc>
            </a:pPr>
            <a:endParaRPr lang="fr-CA" altLang="en-US"/>
          </a:p>
          <a:p>
            <a:pPr>
              <a:lnSpc>
                <a:spcPct val="90000"/>
              </a:lnSpc>
            </a:pPr>
            <a:r>
              <a:rPr lang="fr-CA" altLang="en-US"/>
              <a:t>Plusieurs systèmes biologiques humains sont mis en cause</a:t>
            </a:r>
          </a:p>
          <a:p>
            <a:pPr>
              <a:lnSpc>
                <a:spcPct val="90000"/>
              </a:lnSpc>
              <a:buFontTx/>
              <a:buNone/>
            </a:pPr>
            <a:endParaRPr lang="fr-CA" altLang="en-US"/>
          </a:p>
          <a:p>
            <a:pPr>
              <a:lnSpc>
                <a:spcPct val="90000"/>
              </a:lnSpc>
            </a:pPr>
            <a:r>
              <a:rPr lang="fr-CA" altLang="en-US"/>
              <a:t>Caractéristiques individuelles</a:t>
            </a:r>
          </a:p>
        </p:txBody>
      </p:sp>
    </p:spTree>
  </p:cSld>
  <p:clrMapOvr>
    <a:masterClrMapping/>
  </p:clrMapOvr>
</p:sld>
</file>

<file path=ppt/theme/theme1.xml><?xml version="1.0" encoding="utf-8"?>
<a:theme xmlns:a="http://schemas.openxmlformats.org/drawingml/2006/main" name="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32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32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C:\MSOffice\Templates\Presentation Designs\Contemporary.pot</Template>
  <TotalTime>1295</TotalTime>
  <Words>1604</Words>
  <Application>Microsoft Office PowerPoint</Application>
  <PresentationFormat>On-screen Show (4:3)</PresentationFormat>
  <Paragraphs>262</Paragraphs>
  <Slides>44</Slides>
  <Notes>18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44</vt:i4>
      </vt:variant>
    </vt:vector>
  </HeadingPairs>
  <TitlesOfParts>
    <vt:vector size="51" baseType="lpstr">
      <vt:lpstr>宋体</vt:lpstr>
      <vt:lpstr>Arial</vt:lpstr>
      <vt:lpstr>Times New Roman</vt:lpstr>
      <vt:lpstr>Contemporary</vt:lpstr>
      <vt:lpstr>Clip</vt:lpstr>
      <vt:lpstr>Document</vt:lpstr>
      <vt:lpstr>Image Document</vt:lpstr>
      <vt:lpstr>Maladies environnementales</vt:lpstr>
      <vt:lpstr>Maladies environnementales</vt:lpstr>
      <vt:lpstr>Maladies environnementales</vt:lpstr>
      <vt:lpstr>Maladies environnementales</vt:lpstr>
      <vt:lpstr>Maladies environnementales</vt:lpstr>
      <vt:lpstr>Maladies environnementales</vt:lpstr>
      <vt:lpstr>Maladies environnementales</vt:lpstr>
      <vt:lpstr>Maladies environnementales</vt:lpstr>
      <vt:lpstr>Qu’est-ce que c’est ?</vt:lpstr>
      <vt:lpstr>Qu’est-ce que c’est ?</vt:lpstr>
      <vt:lpstr>Qu’est-ce que c’est ?</vt:lpstr>
      <vt:lpstr>Les ME: Imputables à quoi?</vt:lpstr>
      <vt:lpstr>Les ME: Imputables à quoi?</vt:lpstr>
      <vt:lpstr>Les ME: Imputables à quoi?</vt:lpstr>
      <vt:lpstr>Les ME: Imputables à quoi?</vt:lpstr>
      <vt:lpstr>Est-ce nouveau ?</vt:lpstr>
      <vt:lpstr>Est-ce nouveau ?</vt:lpstr>
      <vt:lpstr>Est-ce nouveau ?</vt:lpstr>
      <vt:lpstr>Système immunitaire</vt:lpstr>
      <vt:lpstr>Immunité et blessure chimique</vt:lpstr>
      <vt:lpstr>Immunité et blessure chimique</vt:lpstr>
      <vt:lpstr>ME: Qui est à risque ?</vt:lpstr>
      <vt:lpstr>ME: Qui est à risque ?</vt:lpstr>
      <vt:lpstr>ME: Qui est à risque ?</vt:lpstr>
      <vt:lpstr>Limites d’exposition </vt:lpstr>
      <vt:lpstr>Limites d’exposition</vt:lpstr>
      <vt:lpstr>Limites d’exposition</vt:lpstr>
      <vt:lpstr>Symptômes connus </vt:lpstr>
      <vt:lpstr>Symptômes connus</vt:lpstr>
      <vt:lpstr>Symptômes connus</vt:lpstr>
      <vt:lpstr>Symptômes connus</vt:lpstr>
      <vt:lpstr>Reconnaissance des ME</vt:lpstr>
      <vt:lpstr>Reconnaissance des ME</vt:lpstr>
      <vt:lpstr>Reconnaissance des ME</vt:lpstr>
      <vt:lpstr>Reconnaissance des ME</vt:lpstr>
      <vt:lpstr>Mesures d’adaptation des ME</vt:lpstr>
      <vt:lpstr>Mesures d’adaptation des ME</vt:lpstr>
      <vt:lpstr>Mesures d’adaptation des ME</vt:lpstr>
      <vt:lpstr>Mesures d’adaptation des ME</vt:lpstr>
      <vt:lpstr>Politique sans parfums</vt:lpstr>
      <vt:lpstr>Politique sans parfums</vt:lpstr>
      <vt:lpstr>Politique sans parfums</vt:lpstr>
      <vt:lpstr>Mesures d’adaptation des ME</vt:lpstr>
      <vt:lpstr>Maladies environnementales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Illness</dc:title>
  <dc:creator>Denis St-Jean</dc:creator>
  <cp:lastModifiedBy>Denis St-Jean</cp:lastModifiedBy>
  <cp:revision>62</cp:revision>
  <dcterms:created xsi:type="dcterms:W3CDTF">1995-05-28T16:36:04Z</dcterms:created>
  <dcterms:modified xsi:type="dcterms:W3CDTF">2015-10-23T15:04:18Z</dcterms:modified>
</cp:coreProperties>
</file>