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0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1E19-1800-4E56-8EE2-2C82F63899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F8F2-D441-41F6-929E-07D5BC3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8" y="18520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makes an effective health and safety committee</a:t>
            </a:r>
            <a:br>
              <a:rPr lang="en-US" dirty="0"/>
            </a:br>
            <a:r>
              <a:rPr lang="fr-FR" dirty="0"/>
              <a:t>Les composantes d’un comité de santé et de sécurité efficace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054" y="4729017"/>
            <a:ext cx="9144000" cy="1403929"/>
          </a:xfrm>
        </p:spPr>
        <p:txBody>
          <a:bodyPr/>
          <a:lstStyle/>
          <a:p>
            <a:r>
              <a:rPr lang="en-US" b="1" dirty="0"/>
              <a:t>Andrea Peart</a:t>
            </a:r>
          </a:p>
          <a:p>
            <a:r>
              <a:rPr lang="en-US" dirty="0"/>
              <a:t>National Health and Safety Officer, PSAC</a:t>
            </a:r>
          </a:p>
          <a:p>
            <a:r>
              <a:rPr lang="fr-FR" dirty="0"/>
              <a:t>Agent national en santé et sécurité, AFPC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0" y="5929996"/>
            <a:ext cx="159715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5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Merci!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Thank-you!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5" y="5851900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92" y="689540"/>
            <a:ext cx="10515600" cy="134246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1. Work needs to be safe, not just workplaces</a:t>
            </a:r>
            <a:br>
              <a:rPr lang="en-US" sz="3600" b="1" dirty="0"/>
            </a:br>
            <a:br>
              <a:rPr lang="fr-FR" sz="3600" b="1" dirty="0"/>
            </a:br>
            <a:r>
              <a:rPr lang="fr-FR" sz="3600" b="1" dirty="0"/>
              <a:t>	2. Le travail doit être sécuritaire, pas seulement sur le lieu 	de travail</a:t>
            </a:r>
            <a:br>
              <a:rPr lang="fr-FR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67" y="3217231"/>
            <a:ext cx="4088934" cy="2909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2" y="1902648"/>
            <a:ext cx="6423390" cy="45415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89" y="1487722"/>
            <a:ext cx="2847975" cy="16002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43" y="5850425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45" y="3468853"/>
            <a:ext cx="3676073" cy="1746603"/>
          </a:xfrm>
        </p:spPr>
        <p:txBody>
          <a:bodyPr>
            <a:normAutofit/>
          </a:bodyPr>
          <a:lstStyle/>
          <a:p>
            <a:r>
              <a:rPr lang="en-US" sz="2800" dirty="0"/>
              <a:t>The Right To Know</a:t>
            </a:r>
            <a:br>
              <a:rPr lang="en-US" sz="2800" dirty="0"/>
            </a:br>
            <a:r>
              <a:rPr lang="en-US" sz="2800" dirty="0"/>
              <a:t>The Right to Participate</a:t>
            </a:r>
            <a:br>
              <a:rPr lang="en-US" sz="2800" dirty="0"/>
            </a:br>
            <a:r>
              <a:rPr lang="en-US" sz="2800" dirty="0"/>
              <a:t>The Right to Refuse 	Dangerous 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7" y="4826112"/>
            <a:ext cx="2954759" cy="1861497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267198" y="4545220"/>
            <a:ext cx="4627419" cy="2209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Le droit de savoir</a:t>
            </a:r>
          </a:p>
          <a:p>
            <a:r>
              <a:rPr lang="en-US" sz="2800" dirty="0"/>
              <a:t>Le droit de </a:t>
            </a:r>
            <a:r>
              <a:rPr lang="en-US" sz="2800" dirty="0" err="1"/>
              <a:t>participer</a:t>
            </a:r>
            <a:endParaRPr lang="en-US" sz="2800" dirty="0"/>
          </a:p>
          <a:p>
            <a:r>
              <a:rPr lang="en-US" sz="2800" dirty="0"/>
              <a:t>Le droit de refuser un 	travail </a:t>
            </a:r>
            <a:r>
              <a:rPr lang="en-US" sz="2800" dirty="0" err="1"/>
              <a:t>dangereux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8" y="223704"/>
            <a:ext cx="5762019" cy="4321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818" y="448980"/>
            <a:ext cx="6354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2. Your health and safety rights at work are collective </a:t>
            </a:r>
            <a:endParaRPr lang="fr-FR" sz="3200" b="1" dirty="0">
              <a:latin typeface="+mj-lt"/>
            </a:endParaRPr>
          </a:p>
          <a:p>
            <a:endParaRPr lang="fr-FR" sz="3200" b="1" dirty="0">
              <a:latin typeface="+mj-lt"/>
            </a:endParaRPr>
          </a:p>
          <a:p>
            <a:r>
              <a:rPr lang="fr-FR" sz="3200" b="1" dirty="0">
                <a:latin typeface="+mj-lt"/>
              </a:rPr>
              <a:t>2. Vos droits en matière de santé et de sécurité au travail sont collectifs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94" y="5846288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3" y="2253673"/>
            <a:ext cx="5258080" cy="3943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33" y="458141"/>
            <a:ext cx="7611485" cy="1948873"/>
          </a:xfrm>
        </p:spPr>
        <p:txBody>
          <a:bodyPr>
            <a:normAutofit/>
          </a:bodyPr>
          <a:lstStyle/>
          <a:p>
            <a:r>
              <a:rPr lang="en-US" sz="3200" b="1" dirty="0"/>
              <a:t>3. Build a Health and Safety Culture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	3. </a:t>
            </a:r>
            <a:r>
              <a:rPr lang="fr-FR" sz="3200" b="1" dirty="0"/>
              <a:t>Construire une culture de santé et 		sécurité</a:t>
            </a:r>
            <a:endParaRPr lang="en-US" sz="32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49" y="3406524"/>
            <a:ext cx="6279096" cy="27907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843375"/>
            <a:ext cx="4355830" cy="2177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7" y="5948183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754976" cy="2526290"/>
          </a:xfrm>
        </p:spPr>
        <p:txBody>
          <a:bodyPr>
            <a:normAutofit/>
          </a:bodyPr>
          <a:lstStyle/>
          <a:p>
            <a:r>
              <a:rPr lang="en-US" sz="6600" b="1" dirty="0"/>
              <a:t>4. S.M.A.R.T</a:t>
            </a:r>
            <a:r>
              <a:rPr lang="en-US" sz="66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12800"/>
            <a:ext cx="3016596" cy="233238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900" dirty="0">
                <a:latin typeface="+mj-lt"/>
              </a:rPr>
              <a:t>Specific</a:t>
            </a:r>
          </a:p>
          <a:p>
            <a:pPr>
              <a:lnSpc>
                <a:spcPct val="70000"/>
              </a:lnSpc>
            </a:pPr>
            <a:r>
              <a:rPr lang="en-US" sz="2900" dirty="0">
                <a:latin typeface="+mj-lt"/>
              </a:rPr>
              <a:t>Measurable</a:t>
            </a:r>
          </a:p>
          <a:p>
            <a:pPr>
              <a:lnSpc>
                <a:spcPct val="70000"/>
              </a:lnSpc>
            </a:pPr>
            <a:r>
              <a:rPr lang="en-US" sz="2900" dirty="0">
                <a:latin typeface="+mj-lt"/>
              </a:rPr>
              <a:t>Attainable</a:t>
            </a:r>
          </a:p>
          <a:p>
            <a:pPr>
              <a:lnSpc>
                <a:spcPct val="70000"/>
              </a:lnSpc>
            </a:pPr>
            <a:r>
              <a:rPr lang="en-US" sz="2900" dirty="0">
                <a:latin typeface="+mj-lt"/>
              </a:rPr>
              <a:t>Realistic</a:t>
            </a:r>
          </a:p>
          <a:p>
            <a:pPr>
              <a:lnSpc>
                <a:spcPct val="70000"/>
              </a:lnSpc>
            </a:pPr>
            <a:r>
              <a:rPr lang="en-US" sz="2900" dirty="0">
                <a:latin typeface="+mj-lt"/>
              </a:rPr>
              <a:t>Timely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2" y="2482085"/>
            <a:ext cx="6102731" cy="43759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126" y="351559"/>
            <a:ext cx="7286971" cy="2351571"/>
          </a:xfrm>
        </p:spPr>
        <p:txBody>
          <a:bodyPr>
            <a:normAutofit fontScale="40000" lnSpcReduction="20000"/>
          </a:bodyPr>
          <a:lstStyle/>
          <a:p>
            <a:r>
              <a:rPr lang="fr-FR" sz="7200" dirty="0">
                <a:latin typeface="+mj-lt"/>
              </a:rPr>
              <a:t>Spécifique</a:t>
            </a:r>
          </a:p>
          <a:p>
            <a:r>
              <a:rPr lang="fr-FR" sz="7200" dirty="0">
                <a:latin typeface="+mj-lt"/>
              </a:rPr>
              <a:t>Mesurable </a:t>
            </a:r>
          </a:p>
          <a:p>
            <a:r>
              <a:rPr lang="fr-FR" sz="7200" dirty="0">
                <a:latin typeface="+mj-lt"/>
              </a:rPr>
              <a:t>Acceptable et Ambitieux</a:t>
            </a:r>
          </a:p>
          <a:p>
            <a:r>
              <a:rPr lang="fr-FR" sz="7200" dirty="0">
                <a:latin typeface="+mj-lt"/>
              </a:rPr>
              <a:t>Réaliste </a:t>
            </a:r>
          </a:p>
          <a:p>
            <a:r>
              <a:rPr lang="fr-FR" sz="7300" dirty="0">
                <a:latin typeface="+mj-lt"/>
              </a:rPr>
              <a:t>Temporellement défini</a:t>
            </a:r>
            <a:endParaRPr lang="en-US" sz="73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9" y="5886602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32" y="4026594"/>
            <a:ext cx="2934335" cy="2200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0" y="634969"/>
            <a:ext cx="5662232" cy="5202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9734" y="498171"/>
            <a:ext cx="4875649" cy="150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5. Perpetual improvement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490" y="2238126"/>
            <a:ext cx="5783510" cy="1551964"/>
          </a:xfrm>
        </p:spPr>
        <p:txBody>
          <a:bodyPr/>
          <a:lstStyle/>
          <a:p>
            <a:r>
              <a:rPr lang="en-US" b="1" dirty="0"/>
              <a:t>5. </a:t>
            </a:r>
            <a:r>
              <a:rPr lang="en-US" b="1" dirty="0" err="1"/>
              <a:t>Amélioration</a:t>
            </a:r>
            <a:r>
              <a:rPr lang="en-US" b="1" dirty="0"/>
              <a:t> </a:t>
            </a:r>
            <a:r>
              <a:rPr lang="en-US" b="1" dirty="0" err="1"/>
              <a:t>perpétuelle</a:t>
            </a:r>
            <a:r>
              <a:rPr lang="en-US" b="1" dirty="0"/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20" y="4215072"/>
            <a:ext cx="2325071" cy="235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84" y="5908744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8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Challenges, </a:t>
            </a:r>
            <a:r>
              <a:rPr lang="en-US" dirty="0"/>
              <a:t>two examples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 err="1"/>
              <a:t>Défis</a:t>
            </a:r>
            <a:r>
              <a:rPr lang="en-US" b="1" dirty="0"/>
              <a:t> </a:t>
            </a:r>
            <a:r>
              <a:rPr lang="en-US" b="1" dirty="0" err="1"/>
              <a:t>communs</a:t>
            </a:r>
            <a:r>
              <a:rPr lang="en-US" b="1" dirty="0"/>
              <a:t>, </a:t>
            </a:r>
            <a:r>
              <a:rPr lang="en-US" dirty="0"/>
              <a:t>deux </a:t>
            </a:r>
            <a:r>
              <a:rPr lang="en-US" dirty="0" err="1"/>
              <a:t>exemples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57" y="1767246"/>
            <a:ext cx="6391852" cy="4292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4" y="5917343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3" y="2118312"/>
            <a:ext cx="8607804" cy="3898367"/>
          </a:xfrm>
        </p:spPr>
      </p:pic>
      <p:sp>
        <p:nvSpPr>
          <p:cNvPr id="11" name="Rectangle 10"/>
          <p:cNvSpPr/>
          <p:nvPr/>
        </p:nvSpPr>
        <p:spPr>
          <a:xfrm>
            <a:off x="6096000" y="4554966"/>
            <a:ext cx="6096000" cy="1600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4000" dirty="0">
                <a:latin typeface="+mj-lt"/>
                <a:ea typeface="+mj-ea"/>
                <a:cs typeface="+mj-cs"/>
              </a:rPr>
              <a:t>les responsabilités à tous les niveaux de l'organisation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83" y="536487"/>
            <a:ext cx="5728471" cy="3814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502" y="6016679"/>
            <a:ext cx="1597290" cy="8413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04251" cy="2240658"/>
          </a:xfrm>
        </p:spPr>
        <p:txBody>
          <a:bodyPr>
            <a:normAutofit/>
          </a:bodyPr>
          <a:lstStyle/>
          <a:p>
            <a:r>
              <a:rPr lang="en-US" dirty="0"/>
              <a:t>Accountabilities at all levels of the organization  </a:t>
            </a:r>
          </a:p>
        </p:txBody>
      </p:sp>
    </p:spTree>
    <p:extLst>
      <p:ext uri="{BB962C8B-B14F-4D97-AF65-F5344CB8AC3E}">
        <p14:creationId xmlns:p14="http://schemas.microsoft.com/office/powerpoint/2010/main" val="98170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Time </a:t>
            </a:r>
            <a:r>
              <a:rPr lang="fr-FR" b="1" dirty="0" err="1"/>
              <a:t>is</a:t>
            </a:r>
            <a:r>
              <a:rPr lang="fr-FR" b="1" dirty="0"/>
              <a:t> on Our </a:t>
            </a:r>
            <a:r>
              <a:rPr lang="fr-FR" b="1" dirty="0" err="1"/>
              <a:t>Side</a:t>
            </a:r>
            <a:br>
              <a:rPr lang="fr-FR" b="1" dirty="0"/>
            </a:br>
            <a:r>
              <a:rPr lang="fr-FR" b="1" dirty="0"/>
              <a:t>				Le temps est de notre côté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873" y="1994446"/>
            <a:ext cx="6264564" cy="31386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88" y="4361929"/>
            <a:ext cx="4996480" cy="22592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6" y="5874202"/>
            <a:ext cx="1597290" cy="841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58" y="1629628"/>
            <a:ext cx="2530965" cy="25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2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146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makes an effective health and safety committee Les composantes d’un comité de santé et de sécurité efficace</vt:lpstr>
      <vt:lpstr>1. Work needs to be safe, not just workplaces   2. Le travail doit être sécuritaire, pas seulement sur le lieu  de travail </vt:lpstr>
      <vt:lpstr>The Right To Know The Right to Participate The Right to Refuse  Dangerous Work</vt:lpstr>
      <vt:lpstr>3. Build a Health and Safety Culture   3. Construire une culture de santé et   sécurité</vt:lpstr>
      <vt:lpstr>4. S.M.A.R.T </vt:lpstr>
      <vt:lpstr>5. Amélioration perpétuelle  </vt:lpstr>
      <vt:lpstr>Common Challenges, two examples  Défis communs, deux exemples</vt:lpstr>
      <vt:lpstr>Accountabilities at all levels of the organization  </vt:lpstr>
      <vt:lpstr>Time is on Our Side     Le temps est de notre côté</vt:lpstr>
      <vt:lpstr>Merci!  Thank-you!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Peart</dc:creator>
  <cp:lastModifiedBy>Mathieu Juneau</cp:lastModifiedBy>
  <cp:revision>93</cp:revision>
  <dcterms:created xsi:type="dcterms:W3CDTF">2018-10-10T01:21:21Z</dcterms:created>
  <dcterms:modified xsi:type="dcterms:W3CDTF">2018-10-10T17:01:33Z</dcterms:modified>
</cp:coreProperties>
</file>