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4" d="100"/>
          <a:sy n="54" d="100"/>
        </p:scale>
        <p:origin x="102" y="10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8BE36EB-9DD3-4F98-B37A-46F05DEE794A}" type="datetimeFigureOut">
              <a:rPr lang="en-US" smtClean="0"/>
              <a:t>10/9/2018</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6F0A592A-4BB4-4A28-8B1A-9685ACB70AE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406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BE36EB-9DD3-4F98-B37A-46F05DEE794A}"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A592A-4BB4-4A28-8B1A-9685ACB70AE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5369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BE36EB-9DD3-4F98-B37A-46F05DEE794A}"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A592A-4BB4-4A28-8B1A-9685ACB70AE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83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BE36EB-9DD3-4F98-B37A-46F05DEE794A}"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A592A-4BB4-4A28-8B1A-9685ACB70AE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89537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28BE36EB-9DD3-4F98-B37A-46F05DEE794A}"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0A592A-4BB4-4A28-8B1A-9685ACB70AE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4016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8BE36EB-9DD3-4F98-B37A-46F05DEE794A}" type="datetimeFigureOut">
              <a:rPr lang="en-US" smtClean="0"/>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0A592A-4BB4-4A28-8B1A-9685ACB70AE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85374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8BE36EB-9DD3-4F98-B37A-46F05DEE794A}" type="datetimeFigureOut">
              <a:rPr lang="en-US" smtClean="0"/>
              <a:t>10/9/2018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0A592A-4BB4-4A28-8B1A-9685ACB70AE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0244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8BE36EB-9DD3-4F98-B37A-46F05DEE794A}" type="datetimeFigureOut">
              <a:rPr lang="en-US" smtClean="0"/>
              <a:t>10/9/2018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0A592A-4BB4-4A28-8B1A-9685ACB70AE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6623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E36EB-9DD3-4F98-B37A-46F05DEE794A}" type="datetimeFigureOut">
              <a:rPr lang="en-US" smtClean="0"/>
              <a:t>10/9/2018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0A592A-4BB4-4A28-8B1A-9685ACB70AE3}" type="slidenum">
              <a:rPr lang="en-US" smtClean="0"/>
              <a:t>‹#›</a:t>
            </a:fld>
            <a:endParaRPr lang="en-US"/>
          </a:p>
        </p:txBody>
      </p:sp>
    </p:spTree>
    <p:extLst>
      <p:ext uri="{BB962C8B-B14F-4D97-AF65-F5344CB8AC3E}">
        <p14:creationId xmlns:p14="http://schemas.microsoft.com/office/powerpoint/2010/main" val="2058663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28BE36EB-9DD3-4F98-B37A-46F05DEE794A}" type="datetimeFigureOut">
              <a:rPr lang="en-US" smtClean="0"/>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0A592A-4BB4-4A28-8B1A-9685ACB70AE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3530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8BE36EB-9DD3-4F98-B37A-46F05DEE794A}" type="datetimeFigureOut">
              <a:rPr lang="en-US" smtClean="0"/>
              <a:t>10/9/2018</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F0A592A-4BB4-4A28-8B1A-9685ACB70AE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977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8BE36EB-9DD3-4F98-B37A-46F05DEE794A}" type="datetimeFigureOut">
              <a:rPr lang="en-US" smtClean="0"/>
              <a:t>10/9/2018</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F0A592A-4BB4-4A28-8B1A-9685ACB70AE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5127109"/>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1A8263-C05E-401F-92D6-EA03C0BE095E}"/>
              </a:ext>
            </a:extLst>
          </p:cNvPr>
          <p:cNvSpPr>
            <a:spLocks noGrp="1"/>
          </p:cNvSpPr>
          <p:nvPr>
            <p:ph type="ctrTitle"/>
          </p:nvPr>
        </p:nvSpPr>
        <p:spPr/>
        <p:txBody>
          <a:bodyPr>
            <a:normAutofit fontScale="90000"/>
          </a:bodyPr>
          <a:lstStyle/>
          <a:p>
            <a:r>
              <a:rPr lang="en-US" dirty="0"/>
              <a:t>Duties of an ESDC Health and Safety Officer</a:t>
            </a:r>
          </a:p>
        </p:txBody>
      </p:sp>
      <p:sp>
        <p:nvSpPr>
          <p:cNvPr id="3" name="Sous-titre 2">
            <a:extLst>
              <a:ext uri="{FF2B5EF4-FFF2-40B4-BE49-F238E27FC236}">
                <a16:creationId xmlns:a16="http://schemas.microsoft.com/office/drawing/2014/main" id="{2C3134CD-5975-4093-A17B-20696A93FACB}"/>
              </a:ext>
            </a:extLst>
          </p:cNvPr>
          <p:cNvSpPr>
            <a:spLocks noGrp="1"/>
          </p:cNvSpPr>
          <p:nvPr>
            <p:ph type="subTitle" idx="1"/>
          </p:nvPr>
        </p:nvSpPr>
        <p:spPr/>
        <p:txBody>
          <a:bodyPr>
            <a:normAutofit lnSpcReduction="10000"/>
          </a:bodyPr>
          <a:lstStyle/>
          <a:p>
            <a:r>
              <a:rPr lang="en-US" sz="2400" dirty="0"/>
              <a:t>Marc </a:t>
            </a:r>
            <a:r>
              <a:rPr lang="en-US" sz="2400" dirty="0" err="1"/>
              <a:t>Béland</a:t>
            </a:r>
            <a:r>
              <a:rPr lang="en-US" sz="2400" dirty="0"/>
              <a:t> Regional Health and safety representative National capital region</a:t>
            </a:r>
          </a:p>
        </p:txBody>
      </p:sp>
    </p:spTree>
    <p:extLst>
      <p:ext uri="{BB962C8B-B14F-4D97-AF65-F5344CB8AC3E}">
        <p14:creationId xmlns:p14="http://schemas.microsoft.com/office/powerpoint/2010/main" val="3801082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6179BA-CB98-4241-A9BF-A28468F33EF2}"/>
              </a:ext>
            </a:extLst>
          </p:cNvPr>
          <p:cNvSpPr>
            <a:spLocks noGrp="1"/>
          </p:cNvSpPr>
          <p:nvPr>
            <p:ph type="title"/>
          </p:nvPr>
        </p:nvSpPr>
        <p:spPr/>
        <p:txBody>
          <a:bodyPr/>
          <a:lstStyle/>
          <a:p>
            <a:pPr algn="ctr"/>
            <a:r>
              <a:rPr lang="en-US" dirty="0"/>
              <a:t>Prosecution	</a:t>
            </a:r>
          </a:p>
        </p:txBody>
      </p:sp>
      <p:sp>
        <p:nvSpPr>
          <p:cNvPr id="3" name="Espace réservé du contenu 2">
            <a:extLst>
              <a:ext uri="{FF2B5EF4-FFF2-40B4-BE49-F238E27FC236}">
                <a16:creationId xmlns:a16="http://schemas.microsoft.com/office/drawing/2014/main" id="{DDF47585-C01F-4B9E-807D-4E99DC919873}"/>
              </a:ext>
            </a:extLst>
          </p:cNvPr>
          <p:cNvSpPr>
            <a:spLocks noGrp="1"/>
          </p:cNvSpPr>
          <p:nvPr>
            <p:ph idx="1"/>
          </p:nvPr>
        </p:nvSpPr>
        <p:spPr/>
        <p:txBody>
          <a:bodyPr/>
          <a:lstStyle/>
          <a:p>
            <a:r>
              <a:rPr lang="en-US" sz="2400" dirty="0"/>
              <a:t>Sections 148, 149 of the Code</a:t>
            </a:r>
          </a:p>
          <a:p>
            <a:r>
              <a:rPr lang="en-US" sz="2400" dirty="0"/>
              <a:t>Used in serious cases of injury/illness, fatalities and repeated violations of the Code.</a:t>
            </a:r>
          </a:p>
          <a:p>
            <a:endParaRPr lang="en-US" dirty="0"/>
          </a:p>
        </p:txBody>
      </p:sp>
    </p:spTree>
    <p:extLst>
      <p:ext uri="{BB962C8B-B14F-4D97-AF65-F5344CB8AC3E}">
        <p14:creationId xmlns:p14="http://schemas.microsoft.com/office/powerpoint/2010/main" val="2621079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43968E-CA90-4F4F-BB04-B8B4972EDEFC}"/>
              </a:ext>
            </a:extLst>
          </p:cNvPr>
          <p:cNvSpPr>
            <a:spLocks noGrp="1"/>
          </p:cNvSpPr>
          <p:nvPr>
            <p:ph type="title"/>
          </p:nvPr>
        </p:nvSpPr>
        <p:spPr/>
        <p:txBody>
          <a:bodyPr/>
          <a:lstStyle/>
          <a:p>
            <a:pPr algn="ctr"/>
            <a:r>
              <a:rPr lang="en-US" dirty="0"/>
              <a:t>Injunctions</a:t>
            </a:r>
          </a:p>
        </p:txBody>
      </p:sp>
      <p:sp>
        <p:nvSpPr>
          <p:cNvPr id="3" name="Espace réservé du contenu 2">
            <a:extLst>
              <a:ext uri="{FF2B5EF4-FFF2-40B4-BE49-F238E27FC236}">
                <a16:creationId xmlns:a16="http://schemas.microsoft.com/office/drawing/2014/main" id="{BF86CCA2-B981-475D-BA54-9D6AB428D4BA}"/>
              </a:ext>
            </a:extLst>
          </p:cNvPr>
          <p:cNvSpPr>
            <a:spLocks noGrp="1"/>
          </p:cNvSpPr>
          <p:nvPr>
            <p:ph idx="1"/>
          </p:nvPr>
        </p:nvSpPr>
        <p:spPr/>
        <p:txBody>
          <a:bodyPr>
            <a:normAutofit/>
          </a:bodyPr>
          <a:lstStyle/>
          <a:p>
            <a:r>
              <a:rPr lang="en-US" sz="2400" dirty="0"/>
              <a:t>Sections 152, 153</a:t>
            </a:r>
          </a:p>
          <a:p>
            <a:r>
              <a:rPr lang="en-US" sz="2400" dirty="0"/>
              <a:t>Not utilized often </a:t>
            </a:r>
          </a:p>
        </p:txBody>
      </p:sp>
    </p:spTree>
    <p:extLst>
      <p:ext uri="{BB962C8B-B14F-4D97-AF65-F5344CB8AC3E}">
        <p14:creationId xmlns:p14="http://schemas.microsoft.com/office/powerpoint/2010/main" val="189789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81A44B-4EF2-4485-B540-12550194E9E4}"/>
              </a:ext>
            </a:extLst>
          </p:cNvPr>
          <p:cNvSpPr>
            <a:spLocks noGrp="1"/>
          </p:cNvSpPr>
          <p:nvPr>
            <p:ph type="title"/>
          </p:nvPr>
        </p:nvSpPr>
        <p:spPr/>
        <p:txBody>
          <a:bodyPr/>
          <a:lstStyle/>
          <a:p>
            <a:pPr algn="ctr"/>
            <a:r>
              <a:rPr lang="en-US" dirty="0"/>
              <a:t>punishment</a:t>
            </a:r>
          </a:p>
        </p:txBody>
      </p:sp>
      <p:sp>
        <p:nvSpPr>
          <p:cNvPr id="3" name="Espace réservé du contenu 2">
            <a:extLst>
              <a:ext uri="{FF2B5EF4-FFF2-40B4-BE49-F238E27FC236}">
                <a16:creationId xmlns:a16="http://schemas.microsoft.com/office/drawing/2014/main" id="{247D2BF0-62C0-4291-A09E-E240731C96F2}"/>
              </a:ext>
            </a:extLst>
          </p:cNvPr>
          <p:cNvSpPr>
            <a:spLocks noGrp="1"/>
          </p:cNvSpPr>
          <p:nvPr>
            <p:ph idx="1"/>
          </p:nvPr>
        </p:nvSpPr>
        <p:spPr/>
        <p:txBody>
          <a:bodyPr>
            <a:normAutofit/>
          </a:bodyPr>
          <a:lstStyle/>
          <a:p>
            <a:r>
              <a:rPr lang="en-US" sz="2400" dirty="0"/>
              <a:t>Sections 148,154</a:t>
            </a:r>
          </a:p>
          <a:p>
            <a:r>
              <a:rPr lang="en-US" sz="2400" dirty="0"/>
              <a:t>Fines up to One Million dollars per count and/or up to 2 years in jail</a:t>
            </a:r>
          </a:p>
        </p:txBody>
      </p:sp>
    </p:spTree>
    <p:extLst>
      <p:ext uri="{BB962C8B-B14F-4D97-AF65-F5344CB8AC3E}">
        <p14:creationId xmlns:p14="http://schemas.microsoft.com/office/powerpoint/2010/main" val="451835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B1B610-F7EB-42F1-B294-2530434C52E1}"/>
              </a:ext>
            </a:extLst>
          </p:cNvPr>
          <p:cNvSpPr>
            <a:spLocks noGrp="1"/>
          </p:cNvSpPr>
          <p:nvPr>
            <p:ph type="title"/>
          </p:nvPr>
        </p:nvSpPr>
        <p:spPr/>
        <p:txBody>
          <a:bodyPr/>
          <a:lstStyle/>
          <a:p>
            <a:pPr algn="ctr"/>
            <a:r>
              <a:rPr lang="en-US" dirty="0"/>
              <a:t>Questions?</a:t>
            </a:r>
          </a:p>
        </p:txBody>
      </p:sp>
      <p:sp>
        <p:nvSpPr>
          <p:cNvPr id="3" name="Espace réservé du contenu 2">
            <a:extLst>
              <a:ext uri="{FF2B5EF4-FFF2-40B4-BE49-F238E27FC236}">
                <a16:creationId xmlns:a16="http://schemas.microsoft.com/office/drawing/2014/main" id="{EF022E89-9462-462B-A1D9-9AD33D1DEF9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29333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B9F626-D769-4D59-ABF5-F2CFCA2F5C04}"/>
              </a:ext>
            </a:extLst>
          </p:cNvPr>
          <p:cNvSpPr>
            <a:spLocks noGrp="1"/>
          </p:cNvSpPr>
          <p:nvPr>
            <p:ph type="title"/>
          </p:nvPr>
        </p:nvSpPr>
        <p:spPr/>
        <p:txBody>
          <a:bodyPr/>
          <a:lstStyle/>
          <a:p>
            <a:r>
              <a:rPr lang="en-US" dirty="0"/>
              <a:t>Canada </a:t>
            </a:r>
            <a:r>
              <a:rPr lang="en-US" dirty="0" err="1"/>
              <a:t>Labour</a:t>
            </a:r>
            <a:r>
              <a:rPr lang="en-US" dirty="0"/>
              <a:t> Code Part II</a:t>
            </a:r>
          </a:p>
        </p:txBody>
      </p:sp>
      <p:sp>
        <p:nvSpPr>
          <p:cNvPr id="3" name="Espace réservé du contenu 2">
            <a:extLst>
              <a:ext uri="{FF2B5EF4-FFF2-40B4-BE49-F238E27FC236}">
                <a16:creationId xmlns:a16="http://schemas.microsoft.com/office/drawing/2014/main" id="{F6E71894-2610-46FC-AE0F-4059F1F3B836}"/>
              </a:ext>
            </a:extLst>
          </p:cNvPr>
          <p:cNvSpPr>
            <a:spLocks noGrp="1"/>
          </p:cNvSpPr>
          <p:nvPr>
            <p:ph idx="1"/>
          </p:nvPr>
        </p:nvSpPr>
        <p:spPr/>
        <p:txBody>
          <a:bodyPr>
            <a:normAutofit/>
          </a:bodyPr>
          <a:lstStyle/>
          <a:p>
            <a:r>
              <a:rPr lang="en-US" sz="2800" dirty="0"/>
              <a:t>The term Health and Safety Officer was repealed with various changes to the Code in 2013.</a:t>
            </a:r>
          </a:p>
          <a:p>
            <a:r>
              <a:rPr lang="en-US" sz="2800" dirty="0"/>
              <a:t>Who performs the work now?</a:t>
            </a:r>
          </a:p>
          <a:p>
            <a:r>
              <a:rPr lang="en-US" sz="2800" dirty="0"/>
              <a:t>Currently the </a:t>
            </a:r>
            <a:r>
              <a:rPr lang="en-US" sz="2800" dirty="0" err="1"/>
              <a:t>Labour</a:t>
            </a:r>
            <a:r>
              <a:rPr lang="en-US" sz="2800" dirty="0"/>
              <a:t> Affairs Officers (health and safety) who work for the </a:t>
            </a:r>
            <a:r>
              <a:rPr lang="en-US" sz="2800" dirty="0" err="1"/>
              <a:t>Labour</a:t>
            </a:r>
            <a:r>
              <a:rPr lang="en-US" sz="2800" dirty="0"/>
              <a:t> Program of  ESDC. </a:t>
            </a:r>
          </a:p>
        </p:txBody>
      </p:sp>
    </p:spTree>
    <p:extLst>
      <p:ext uri="{BB962C8B-B14F-4D97-AF65-F5344CB8AC3E}">
        <p14:creationId xmlns:p14="http://schemas.microsoft.com/office/powerpoint/2010/main" val="2833610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29EDB4-9599-417C-8E73-40C46C26F9E8}"/>
              </a:ext>
            </a:extLst>
          </p:cNvPr>
          <p:cNvSpPr>
            <a:spLocks noGrp="1"/>
          </p:cNvSpPr>
          <p:nvPr>
            <p:ph type="title"/>
          </p:nvPr>
        </p:nvSpPr>
        <p:spPr/>
        <p:txBody>
          <a:bodyPr/>
          <a:lstStyle/>
          <a:p>
            <a:r>
              <a:rPr lang="en-US" dirty="0"/>
              <a:t>Section 140</a:t>
            </a:r>
          </a:p>
        </p:txBody>
      </p:sp>
      <p:sp>
        <p:nvSpPr>
          <p:cNvPr id="3" name="Espace réservé du contenu 2">
            <a:extLst>
              <a:ext uri="{FF2B5EF4-FFF2-40B4-BE49-F238E27FC236}">
                <a16:creationId xmlns:a16="http://schemas.microsoft.com/office/drawing/2014/main" id="{FE240F3B-C3A4-48BF-A7C3-B4496E6FF2D5}"/>
              </a:ext>
            </a:extLst>
          </p:cNvPr>
          <p:cNvSpPr>
            <a:spLocks noGrp="1"/>
          </p:cNvSpPr>
          <p:nvPr>
            <p:ph idx="1"/>
          </p:nvPr>
        </p:nvSpPr>
        <p:spPr>
          <a:xfrm>
            <a:off x="1451579" y="2039586"/>
            <a:ext cx="9603275" cy="3450613"/>
          </a:xfrm>
        </p:spPr>
        <p:txBody>
          <a:bodyPr>
            <a:normAutofit/>
          </a:bodyPr>
          <a:lstStyle/>
          <a:p>
            <a:r>
              <a:rPr lang="en-US" sz="2400" b="1" dirty="0"/>
              <a:t>140</a:t>
            </a:r>
            <a:r>
              <a:rPr lang="en-US" sz="2400" dirty="0"/>
              <a:t> (1) Subject to any terms and conditions specified by the Minister, the Minister may delegate to any qualified person or class of persons any of the powers, duties or functions the Minister is authorized to exercise or perform for the purposes of this Part.</a:t>
            </a:r>
          </a:p>
        </p:txBody>
      </p:sp>
    </p:spTree>
    <p:extLst>
      <p:ext uri="{BB962C8B-B14F-4D97-AF65-F5344CB8AC3E}">
        <p14:creationId xmlns:p14="http://schemas.microsoft.com/office/powerpoint/2010/main" val="60549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522EDE-1977-4EF6-B260-05EBE7756E09}"/>
              </a:ext>
            </a:extLst>
          </p:cNvPr>
          <p:cNvSpPr>
            <a:spLocks noGrp="1"/>
          </p:cNvSpPr>
          <p:nvPr>
            <p:ph type="title"/>
          </p:nvPr>
        </p:nvSpPr>
        <p:spPr/>
        <p:txBody>
          <a:bodyPr/>
          <a:lstStyle/>
          <a:p>
            <a:r>
              <a:rPr lang="en-US" dirty="0"/>
              <a:t>Delegation of power	</a:t>
            </a:r>
          </a:p>
        </p:txBody>
      </p:sp>
      <p:sp>
        <p:nvSpPr>
          <p:cNvPr id="3" name="Espace réservé du contenu 2">
            <a:extLst>
              <a:ext uri="{FF2B5EF4-FFF2-40B4-BE49-F238E27FC236}">
                <a16:creationId xmlns:a16="http://schemas.microsoft.com/office/drawing/2014/main" id="{2D36E173-8379-4118-83B3-53ACA26C3B42}"/>
              </a:ext>
            </a:extLst>
          </p:cNvPr>
          <p:cNvSpPr>
            <a:spLocks noGrp="1"/>
          </p:cNvSpPr>
          <p:nvPr>
            <p:ph idx="1"/>
          </p:nvPr>
        </p:nvSpPr>
        <p:spPr/>
        <p:txBody>
          <a:bodyPr>
            <a:normAutofit/>
          </a:bodyPr>
          <a:lstStyle/>
          <a:p>
            <a:r>
              <a:rPr lang="en-US" sz="2400" dirty="0"/>
              <a:t>140. (2) Subject to subsection (3), the Minister may, with the approval of the Governor in Council, enter into an agreement with any province or any provincial body specifying the terms and conditions under which the Minister may delegate to a person employed by that province or provincial body the powers, duties or functions that the Minister is authorized to exercise or perform for the purposes of this Part.</a:t>
            </a:r>
          </a:p>
        </p:txBody>
      </p:sp>
    </p:spTree>
    <p:extLst>
      <p:ext uri="{BB962C8B-B14F-4D97-AF65-F5344CB8AC3E}">
        <p14:creationId xmlns:p14="http://schemas.microsoft.com/office/powerpoint/2010/main" val="3440114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C61F9D-35AE-49EB-952F-F3DECD361CE7}"/>
              </a:ext>
            </a:extLst>
          </p:cNvPr>
          <p:cNvSpPr>
            <a:spLocks noGrp="1"/>
          </p:cNvSpPr>
          <p:nvPr>
            <p:ph type="title"/>
          </p:nvPr>
        </p:nvSpPr>
        <p:spPr/>
        <p:txBody>
          <a:bodyPr/>
          <a:lstStyle/>
          <a:p>
            <a:r>
              <a:rPr lang="en-US" dirty="0"/>
              <a:t>How do the HSO’s perform their duties?</a:t>
            </a:r>
          </a:p>
        </p:txBody>
      </p:sp>
      <p:sp>
        <p:nvSpPr>
          <p:cNvPr id="3" name="Espace réservé du contenu 2">
            <a:extLst>
              <a:ext uri="{FF2B5EF4-FFF2-40B4-BE49-F238E27FC236}">
                <a16:creationId xmlns:a16="http://schemas.microsoft.com/office/drawing/2014/main" id="{40CD5CB4-B88C-48A3-9447-2981F52C3DC0}"/>
              </a:ext>
            </a:extLst>
          </p:cNvPr>
          <p:cNvSpPr>
            <a:spLocks noGrp="1"/>
          </p:cNvSpPr>
          <p:nvPr>
            <p:ph idx="1"/>
          </p:nvPr>
        </p:nvSpPr>
        <p:spPr/>
        <p:txBody>
          <a:bodyPr/>
          <a:lstStyle/>
          <a:p>
            <a:r>
              <a:rPr lang="en-US" sz="2400" dirty="0"/>
              <a:t>Prior to 2013 an HSO had control over their assignments</a:t>
            </a:r>
          </a:p>
          <a:p>
            <a:r>
              <a:rPr lang="en-US" sz="2400" dirty="0"/>
              <a:t>This has changed with the changes in 2013.</a:t>
            </a:r>
          </a:p>
          <a:p>
            <a:r>
              <a:rPr lang="en-US" sz="2400" dirty="0"/>
              <a:t>What does it mean?</a:t>
            </a:r>
          </a:p>
          <a:p>
            <a:r>
              <a:rPr lang="en-US" sz="2400" dirty="0"/>
              <a:t>Interpretation, Policies and Guidelines (IPG)</a:t>
            </a:r>
          </a:p>
          <a:p>
            <a:r>
              <a:rPr lang="en-US" sz="2400" b="1" dirty="0"/>
              <a:t>Operations Program Directives</a:t>
            </a:r>
          </a:p>
          <a:p>
            <a:endParaRPr lang="en-US" dirty="0"/>
          </a:p>
        </p:txBody>
      </p:sp>
    </p:spTree>
    <p:extLst>
      <p:ext uri="{BB962C8B-B14F-4D97-AF65-F5344CB8AC3E}">
        <p14:creationId xmlns:p14="http://schemas.microsoft.com/office/powerpoint/2010/main" val="316235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DCF74E-A000-4692-BC46-A67CDBA3269A}"/>
              </a:ext>
            </a:extLst>
          </p:cNvPr>
          <p:cNvSpPr>
            <a:spLocks noGrp="1"/>
          </p:cNvSpPr>
          <p:nvPr>
            <p:ph type="title"/>
          </p:nvPr>
        </p:nvSpPr>
        <p:spPr/>
        <p:txBody>
          <a:bodyPr/>
          <a:lstStyle/>
          <a:p>
            <a:r>
              <a:rPr lang="en-US" dirty="0"/>
              <a:t>How is the work performed?</a:t>
            </a:r>
          </a:p>
        </p:txBody>
      </p:sp>
      <p:sp>
        <p:nvSpPr>
          <p:cNvPr id="3" name="Espace réservé du contenu 2">
            <a:extLst>
              <a:ext uri="{FF2B5EF4-FFF2-40B4-BE49-F238E27FC236}">
                <a16:creationId xmlns:a16="http://schemas.microsoft.com/office/drawing/2014/main" id="{C1BDC1BA-43D1-4975-B7F2-3FC04C15E2BD}"/>
              </a:ext>
            </a:extLst>
          </p:cNvPr>
          <p:cNvSpPr>
            <a:spLocks noGrp="1"/>
          </p:cNvSpPr>
          <p:nvPr>
            <p:ph idx="1"/>
          </p:nvPr>
        </p:nvSpPr>
        <p:spPr/>
        <p:txBody>
          <a:bodyPr>
            <a:normAutofit/>
          </a:bodyPr>
          <a:lstStyle/>
          <a:p>
            <a:r>
              <a:rPr lang="en-US" sz="2400" dirty="0"/>
              <a:t>Senior advisor</a:t>
            </a:r>
          </a:p>
          <a:p>
            <a:r>
              <a:rPr lang="en-US" sz="2400" dirty="0"/>
              <a:t>Technical advisor</a:t>
            </a:r>
          </a:p>
          <a:p>
            <a:r>
              <a:rPr lang="en-US" sz="2400" dirty="0"/>
              <a:t>Head office</a:t>
            </a:r>
          </a:p>
          <a:p>
            <a:r>
              <a:rPr lang="en-US" sz="2400" dirty="0"/>
              <a:t>Interpretation, Policies and Guidelines (IPG)</a:t>
            </a:r>
          </a:p>
          <a:p>
            <a:r>
              <a:rPr lang="en-US" sz="2400" dirty="0"/>
              <a:t>Operations Program Directives</a:t>
            </a:r>
          </a:p>
          <a:p>
            <a:endParaRPr lang="en-US" dirty="0"/>
          </a:p>
        </p:txBody>
      </p:sp>
    </p:spTree>
    <p:extLst>
      <p:ext uri="{BB962C8B-B14F-4D97-AF65-F5344CB8AC3E}">
        <p14:creationId xmlns:p14="http://schemas.microsoft.com/office/powerpoint/2010/main" val="5351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B68D8-46CC-4405-987D-80BFABAE5B6C}"/>
              </a:ext>
            </a:extLst>
          </p:cNvPr>
          <p:cNvSpPr>
            <a:spLocks noGrp="1"/>
          </p:cNvSpPr>
          <p:nvPr>
            <p:ph type="title"/>
          </p:nvPr>
        </p:nvSpPr>
        <p:spPr/>
        <p:txBody>
          <a:bodyPr/>
          <a:lstStyle/>
          <a:p>
            <a:r>
              <a:rPr lang="en-US" dirty="0"/>
              <a:t>Tools used to obtain compliance</a:t>
            </a:r>
          </a:p>
        </p:txBody>
      </p:sp>
      <p:sp>
        <p:nvSpPr>
          <p:cNvPr id="3" name="Espace réservé du contenu 2">
            <a:extLst>
              <a:ext uri="{FF2B5EF4-FFF2-40B4-BE49-F238E27FC236}">
                <a16:creationId xmlns:a16="http://schemas.microsoft.com/office/drawing/2014/main" id="{3234A317-E607-4E2C-BB5C-BBCCE62706A2}"/>
              </a:ext>
            </a:extLst>
          </p:cNvPr>
          <p:cNvSpPr>
            <a:spLocks noGrp="1"/>
          </p:cNvSpPr>
          <p:nvPr>
            <p:ph idx="1"/>
          </p:nvPr>
        </p:nvSpPr>
        <p:spPr/>
        <p:txBody>
          <a:bodyPr/>
          <a:lstStyle/>
          <a:p>
            <a:r>
              <a:rPr lang="en-US" sz="2400" dirty="0"/>
              <a:t>Assurance of Voluntary Compliance</a:t>
            </a:r>
          </a:p>
          <a:p>
            <a:r>
              <a:rPr lang="en-US" sz="2400" dirty="0"/>
              <a:t>Direction</a:t>
            </a:r>
          </a:p>
          <a:p>
            <a:r>
              <a:rPr lang="en-US" sz="2400" dirty="0"/>
              <a:t>Prosecution</a:t>
            </a:r>
          </a:p>
          <a:p>
            <a:r>
              <a:rPr lang="en-US" sz="2400" dirty="0"/>
              <a:t>Injunction</a:t>
            </a:r>
            <a:endParaRPr lang="en-US" dirty="0"/>
          </a:p>
        </p:txBody>
      </p:sp>
    </p:spTree>
    <p:extLst>
      <p:ext uri="{BB962C8B-B14F-4D97-AF65-F5344CB8AC3E}">
        <p14:creationId xmlns:p14="http://schemas.microsoft.com/office/powerpoint/2010/main" val="231279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BB5F74-DA49-4959-ACC1-08601B1985E3}"/>
              </a:ext>
            </a:extLst>
          </p:cNvPr>
          <p:cNvSpPr>
            <a:spLocks noGrp="1"/>
          </p:cNvSpPr>
          <p:nvPr>
            <p:ph type="title"/>
          </p:nvPr>
        </p:nvSpPr>
        <p:spPr/>
        <p:txBody>
          <a:bodyPr/>
          <a:lstStyle/>
          <a:p>
            <a:r>
              <a:rPr lang="en-US" dirty="0"/>
              <a:t>Assurance of Voluntary compliance (AVC)</a:t>
            </a:r>
            <a:br>
              <a:rPr lang="en-US" dirty="0"/>
            </a:br>
            <a:endParaRPr lang="en-US" dirty="0"/>
          </a:p>
        </p:txBody>
      </p:sp>
      <p:sp>
        <p:nvSpPr>
          <p:cNvPr id="3" name="Espace réservé du contenu 2">
            <a:extLst>
              <a:ext uri="{FF2B5EF4-FFF2-40B4-BE49-F238E27FC236}">
                <a16:creationId xmlns:a16="http://schemas.microsoft.com/office/drawing/2014/main" id="{861A47D3-E2A3-479C-BB5D-764DB05528F5}"/>
              </a:ext>
            </a:extLst>
          </p:cNvPr>
          <p:cNvSpPr>
            <a:spLocks noGrp="1"/>
          </p:cNvSpPr>
          <p:nvPr>
            <p:ph idx="1"/>
          </p:nvPr>
        </p:nvSpPr>
        <p:spPr/>
        <p:txBody>
          <a:bodyPr>
            <a:normAutofit/>
          </a:bodyPr>
          <a:lstStyle/>
          <a:p>
            <a:r>
              <a:rPr lang="en-US" sz="2400" dirty="0"/>
              <a:t>Not in the Code</a:t>
            </a:r>
          </a:p>
          <a:p>
            <a:r>
              <a:rPr lang="en-US" sz="2400" dirty="0"/>
              <a:t>Not a legal document</a:t>
            </a:r>
          </a:p>
          <a:p>
            <a:r>
              <a:rPr lang="en-US" sz="2400" dirty="0"/>
              <a:t>Utilized for minor infractions and where the HSO thinks compliance will be achieved</a:t>
            </a:r>
          </a:p>
          <a:p>
            <a:r>
              <a:rPr lang="en-US" sz="2400" dirty="0"/>
              <a:t>A promissory note for which the offending party will tell the HSO when they will be compliant</a:t>
            </a:r>
          </a:p>
        </p:txBody>
      </p:sp>
    </p:spTree>
    <p:extLst>
      <p:ext uri="{BB962C8B-B14F-4D97-AF65-F5344CB8AC3E}">
        <p14:creationId xmlns:p14="http://schemas.microsoft.com/office/powerpoint/2010/main" val="1334369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C95DC7-F6DE-450B-AB48-F2F4E81464C9}"/>
              </a:ext>
            </a:extLst>
          </p:cNvPr>
          <p:cNvSpPr>
            <a:spLocks noGrp="1"/>
          </p:cNvSpPr>
          <p:nvPr>
            <p:ph type="title"/>
          </p:nvPr>
        </p:nvSpPr>
        <p:spPr/>
        <p:txBody>
          <a:bodyPr/>
          <a:lstStyle/>
          <a:p>
            <a:pPr algn="ctr"/>
            <a:r>
              <a:rPr lang="en-US" dirty="0"/>
              <a:t>Direction</a:t>
            </a:r>
          </a:p>
        </p:txBody>
      </p:sp>
      <p:sp>
        <p:nvSpPr>
          <p:cNvPr id="3" name="Espace réservé du contenu 2">
            <a:extLst>
              <a:ext uri="{FF2B5EF4-FFF2-40B4-BE49-F238E27FC236}">
                <a16:creationId xmlns:a16="http://schemas.microsoft.com/office/drawing/2014/main" id="{10D822EA-06C3-458C-9CFC-F13595DF7CCE}"/>
              </a:ext>
            </a:extLst>
          </p:cNvPr>
          <p:cNvSpPr>
            <a:spLocks noGrp="1"/>
          </p:cNvSpPr>
          <p:nvPr>
            <p:ph idx="1"/>
          </p:nvPr>
        </p:nvSpPr>
        <p:spPr/>
        <p:txBody>
          <a:bodyPr>
            <a:normAutofit/>
          </a:bodyPr>
          <a:lstStyle/>
          <a:p>
            <a:r>
              <a:rPr lang="en-US" sz="2400" dirty="0"/>
              <a:t>Sections 129, 141,145</a:t>
            </a:r>
          </a:p>
          <a:p>
            <a:r>
              <a:rPr lang="en-US" sz="2400" dirty="0"/>
              <a:t>Legal document</a:t>
            </a:r>
          </a:p>
          <a:p>
            <a:r>
              <a:rPr lang="en-US" sz="2400" dirty="0"/>
              <a:t>Can be issued to employer and/or employees</a:t>
            </a:r>
          </a:p>
          <a:p>
            <a:r>
              <a:rPr lang="en-US" sz="2400" dirty="0"/>
              <a:t>It will state the violation sections and that the “party” </a:t>
            </a:r>
            <a:r>
              <a:rPr lang="en-US" sz="2400" b="1" dirty="0"/>
              <a:t>shall</a:t>
            </a:r>
            <a:r>
              <a:rPr lang="en-US" sz="2400" dirty="0"/>
              <a:t> cease the violation by a date determined by the HSO </a:t>
            </a:r>
          </a:p>
        </p:txBody>
      </p:sp>
    </p:spTree>
    <p:extLst>
      <p:ext uri="{BB962C8B-B14F-4D97-AF65-F5344CB8AC3E}">
        <p14:creationId xmlns:p14="http://schemas.microsoft.com/office/powerpoint/2010/main" val="2011087153"/>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797</TotalTime>
  <Words>293</Words>
  <Application>Microsoft Office PowerPoint</Application>
  <PresentationFormat>Widescreen</PresentationFormat>
  <Paragraphs>47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Galerie</vt:lpstr>
      <vt:lpstr>Duties of an ESDC Health and Safety Officer</vt:lpstr>
      <vt:lpstr>Canada Labour Code Part II</vt:lpstr>
      <vt:lpstr>Section 140</vt:lpstr>
      <vt:lpstr>Delegation of power </vt:lpstr>
      <vt:lpstr>How do the HSO’s perform their duties?</vt:lpstr>
      <vt:lpstr>How is the work performed?</vt:lpstr>
      <vt:lpstr>Tools used to obtain compliance</vt:lpstr>
      <vt:lpstr>Assurance of Voluntary compliance (AVC) </vt:lpstr>
      <vt:lpstr>Direction</vt:lpstr>
      <vt:lpstr>Prosecution </vt:lpstr>
      <vt:lpstr>Injunctions</vt:lpstr>
      <vt:lpstr>punishment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Duties of an ESDC Health and Safety Officer</dc:title>
  <dc:creator>Marc Beland</dc:creator>
  <cp:lastModifiedBy>Mathieu Juneau</cp:lastModifiedBy>
  <cp:revision>28</cp:revision>
  <cp:lastPrinted>2018-10-09T14:03:47Z</cp:lastPrinted>
  <dcterms:created xsi:type="dcterms:W3CDTF">2018-10-02T15:43:17Z</dcterms:created>
  <dcterms:modified xsi:type="dcterms:W3CDTF">2018-10-09T15:09:49Z</dcterms:modified>
</cp:coreProperties>
</file>