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 Beland" initials="MB" lastIdx="1" clrIdx="0">
    <p:extLst>
      <p:ext uri="{19B8F6BF-5375-455C-9EA6-DF929625EA0E}">
        <p15:presenceInfo xmlns:p15="http://schemas.microsoft.com/office/powerpoint/2012/main" userId="S-1-5-21-1350659891-2130904169-827545592-61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8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68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A3751-02C4-4C48-8E25-8C81CDA9A998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1675" y="4445000"/>
            <a:ext cx="560705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2D09C-6DBC-4971-A4B8-51529970C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30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2D09C-6DBC-4971-A4B8-51529970C8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8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06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36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8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53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01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37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24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62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6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530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77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E36EB-9DD3-4F98-B37A-46F05DEE794A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F0A592A-4BB4-4A28-8B1A-9685ACB70AE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12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1A8263-C05E-401F-92D6-EA03C0BE09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Tâches d’un agent santé et sécurité </a:t>
            </a:r>
            <a:r>
              <a:rPr lang="en-US" dirty="0"/>
              <a:t>EDSC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3134CD-5975-4093-A17B-20696A93FA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CA" sz="2400" dirty="0"/>
              <a:t>Marc Béland représentant régional AFPC région capitale nationale</a:t>
            </a:r>
          </a:p>
        </p:txBody>
      </p:sp>
    </p:spTree>
    <p:extLst>
      <p:ext uri="{BB962C8B-B14F-4D97-AF65-F5344CB8AC3E}">
        <p14:creationId xmlns:p14="http://schemas.microsoft.com/office/powerpoint/2010/main" val="3801082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6179BA-CB98-4241-A9BF-A28468F3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Poursuite	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F47585-C01F-4B9E-807D-4E99DC919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400" dirty="0"/>
              <a:t>Articles 148, 149 du Code</a:t>
            </a:r>
          </a:p>
          <a:p>
            <a:r>
              <a:rPr lang="fr-CA" sz="2400" dirty="0"/>
              <a:t>Utilisée dans des cas de blessures sérieuses/maladies, décès ou infractions répétées au Code.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79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43968E-CA90-4F4F-BB04-B8B4972ED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Injonctions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86CCA2-B981-475D-BA54-9D6AB428D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2400" dirty="0"/>
              <a:t>Articles 152, 153</a:t>
            </a:r>
          </a:p>
          <a:p>
            <a:r>
              <a:rPr lang="fr-CA" sz="2400" dirty="0"/>
              <a:t>Très peu utilisées</a:t>
            </a:r>
          </a:p>
        </p:txBody>
      </p:sp>
    </p:spTree>
    <p:extLst>
      <p:ext uri="{BB962C8B-B14F-4D97-AF65-F5344CB8AC3E}">
        <p14:creationId xmlns:p14="http://schemas.microsoft.com/office/powerpoint/2010/main" val="189789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1A44B-4EF2-4485-B540-12550194E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peines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7D2BF0-62C0-4291-A09E-E240731C9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Articles 148,154</a:t>
            </a:r>
          </a:p>
          <a:p>
            <a:r>
              <a:rPr lang="en-US" sz="2400" dirty="0" err="1"/>
              <a:t>Amende</a:t>
            </a:r>
            <a:r>
              <a:rPr lang="en-US" sz="2400" dirty="0"/>
              <a:t> </a:t>
            </a:r>
            <a:r>
              <a:rPr lang="en-US" sz="2400" dirty="0" err="1"/>
              <a:t>maximale</a:t>
            </a:r>
            <a:r>
              <a:rPr lang="en-US" sz="2400" dirty="0"/>
              <a:t> de 1,000,000 $ et/</a:t>
            </a:r>
            <a:r>
              <a:rPr lang="en-US" sz="2400" dirty="0" err="1"/>
              <a:t>ou</a:t>
            </a:r>
            <a:r>
              <a:rPr lang="en-US" sz="2400" dirty="0"/>
              <a:t> un </a:t>
            </a:r>
            <a:r>
              <a:rPr lang="en-US" sz="2400" dirty="0" err="1"/>
              <a:t>emprisonnement</a:t>
            </a:r>
            <a:r>
              <a:rPr lang="en-US" sz="2400" dirty="0"/>
              <a:t> maximal de 2 ans.</a:t>
            </a:r>
          </a:p>
        </p:txBody>
      </p:sp>
    </p:spTree>
    <p:extLst>
      <p:ext uri="{BB962C8B-B14F-4D97-AF65-F5344CB8AC3E}">
        <p14:creationId xmlns:p14="http://schemas.microsoft.com/office/powerpoint/2010/main" val="451835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B1B610-F7EB-42F1-B294-2530434C5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022E89-9462-462B-A1D9-9AD33D1DE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33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9F626-D769-4D59-ABF5-F2CFCA2F5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</a:t>
            </a:r>
            <a:r>
              <a:rPr lang="fr-CA" dirty="0"/>
              <a:t>canadien</a:t>
            </a:r>
            <a:r>
              <a:rPr lang="en-US" dirty="0"/>
              <a:t> du travail </a:t>
            </a:r>
            <a:r>
              <a:rPr lang="fr-CA" dirty="0"/>
              <a:t>Partie</a:t>
            </a:r>
            <a:r>
              <a:rPr lang="en-US" dirty="0"/>
              <a:t> II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E71894-2610-46FC-AE0F-4059F1F3B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2800" dirty="0"/>
              <a:t>Le terme « agent santé et sécurité » fût abrogé en 2013 avec les changements apportés au Code</a:t>
            </a:r>
          </a:p>
          <a:p>
            <a:r>
              <a:rPr lang="fr-CA" sz="2800" dirty="0"/>
              <a:t>Qui fait ce travail maintenant?</a:t>
            </a:r>
          </a:p>
          <a:p>
            <a:r>
              <a:rPr lang="fr-CA" sz="2800" dirty="0"/>
              <a:t>Présentement les agents sst du programme du travail d’EDSC</a:t>
            </a:r>
          </a:p>
        </p:txBody>
      </p:sp>
    </p:spTree>
    <p:extLst>
      <p:ext uri="{BB962C8B-B14F-4D97-AF65-F5344CB8AC3E}">
        <p14:creationId xmlns:p14="http://schemas.microsoft.com/office/powerpoint/2010/main" val="2833610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29EDB4-9599-417C-8E73-40C46C26F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140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240F3B-C3A4-48BF-A7C3-B4496E6FF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b="1" dirty="0"/>
              <a:t>140</a:t>
            </a:r>
            <a:r>
              <a:rPr lang="fr-FR" sz="2400" dirty="0"/>
              <a:t> (1) Le ministre peut, aux conditions et selon les modalités qu’il précise, déléguer à toute personne compétente ou toute catégorie de personnes compétentes les attributions qu’il est autorisé à exercer pour l’application de la présente partie.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5490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522EDE-1977-4EF6-B260-05EBE7756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Délégation du pouvoir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36E173-8379-4118-83B3-53ACA26C3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140. (2) Sous réserve du paragraphe (3), le ministre peut, avec l’approbation du gouverneur en conseil, conclure avec une province ou un organisme provincial un accord aux termes duquel il peut déléguer à des personnes employées par cette province ou cet organisme, aux conditions qui y sont prévues, les attributions qu’il est autorisé à exercer pour l’application de la présente partie.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011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C61F9D-35AE-49EB-952F-F3DECD361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/>
          <a:lstStyle/>
          <a:p>
            <a:r>
              <a:rPr lang="en-US" dirty="0"/>
              <a:t>Comment les agents </a:t>
            </a:r>
            <a:r>
              <a:rPr lang="fr-CA" dirty="0"/>
              <a:t>accomplissent</a:t>
            </a:r>
            <a:r>
              <a:rPr lang="en-US" dirty="0"/>
              <a:t> </a:t>
            </a:r>
            <a:r>
              <a:rPr lang="en-US" dirty="0" err="1"/>
              <a:t>leurs</a:t>
            </a:r>
            <a:r>
              <a:rPr lang="en-US" dirty="0"/>
              <a:t> </a:t>
            </a:r>
            <a:r>
              <a:rPr lang="en-US" dirty="0" err="1"/>
              <a:t>tâches</a:t>
            </a:r>
            <a:r>
              <a:rPr lang="en-US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CD5CB4-B88C-48A3-9447-2981F52C3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400" dirty="0"/>
              <a:t>Avant 2013 un agent avait le contrôle de son dossier</a:t>
            </a:r>
          </a:p>
          <a:p>
            <a:r>
              <a:rPr lang="fr-CA" sz="2400" dirty="0"/>
              <a:t>Ceci a changé en 2013.</a:t>
            </a:r>
          </a:p>
          <a:p>
            <a:r>
              <a:rPr lang="fr-CA" sz="2400" dirty="0"/>
              <a:t>Qu’est-ce que cela veut dire?</a:t>
            </a:r>
          </a:p>
          <a:p>
            <a:r>
              <a:rPr lang="fr-CA" sz="2400" dirty="0"/>
              <a:t>Interprétations, politiques et guides (IPG)</a:t>
            </a:r>
          </a:p>
          <a:p>
            <a:r>
              <a:rPr lang="fr-CA" sz="2400" b="1" dirty="0"/>
              <a:t>Directives de programme et opérations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35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DCF74E-A000-4692-BC46-A67CDBA32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 le travail </a:t>
            </a:r>
            <a:r>
              <a:rPr lang="fr-CA" dirty="0"/>
              <a:t>est-il</a:t>
            </a:r>
            <a:r>
              <a:rPr lang="en-US" dirty="0"/>
              <a:t> </a:t>
            </a:r>
            <a:r>
              <a:rPr lang="fr-CA" dirty="0"/>
              <a:t>effectué</a:t>
            </a:r>
            <a:r>
              <a:rPr lang="en-US" dirty="0"/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BDC1BA-43D1-4975-B7F2-3FC04C15E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50230"/>
          </a:xfrm>
        </p:spPr>
        <p:txBody>
          <a:bodyPr>
            <a:normAutofit/>
          </a:bodyPr>
          <a:lstStyle/>
          <a:p>
            <a:r>
              <a:rPr lang="fr-CA" sz="2400" dirty="0"/>
              <a:t>Conseiller principal</a:t>
            </a:r>
          </a:p>
          <a:p>
            <a:r>
              <a:rPr lang="fr-CA" sz="2400" dirty="0"/>
              <a:t>Conseiller technique</a:t>
            </a:r>
          </a:p>
          <a:p>
            <a:r>
              <a:rPr lang="fr-CA" sz="2400" dirty="0"/>
              <a:t>Siège sociale</a:t>
            </a:r>
          </a:p>
          <a:p>
            <a:r>
              <a:rPr lang="fr-CA" sz="2400" dirty="0"/>
              <a:t>Interprétations, politiques et guides (IPG)</a:t>
            </a:r>
          </a:p>
          <a:p>
            <a:r>
              <a:rPr lang="fr-CA" sz="2400" dirty="0"/>
              <a:t>Directives de programme et opérations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15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3B68D8-46CC-4405-987D-80BFABAE5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Outils</a:t>
            </a:r>
            <a:r>
              <a:rPr lang="en-US" dirty="0"/>
              <a:t> </a:t>
            </a:r>
            <a:r>
              <a:rPr lang="fr-CA" dirty="0"/>
              <a:t>utilisés</a:t>
            </a:r>
            <a:r>
              <a:rPr lang="en-US" dirty="0"/>
              <a:t> pour </a:t>
            </a:r>
            <a:r>
              <a:rPr lang="en-US" dirty="0" err="1"/>
              <a:t>obtenir</a:t>
            </a:r>
            <a:r>
              <a:rPr lang="en-US" dirty="0"/>
              <a:t> la </a:t>
            </a:r>
            <a:r>
              <a:rPr lang="en-US" dirty="0" err="1"/>
              <a:t>conformité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34A317-E607-4E2C-BB5C-BBCCE6270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2400" dirty="0"/>
              <a:t>Promesse de conformité volontaire</a:t>
            </a:r>
          </a:p>
          <a:p>
            <a:r>
              <a:rPr lang="fr-CA" sz="2400" dirty="0"/>
              <a:t>Instruction</a:t>
            </a:r>
          </a:p>
          <a:p>
            <a:r>
              <a:rPr lang="fr-CA" sz="2400" dirty="0"/>
              <a:t>Poursuite</a:t>
            </a:r>
          </a:p>
          <a:p>
            <a:r>
              <a:rPr lang="fr-CA" sz="2400" dirty="0"/>
              <a:t>Injonction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12797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BB5F74-DA49-4959-ACC1-08601B198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Promesse de conformité volontaire (PCV)</a:t>
            </a:r>
            <a:br>
              <a:rPr lang="en-US" dirty="0"/>
            </a:b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1A47D3-E2A3-479C-BB5D-764DB05528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2400" dirty="0"/>
              <a:t>Pas dans le code</a:t>
            </a:r>
          </a:p>
          <a:p>
            <a:r>
              <a:rPr lang="fr-CA" sz="2400" dirty="0"/>
              <a:t>N’est pas un document légale. </a:t>
            </a:r>
          </a:p>
          <a:p>
            <a:r>
              <a:rPr lang="fr-CA" sz="2400" dirty="0"/>
              <a:t>La PCV est utilisé pour les infractions mineures et les cas où l’agent pense que la conformité peut être atteinte.</a:t>
            </a:r>
          </a:p>
          <a:p>
            <a:r>
              <a:rPr lang="fr-CA" sz="2400" dirty="0"/>
              <a:t>La PCV est une promesse de conformité de la partie coupable qui avise l’agent quand la conformité sera atteinte </a:t>
            </a:r>
          </a:p>
        </p:txBody>
      </p:sp>
    </p:spTree>
    <p:extLst>
      <p:ext uri="{BB962C8B-B14F-4D97-AF65-F5344CB8AC3E}">
        <p14:creationId xmlns:p14="http://schemas.microsoft.com/office/powerpoint/2010/main" val="133436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C95DC7-F6DE-450B-AB48-F2F4E8146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Instruction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D822EA-06C3-458C-9CFC-F13595DF7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2400" dirty="0"/>
              <a:t>Articles 129, 141,145</a:t>
            </a:r>
          </a:p>
          <a:p>
            <a:r>
              <a:rPr lang="fr-CA" sz="2400" dirty="0"/>
              <a:t>Document légal</a:t>
            </a:r>
          </a:p>
          <a:p>
            <a:r>
              <a:rPr lang="fr-CA" sz="2400" dirty="0"/>
              <a:t>Peut être émis à un employeur et/ou employé</a:t>
            </a:r>
          </a:p>
          <a:p>
            <a:r>
              <a:rPr lang="fr-CA" sz="2400" dirty="0"/>
              <a:t>L’instruction va identifier les articles d’infraction et aviser la partie coupable qu’elle </a:t>
            </a:r>
            <a:r>
              <a:rPr lang="fr-CA" sz="2400" b="1" dirty="0"/>
              <a:t>doit </a:t>
            </a:r>
            <a:r>
              <a:rPr lang="fr-CA" sz="2400" dirty="0"/>
              <a:t>cesser l’infraction à une date fixée par l’agent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108715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724</TotalTime>
  <Words>264</Words>
  <Application>Microsoft Office PowerPoint</Application>
  <PresentationFormat>Widescreen</PresentationFormat>
  <Paragraphs>48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Gill Sans MT</vt:lpstr>
      <vt:lpstr>Galerie</vt:lpstr>
      <vt:lpstr>Tâches d’un agent santé et sécurité EDSC</vt:lpstr>
      <vt:lpstr>Code canadien du travail Partie II</vt:lpstr>
      <vt:lpstr>Article 140</vt:lpstr>
      <vt:lpstr>Délégation du pouvoir </vt:lpstr>
      <vt:lpstr>Comment les agents accomplissent leurs tâches?</vt:lpstr>
      <vt:lpstr>Comment le travail est-il effectué?</vt:lpstr>
      <vt:lpstr>Outils utilisés pour obtenir la conformité</vt:lpstr>
      <vt:lpstr>Promesse de conformité volontaire (PCV) </vt:lpstr>
      <vt:lpstr>Instruction </vt:lpstr>
      <vt:lpstr>Poursuite </vt:lpstr>
      <vt:lpstr>Injonctions</vt:lpstr>
      <vt:lpstr>peines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Duties of an ESDC Health and Safety Officer</dc:title>
  <dc:creator>Marc Beland</dc:creator>
  <cp:lastModifiedBy>Mathieu Juneau</cp:lastModifiedBy>
  <cp:revision>50</cp:revision>
  <cp:lastPrinted>2018-10-09T14:03:26Z</cp:lastPrinted>
  <dcterms:created xsi:type="dcterms:W3CDTF">2018-10-02T15:43:17Z</dcterms:created>
  <dcterms:modified xsi:type="dcterms:W3CDTF">2018-10-09T15:09:47Z</dcterms:modified>
</cp:coreProperties>
</file>