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56" r:id="rId1"/>
  </p:sldMasterIdLst>
  <p:notesMasterIdLst>
    <p:notesMasterId r:id="rId22"/>
  </p:notesMasterIdLst>
  <p:handoutMasterIdLst>
    <p:handoutMasterId r:id="rId23"/>
  </p:handoutMasterIdLst>
  <p:sldIdLst>
    <p:sldId id="362" r:id="rId2"/>
    <p:sldId id="481" r:id="rId3"/>
    <p:sldId id="542" r:id="rId4"/>
    <p:sldId id="511" r:id="rId5"/>
    <p:sldId id="513" r:id="rId6"/>
    <p:sldId id="514" r:id="rId7"/>
    <p:sldId id="515" r:id="rId8"/>
    <p:sldId id="544" r:id="rId9"/>
    <p:sldId id="516" r:id="rId10"/>
    <p:sldId id="518" r:id="rId11"/>
    <p:sldId id="520" r:id="rId12"/>
    <p:sldId id="521" r:id="rId13"/>
    <p:sldId id="545" r:id="rId14"/>
    <p:sldId id="546" r:id="rId15"/>
    <p:sldId id="523" r:id="rId16"/>
    <p:sldId id="547" r:id="rId17"/>
    <p:sldId id="548" r:id="rId18"/>
    <p:sldId id="529" r:id="rId19"/>
    <p:sldId id="549" r:id="rId20"/>
    <p:sldId id="499" r:id="rId21"/>
  </p:sldIdLst>
  <p:sldSz cx="9144000" cy="6858000" type="screen4x3"/>
  <p:notesSz cx="6954838" cy="923925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008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35" autoAdjust="0"/>
    <p:restoredTop sz="81575" autoAdjust="0"/>
  </p:normalViewPr>
  <p:slideViewPr>
    <p:cSldViewPr>
      <p:cViewPr varScale="1">
        <p:scale>
          <a:sx n="93" d="100"/>
          <a:sy n="93" d="100"/>
        </p:scale>
        <p:origin x="175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0578" name="Rectangle 2"/>
          <p:cNvSpPr>
            <a:spLocks noGrp="1" noChangeArrowheads="1"/>
          </p:cNvSpPr>
          <p:nvPr>
            <p:ph type="hdr" sz="quarter"/>
          </p:nvPr>
        </p:nvSpPr>
        <p:spPr bwMode="auto">
          <a:xfrm>
            <a:off x="0" y="2"/>
            <a:ext cx="3013449" cy="461806"/>
          </a:xfrm>
          <a:prstGeom prst="rect">
            <a:avLst/>
          </a:prstGeom>
          <a:noFill/>
          <a:ln w="9525">
            <a:noFill/>
            <a:miter lim="800000"/>
            <a:headEnd/>
            <a:tailEnd/>
          </a:ln>
          <a:effectLst/>
        </p:spPr>
        <p:txBody>
          <a:bodyPr vert="horz" wrap="square" lIns="92511" tIns="46256" rIns="92511" bIns="46256" numCol="1" anchor="t" anchorCtr="0" compatLnSpc="1">
            <a:prstTxWarp prst="textNoShape">
              <a:avLst/>
            </a:prstTxWarp>
          </a:bodyPr>
          <a:lstStyle>
            <a:lvl1pPr eaLnBrk="1" hangingPunct="1">
              <a:defRPr sz="1200"/>
            </a:lvl1pPr>
          </a:lstStyle>
          <a:p>
            <a:pPr>
              <a:defRPr/>
            </a:pPr>
            <a:endParaRPr lang="en-US" dirty="0"/>
          </a:p>
        </p:txBody>
      </p:sp>
      <p:sp>
        <p:nvSpPr>
          <p:cNvPr id="280579" name="Rectangle 3"/>
          <p:cNvSpPr>
            <a:spLocks noGrp="1" noChangeArrowheads="1"/>
          </p:cNvSpPr>
          <p:nvPr>
            <p:ph type="dt" sz="quarter" idx="1"/>
          </p:nvPr>
        </p:nvSpPr>
        <p:spPr bwMode="auto">
          <a:xfrm>
            <a:off x="3939817" y="2"/>
            <a:ext cx="3013449" cy="461806"/>
          </a:xfrm>
          <a:prstGeom prst="rect">
            <a:avLst/>
          </a:prstGeom>
          <a:noFill/>
          <a:ln w="9525">
            <a:noFill/>
            <a:miter lim="800000"/>
            <a:headEnd/>
            <a:tailEnd/>
          </a:ln>
          <a:effectLst/>
        </p:spPr>
        <p:txBody>
          <a:bodyPr vert="horz" wrap="square" lIns="92511" tIns="46256" rIns="92511" bIns="46256" numCol="1" anchor="t" anchorCtr="0" compatLnSpc="1">
            <a:prstTxWarp prst="textNoShape">
              <a:avLst/>
            </a:prstTxWarp>
          </a:bodyPr>
          <a:lstStyle>
            <a:lvl1pPr algn="r" eaLnBrk="1" hangingPunct="1">
              <a:defRPr sz="1200"/>
            </a:lvl1pPr>
          </a:lstStyle>
          <a:p>
            <a:pPr>
              <a:defRPr/>
            </a:pPr>
            <a:endParaRPr lang="en-US" dirty="0"/>
          </a:p>
        </p:txBody>
      </p:sp>
      <p:sp>
        <p:nvSpPr>
          <p:cNvPr id="280580" name="Rectangle 4"/>
          <p:cNvSpPr>
            <a:spLocks noGrp="1" noChangeArrowheads="1"/>
          </p:cNvSpPr>
          <p:nvPr>
            <p:ph type="ftr" sz="quarter" idx="2"/>
          </p:nvPr>
        </p:nvSpPr>
        <p:spPr bwMode="auto">
          <a:xfrm>
            <a:off x="0" y="8775869"/>
            <a:ext cx="3013449" cy="461806"/>
          </a:xfrm>
          <a:prstGeom prst="rect">
            <a:avLst/>
          </a:prstGeom>
          <a:noFill/>
          <a:ln w="9525">
            <a:noFill/>
            <a:miter lim="800000"/>
            <a:headEnd/>
            <a:tailEnd/>
          </a:ln>
          <a:effectLst/>
        </p:spPr>
        <p:txBody>
          <a:bodyPr vert="horz" wrap="square" lIns="92511" tIns="46256" rIns="92511" bIns="46256" numCol="1" anchor="b" anchorCtr="0" compatLnSpc="1">
            <a:prstTxWarp prst="textNoShape">
              <a:avLst/>
            </a:prstTxWarp>
          </a:bodyPr>
          <a:lstStyle>
            <a:lvl1pPr eaLnBrk="1" hangingPunct="1">
              <a:defRPr sz="1200"/>
            </a:lvl1pPr>
          </a:lstStyle>
          <a:p>
            <a:pPr>
              <a:defRPr/>
            </a:pPr>
            <a:endParaRPr lang="en-US" dirty="0"/>
          </a:p>
        </p:txBody>
      </p:sp>
      <p:sp>
        <p:nvSpPr>
          <p:cNvPr id="280581" name="Rectangle 5"/>
          <p:cNvSpPr>
            <a:spLocks noGrp="1" noChangeArrowheads="1"/>
          </p:cNvSpPr>
          <p:nvPr>
            <p:ph type="sldNum" sz="quarter" idx="3"/>
          </p:nvPr>
        </p:nvSpPr>
        <p:spPr bwMode="auto">
          <a:xfrm>
            <a:off x="3939817" y="8775869"/>
            <a:ext cx="3013449" cy="461806"/>
          </a:xfrm>
          <a:prstGeom prst="rect">
            <a:avLst/>
          </a:prstGeom>
          <a:noFill/>
          <a:ln w="9525">
            <a:noFill/>
            <a:miter lim="800000"/>
            <a:headEnd/>
            <a:tailEnd/>
          </a:ln>
          <a:effectLst/>
        </p:spPr>
        <p:txBody>
          <a:bodyPr vert="horz" wrap="square" lIns="92511" tIns="46256" rIns="92511" bIns="46256" numCol="1" anchor="b" anchorCtr="0" compatLnSpc="1">
            <a:prstTxWarp prst="textNoShape">
              <a:avLst/>
            </a:prstTxWarp>
          </a:bodyPr>
          <a:lstStyle>
            <a:lvl1pPr algn="r" eaLnBrk="1" hangingPunct="1">
              <a:defRPr sz="1200"/>
            </a:lvl1pPr>
          </a:lstStyle>
          <a:p>
            <a:pPr>
              <a:defRPr/>
            </a:pPr>
            <a:fld id="{6E7EB411-13D3-4899-9B2E-A0887F04F6E6}" type="slidenum">
              <a:rPr lang="en-US"/>
              <a:pPr>
                <a:defRPr/>
              </a:pPr>
              <a:t>‹#›</a:t>
            </a:fld>
            <a:endParaRPr lang="en-US" dirty="0"/>
          </a:p>
        </p:txBody>
      </p:sp>
    </p:spTree>
    <p:extLst>
      <p:ext uri="{BB962C8B-B14F-4D97-AF65-F5344CB8AC3E}">
        <p14:creationId xmlns:p14="http://schemas.microsoft.com/office/powerpoint/2010/main" val="3228975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13449" cy="461806"/>
          </a:xfrm>
          <a:prstGeom prst="rect">
            <a:avLst/>
          </a:prstGeom>
        </p:spPr>
        <p:txBody>
          <a:bodyPr vert="horz" lIns="90992" tIns="45496" rIns="90992" bIns="45496" rtlCol="0"/>
          <a:lstStyle>
            <a:lvl1pPr algn="l">
              <a:defRPr sz="1200"/>
            </a:lvl1pPr>
          </a:lstStyle>
          <a:p>
            <a:endParaRPr lang="en-CA" dirty="0"/>
          </a:p>
        </p:txBody>
      </p:sp>
      <p:sp>
        <p:nvSpPr>
          <p:cNvPr id="3" name="Date Placeholder 2"/>
          <p:cNvSpPr>
            <a:spLocks noGrp="1"/>
          </p:cNvSpPr>
          <p:nvPr>
            <p:ph type="dt" idx="1"/>
          </p:nvPr>
        </p:nvSpPr>
        <p:spPr>
          <a:xfrm>
            <a:off x="3939817" y="2"/>
            <a:ext cx="3013449" cy="461806"/>
          </a:xfrm>
          <a:prstGeom prst="rect">
            <a:avLst/>
          </a:prstGeom>
        </p:spPr>
        <p:txBody>
          <a:bodyPr vert="horz" lIns="90992" tIns="45496" rIns="90992" bIns="45496" rtlCol="0"/>
          <a:lstStyle>
            <a:lvl1pPr algn="r">
              <a:defRPr sz="1200"/>
            </a:lvl1pPr>
          </a:lstStyle>
          <a:p>
            <a:fld id="{41A63C40-8602-46DB-9BBD-339568E33582}" type="datetimeFigureOut">
              <a:rPr lang="en-CA" smtClean="0"/>
              <a:pPr/>
              <a:t>04/10/2018</a:t>
            </a:fld>
            <a:endParaRPr lang="en-CA" dirty="0"/>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0992" tIns="45496" rIns="90992" bIns="45496" rtlCol="0" anchor="ctr"/>
          <a:lstStyle/>
          <a:p>
            <a:endParaRPr lang="en-CA" dirty="0"/>
          </a:p>
        </p:txBody>
      </p:sp>
      <p:sp>
        <p:nvSpPr>
          <p:cNvPr id="5" name="Notes Placeholder 4"/>
          <p:cNvSpPr>
            <a:spLocks noGrp="1"/>
          </p:cNvSpPr>
          <p:nvPr>
            <p:ph type="body" sz="quarter" idx="3"/>
          </p:nvPr>
        </p:nvSpPr>
        <p:spPr>
          <a:xfrm>
            <a:off x="695170" y="4387937"/>
            <a:ext cx="5564499" cy="4157820"/>
          </a:xfrm>
          <a:prstGeom prst="rect">
            <a:avLst/>
          </a:prstGeom>
        </p:spPr>
        <p:txBody>
          <a:bodyPr vert="horz" lIns="90992" tIns="45496" rIns="90992" bIns="454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5869"/>
            <a:ext cx="3013449" cy="461806"/>
          </a:xfrm>
          <a:prstGeom prst="rect">
            <a:avLst/>
          </a:prstGeom>
        </p:spPr>
        <p:txBody>
          <a:bodyPr vert="horz" lIns="90992" tIns="45496" rIns="90992" bIns="45496"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39817" y="8775869"/>
            <a:ext cx="3013449" cy="461806"/>
          </a:xfrm>
          <a:prstGeom prst="rect">
            <a:avLst/>
          </a:prstGeom>
        </p:spPr>
        <p:txBody>
          <a:bodyPr vert="horz" lIns="90992" tIns="45496" rIns="90992" bIns="45496" rtlCol="0" anchor="b"/>
          <a:lstStyle>
            <a:lvl1pPr algn="r">
              <a:defRPr sz="1200"/>
            </a:lvl1pPr>
          </a:lstStyle>
          <a:p>
            <a:fld id="{1251690F-D56E-406A-A1BB-E684F71A14A2}" type="slidenum">
              <a:rPr lang="en-CA" smtClean="0"/>
              <a:pPr/>
              <a:t>‹#›</a:t>
            </a:fld>
            <a:endParaRPr lang="en-CA" dirty="0"/>
          </a:p>
        </p:txBody>
      </p:sp>
    </p:spTree>
    <p:extLst>
      <p:ext uri="{BB962C8B-B14F-4D97-AF65-F5344CB8AC3E}">
        <p14:creationId xmlns:p14="http://schemas.microsoft.com/office/powerpoint/2010/main" val="2199589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a:t>
            </a:fld>
            <a:endParaRPr lang="en-CA" dirty="0"/>
          </a:p>
        </p:txBody>
      </p:sp>
    </p:spTree>
    <p:extLst>
      <p:ext uri="{BB962C8B-B14F-4D97-AF65-F5344CB8AC3E}">
        <p14:creationId xmlns:p14="http://schemas.microsoft.com/office/powerpoint/2010/main" val="281087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10</a:t>
            </a:fld>
            <a:endParaRPr lang="en-CA" dirty="0"/>
          </a:p>
        </p:txBody>
      </p:sp>
    </p:spTree>
    <p:extLst>
      <p:ext uri="{BB962C8B-B14F-4D97-AF65-F5344CB8AC3E}">
        <p14:creationId xmlns:p14="http://schemas.microsoft.com/office/powerpoint/2010/main" val="1729017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11</a:t>
            </a:fld>
            <a:endParaRPr lang="en-CA" dirty="0"/>
          </a:p>
        </p:txBody>
      </p:sp>
    </p:spTree>
    <p:extLst>
      <p:ext uri="{BB962C8B-B14F-4D97-AF65-F5344CB8AC3E}">
        <p14:creationId xmlns:p14="http://schemas.microsoft.com/office/powerpoint/2010/main" val="1459719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12</a:t>
            </a:fld>
            <a:endParaRPr lang="en-CA" dirty="0"/>
          </a:p>
        </p:txBody>
      </p:sp>
    </p:spTree>
    <p:extLst>
      <p:ext uri="{BB962C8B-B14F-4D97-AF65-F5344CB8AC3E}">
        <p14:creationId xmlns:p14="http://schemas.microsoft.com/office/powerpoint/2010/main" val="4284770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13</a:t>
            </a:fld>
            <a:endParaRPr lang="en-CA" dirty="0"/>
          </a:p>
        </p:txBody>
      </p:sp>
    </p:spTree>
    <p:extLst>
      <p:ext uri="{BB962C8B-B14F-4D97-AF65-F5344CB8AC3E}">
        <p14:creationId xmlns:p14="http://schemas.microsoft.com/office/powerpoint/2010/main" val="31118312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14</a:t>
            </a:fld>
            <a:endParaRPr lang="en-CA" dirty="0"/>
          </a:p>
        </p:txBody>
      </p:sp>
    </p:spTree>
    <p:extLst>
      <p:ext uri="{BB962C8B-B14F-4D97-AF65-F5344CB8AC3E}">
        <p14:creationId xmlns:p14="http://schemas.microsoft.com/office/powerpoint/2010/main" val="2488487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CA" sz="1600" b="0" dirty="0">
                <a:latin typeface="Times New Roman" panose="02020603050405020304" pitchFamily="18" charset="0"/>
                <a:cs typeface="Times New Roman" panose="02020603050405020304" pitchFamily="18" charset="0"/>
              </a:rPr>
              <a:t>(… switch to English)</a:t>
            </a:r>
          </a:p>
          <a:p>
            <a:endParaRPr lang="fr-CA" sz="1600" b="0" dirty="0">
              <a:latin typeface="Times New Roman" panose="02020603050405020304" pitchFamily="18" charset="0"/>
              <a:cs typeface="Times New Roman" panose="02020603050405020304" pitchFamily="18" charset="0"/>
            </a:endParaRPr>
          </a:p>
          <a:p>
            <a:r>
              <a:rPr lang="en-CA" sz="3500" dirty="0"/>
              <a:t>Management must:</a:t>
            </a:r>
          </a:p>
          <a:p>
            <a:pPr lvl="1"/>
            <a:r>
              <a:rPr lang="en-CA" sz="3000" dirty="0"/>
              <a:t>refer to the competent person list to identify potential candidates;</a:t>
            </a:r>
          </a:p>
          <a:p>
            <a:pPr lvl="1"/>
            <a:r>
              <a:rPr lang="en-CA" sz="3000" dirty="0"/>
              <a:t>provide the name of the proposed competent person to the parties; </a:t>
            </a:r>
          </a:p>
          <a:p>
            <a:pPr lvl="1"/>
            <a:r>
              <a:rPr lang="en-CA" sz="3000" dirty="0"/>
              <a:t>consult with the parties involved regarding the impartiality of the proposed competent person; and</a:t>
            </a:r>
          </a:p>
          <a:p>
            <a:pPr lvl="1"/>
            <a:r>
              <a:rPr lang="en-CA" sz="3000" dirty="0"/>
              <a:t>appoint a competent person to investigate the incident.</a:t>
            </a:r>
            <a:endParaRPr lang="en-CA" sz="1600" b="0" dirty="0">
              <a:latin typeface="Times New Roman" panose="02020603050405020304" pitchFamily="18" charset="0"/>
              <a:cs typeface="Times New Roman" panose="02020603050405020304" pitchFamily="18" charset="0"/>
            </a:endParaRPr>
          </a:p>
          <a:p>
            <a:endParaRPr lang="en-CA" sz="1600" b="1" dirty="0">
              <a:latin typeface="Times New Roman" panose="02020603050405020304" pitchFamily="18" charset="0"/>
              <a:cs typeface="Times New Roman" panose="02020603050405020304" pitchFamily="18" charset="0"/>
            </a:endParaRPr>
          </a:p>
          <a:p>
            <a:r>
              <a:rPr lang="en-CA" sz="1600" b="1" dirty="0">
                <a:latin typeface="Times New Roman" panose="02020603050405020304" pitchFamily="18" charset="0"/>
                <a:cs typeface="Times New Roman" panose="02020603050405020304" pitchFamily="18" charset="0"/>
              </a:rPr>
              <a:t>Cannot act as competent persons</a:t>
            </a:r>
            <a:r>
              <a:rPr lang="en-CA" sz="1600" dirty="0">
                <a:latin typeface="Times New Roman" panose="02020603050405020304" pitchFamily="18" charset="0"/>
                <a:cs typeface="Times New Roman" panose="02020603050405020304" pitchFamily="18" charset="0"/>
              </a:rPr>
              <a:t>: witnesses and parties to the event, union representatives, CRA OHS Officers who have been implicated (advice giving) </a:t>
            </a:r>
          </a:p>
          <a:p>
            <a:endParaRPr lang="en-CA" sz="1600" dirty="0">
              <a:latin typeface="Times New Roman" panose="02020603050405020304" pitchFamily="18" charset="0"/>
              <a:cs typeface="Times New Roman" panose="02020603050405020304" pitchFamily="18" charset="0"/>
            </a:endParaRPr>
          </a:p>
          <a:p>
            <a:r>
              <a:rPr lang="en-US" sz="16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20.9</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a:t>
            </a:r>
            <a:r>
              <a:rPr lang="en-US" sz="16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(1)</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In this section, </a:t>
            </a:r>
            <a:r>
              <a:rPr lang="en-US" sz="1600" b="1" i="1" u="none" strike="noStrike" kern="1200" dirty="0">
                <a:solidFill>
                  <a:schemeClr val="tx1"/>
                </a:solidFill>
                <a:effectLst/>
                <a:latin typeface="Times New Roman" panose="02020603050405020304" pitchFamily="18" charset="0"/>
                <a:ea typeface="+mn-ea"/>
                <a:cs typeface="Times New Roman" panose="02020603050405020304" pitchFamily="18" charset="0"/>
              </a:rPr>
              <a:t>competent person</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means a person who</a:t>
            </a:r>
          </a:p>
          <a:p>
            <a:r>
              <a:rPr lang="en-US" sz="16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(a)</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is impartial and is seen by the parties to be impartial;</a:t>
            </a:r>
          </a:p>
          <a:p>
            <a:r>
              <a:rPr lang="en-US" sz="16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(b)</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has knowledge, training and experience in issues relating to work place violence; and</a:t>
            </a:r>
          </a:p>
          <a:p>
            <a:r>
              <a:rPr lang="en-US" sz="16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(c)</a:t>
            </a:r>
            <a:r>
              <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 has knowledge of relevant legislation.</a:t>
            </a:r>
          </a:p>
          <a:p>
            <a:endPar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p>
            <a:r>
              <a:rPr lang="en-CA" sz="1600" dirty="0">
                <a:latin typeface="Times New Roman" panose="02020603050405020304" pitchFamily="18" charset="0"/>
                <a:cs typeface="Times New Roman" panose="02020603050405020304" pitchFamily="18" charset="0"/>
              </a:rPr>
              <a:t>ER has 90 days to implement the corrective measures after receiving a copy of the competent person’s report</a:t>
            </a:r>
          </a:p>
          <a:p>
            <a:endParaRPr lang="en-CA" sz="1600" dirty="0">
              <a:latin typeface="Times New Roman" panose="02020603050405020304" pitchFamily="18" charset="0"/>
              <a:cs typeface="Times New Roman" panose="02020603050405020304" pitchFamily="18" charset="0"/>
            </a:endParaRPr>
          </a:p>
          <a:p>
            <a:r>
              <a:rPr lang="en-US" sz="1600" b="1" dirty="0">
                <a:latin typeface="Times New Roman" panose="02020603050405020304" pitchFamily="18" charset="0"/>
                <a:cs typeface="Times New Roman" panose="02020603050405020304" pitchFamily="18" charset="0"/>
              </a:rPr>
              <a:t>Controls</a:t>
            </a:r>
          </a:p>
          <a:p>
            <a:r>
              <a:rPr lang="en-US" sz="1600" dirty="0">
                <a:latin typeface="Times New Roman" panose="02020603050405020304" pitchFamily="18" charset="0"/>
                <a:cs typeface="Times New Roman" panose="02020603050405020304" pitchFamily="18" charset="0"/>
              </a:rPr>
              <a:t>20.6 (1) Once an assessment of the potential for work place violence has been carried out under section 20.5, the employer shall develop and implement systematic controls to eliminate or minimize work place violence or a risk of work place violence to the extent reasonably practicable.</a:t>
            </a:r>
          </a:p>
          <a:p>
            <a:r>
              <a:rPr lang="en-US" sz="1600" dirty="0">
                <a:latin typeface="Times New Roman" panose="02020603050405020304" pitchFamily="18" charset="0"/>
                <a:cs typeface="Times New Roman" panose="02020603050405020304" pitchFamily="18" charset="0"/>
              </a:rPr>
              <a:t>(2) The controls shall be developed and implemented as soon as practicable, </a:t>
            </a:r>
            <a:r>
              <a:rPr lang="en-US" sz="1600" b="1" u="sng" dirty="0">
                <a:latin typeface="Times New Roman" panose="02020603050405020304" pitchFamily="18" charset="0"/>
                <a:cs typeface="Times New Roman" panose="02020603050405020304" pitchFamily="18" charset="0"/>
              </a:rPr>
              <a:t>but not later than 90 days after the day on which the risk of work place violence has been assessed</a:t>
            </a:r>
            <a:r>
              <a:rPr lang="en-US" sz="1600" dirty="0">
                <a:latin typeface="Times New Roman" panose="02020603050405020304" pitchFamily="18" charset="0"/>
                <a:cs typeface="Times New Roman" panose="02020603050405020304" pitchFamily="18" charset="0"/>
              </a:rPr>
              <a:t>.</a:t>
            </a:r>
          </a:p>
          <a:p>
            <a:r>
              <a:rPr lang="en-US" sz="1600" dirty="0">
                <a:latin typeface="Times New Roman" panose="02020603050405020304" pitchFamily="18" charset="0"/>
                <a:cs typeface="Times New Roman" panose="02020603050405020304" pitchFamily="18" charset="0"/>
              </a:rPr>
              <a:t>(3) Once controls referred to in subsection (1) are implemented, the employer shall establish procedures for appropriate follow-up maintenance and corrective measures, including measures to promptly respond to unforeseen risks of work place violence.</a:t>
            </a:r>
          </a:p>
          <a:p>
            <a:r>
              <a:rPr lang="en-US" sz="1600" dirty="0">
                <a:latin typeface="Times New Roman" panose="02020603050405020304" pitchFamily="18" charset="0"/>
                <a:cs typeface="Times New Roman" panose="02020603050405020304" pitchFamily="18" charset="0"/>
              </a:rPr>
              <a:t>(4) Any controls established to eliminate or minimize work place violence shall not create or increase the risk of work place violence.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latin typeface="Times New Roman" panose="02020603050405020304" pitchFamily="18" charset="0"/>
                <a:cs typeface="Times New Roman" panose="02020603050405020304" pitchFamily="18" charset="0"/>
              </a:rPr>
              <a:t>**As union representatives, you can attend and participate at all meetings. </a:t>
            </a:r>
          </a:p>
          <a:p>
            <a:endParaRPr lang="en-CA" sz="1600" dirty="0">
              <a:latin typeface="Times New Roman" panose="02020603050405020304" pitchFamily="18" charset="0"/>
              <a:cs typeface="Times New Roman" panose="02020603050405020304" pitchFamily="18" charset="0"/>
            </a:endParaRPr>
          </a:p>
          <a:p>
            <a:endParaRPr lang="en-US" sz="1600" b="0" i="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15</a:t>
            </a:fld>
            <a:endParaRPr lang="en-CA" dirty="0"/>
          </a:p>
        </p:txBody>
      </p:sp>
    </p:spTree>
    <p:extLst>
      <p:ext uri="{BB962C8B-B14F-4D97-AF65-F5344CB8AC3E}">
        <p14:creationId xmlns:p14="http://schemas.microsoft.com/office/powerpoint/2010/main" val="233404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1" dirty="0"/>
              <a:t>- If the report </a:t>
            </a:r>
            <a:r>
              <a:rPr lang="fr-CA" b="1" dirty="0" err="1"/>
              <a:t>did</a:t>
            </a:r>
            <a:r>
              <a:rPr lang="fr-CA" b="1" dirty="0"/>
              <a:t> not follow basis investigation </a:t>
            </a:r>
            <a:r>
              <a:rPr lang="fr-CA" b="1" dirty="0" err="1"/>
              <a:t>methods</a:t>
            </a:r>
            <a:r>
              <a:rPr lang="fr-CA" b="1" dirty="0"/>
              <a:t> and </a:t>
            </a:r>
            <a:r>
              <a:rPr lang="fr-CA" b="1" dirty="0" err="1"/>
              <a:t>rules</a:t>
            </a:r>
            <a:r>
              <a:rPr lang="fr-CA" b="1" dirty="0"/>
              <a:t> of </a:t>
            </a:r>
            <a:r>
              <a:rPr lang="fr-CA" b="1" dirty="0" err="1"/>
              <a:t>procedural</a:t>
            </a:r>
            <a:r>
              <a:rPr lang="fr-CA" b="1" dirty="0"/>
              <a:t> </a:t>
            </a:r>
            <a:r>
              <a:rPr lang="fr-CA" b="1" dirty="0" err="1"/>
              <a:t>fairness</a:t>
            </a:r>
            <a:r>
              <a:rPr lang="fr-CA" b="1" dirty="0"/>
              <a:t> (right to </a:t>
            </a:r>
            <a:r>
              <a:rPr lang="fr-CA" b="1" dirty="0" err="1"/>
              <a:t>be</a:t>
            </a:r>
            <a:r>
              <a:rPr lang="fr-CA" b="1" dirty="0"/>
              <a:t> </a:t>
            </a:r>
            <a:r>
              <a:rPr lang="fr-CA" b="1" dirty="0" err="1"/>
              <a:t>heard</a:t>
            </a:r>
            <a:r>
              <a:rPr lang="fr-CA" b="1" dirty="0"/>
              <a:t>) </a:t>
            </a:r>
            <a:r>
              <a:rPr lang="fr-CA" b="1" dirty="0" err="1"/>
              <a:t>we</a:t>
            </a:r>
            <a:r>
              <a:rPr lang="fr-CA" b="1" dirty="0"/>
              <a:t> </a:t>
            </a:r>
            <a:r>
              <a:rPr lang="fr-CA" b="1" dirty="0" err="1"/>
              <a:t>could</a:t>
            </a:r>
            <a:r>
              <a:rPr lang="fr-CA" b="1" dirty="0"/>
              <a:t> </a:t>
            </a:r>
            <a:r>
              <a:rPr lang="fr-CA" b="1" dirty="0" err="1"/>
              <a:t>make</a:t>
            </a:r>
            <a:r>
              <a:rPr lang="fr-CA" b="1" dirty="0"/>
              <a:t> a complaint to ESDC and </a:t>
            </a:r>
            <a:r>
              <a:rPr lang="fr-CA" b="1" dirty="0" err="1"/>
              <a:t>potentially</a:t>
            </a:r>
            <a:r>
              <a:rPr lang="fr-CA" b="1" dirty="0"/>
              <a:t> </a:t>
            </a:r>
            <a:r>
              <a:rPr lang="fr-CA" b="1" dirty="0" err="1"/>
              <a:t>make</a:t>
            </a:r>
            <a:r>
              <a:rPr lang="fr-CA" b="1" dirty="0"/>
              <a:t> a case of </a:t>
            </a:r>
            <a:r>
              <a:rPr lang="fr-CA" b="1" dirty="0" err="1"/>
              <a:t>judicial</a:t>
            </a:r>
            <a:r>
              <a:rPr lang="fr-CA" b="1" dirty="0"/>
              <a:t> </a:t>
            </a:r>
            <a:r>
              <a:rPr lang="fr-CA" b="1" dirty="0" err="1"/>
              <a:t>review</a:t>
            </a:r>
            <a:r>
              <a:rPr lang="fr-CA" b="1" dirty="0"/>
              <a:t> (Fed. Court)</a:t>
            </a:r>
            <a:endParaRPr lang="en-CA" b="1"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16</a:t>
            </a:fld>
            <a:endParaRPr lang="en-CA" dirty="0"/>
          </a:p>
        </p:txBody>
      </p:sp>
    </p:spTree>
    <p:extLst>
      <p:ext uri="{BB962C8B-B14F-4D97-AF65-F5344CB8AC3E}">
        <p14:creationId xmlns:p14="http://schemas.microsoft.com/office/powerpoint/2010/main" val="272498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1" dirty="0"/>
              <a:t>- If the report </a:t>
            </a:r>
            <a:r>
              <a:rPr lang="fr-CA" b="1" dirty="0" err="1"/>
              <a:t>is</a:t>
            </a:r>
            <a:r>
              <a:rPr lang="fr-CA" b="1" dirty="0"/>
              <a:t> </a:t>
            </a:r>
            <a:r>
              <a:rPr lang="fr-CA" b="1" dirty="0" err="1"/>
              <a:t>overly</a:t>
            </a:r>
            <a:r>
              <a:rPr lang="fr-CA" b="1" dirty="0"/>
              <a:t> </a:t>
            </a:r>
            <a:r>
              <a:rPr lang="fr-CA" b="1" dirty="0" err="1"/>
              <a:t>redacted</a:t>
            </a:r>
            <a:r>
              <a:rPr lang="fr-CA" b="1" dirty="0"/>
              <a:t> (more </a:t>
            </a:r>
            <a:r>
              <a:rPr lang="fr-CA" b="1" dirty="0" err="1"/>
              <a:t>than</a:t>
            </a:r>
            <a:r>
              <a:rPr lang="fr-CA" b="1" dirty="0"/>
              <a:t> </a:t>
            </a:r>
            <a:r>
              <a:rPr lang="fr-CA" b="1" dirty="0" err="1"/>
              <a:t>names</a:t>
            </a:r>
            <a:r>
              <a:rPr lang="fr-CA" b="1" dirty="0"/>
              <a:t> and </a:t>
            </a:r>
            <a:r>
              <a:rPr lang="fr-CA" b="1" dirty="0" err="1"/>
              <a:t>titles</a:t>
            </a:r>
            <a:r>
              <a:rPr lang="fr-CA" b="1" dirty="0"/>
              <a:t>), </a:t>
            </a:r>
            <a:r>
              <a:rPr lang="fr-CA" b="1" dirty="0" err="1"/>
              <a:t>ask</a:t>
            </a:r>
            <a:r>
              <a:rPr lang="fr-CA" b="1" dirty="0"/>
              <a:t> employer for </a:t>
            </a:r>
            <a:r>
              <a:rPr lang="fr-CA" b="1" dirty="0" err="1"/>
              <a:t>any</a:t>
            </a:r>
            <a:r>
              <a:rPr lang="fr-CA" b="1" dirty="0"/>
              <a:t> </a:t>
            </a:r>
            <a:r>
              <a:rPr lang="fr-CA" b="1" dirty="0" err="1"/>
              <a:t>other</a:t>
            </a:r>
            <a:r>
              <a:rPr lang="fr-CA" b="1" dirty="0"/>
              <a:t> information </a:t>
            </a:r>
            <a:r>
              <a:rPr lang="fr-CA" b="1" dirty="0" err="1"/>
              <a:t>that</a:t>
            </a:r>
            <a:r>
              <a:rPr lang="fr-CA" b="1" dirty="0"/>
              <a:t> </a:t>
            </a:r>
            <a:r>
              <a:rPr lang="fr-CA" b="1" dirty="0" err="1"/>
              <a:t>is</a:t>
            </a:r>
            <a:r>
              <a:rPr lang="fr-CA" b="1" dirty="0"/>
              <a:t> </a:t>
            </a:r>
            <a:r>
              <a:rPr lang="fr-CA" b="1" dirty="0" err="1"/>
              <a:t>missing</a:t>
            </a:r>
            <a:r>
              <a:rPr lang="fr-CA" b="1" dirty="0"/>
              <a:t> </a:t>
            </a:r>
            <a:r>
              <a:rPr lang="fr-CA" b="1" dirty="0" err="1"/>
              <a:t>that</a:t>
            </a:r>
            <a:r>
              <a:rPr lang="fr-CA" b="1" dirty="0"/>
              <a:t> </a:t>
            </a:r>
            <a:r>
              <a:rPr lang="fr-CA" b="1" dirty="0" err="1"/>
              <a:t>would</a:t>
            </a:r>
            <a:r>
              <a:rPr lang="fr-CA" b="1" dirty="0"/>
              <a:t> help </a:t>
            </a:r>
            <a:r>
              <a:rPr lang="fr-CA" b="1" dirty="0" err="1"/>
              <a:t>you</a:t>
            </a:r>
            <a:r>
              <a:rPr lang="fr-CA" b="1" dirty="0"/>
              <a:t> </a:t>
            </a:r>
            <a:r>
              <a:rPr lang="fr-CA" b="1" dirty="0" err="1"/>
              <a:t>determine</a:t>
            </a:r>
            <a:r>
              <a:rPr lang="fr-CA" b="1" dirty="0"/>
              <a:t> how the </a:t>
            </a:r>
            <a:r>
              <a:rPr lang="fr-CA" b="1" dirty="0" err="1"/>
              <a:t>competent</a:t>
            </a:r>
            <a:r>
              <a:rPr lang="fr-CA" b="1" dirty="0"/>
              <a:t> </a:t>
            </a:r>
            <a:r>
              <a:rPr lang="fr-CA" b="1" dirty="0" err="1"/>
              <a:t>person</a:t>
            </a:r>
            <a:r>
              <a:rPr lang="fr-CA" b="1" dirty="0"/>
              <a:t> </a:t>
            </a:r>
            <a:r>
              <a:rPr lang="fr-CA" b="1" dirty="0" err="1"/>
              <a:t>conducted</a:t>
            </a:r>
            <a:r>
              <a:rPr lang="fr-CA" b="1" dirty="0"/>
              <a:t> </a:t>
            </a:r>
            <a:r>
              <a:rPr lang="fr-CA" b="1" dirty="0" err="1"/>
              <a:t>his</a:t>
            </a:r>
            <a:r>
              <a:rPr lang="fr-CA" b="1" dirty="0"/>
              <a:t> or </a:t>
            </a:r>
            <a:r>
              <a:rPr lang="fr-CA" b="1" dirty="0" err="1"/>
              <a:t>her</a:t>
            </a:r>
            <a:r>
              <a:rPr lang="fr-CA" b="1" dirty="0"/>
              <a:t> investigation and </a:t>
            </a:r>
            <a:r>
              <a:rPr lang="fr-CA" b="1" dirty="0" err="1"/>
              <a:t>reached</a:t>
            </a:r>
            <a:r>
              <a:rPr lang="fr-CA" b="1" dirty="0"/>
              <a:t> a conclusion</a:t>
            </a:r>
          </a:p>
          <a:p>
            <a:pPr marL="171450" indent="-171450">
              <a:buFontTx/>
              <a:buChar char="-"/>
            </a:pPr>
            <a:r>
              <a:rPr lang="fr-CA" b="1" dirty="0" err="1"/>
              <a:t>Recommendation</a:t>
            </a:r>
            <a:r>
              <a:rPr lang="fr-CA" b="1" dirty="0"/>
              <a:t> can </a:t>
            </a:r>
            <a:r>
              <a:rPr lang="fr-CA" b="1" dirty="0" err="1"/>
              <a:t>be</a:t>
            </a:r>
            <a:r>
              <a:rPr lang="fr-CA" b="1" dirty="0"/>
              <a:t> made </a:t>
            </a:r>
            <a:r>
              <a:rPr lang="fr-CA" b="1" dirty="0" err="1"/>
              <a:t>even</a:t>
            </a:r>
            <a:r>
              <a:rPr lang="fr-CA" b="1" dirty="0"/>
              <a:t> if WPV </a:t>
            </a:r>
            <a:r>
              <a:rPr lang="fr-CA" b="1" dirty="0" err="1"/>
              <a:t>is</a:t>
            </a:r>
            <a:r>
              <a:rPr lang="fr-CA" b="1" dirty="0"/>
              <a:t> not </a:t>
            </a:r>
            <a:r>
              <a:rPr lang="fr-CA" b="1" dirty="0" err="1"/>
              <a:t>found</a:t>
            </a:r>
            <a:r>
              <a:rPr lang="fr-CA" b="1" dirty="0"/>
              <a:t> by the CP</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A" b="1" dirty="0"/>
              <a:t>Question </a:t>
            </a:r>
            <a:r>
              <a:rPr lang="fr-CA" b="1" dirty="0" err="1"/>
              <a:t>potentially</a:t>
            </a:r>
            <a:r>
              <a:rPr lang="fr-CA" b="1" dirty="0"/>
              <a:t> </a:t>
            </a:r>
            <a:r>
              <a:rPr lang="fr-CA" b="1" dirty="0" err="1"/>
              <a:t>bad</a:t>
            </a:r>
            <a:r>
              <a:rPr lang="fr-CA" b="1" dirty="0"/>
              <a:t> </a:t>
            </a:r>
            <a:r>
              <a:rPr lang="fr-CA" b="1" dirty="0" err="1"/>
              <a:t>recommendations</a:t>
            </a:r>
            <a:r>
              <a:rPr lang="fr-CA" b="1" dirty="0"/>
              <a:t>: </a:t>
            </a:r>
            <a:r>
              <a:rPr lang="fr-CA" dirty="0" err="1"/>
              <a:t>Why</a:t>
            </a:r>
            <a:r>
              <a:rPr lang="fr-CA" dirty="0"/>
              <a:t> </a:t>
            </a:r>
            <a:r>
              <a:rPr lang="fr-CA" dirty="0" err="1"/>
              <a:t>is</a:t>
            </a:r>
            <a:r>
              <a:rPr lang="fr-CA" dirty="0"/>
              <a:t> </a:t>
            </a:r>
            <a:r>
              <a:rPr lang="fr-CA" dirty="0" err="1"/>
              <a:t>it</a:t>
            </a:r>
            <a:r>
              <a:rPr lang="fr-CA" dirty="0"/>
              <a:t> </a:t>
            </a:r>
            <a:r>
              <a:rPr lang="fr-CA" dirty="0" err="1"/>
              <a:t>that</a:t>
            </a:r>
            <a:r>
              <a:rPr lang="fr-CA" dirty="0"/>
              <a:t> the </a:t>
            </a:r>
            <a:r>
              <a:rPr lang="fr-CA" dirty="0" err="1"/>
              <a:t>member</a:t>
            </a:r>
            <a:r>
              <a:rPr lang="fr-CA" dirty="0"/>
              <a:t> </a:t>
            </a:r>
            <a:r>
              <a:rPr lang="fr-CA" dirty="0" err="1"/>
              <a:t>who</a:t>
            </a:r>
            <a:r>
              <a:rPr lang="fr-CA" dirty="0"/>
              <a:t> </a:t>
            </a:r>
            <a:r>
              <a:rPr lang="fr-CA" dirty="0" err="1"/>
              <a:t>complained</a:t>
            </a:r>
            <a:r>
              <a:rPr lang="fr-CA" dirty="0"/>
              <a:t> of WPV </a:t>
            </a:r>
            <a:r>
              <a:rPr lang="fr-CA" dirty="0" err="1"/>
              <a:t>is</a:t>
            </a:r>
            <a:r>
              <a:rPr lang="fr-CA" dirty="0"/>
              <a:t> the one </a:t>
            </a:r>
            <a:r>
              <a:rPr lang="fr-CA" dirty="0" err="1"/>
              <a:t>who</a:t>
            </a:r>
            <a:r>
              <a:rPr lang="fr-CA" dirty="0"/>
              <a:t> </a:t>
            </a:r>
            <a:r>
              <a:rPr lang="fr-CA" dirty="0" err="1"/>
              <a:t>is</a:t>
            </a:r>
            <a:r>
              <a:rPr lang="fr-CA" dirty="0"/>
              <a:t> </a:t>
            </a:r>
            <a:r>
              <a:rPr lang="fr-CA" dirty="0" err="1"/>
              <a:t>leaving</a:t>
            </a:r>
            <a:r>
              <a:rPr lang="fr-CA" dirty="0"/>
              <a:t> the office on </a:t>
            </a:r>
            <a:r>
              <a:rPr lang="fr-CA" dirty="0" err="1"/>
              <a:t>telework</a:t>
            </a:r>
            <a:r>
              <a:rPr lang="fr-CA" dirty="0"/>
              <a:t>? </a:t>
            </a:r>
            <a:r>
              <a:rPr lang="fr-CA" dirty="0" err="1"/>
              <a:t>Why</a:t>
            </a:r>
            <a:r>
              <a:rPr lang="fr-CA" dirty="0"/>
              <a:t> not the TL/manager </a:t>
            </a:r>
            <a:r>
              <a:rPr lang="fr-CA" dirty="0" err="1"/>
              <a:t>who</a:t>
            </a:r>
            <a:r>
              <a:rPr lang="fr-CA" dirty="0"/>
              <a:t> </a:t>
            </a:r>
            <a:r>
              <a:rPr lang="fr-CA" dirty="0" err="1"/>
              <a:t>was</a:t>
            </a:r>
            <a:r>
              <a:rPr lang="fr-CA" dirty="0"/>
              <a:t> </a:t>
            </a:r>
            <a:r>
              <a:rPr lang="fr-CA" dirty="0" err="1"/>
              <a:t>alleged</a:t>
            </a:r>
            <a:r>
              <a:rPr lang="fr-CA" dirty="0"/>
              <a:t> to have </a:t>
            </a:r>
            <a:r>
              <a:rPr lang="fr-CA" dirty="0" err="1"/>
              <a:t>committed</a:t>
            </a:r>
            <a:r>
              <a:rPr lang="fr-CA" dirty="0"/>
              <a:t> WPV? = </a:t>
            </a:r>
            <a:r>
              <a:rPr lang="fr-CA" dirty="0" err="1"/>
              <a:t>revictimization</a:t>
            </a:r>
            <a:endParaRPr lang="fr-CA" dirty="0"/>
          </a:p>
          <a:p>
            <a:r>
              <a:rPr lang="fr-CA" b="1" dirty="0"/>
              <a:t>*If an HSC </a:t>
            </a:r>
            <a:r>
              <a:rPr lang="fr-CA" b="1" dirty="0" err="1"/>
              <a:t>cannot</a:t>
            </a:r>
            <a:r>
              <a:rPr lang="fr-CA" b="1" dirty="0"/>
              <a:t> come to a consensus on </a:t>
            </a:r>
            <a:r>
              <a:rPr lang="fr-CA" b="1" dirty="0" err="1"/>
              <a:t>whether</a:t>
            </a:r>
            <a:r>
              <a:rPr lang="fr-CA" b="1" dirty="0"/>
              <a:t> a report </a:t>
            </a:r>
            <a:r>
              <a:rPr lang="fr-CA" b="1" dirty="0" err="1"/>
              <a:t>is</a:t>
            </a:r>
            <a:r>
              <a:rPr lang="fr-CA" b="1" dirty="0"/>
              <a:t> </a:t>
            </a:r>
            <a:r>
              <a:rPr lang="fr-CA" b="1" dirty="0" err="1"/>
              <a:t>flawed</a:t>
            </a:r>
            <a:r>
              <a:rPr lang="fr-CA" b="1" dirty="0"/>
              <a:t>, </a:t>
            </a:r>
            <a:r>
              <a:rPr lang="fr-CA" b="1" dirty="0" err="1"/>
              <a:t>we</a:t>
            </a:r>
            <a:r>
              <a:rPr lang="fr-CA" b="1" dirty="0"/>
              <a:t> can </a:t>
            </a:r>
            <a:r>
              <a:rPr lang="fr-CA" b="1" dirty="0" err="1"/>
              <a:t>make</a:t>
            </a:r>
            <a:r>
              <a:rPr lang="fr-CA" b="1" dirty="0"/>
              <a:t> a complaint to ESDC </a:t>
            </a:r>
            <a:r>
              <a:rPr lang="fr-CA" b="1" dirty="0" err="1"/>
              <a:t>without</a:t>
            </a:r>
            <a:r>
              <a:rPr lang="fr-CA" b="1" dirty="0"/>
              <a:t> the </a:t>
            </a:r>
            <a:r>
              <a:rPr lang="fr-CA" b="1" dirty="0" err="1"/>
              <a:t>entire</a:t>
            </a:r>
            <a:r>
              <a:rPr lang="fr-CA" b="1" dirty="0"/>
              <a:t> HSC </a:t>
            </a:r>
            <a:r>
              <a:rPr lang="fr-CA" b="1" dirty="0" err="1"/>
              <a:t>agreeing</a:t>
            </a:r>
            <a:endParaRPr lang="en-CA" b="1"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17</a:t>
            </a:fld>
            <a:endParaRPr lang="en-CA" dirty="0"/>
          </a:p>
        </p:txBody>
      </p:sp>
    </p:spTree>
    <p:extLst>
      <p:ext uri="{BB962C8B-B14F-4D97-AF65-F5344CB8AC3E}">
        <p14:creationId xmlns:p14="http://schemas.microsoft.com/office/powerpoint/2010/main" val="2961233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18</a:t>
            </a:fld>
            <a:endParaRPr lang="en-CA" dirty="0"/>
          </a:p>
        </p:txBody>
      </p:sp>
    </p:spTree>
    <p:extLst>
      <p:ext uri="{BB962C8B-B14F-4D97-AF65-F5344CB8AC3E}">
        <p14:creationId xmlns:p14="http://schemas.microsoft.com/office/powerpoint/2010/main" val="1349851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1" dirty="0" err="1"/>
              <a:t>Currently</a:t>
            </a:r>
            <a:r>
              <a:rPr lang="fr-CA" b="1" dirty="0"/>
              <a:t> </a:t>
            </a:r>
            <a:r>
              <a:rPr lang="fr-CA" b="1" dirty="0" err="1"/>
              <a:t>there</a:t>
            </a:r>
            <a:r>
              <a:rPr lang="fr-CA" b="1" dirty="0"/>
              <a:t> </a:t>
            </a:r>
            <a:r>
              <a:rPr lang="fr-CA" b="1" dirty="0" err="1"/>
              <a:t>is</a:t>
            </a:r>
            <a:r>
              <a:rPr lang="fr-CA" b="1" dirty="0"/>
              <a:t> no obligation for management to </a:t>
            </a:r>
            <a:r>
              <a:rPr lang="fr-CA" b="1" dirty="0" err="1"/>
              <a:t>implement</a:t>
            </a:r>
            <a:r>
              <a:rPr lang="fr-CA" b="1" dirty="0"/>
              <a:t> the </a:t>
            </a:r>
            <a:r>
              <a:rPr lang="fr-CA" b="1" dirty="0" err="1"/>
              <a:t>CP’s</a:t>
            </a:r>
            <a:r>
              <a:rPr lang="fr-CA" b="1" dirty="0"/>
              <a:t> </a:t>
            </a:r>
            <a:r>
              <a:rPr lang="fr-CA" b="1" dirty="0" err="1"/>
              <a:t>recommendations</a:t>
            </a:r>
            <a:r>
              <a:rPr lang="fr-CA" b="1" dirty="0"/>
              <a:t>, but </a:t>
            </a:r>
            <a:r>
              <a:rPr lang="en-CA" b="1" dirty="0"/>
              <a:t>if the manager has not implemented all of the CP’s recommendations, ask why? He must maintain the safety of the workplace (free from threat of harm/injury)</a:t>
            </a:r>
          </a:p>
        </p:txBody>
      </p:sp>
      <p:sp>
        <p:nvSpPr>
          <p:cNvPr id="4" name="Slide Number Placeholder 3"/>
          <p:cNvSpPr>
            <a:spLocks noGrp="1"/>
          </p:cNvSpPr>
          <p:nvPr>
            <p:ph type="sldNum" sz="quarter" idx="10"/>
          </p:nvPr>
        </p:nvSpPr>
        <p:spPr/>
        <p:txBody>
          <a:bodyPr/>
          <a:lstStyle/>
          <a:p>
            <a:fld id="{1251690F-D56E-406A-A1BB-E684F71A14A2}" type="slidenum">
              <a:rPr lang="en-CA" smtClean="0"/>
              <a:pPr/>
              <a:t>19</a:t>
            </a:fld>
            <a:endParaRPr lang="en-CA" dirty="0"/>
          </a:p>
        </p:txBody>
      </p:sp>
    </p:spTree>
    <p:extLst>
      <p:ext uri="{BB962C8B-B14F-4D97-AF65-F5344CB8AC3E}">
        <p14:creationId xmlns:p14="http://schemas.microsoft.com/office/powerpoint/2010/main" val="2204654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2</a:t>
            </a:fld>
            <a:endParaRPr lang="en-CA" dirty="0"/>
          </a:p>
        </p:txBody>
      </p:sp>
    </p:spTree>
    <p:extLst>
      <p:ext uri="{BB962C8B-B14F-4D97-AF65-F5344CB8AC3E}">
        <p14:creationId xmlns:p14="http://schemas.microsoft.com/office/powerpoint/2010/main" val="41345573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20</a:t>
            </a:fld>
            <a:endParaRPr lang="en-CA" dirty="0"/>
          </a:p>
        </p:txBody>
      </p:sp>
    </p:spTree>
    <p:extLst>
      <p:ext uri="{BB962C8B-B14F-4D97-AF65-F5344CB8AC3E}">
        <p14:creationId xmlns:p14="http://schemas.microsoft.com/office/powerpoint/2010/main" val="3658139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3</a:t>
            </a:fld>
            <a:endParaRPr lang="en-CA" dirty="0"/>
          </a:p>
        </p:txBody>
      </p:sp>
    </p:spTree>
    <p:extLst>
      <p:ext uri="{BB962C8B-B14F-4D97-AF65-F5344CB8AC3E}">
        <p14:creationId xmlns:p14="http://schemas.microsoft.com/office/powerpoint/2010/main" val="3649675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4</a:t>
            </a:fld>
            <a:endParaRPr lang="en-CA" dirty="0"/>
          </a:p>
        </p:txBody>
      </p:sp>
    </p:spTree>
    <p:extLst>
      <p:ext uri="{BB962C8B-B14F-4D97-AF65-F5344CB8AC3E}">
        <p14:creationId xmlns:p14="http://schemas.microsoft.com/office/powerpoint/2010/main" val="4262160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5</a:t>
            </a:fld>
            <a:endParaRPr lang="en-CA" dirty="0"/>
          </a:p>
        </p:txBody>
      </p:sp>
    </p:spTree>
    <p:extLst>
      <p:ext uri="{BB962C8B-B14F-4D97-AF65-F5344CB8AC3E}">
        <p14:creationId xmlns:p14="http://schemas.microsoft.com/office/powerpoint/2010/main" val="41792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6</a:t>
            </a:fld>
            <a:endParaRPr lang="en-CA" dirty="0"/>
          </a:p>
        </p:txBody>
      </p:sp>
    </p:spTree>
    <p:extLst>
      <p:ext uri="{BB962C8B-B14F-4D97-AF65-F5344CB8AC3E}">
        <p14:creationId xmlns:p14="http://schemas.microsoft.com/office/powerpoint/2010/main" val="3481973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7</a:t>
            </a:fld>
            <a:endParaRPr lang="en-CA" dirty="0"/>
          </a:p>
        </p:txBody>
      </p:sp>
    </p:spTree>
    <p:extLst>
      <p:ext uri="{BB962C8B-B14F-4D97-AF65-F5344CB8AC3E}">
        <p14:creationId xmlns:p14="http://schemas.microsoft.com/office/powerpoint/2010/main" val="2613894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8</a:t>
            </a:fld>
            <a:endParaRPr lang="en-CA" dirty="0"/>
          </a:p>
        </p:txBody>
      </p:sp>
    </p:spTree>
    <p:extLst>
      <p:ext uri="{BB962C8B-B14F-4D97-AF65-F5344CB8AC3E}">
        <p14:creationId xmlns:p14="http://schemas.microsoft.com/office/powerpoint/2010/main" val="3430717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9</a:t>
            </a:fld>
            <a:endParaRPr lang="en-CA" dirty="0"/>
          </a:p>
        </p:txBody>
      </p:sp>
    </p:spTree>
    <p:extLst>
      <p:ext uri="{BB962C8B-B14F-4D97-AF65-F5344CB8AC3E}">
        <p14:creationId xmlns:p14="http://schemas.microsoft.com/office/powerpoint/2010/main" val="1636305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186A7E2D-C9F0-4D6F-AA34-4C5A002EE287}"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1686F42-0A43-4D8B-8C21-907E898A19D4}"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5EB119A-1E57-4D20-9F72-D839D79F50C8}"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4C2EB1-8DED-4957-983C-2C6EBCBCF7EC}" type="slidenum">
              <a:rPr lang="en-US" smtClean="0"/>
              <a:pPr>
                <a:defRPr/>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BC07311-C6E0-4ECE-860D-0085AD23E56B}" type="slidenum">
              <a:rPr lang="en-US" smtClean="0"/>
              <a:pPr>
                <a:defRPr/>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68E0724-018A-4DF0-A491-0141F87BC2C4}" type="slidenum">
              <a:rPr lang="en-US" smtClean="0"/>
              <a:pPr>
                <a:defRPr/>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80AF1846-4A8A-4FB2-B976-E23E230DDE1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ED13994C-A000-41BA-9558-8710E1C0AE79}" type="slidenum">
              <a:rPr lang="en-US" smtClean="0"/>
              <a:pPr>
                <a:defRPr/>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B0B1A128-04B1-40A3-BD79-5B0F96DF2978}"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B8C494C-7968-490D-849B-6DCC84D424A5}"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1BB8ABE-9213-4BF7-8ED9-C13F6694E331}" type="slidenum">
              <a:rPr lang="en-US" smtClean="0"/>
              <a:pPr>
                <a:defRPr/>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lt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lt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5F5C094F-EDB6-4834-874E-CE64F0F3197B}"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957" r:id="rId1"/>
    <p:sldLayoutId id="2147484958" r:id="rId2"/>
    <p:sldLayoutId id="2147484959" r:id="rId3"/>
    <p:sldLayoutId id="2147484960" r:id="rId4"/>
    <p:sldLayoutId id="2147484961" r:id="rId5"/>
    <p:sldLayoutId id="2147484962" r:id="rId6"/>
    <p:sldLayoutId id="2147484963" r:id="rId7"/>
    <p:sldLayoutId id="2147484964" r:id="rId8"/>
    <p:sldLayoutId id="2147484965" r:id="rId9"/>
    <p:sldLayoutId id="2147484966" r:id="rId10"/>
    <p:sldLayoutId id="21474849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4018" name="Rectangle 2"/>
          <p:cNvSpPr>
            <a:spLocks noGrp="1" noChangeArrowheads="1"/>
          </p:cNvSpPr>
          <p:nvPr>
            <p:ph type="ctrTitle"/>
          </p:nvPr>
        </p:nvSpPr>
        <p:spPr>
          <a:xfrm>
            <a:off x="304800" y="1905000"/>
            <a:ext cx="8534400" cy="2743200"/>
          </a:xfrm>
        </p:spPr>
        <p:txBody>
          <a:bodyPr>
            <a:normAutofit fontScale="90000"/>
          </a:bodyPr>
          <a:lstStyle/>
          <a:p>
            <a:pPr algn="ctr"/>
            <a:br>
              <a:rPr lang="fr-FR" sz="4000" b="1" dirty="0"/>
            </a:br>
            <a:br>
              <a:rPr lang="fr-FR" sz="4000" b="1" dirty="0"/>
            </a:br>
            <a:br>
              <a:rPr lang="fr-FR" sz="4000" b="1" dirty="0"/>
            </a:br>
            <a:r>
              <a:rPr lang="en-CA" sz="4000" dirty="0">
                <a:solidFill>
                  <a:srgbClr val="0000FF"/>
                </a:solidFill>
              </a:rPr>
              <a:t>Procedures in Response to Violence in the Workplace and the Role of Local Occupational Health and Safety Committees/Representatives</a:t>
            </a:r>
            <a:endParaRPr lang="en-US" sz="4700" b="1" dirty="0">
              <a:solidFill>
                <a:srgbClr val="0000FF"/>
              </a:solidFill>
            </a:endParaRPr>
          </a:p>
        </p:txBody>
      </p:sp>
      <p:sp>
        <p:nvSpPr>
          <p:cNvPr id="214019" name="Rectangle 3"/>
          <p:cNvSpPr>
            <a:spLocks noGrp="1" noChangeArrowheads="1"/>
          </p:cNvSpPr>
          <p:nvPr>
            <p:ph type="subTitle" idx="1"/>
          </p:nvPr>
        </p:nvSpPr>
        <p:spPr>
          <a:xfrm>
            <a:off x="304800" y="5410200"/>
            <a:ext cx="8382000" cy="1295400"/>
          </a:xfrm>
        </p:spPr>
        <p:txBody>
          <a:bodyPr>
            <a:normAutofit fontScale="92500" lnSpcReduction="20000"/>
          </a:bodyPr>
          <a:lstStyle/>
          <a:p>
            <a:pPr eaLnBrk="1" hangingPunct="1"/>
            <a:endParaRPr lang="fr-CA" b="1" dirty="0"/>
          </a:p>
          <a:p>
            <a:pPr algn="l"/>
            <a:r>
              <a:rPr lang="fr-CA" sz="3000" b="1" dirty="0">
                <a:solidFill>
                  <a:schemeClr val="bg1"/>
                </a:solidFill>
              </a:rPr>
              <a:t>National </a:t>
            </a:r>
            <a:r>
              <a:rPr lang="fr-CA" sz="3000" b="1" dirty="0" err="1">
                <a:solidFill>
                  <a:schemeClr val="bg1"/>
                </a:solidFill>
              </a:rPr>
              <a:t>Health</a:t>
            </a:r>
            <a:r>
              <a:rPr lang="fr-CA" sz="3000" b="1" dirty="0">
                <a:solidFill>
                  <a:schemeClr val="bg1"/>
                </a:solidFill>
              </a:rPr>
              <a:t> and </a:t>
            </a:r>
            <a:r>
              <a:rPr lang="fr-CA" sz="3000" b="1" dirty="0" err="1">
                <a:solidFill>
                  <a:schemeClr val="bg1"/>
                </a:solidFill>
              </a:rPr>
              <a:t>Safety</a:t>
            </a:r>
            <a:r>
              <a:rPr lang="fr-CA" sz="3000" b="1" dirty="0">
                <a:solidFill>
                  <a:schemeClr val="bg1"/>
                </a:solidFill>
              </a:rPr>
              <a:t> </a:t>
            </a:r>
            <a:r>
              <a:rPr lang="fr-CA" sz="3000" b="1" dirty="0" err="1">
                <a:solidFill>
                  <a:schemeClr val="bg1"/>
                </a:solidFill>
              </a:rPr>
              <a:t>Conference</a:t>
            </a:r>
            <a:endParaRPr lang="fr-CA" sz="3000" b="1" dirty="0">
              <a:solidFill>
                <a:schemeClr val="bg1"/>
              </a:solidFill>
            </a:endParaRPr>
          </a:p>
          <a:p>
            <a:pPr algn="l"/>
            <a:r>
              <a:rPr lang="fr-CA" sz="3000" b="1" dirty="0" err="1">
                <a:solidFill>
                  <a:schemeClr val="bg1"/>
                </a:solidFill>
              </a:rPr>
              <a:t>October</a:t>
            </a:r>
            <a:r>
              <a:rPr lang="fr-CA" sz="3000" b="1" dirty="0">
                <a:solidFill>
                  <a:schemeClr val="bg1"/>
                </a:solidFill>
              </a:rPr>
              <a:t> 2018</a:t>
            </a:r>
          </a:p>
          <a:p>
            <a:pPr algn="l" eaLnBrk="1" hangingPunct="1"/>
            <a:endParaRPr lang="fr-CA" sz="3600" b="1" dirty="0">
              <a:solidFill>
                <a:schemeClr val="bg1"/>
              </a:solidFill>
            </a:endParaRPr>
          </a:p>
          <a:p>
            <a:pPr eaLnBrk="1" hangingPunct="1"/>
            <a:endParaRPr lang="fr-CA" b="1" dirty="0"/>
          </a:p>
        </p:txBody>
      </p:sp>
      <p:pic>
        <p:nvPicPr>
          <p:cNvPr id="16388" name="Picture 4"/>
          <p:cNvPicPr>
            <a:picLocks noChangeAspect="1" noChangeArrowheads="1"/>
          </p:cNvPicPr>
          <p:nvPr/>
        </p:nvPicPr>
        <p:blipFill>
          <a:blip r:embed="rId3" cstate="print"/>
          <a:srcRect l="-8984" r="-8984"/>
          <a:stretch>
            <a:fillRect/>
          </a:stretch>
        </p:blipFill>
        <p:spPr bwMode="auto">
          <a:xfrm>
            <a:off x="0" y="0"/>
            <a:ext cx="2590800" cy="187200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advTm="4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4018"/>
                                        </p:tgtEl>
                                        <p:attrNameLst>
                                          <p:attrName>style.visibility</p:attrName>
                                        </p:attrNameLst>
                                      </p:cBhvr>
                                      <p:to>
                                        <p:strVal val="visible"/>
                                      </p:to>
                                    </p:set>
                                    <p:anim calcmode="lin" valueType="num">
                                      <p:cBhvr>
                                        <p:cTn id="7" dur="1000" fill="hold"/>
                                        <p:tgtEl>
                                          <p:spTgt spid="214018"/>
                                        </p:tgtEl>
                                        <p:attrNameLst>
                                          <p:attrName>ppt_x</p:attrName>
                                        </p:attrNameLst>
                                      </p:cBhvr>
                                      <p:tavLst>
                                        <p:tav tm="0">
                                          <p:val>
                                            <p:strVal val="#ppt_x-.2"/>
                                          </p:val>
                                        </p:tav>
                                        <p:tav tm="100000">
                                          <p:val>
                                            <p:strVal val="#ppt_x"/>
                                          </p:val>
                                        </p:tav>
                                      </p:tavLst>
                                    </p:anim>
                                    <p:anim calcmode="lin" valueType="num">
                                      <p:cBhvr>
                                        <p:cTn id="8" dur="1000" fill="hold"/>
                                        <p:tgtEl>
                                          <p:spTgt spid="2140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4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109728" indent="0">
              <a:buNone/>
            </a:pPr>
            <a:r>
              <a:rPr lang="en-CA" sz="3200" b="1" dirty="0"/>
              <a:t>b. Reporting and documenting: </a:t>
            </a:r>
          </a:p>
          <a:p>
            <a:r>
              <a:rPr lang="en-CA" sz="3200" dirty="0"/>
              <a:t>Management completes an offline Hazardous Occurrence Investigation Report (T4009) and, if required, the applicable Employer's Report of Injury or Disease form.</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Employer’s attempt to resolve issue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761520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109728" lvl="1" indent="0">
              <a:spcBef>
                <a:spcPts val="400"/>
              </a:spcBef>
              <a:buSzPct val="68000"/>
              <a:buNone/>
            </a:pPr>
            <a:r>
              <a:rPr lang="en-CA" sz="3000" b="1" dirty="0"/>
              <a:t>c. Meeting with employee: </a:t>
            </a:r>
          </a:p>
          <a:p>
            <a:pPr marL="109728" lvl="1" indent="0">
              <a:spcBef>
                <a:spcPts val="400"/>
              </a:spcBef>
              <a:buSzPct val="68000"/>
              <a:buNone/>
            </a:pPr>
            <a:r>
              <a:rPr lang="fr-CA" sz="3000" u="sng" dirty="0"/>
              <a:t>Management must</a:t>
            </a:r>
            <a:r>
              <a:rPr lang="fr-CA" sz="3000" b="1" dirty="0"/>
              <a:t>: </a:t>
            </a:r>
            <a:endParaRPr lang="en-CA" sz="3000" b="1" dirty="0"/>
          </a:p>
          <a:p>
            <a:pPr lvl="1"/>
            <a:r>
              <a:rPr lang="en-CA" sz="3000" dirty="0"/>
              <a:t>inform the employee of any action management has taken, or intends to take; </a:t>
            </a:r>
          </a:p>
          <a:p>
            <a:pPr lvl="1"/>
            <a:r>
              <a:rPr lang="en-CA" sz="3000" dirty="0"/>
              <a:t>discuss the employee’s suggestions for resolving the issue and confirm if the issue has been, or will be, resolved.</a:t>
            </a:r>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Employer’s attempt to resolve issue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490470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lnSpcReduction="10000"/>
          </a:bodyPr>
          <a:lstStyle/>
          <a:p>
            <a:r>
              <a:rPr lang="en-CA" sz="2800" dirty="0"/>
              <a:t>If the WPV issue is, or will be, resolved:</a:t>
            </a:r>
          </a:p>
          <a:p>
            <a:pPr lvl="1"/>
            <a:r>
              <a:rPr lang="en-CA" sz="2800" dirty="0"/>
              <a:t>management shares the actual preventative measures taken and the proposed implementation plan for additional measures with the HSC/HSR; and </a:t>
            </a:r>
          </a:p>
          <a:p>
            <a:pPr lvl="1"/>
            <a:r>
              <a:rPr lang="en-CA" sz="2800" dirty="0"/>
              <a:t>moves to </a:t>
            </a:r>
            <a:r>
              <a:rPr lang="en-CA" sz="2800" u="sng" dirty="0"/>
              <a:t>Step 4 – Restoring the workplace</a:t>
            </a:r>
            <a:r>
              <a:rPr lang="en-CA" sz="2800" dirty="0"/>
              <a:t>.</a:t>
            </a:r>
          </a:p>
          <a:p>
            <a:pPr marL="365760" lvl="1" indent="-256032">
              <a:spcBef>
                <a:spcPts val="400"/>
              </a:spcBef>
              <a:buSzPct val="68000"/>
              <a:buFont typeface="Wingdings 3"/>
              <a:buChar char=""/>
            </a:pPr>
            <a:r>
              <a:rPr lang="en-CA" sz="2800" dirty="0"/>
              <a:t>If the employee believes that the issue is not resolved, management moves to </a:t>
            </a:r>
            <a:r>
              <a:rPr lang="en-CA" sz="2800" u="sng" dirty="0"/>
              <a:t>Step 3 – Competent person investigation</a:t>
            </a:r>
            <a:r>
              <a:rPr lang="en-CA" sz="2800" dirty="0"/>
              <a:t>. </a:t>
            </a:r>
          </a:p>
          <a:p>
            <a:pPr marL="365760" lvl="1" indent="-256032">
              <a:spcBef>
                <a:spcPts val="400"/>
              </a:spcBef>
              <a:buSzPct val="68000"/>
              <a:buFont typeface="Wingdings 3"/>
              <a:buChar char=""/>
            </a:pPr>
            <a:endParaRPr lang="en-CA" sz="2800" dirty="0"/>
          </a:p>
          <a:p>
            <a:endParaRPr lang="en-CA" sz="2800" dirty="0"/>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Employer’s attempt to resolve issue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037228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a:t>Once the HSC </a:t>
            </a:r>
            <a:r>
              <a:rPr lang="fr-CA" sz="3300" dirty="0" err="1"/>
              <a:t>receives</a:t>
            </a:r>
            <a:r>
              <a:rPr lang="fr-CA" sz="3300" dirty="0"/>
              <a:t> the T4009, </a:t>
            </a:r>
            <a:r>
              <a:rPr lang="fr-CA" sz="3300" dirty="0" err="1"/>
              <a:t>confirm</a:t>
            </a:r>
            <a:r>
              <a:rPr lang="fr-CA" sz="3300" dirty="0"/>
              <a:t> </a:t>
            </a:r>
            <a:r>
              <a:rPr lang="fr-CA" sz="3300" dirty="0" err="1"/>
              <a:t>receipt</a:t>
            </a:r>
            <a:r>
              <a:rPr lang="fr-CA" sz="3300" dirty="0"/>
              <a:t> at </a:t>
            </a:r>
            <a:r>
              <a:rPr lang="fr-CA" sz="3300" dirty="0" err="1"/>
              <a:t>next</a:t>
            </a:r>
            <a:r>
              <a:rPr lang="fr-CA" sz="3300" dirty="0"/>
              <a:t> meeting for </a:t>
            </a:r>
            <a:r>
              <a:rPr lang="fr-CA" sz="3300" dirty="0" err="1"/>
              <a:t>purpose</a:t>
            </a:r>
            <a:r>
              <a:rPr lang="fr-CA" sz="3300" dirty="0"/>
              <a:t> of minutes</a:t>
            </a:r>
          </a:p>
          <a:p>
            <a:r>
              <a:rPr lang="fr-CA" sz="3300" dirty="0"/>
              <a:t>If parties </a:t>
            </a:r>
            <a:r>
              <a:rPr lang="fr-CA" sz="3300" dirty="0" err="1"/>
              <a:t>resolve</a:t>
            </a:r>
            <a:r>
              <a:rPr lang="fr-CA" sz="3300" dirty="0"/>
              <a:t> the </a:t>
            </a:r>
            <a:r>
              <a:rPr lang="fr-CA" sz="3300" dirty="0" err="1"/>
              <a:t>matter</a:t>
            </a:r>
            <a:r>
              <a:rPr lang="fr-CA" sz="3300" dirty="0"/>
              <a:t> </a:t>
            </a:r>
            <a:r>
              <a:rPr lang="fr-CA" sz="3300" dirty="0" err="1"/>
              <a:t>informally</a:t>
            </a:r>
            <a:r>
              <a:rPr lang="fr-CA" sz="3300" dirty="0"/>
              <a:t>, </a:t>
            </a:r>
            <a:r>
              <a:rPr lang="fr-CA" sz="3300" dirty="0" err="1"/>
              <a:t>obtain</a:t>
            </a:r>
            <a:r>
              <a:rPr lang="fr-CA" sz="3300" dirty="0"/>
              <a:t> copy of </a:t>
            </a:r>
            <a:r>
              <a:rPr lang="fr-CA" sz="3300" dirty="0" err="1"/>
              <a:t>preventative</a:t>
            </a:r>
            <a:r>
              <a:rPr lang="fr-CA" sz="3300" dirty="0"/>
              <a:t> </a:t>
            </a:r>
            <a:r>
              <a:rPr lang="fr-CA" sz="3300" dirty="0" err="1"/>
              <a:t>measures</a:t>
            </a:r>
            <a:r>
              <a:rPr lang="fr-CA" sz="3300" dirty="0"/>
              <a:t> </a:t>
            </a:r>
            <a:r>
              <a:rPr lang="fr-CA" sz="3300" dirty="0" err="1"/>
              <a:t>already</a:t>
            </a:r>
            <a:r>
              <a:rPr lang="fr-CA" sz="3300" dirty="0"/>
              <a:t> </a:t>
            </a:r>
            <a:r>
              <a:rPr lang="fr-CA" sz="3300" dirty="0" err="1"/>
              <a:t>taken</a:t>
            </a:r>
            <a:r>
              <a:rPr lang="fr-CA" sz="3300" dirty="0"/>
              <a:t> + copy of </a:t>
            </a:r>
            <a:r>
              <a:rPr lang="fr-CA" sz="3300" dirty="0" err="1"/>
              <a:t>implementation</a:t>
            </a:r>
            <a:r>
              <a:rPr lang="fr-CA" sz="3300" dirty="0"/>
              <a:t> plan for </a:t>
            </a:r>
            <a:r>
              <a:rPr lang="fr-CA" sz="3300" dirty="0" err="1"/>
              <a:t>additional</a:t>
            </a:r>
            <a:r>
              <a:rPr lang="fr-CA" sz="3300" dirty="0"/>
              <a:t> </a:t>
            </a:r>
            <a:r>
              <a:rPr lang="fr-CA" sz="3300" dirty="0" err="1"/>
              <a:t>measures</a:t>
            </a:r>
            <a:r>
              <a:rPr lang="fr-CA" sz="3300" dirty="0"/>
              <a:t> </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927093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a:t>Propose </a:t>
            </a:r>
            <a:r>
              <a:rPr lang="fr-CA" sz="3300" dirty="0" err="1"/>
              <a:t>additional</a:t>
            </a:r>
            <a:r>
              <a:rPr lang="fr-CA" sz="3300" dirty="0"/>
              <a:t> </a:t>
            </a:r>
            <a:r>
              <a:rPr lang="fr-CA" sz="3300" dirty="0" err="1"/>
              <a:t>measures</a:t>
            </a:r>
            <a:endParaRPr lang="fr-CA" sz="3300" dirty="0"/>
          </a:p>
          <a:p>
            <a:r>
              <a:rPr lang="fr-CA" sz="3300" dirty="0" err="1"/>
              <a:t>Ensure</a:t>
            </a:r>
            <a:r>
              <a:rPr lang="fr-CA" sz="3300" dirty="0"/>
              <a:t> the 90-day </a:t>
            </a:r>
            <a:r>
              <a:rPr lang="fr-CA" sz="3300" dirty="0" err="1"/>
              <a:t>timeframe</a:t>
            </a:r>
            <a:r>
              <a:rPr lang="fr-CA" sz="3300" dirty="0"/>
              <a:t> for </a:t>
            </a:r>
            <a:r>
              <a:rPr lang="fr-CA" sz="3300" dirty="0" err="1"/>
              <a:t>implementation</a:t>
            </a:r>
            <a:r>
              <a:rPr lang="fr-CA" sz="3300" dirty="0"/>
              <a:t> </a:t>
            </a:r>
            <a:r>
              <a:rPr lang="fr-CA" sz="3300" dirty="0" err="1"/>
              <a:t>is</a:t>
            </a:r>
            <a:r>
              <a:rPr lang="fr-CA" sz="3300" dirty="0"/>
              <a:t> </a:t>
            </a:r>
            <a:r>
              <a:rPr lang="fr-CA" sz="3300" dirty="0" err="1"/>
              <a:t>adhered</a:t>
            </a:r>
            <a:r>
              <a:rPr lang="fr-CA" sz="3300" dirty="0"/>
              <a:t> to</a:t>
            </a:r>
          </a:p>
          <a:p>
            <a:r>
              <a:rPr lang="fr-CA" sz="3300" dirty="0" err="1"/>
              <a:t>Demand</a:t>
            </a:r>
            <a:r>
              <a:rPr lang="fr-CA" sz="3300" dirty="0"/>
              <a:t> updates </a:t>
            </a:r>
            <a:r>
              <a:rPr lang="fr-CA" sz="3300" dirty="0" err="1"/>
              <a:t>from</a:t>
            </a:r>
            <a:r>
              <a:rPr lang="fr-CA" sz="3300" dirty="0"/>
              <a:t> management</a:t>
            </a:r>
          </a:p>
          <a:p>
            <a:endParaRPr lang="fr-CA" sz="3300" dirty="0"/>
          </a:p>
          <a:p>
            <a:endParaRPr lang="fr-CA" sz="33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285074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85000" lnSpcReduction="20000"/>
          </a:bodyPr>
          <a:lstStyle/>
          <a:p>
            <a:r>
              <a:rPr lang="en-CA" sz="3200" dirty="0"/>
              <a:t>A competent person is appointed to formally investigate the incident and drafts a report: facts, analysis, conclusion and recommendations (preventative measures), if needed;</a:t>
            </a:r>
          </a:p>
          <a:p>
            <a:r>
              <a:rPr lang="en-CA" sz="3200" dirty="0"/>
              <a:t>After receiving the report, management must:</a:t>
            </a:r>
          </a:p>
          <a:p>
            <a:pPr lvl="1"/>
            <a:r>
              <a:rPr lang="en-CA" sz="3100" dirty="0"/>
              <a:t>implement the preventative measures immediately required and/or any additional measures identified by management, no later than 90 days after they have been identified; </a:t>
            </a:r>
          </a:p>
          <a:p>
            <a:pPr lvl="1"/>
            <a:r>
              <a:rPr lang="fr-CA" sz="3100" dirty="0" err="1"/>
              <a:t>share</a:t>
            </a:r>
            <a:r>
              <a:rPr lang="fr-CA" sz="3100" dirty="0"/>
              <a:t> a copy of the report </a:t>
            </a:r>
            <a:r>
              <a:rPr lang="fr-CA" sz="3100" dirty="0" err="1"/>
              <a:t>with</a:t>
            </a:r>
            <a:r>
              <a:rPr lang="fr-CA" sz="3100" dirty="0"/>
              <a:t> the parties and the HSC/HSR.</a:t>
            </a:r>
            <a:endParaRPr lang="en-CA" sz="3100" dirty="0"/>
          </a:p>
          <a:p>
            <a:endParaRPr lang="en-CA" sz="3200" dirty="0"/>
          </a:p>
          <a:p>
            <a:pPr marL="393192" lvl="1" indent="0">
              <a:buNone/>
            </a:pPr>
            <a:endParaRPr lang="en-CA" sz="2800" dirty="0"/>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3 - Competent person investigation</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547878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err="1"/>
              <a:t>When</a:t>
            </a:r>
            <a:r>
              <a:rPr lang="fr-CA" sz="3300" dirty="0"/>
              <a:t> the </a:t>
            </a:r>
            <a:r>
              <a:rPr lang="fr-CA" sz="3300" dirty="0" err="1"/>
              <a:t>competent</a:t>
            </a:r>
            <a:r>
              <a:rPr lang="fr-CA" sz="3300" dirty="0"/>
              <a:t> </a:t>
            </a:r>
            <a:r>
              <a:rPr lang="fr-CA" sz="3300" dirty="0" err="1"/>
              <a:t>person’s</a:t>
            </a:r>
            <a:r>
              <a:rPr lang="fr-CA" sz="3300" dirty="0"/>
              <a:t> report </a:t>
            </a:r>
            <a:r>
              <a:rPr lang="fr-CA" sz="3300" dirty="0" err="1"/>
              <a:t>is</a:t>
            </a:r>
            <a:r>
              <a:rPr lang="fr-CA" sz="3300" dirty="0"/>
              <a:t> </a:t>
            </a:r>
            <a:r>
              <a:rPr lang="fr-CA" sz="3300" dirty="0" err="1"/>
              <a:t>received</a:t>
            </a:r>
            <a:r>
              <a:rPr lang="fr-CA" sz="3300" dirty="0"/>
              <a:t>, </a:t>
            </a:r>
            <a:r>
              <a:rPr lang="fr-CA" sz="3300" dirty="0" err="1"/>
              <a:t>review</a:t>
            </a:r>
            <a:r>
              <a:rPr lang="fr-CA" sz="3300" dirty="0"/>
              <a:t> </a:t>
            </a:r>
            <a:r>
              <a:rPr lang="fr-CA" sz="3300" dirty="0" err="1"/>
              <a:t>it</a:t>
            </a:r>
            <a:r>
              <a:rPr lang="fr-CA" sz="3300" dirty="0"/>
              <a:t> and </a:t>
            </a:r>
            <a:r>
              <a:rPr lang="fr-CA" sz="3300" dirty="0" err="1"/>
              <a:t>detail</a:t>
            </a:r>
            <a:r>
              <a:rPr lang="fr-CA" sz="3300" dirty="0"/>
              <a:t> discussions in </a:t>
            </a:r>
            <a:r>
              <a:rPr lang="fr-CA" sz="3300" dirty="0" err="1"/>
              <a:t>your</a:t>
            </a:r>
            <a:r>
              <a:rPr lang="fr-CA" sz="3300" dirty="0"/>
              <a:t> minutes:</a:t>
            </a:r>
          </a:p>
          <a:p>
            <a:pPr lvl="1"/>
            <a:r>
              <a:rPr lang="fr-CA" sz="2900" dirty="0"/>
              <a:t>All parties/</a:t>
            </a:r>
            <a:r>
              <a:rPr lang="fr-CA" sz="2900" dirty="0" err="1"/>
              <a:t>witnesses</a:t>
            </a:r>
            <a:r>
              <a:rPr lang="fr-CA" sz="2900" dirty="0"/>
              <a:t> </a:t>
            </a:r>
            <a:r>
              <a:rPr lang="fr-CA" sz="2900" dirty="0" err="1"/>
              <a:t>interviewed</a:t>
            </a:r>
            <a:r>
              <a:rPr lang="fr-CA" sz="2900" dirty="0"/>
              <a:t>?</a:t>
            </a:r>
          </a:p>
          <a:p>
            <a:pPr lvl="1"/>
            <a:r>
              <a:rPr lang="fr-CA" sz="2900" dirty="0"/>
              <a:t>Clear </a:t>
            </a:r>
            <a:r>
              <a:rPr lang="fr-CA" sz="2900" dirty="0" err="1"/>
              <a:t>analysis</a:t>
            </a:r>
            <a:r>
              <a:rPr lang="fr-CA" sz="2900" dirty="0"/>
              <a:t>?</a:t>
            </a:r>
          </a:p>
          <a:p>
            <a:pPr lvl="1"/>
            <a:r>
              <a:rPr lang="fr-CA" sz="2900" dirty="0"/>
              <a:t>Conclusion </a:t>
            </a:r>
            <a:r>
              <a:rPr lang="fr-CA" sz="2900" dirty="0" err="1"/>
              <a:t>supported</a:t>
            </a:r>
            <a:r>
              <a:rPr lang="fr-CA" sz="2900" dirty="0"/>
              <a:t> by the </a:t>
            </a:r>
            <a:r>
              <a:rPr lang="fr-CA" sz="2900" dirty="0" err="1"/>
              <a:t>facts</a:t>
            </a:r>
            <a:r>
              <a:rPr lang="fr-CA" sz="2900" dirty="0"/>
              <a:t> and the </a:t>
            </a:r>
            <a:r>
              <a:rPr lang="fr-CA" sz="2900" dirty="0" err="1"/>
              <a:t>analysis</a:t>
            </a:r>
            <a:r>
              <a:rPr lang="fr-CA" sz="2900" dirty="0"/>
              <a:t>?</a:t>
            </a:r>
          </a:p>
          <a:p>
            <a:pPr lvl="1"/>
            <a:endParaRPr lang="fr-CA" sz="29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3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587233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365760" lvl="1" indent="-256032">
              <a:spcBef>
                <a:spcPts val="400"/>
              </a:spcBef>
              <a:buSzPct val="68000"/>
              <a:buFont typeface="Wingdings 3"/>
              <a:buChar char=""/>
            </a:pPr>
            <a:r>
              <a:rPr lang="fr-CA" sz="3300" dirty="0"/>
              <a:t>Review </a:t>
            </a:r>
            <a:r>
              <a:rPr lang="fr-CA" sz="3300" dirty="0" err="1"/>
              <a:t>recommendations</a:t>
            </a:r>
            <a:r>
              <a:rPr lang="fr-CA" sz="3300" dirty="0"/>
              <a:t> made in the report, if </a:t>
            </a:r>
            <a:r>
              <a:rPr lang="fr-CA" sz="3300" dirty="0" err="1"/>
              <a:t>any</a:t>
            </a:r>
            <a:r>
              <a:rPr lang="fr-CA" sz="3300" dirty="0"/>
              <a:t>, and </a:t>
            </a:r>
            <a:r>
              <a:rPr lang="fr-CA" sz="3300" dirty="0" err="1"/>
              <a:t>assess</a:t>
            </a:r>
            <a:r>
              <a:rPr lang="fr-CA" sz="3300" dirty="0"/>
              <a:t> </a:t>
            </a:r>
            <a:r>
              <a:rPr lang="fr-CA" sz="3300" dirty="0" err="1"/>
              <a:t>their</a:t>
            </a:r>
            <a:r>
              <a:rPr lang="fr-CA" sz="3300" dirty="0"/>
              <a:t> </a:t>
            </a:r>
            <a:r>
              <a:rPr lang="fr-CA" sz="3300" dirty="0" err="1"/>
              <a:t>applicability</a:t>
            </a:r>
            <a:r>
              <a:rPr lang="fr-CA" sz="3300" dirty="0"/>
              <a:t> </a:t>
            </a:r>
          </a:p>
          <a:p>
            <a:r>
              <a:rPr lang="fr-CA" sz="3300" dirty="0"/>
              <a:t>Propose </a:t>
            </a:r>
            <a:r>
              <a:rPr lang="fr-CA" sz="3300" dirty="0" err="1"/>
              <a:t>additional</a:t>
            </a:r>
            <a:r>
              <a:rPr lang="fr-CA" sz="3300" dirty="0"/>
              <a:t> </a:t>
            </a:r>
            <a:r>
              <a:rPr lang="fr-CA" sz="3300" dirty="0" err="1"/>
              <a:t>preventative</a:t>
            </a:r>
            <a:r>
              <a:rPr lang="fr-CA" sz="3300" dirty="0"/>
              <a:t> </a:t>
            </a:r>
            <a:r>
              <a:rPr lang="fr-CA" sz="3300" dirty="0" err="1"/>
              <a:t>measures</a:t>
            </a:r>
            <a:endParaRPr lang="fr-CA" sz="3300" dirty="0"/>
          </a:p>
          <a:p>
            <a:r>
              <a:rPr lang="fr-CA" sz="3300" dirty="0" err="1"/>
              <a:t>Ensure</a:t>
            </a:r>
            <a:r>
              <a:rPr lang="fr-CA" sz="3300" dirty="0"/>
              <a:t> the 90-day </a:t>
            </a:r>
            <a:r>
              <a:rPr lang="fr-CA" sz="3300" dirty="0" err="1"/>
              <a:t>timeframe</a:t>
            </a:r>
            <a:r>
              <a:rPr lang="fr-CA" sz="3300" dirty="0"/>
              <a:t> for </a:t>
            </a:r>
            <a:r>
              <a:rPr lang="fr-CA" sz="3300" dirty="0" err="1"/>
              <a:t>implementation</a:t>
            </a:r>
            <a:r>
              <a:rPr lang="fr-CA" sz="3300" dirty="0"/>
              <a:t> </a:t>
            </a:r>
            <a:r>
              <a:rPr lang="fr-CA" sz="3300" dirty="0" err="1"/>
              <a:t>is</a:t>
            </a:r>
            <a:r>
              <a:rPr lang="fr-CA" sz="3300" dirty="0"/>
              <a:t> </a:t>
            </a:r>
            <a:r>
              <a:rPr lang="fr-CA" sz="3300" dirty="0" err="1"/>
              <a:t>adhered</a:t>
            </a:r>
            <a:r>
              <a:rPr lang="fr-CA" sz="3300" dirty="0"/>
              <a:t> to</a:t>
            </a:r>
          </a:p>
          <a:p>
            <a:r>
              <a:rPr lang="fr-CA" sz="3300" dirty="0" err="1"/>
              <a:t>Demand</a:t>
            </a:r>
            <a:r>
              <a:rPr lang="fr-CA" sz="3300" dirty="0"/>
              <a:t> updates </a:t>
            </a:r>
            <a:r>
              <a:rPr lang="fr-CA" sz="3300" dirty="0" err="1"/>
              <a:t>from</a:t>
            </a:r>
            <a:r>
              <a:rPr lang="fr-CA" sz="3300" dirty="0"/>
              <a:t> management</a:t>
            </a:r>
          </a:p>
          <a:p>
            <a:endParaRPr lang="fr-CA" sz="3300" dirty="0"/>
          </a:p>
          <a:p>
            <a:pPr marL="365760" lvl="1" indent="-256032">
              <a:spcBef>
                <a:spcPts val="400"/>
              </a:spcBef>
              <a:buSzPct val="68000"/>
              <a:buFont typeface="Wingdings 3"/>
              <a:buChar char=""/>
            </a:pPr>
            <a:endParaRPr lang="fr-CA" sz="3300" dirty="0"/>
          </a:p>
          <a:p>
            <a:pPr marL="365760" lvl="1" indent="-256032">
              <a:spcBef>
                <a:spcPts val="400"/>
              </a:spcBef>
              <a:buSzPct val="68000"/>
              <a:buFont typeface="Wingdings 3"/>
              <a:buChar char=""/>
            </a:pPr>
            <a:endParaRPr lang="fr-CA" sz="33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3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8220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a:xfrm>
            <a:off x="457200" y="1481328"/>
            <a:ext cx="8229600" cy="4614672"/>
          </a:xfrm>
        </p:spPr>
        <p:txBody>
          <a:bodyPr>
            <a:normAutofit/>
          </a:bodyPr>
          <a:lstStyle/>
          <a:p>
            <a:pPr marL="365760" lvl="1" indent="-256032">
              <a:lnSpc>
                <a:spcPct val="70000"/>
              </a:lnSpc>
              <a:spcBef>
                <a:spcPts val="400"/>
              </a:spcBef>
              <a:buSzPct val="68000"/>
              <a:buFont typeface="Wingdings 3"/>
              <a:buChar char=""/>
            </a:pPr>
            <a:r>
              <a:rPr lang="en-CA" sz="3000" dirty="0"/>
              <a:t>Following a situation of alleged or actual workplace violence, management will:</a:t>
            </a:r>
          </a:p>
          <a:p>
            <a:pPr marL="365760" lvl="1" indent="-256032">
              <a:lnSpc>
                <a:spcPct val="70000"/>
              </a:lnSpc>
              <a:spcBef>
                <a:spcPts val="400"/>
              </a:spcBef>
              <a:buSzPct val="68000"/>
              <a:buFont typeface="Wingdings 3"/>
              <a:buChar char=""/>
            </a:pPr>
            <a:endParaRPr lang="en-CA" sz="3000" dirty="0"/>
          </a:p>
          <a:p>
            <a:pPr lvl="1">
              <a:lnSpc>
                <a:spcPct val="80000"/>
              </a:lnSpc>
              <a:buSzPct val="68000"/>
            </a:pPr>
            <a:r>
              <a:rPr lang="en-CA" sz="2800" dirty="0"/>
              <a:t>establish or re-establish positive workplace relationships; and </a:t>
            </a:r>
          </a:p>
          <a:p>
            <a:pPr lvl="1">
              <a:lnSpc>
                <a:spcPct val="80000"/>
              </a:lnSpc>
              <a:buSzPct val="68000"/>
            </a:pPr>
            <a:r>
              <a:rPr lang="en-CA" sz="2800" dirty="0"/>
              <a:t>recommend EAP and Informal Conflict Resolution in order to rebuild a healthy work environment.</a:t>
            </a:r>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4 - Restoring the workplace</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780692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365760" lvl="1" indent="-256032">
              <a:spcBef>
                <a:spcPts val="400"/>
              </a:spcBef>
              <a:buSzPct val="68000"/>
              <a:buFont typeface="Wingdings 3"/>
              <a:buChar char=""/>
            </a:pPr>
            <a:r>
              <a:rPr lang="fr-CA" sz="3300" dirty="0"/>
              <a:t>Do not </a:t>
            </a:r>
            <a:r>
              <a:rPr lang="fr-CA" sz="3300" dirty="0" err="1"/>
              <a:t>remove</a:t>
            </a:r>
            <a:r>
              <a:rPr lang="fr-CA" sz="3300" dirty="0"/>
              <a:t> the agenda item </a:t>
            </a:r>
            <a:r>
              <a:rPr lang="fr-CA" sz="3300" dirty="0" err="1"/>
              <a:t>until</a:t>
            </a:r>
            <a:r>
              <a:rPr lang="fr-CA" sz="3300" dirty="0"/>
              <a:t> all </a:t>
            </a:r>
            <a:r>
              <a:rPr lang="fr-CA" sz="3300" dirty="0" err="1"/>
              <a:t>preventative</a:t>
            </a:r>
            <a:r>
              <a:rPr lang="fr-CA" sz="3300" dirty="0"/>
              <a:t> </a:t>
            </a:r>
            <a:r>
              <a:rPr lang="fr-CA" sz="3300" dirty="0" err="1"/>
              <a:t>measures</a:t>
            </a:r>
            <a:r>
              <a:rPr lang="fr-CA" sz="3300" dirty="0"/>
              <a:t> are </a:t>
            </a:r>
            <a:r>
              <a:rPr lang="fr-CA" sz="3300" dirty="0" err="1"/>
              <a:t>implemented</a:t>
            </a:r>
            <a:r>
              <a:rPr lang="fr-CA" sz="3300" dirty="0"/>
              <a:t> </a:t>
            </a:r>
          </a:p>
          <a:p>
            <a:pPr marL="365760" lvl="1" indent="-256032">
              <a:spcBef>
                <a:spcPts val="400"/>
              </a:spcBef>
              <a:buSzPct val="68000"/>
              <a:buFont typeface="Wingdings 3"/>
              <a:buChar char=""/>
            </a:pPr>
            <a:endParaRPr lang="fr-CA" sz="33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4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189079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lnSpcReduction="10000"/>
          </a:bodyPr>
          <a:lstStyle/>
          <a:p>
            <a:r>
              <a:rPr lang="en-CA" sz="3200" dirty="0"/>
              <a:t>Part XX of the Canada Occupational Health and Safety Regulations (</a:t>
            </a:r>
            <a:r>
              <a:rPr lang="en-CA" sz="3200" i="1" dirty="0"/>
              <a:t>Canada Labour Code</a:t>
            </a:r>
            <a:r>
              <a:rPr lang="en-CA" sz="3200" dirty="0"/>
              <a:t>), titled Violence Prevention in the Work Place (Reg. XX), provides that the CRA must develop Procedures in Response to Workplace Violence (s. 20.8 (1)). </a:t>
            </a:r>
          </a:p>
          <a:p>
            <a:r>
              <a:rPr lang="en-CA" sz="3200" dirty="0"/>
              <a:t>These Procedures were posted on </a:t>
            </a:r>
            <a:r>
              <a:rPr lang="en-CA" sz="3200" dirty="0" err="1"/>
              <a:t>Infozone</a:t>
            </a:r>
            <a:r>
              <a:rPr lang="en-CA" sz="3200" dirty="0"/>
              <a:t> on March 6, 2018.</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rmAutofit/>
          </a:bodyPr>
          <a:lstStyle/>
          <a:p>
            <a:r>
              <a:rPr lang="en-CA" dirty="0">
                <a:solidFill>
                  <a:srgbClr val="C00000"/>
                </a:solidFill>
              </a:rPr>
              <a:t>Background </a:t>
            </a:r>
            <a:endParaRPr lang="en-CA" dirty="0"/>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4702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724400"/>
          </a:xfrm>
        </p:spPr>
        <p:txBody>
          <a:bodyPr>
            <a:normAutofit/>
          </a:bodyPr>
          <a:lstStyle/>
          <a:p>
            <a:pPr marL="393192" lvl="1" indent="0">
              <a:buNone/>
            </a:pPr>
            <a:endParaRPr lang="fr-CA" sz="2800" dirty="0">
              <a:solidFill>
                <a:srgbClr val="FF0000"/>
              </a:solidFill>
            </a:endParaRPr>
          </a:p>
          <a:p>
            <a:pPr marL="393192" lvl="1" indent="0">
              <a:buNone/>
            </a:pPr>
            <a:endParaRPr lang="fr-CA" sz="2800" dirty="0">
              <a:solidFill>
                <a:srgbClr val="FF0000"/>
              </a:solidFill>
            </a:endParaRPr>
          </a:p>
          <a:p>
            <a:pPr marL="393192" lvl="1" indent="0">
              <a:buNone/>
            </a:pPr>
            <a:endParaRPr lang="fr-CA" sz="2800" dirty="0">
              <a:solidFill>
                <a:srgbClr val="FF0000"/>
              </a:solidFill>
            </a:endParaRPr>
          </a:p>
          <a:p>
            <a:pPr lvl="1">
              <a:buFontTx/>
              <a:buChar char="-"/>
            </a:pPr>
            <a:endParaRPr lang="fr-CA" sz="2800" dirty="0">
              <a:solidFill>
                <a:srgbClr val="FF0000"/>
              </a:solidFill>
            </a:endParaRPr>
          </a:p>
        </p:txBody>
      </p:sp>
      <p:sp>
        <p:nvSpPr>
          <p:cNvPr id="3" name="Title 2"/>
          <p:cNvSpPr>
            <a:spLocks noGrp="1"/>
          </p:cNvSpPr>
          <p:nvPr>
            <p:ph type="title"/>
          </p:nvPr>
        </p:nvSpPr>
        <p:spPr/>
        <p:txBody>
          <a:bodyPr>
            <a:noAutofit/>
          </a:bodyPr>
          <a:lstStyle/>
          <a:p>
            <a:r>
              <a:rPr lang="fr-CA" sz="3600" dirty="0">
                <a:solidFill>
                  <a:srgbClr val="C00000"/>
                </a:solidFill>
              </a:rPr>
              <a:t>QUESTIONS?</a:t>
            </a:r>
            <a:endParaRPr lang="en-CA" sz="3600" dirty="0">
              <a:solidFill>
                <a:srgbClr val="C00000"/>
              </a:solidFill>
            </a:endParaRPr>
          </a:p>
        </p:txBody>
      </p:sp>
      <p:pic>
        <p:nvPicPr>
          <p:cNvPr id="4" name="Picture 3"/>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pic>
        <p:nvPicPr>
          <p:cNvPr id="5" name="Content Placeholder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2678145"/>
            <a:ext cx="2665927" cy="3417855"/>
          </a:xfrm>
          <a:prstGeom prst="rect">
            <a:avLst/>
          </a:prstGeom>
        </p:spPr>
      </p:pic>
    </p:spTree>
    <p:extLst>
      <p:ext uri="{BB962C8B-B14F-4D97-AF65-F5344CB8AC3E}">
        <p14:creationId xmlns:p14="http://schemas.microsoft.com/office/powerpoint/2010/main" val="3494049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en-CA" sz="3200" dirty="0"/>
              <a:t>Developing a suite of documents relating to the Procedures, including a complaint form</a:t>
            </a:r>
          </a:p>
          <a:p>
            <a:r>
              <a:rPr lang="en-CA" sz="3200" dirty="0"/>
              <a:t>Creating a list of competent persons</a:t>
            </a:r>
          </a:p>
          <a:p>
            <a:r>
              <a:rPr lang="en-CA" sz="3200" dirty="0"/>
              <a:t>Impact of Bill C-65?</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rmAutofit/>
          </a:bodyPr>
          <a:lstStyle/>
          <a:p>
            <a:r>
              <a:rPr lang="en-CA" dirty="0">
                <a:solidFill>
                  <a:srgbClr val="C00000"/>
                </a:solidFill>
              </a:rPr>
              <a:t>Update </a:t>
            </a:r>
            <a:endParaRPr lang="en-CA" dirty="0"/>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570355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en-CA" sz="3200" dirty="0"/>
              <a:t>To identify the changes or “preventative action” required at the organizational level to decrease the likelihood of violence occurring in the workplace</a:t>
            </a:r>
            <a:r>
              <a:rPr lang="fr-CA" sz="3200" dirty="0"/>
              <a:t>;</a:t>
            </a:r>
          </a:p>
          <a:p>
            <a:r>
              <a:rPr lang="en-CA" sz="3200" dirty="0"/>
              <a:t>Examples: changes to policies, rules, work practices, training and communications protocols;</a:t>
            </a:r>
            <a:endParaRPr lang="fr-CA" sz="3200" dirty="0"/>
          </a:p>
          <a:p>
            <a:pPr marL="109728" indent="0">
              <a:buNone/>
            </a:pPr>
            <a:endParaRPr lang="en-CA" sz="32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600" dirty="0" err="1">
                <a:solidFill>
                  <a:srgbClr val="C00000"/>
                </a:solidFill>
              </a:rPr>
              <a:t>What</a:t>
            </a:r>
            <a:r>
              <a:rPr lang="fr-CA" sz="3600" dirty="0">
                <a:solidFill>
                  <a:srgbClr val="C00000"/>
                </a:solidFill>
              </a:rPr>
              <a:t> </a:t>
            </a:r>
            <a:r>
              <a:rPr lang="fr-CA" sz="3600" dirty="0" err="1">
                <a:solidFill>
                  <a:srgbClr val="C00000"/>
                </a:solidFill>
              </a:rPr>
              <a:t>is</a:t>
            </a:r>
            <a:r>
              <a:rPr lang="fr-CA" sz="3600" dirty="0">
                <a:solidFill>
                  <a:srgbClr val="C00000"/>
                </a:solidFill>
              </a:rPr>
              <a:t> the </a:t>
            </a:r>
            <a:r>
              <a:rPr lang="fr-CA" sz="3600" dirty="0" err="1">
                <a:solidFill>
                  <a:srgbClr val="C00000"/>
                </a:solidFill>
              </a:rPr>
              <a:t>purpose</a:t>
            </a:r>
            <a:r>
              <a:rPr lang="fr-CA" sz="3600" dirty="0">
                <a:solidFill>
                  <a:srgbClr val="C00000"/>
                </a:solidFill>
              </a:rPr>
              <a:t> of the </a:t>
            </a:r>
            <a:r>
              <a:rPr lang="fr-CA" sz="3600" dirty="0" err="1">
                <a:solidFill>
                  <a:srgbClr val="C00000"/>
                </a:solidFill>
              </a:rPr>
              <a:t>Procedures</a:t>
            </a:r>
            <a:r>
              <a:rPr lang="fr-CA" sz="3600" dirty="0">
                <a:solidFill>
                  <a:srgbClr val="C00000"/>
                </a:solidFill>
              </a:rPr>
              <a:t>?</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541748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en-CA" sz="3000" dirty="0"/>
              <a:t>Not intended to be adversarial;</a:t>
            </a:r>
          </a:p>
          <a:p>
            <a:r>
              <a:rPr lang="en-CA" sz="3000" dirty="0"/>
              <a:t>Not meant to find fault, correct individual behaviour, or replace recourse options available to employees.</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600" dirty="0" err="1">
                <a:solidFill>
                  <a:srgbClr val="C00000"/>
                </a:solidFill>
              </a:rPr>
              <a:t>What</a:t>
            </a:r>
            <a:r>
              <a:rPr lang="fr-CA" sz="3600" dirty="0">
                <a:solidFill>
                  <a:srgbClr val="C00000"/>
                </a:solidFill>
              </a:rPr>
              <a:t> </a:t>
            </a:r>
            <a:r>
              <a:rPr lang="fr-CA" sz="3600" dirty="0" err="1">
                <a:solidFill>
                  <a:srgbClr val="C00000"/>
                </a:solidFill>
              </a:rPr>
              <a:t>is</a:t>
            </a:r>
            <a:r>
              <a:rPr lang="fr-CA" sz="3600" dirty="0">
                <a:solidFill>
                  <a:srgbClr val="C00000"/>
                </a:solidFill>
              </a:rPr>
              <a:t> the </a:t>
            </a:r>
            <a:r>
              <a:rPr lang="fr-CA" sz="3600" dirty="0" err="1">
                <a:solidFill>
                  <a:srgbClr val="C00000"/>
                </a:solidFill>
              </a:rPr>
              <a:t>purpose</a:t>
            </a:r>
            <a:r>
              <a:rPr lang="fr-CA" sz="3600" dirty="0">
                <a:solidFill>
                  <a:srgbClr val="C00000"/>
                </a:solidFill>
              </a:rPr>
              <a:t> of the </a:t>
            </a:r>
            <a:r>
              <a:rPr lang="fr-CA" sz="3600" dirty="0" err="1">
                <a:solidFill>
                  <a:srgbClr val="C00000"/>
                </a:solidFill>
              </a:rPr>
              <a:t>Procedures</a:t>
            </a:r>
            <a:r>
              <a:rPr lang="fr-CA" sz="3600" dirty="0">
                <a:solidFill>
                  <a:srgbClr val="C00000"/>
                </a:solidFill>
              </a:rPr>
              <a:t>?</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235821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en-CA" sz="3200" dirty="0"/>
              <a:t>Step 1 – Assess immediate risk to employee health and safety</a:t>
            </a:r>
          </a:p>
          <a:p>
            <a:r>
              <a:rPr lang="en-CA" sz="3200" dirty="0"/>
              <a:t>Step 2 – Employer’s attempt to resolve issue </a:t>
            </a:r>
          </a:p>
          <a:p>
            <a:r>
              <a:rPr lang="en-CA" sz="3200" dirty="0"/>
              <a:t>Step 3 – Competent person investigation</a:t>
            </a:r>
            <a:r>
              <a:rPr lang="en-CA" sz="3200" b="1" dirty="0"/>
              <a:t>*</a:t>
            </a:r>
            <a:endParaRPr lang="en-CA" sz="3200" dirty="0"/>
          </a:p>
          <a:p>
            <a:r>
              <a:rPr lang="en-CA" sz="3200" dirty="0"/>
              <a:t>Step 4 – Restoring the workplace</a:t>
            </a:r>
          </a:p>
          <a:p>
            <a:pPr marL="109728" indent="0">
              <a:buNone/>
            </a:pPr>
            <a:r>
              <a:rPr lang="en-CA" sz="2000" b="1" i="1" dirty="0"/>
              <a:t>*Note that step 3 may not be required if the employer’s attempt to resolve the issue at step 2 is successful.</a:t>
            </a:r>
            <a:endParaRPr lang="en-CA" sz="2000" b="1"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200" dirty="0">
                <a:solidFill>
                  <a:srgbClr val="C00000"/>
                </a:solidFill>
              </a:rPr>
              <a:t>The </a:t>
            </a:r>
            <a:r>
              <a:rPr lang="fr-CA" sz="3200" dirty="0" err="1">
                <a:solidFill>
                  <a:srgbClr val="C00000"/>
                </a:solidFill>
              </a:rPr>
              <a:t>Procedures</a:t>
            </a:r>
            <a:r>
              <a:rPr lang="fr-CA" sz="3200" dirty="0">
                <a:solidFill>
                  <a:srgbClr val="C00000"/>
                </a:solidFill>
              </a:rPr>
              <a:t>: A four-</a:t>
            </a:r>
            <a:r>
              <a:rPr lang="fr-CA" sz="3200" dirty="0" err="1">
                <a:solidFill>
                  <a:srgbClr val="C00000"/>
                </a:solidFill>
              </a:rPr>
              <a:t>step</a:t>
            </a:r>
            <a:r>
              <a:rPr lang="fr-CA" sz="3200" dirty="0">
                <a:solidFill>
                  <a:srgbClr val="C00000"/>
                </a:solidFill>
              </a:rPr>
              <a:t> process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51173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Autofit/>
          </a:bodyPr>
          <a:lstStyle/>
          <a:p>
            <a:r>
              <a:rPr lang="en-CA" dirty="0"/>
              <a:t>Employees must report incidents of workplace violence or factors that may contribute to it.</a:t>
            </a:r>
          </a:p>
          <a:p>
            <a:r>
              <a:rPr lang="en-CA" dirty="0"/>
              <a:t>When management is notified of a potential or actual incident of workplace violence that poses an immediate threat or risk of harm to employees, management contacts local police.</a:t>
            </a:r>
          </a:p>
          <a:p>
            <a:r>
              <a:rPr lang="en-CA" dirty="0"/>
              <a:t>If no immediate threat or risk of harm, move to </a:t>
            </a:r>
            <a:r>
              <a:rPr lang="en-CA" u="sng" dirty="0"/>
              <a:t>Step 2 - Employer’s attempt to resolve issue</a:t>
            </a:r>
            <a:r>
              <a:rPr lang="en-CA" dirty="0"/>
              <a:t>.</a:t>
            </a:r>
            <a:r>
              <a:rPr lang="en-CA" u="sng" dirty="0"/>
              <a:t> </a:t>
            </a:r>
            <a:endParaRPr lang="en-CA" i="1" u="sng"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000" dirty="0">
                <a:solidFill>
                  <a:srgbClr val="C00000"/>
                </a:solidFill>
              </a:rPr>
              <a:t>Step 1 – Assess immediate risk to employee health and safety</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137509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600" dirty="0" err="1"/>
              <a:t>Collaborate</a:t>
            </a:r>
            <a:r>
              <a:rPr lang="fr-CA" sz="3600" dirty="0"/>
              <a:t> </a:t>
            </a:r>
            <a:r>
              <a:rPr lang="fr-CA" sz="3600" dirty="0" err="1"/>
              <a:t>with</a:t>
            </a:r>
            <a:r>
              <a:rPr lang="fr-CA" sz="3600" dirty="0"/>
              <a:t> management</a:t>
            </a:r>
          </a:p>
          <a:p>
            <a:r>
              <a:rPr lang="fr-CA" sz="3600" dirty="0" err="1"/>
              <a:t>Notify</a:t>
            </a:r>
            <a:r>
              <a:rPr lang="fr-CA" sz="3600" dirty="0"/>
              <a:t> first </a:t>
            </a:r>
            <a:r>
              <a:rPr lang="fr-CA" sz="3600" dirty="0" err="1"/>
              <a:t>aiders</a:t>
            </a:r>
            <a:endParaRPr lang="fr-CA" sz="3600" dirty="0"/>
          </a:p>
          <a:p>
            <a:r>
              <a:rPr lang="fr-CA" sz="3600" dirty="0"/>
              <a:t>Assist </a:t>
            </a:r>
            <a:r>
              <a:rPr lang="fr-CA" sz="3600" dirty="0" err="1"/>
              <a:t>affected</a:t>
            </a:r>
            <a:r>
              <a:rPr lang="fr-CA" sz="3600" dirty="0"/>
              <a:t> party/parties</a:t>
            </a:r>
          </a:p>
          <a:p>
            <a:r>
              <a:rPr lang="fr-CA" sz="3600" dirty="0" err="1"/>
              <a:t>Investigate</a:t>
            </a:r>
            <a:r>
              <a:rPr lang="fr-CA" sz="3600" dirty="0"/>
              <a:t> </a:t>
            </a:r>
          </a:p>
          <a:p>
            <a:endParaRPr lang="en-CA" sz="36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1 – YOUR RESPONSIBILITIES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39465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lnSpcReduction="10000"/>
          </a:bodyPr>
          <a:lstStyle/>
          <a:p>
            <a:pPr marL="109728" indent="0">
              <a:buNone/>
            </a:pPr>
            <a:r>
              <a:rPr lang="en-CA" sz="3200" b="1" dirty="0"/>
              <a:t>a. Clarifying the details of the incident </a:t>
            </a:r>
          </a:p>
          <a:p>
            <a:pPr marL="109728" indent="0">
              <a:buNone/>
            </a:pPr>
            <a:r>
              <a:rPr lang="en-CA" sz="3200" u="sng" dirty="0"/>
              <a:t>Management must</a:t>
            </a:r>
            <a:r>
              <a:rPr lang="en-CA" sz="3200" b="1" dirty="0"/>
              <a:t>:</a:t>
            </a:r>
            <a:r>
              <a:rPr lang="en-CA" sz="3200" u="sng" dirty="0"/>
              <a:t> </a:t>
            </a:r>
          </a:p>
          <a:p>
            <a:pPr lvl="1"/>
            <a:r>
              <a:rPr lang="en-CA" sz="2800" dirty="0"/>
              <a:t>clarify the details of the alleged workplace violence and document them; </a:t>
            </a:r>
          </a:p>
          <a:p>
            <a:pPr lvl="1"/>
            <a:r>
              <a:rPr lang="en-CA" sz="2800" dirty="0"/>
              <a:t>ask for suggestions from the employee on how the incident may be resolved;</a:t>
            </a:r>
          </a:p>
          <a:p>
            <a:pPr lvl="1"/>
            <a:r>
              <a:rPr lang="fr-CA" sz="2800" dirty="0"/>
              <a:t>A</a:t>
            </a:r>
            <a:r>
              <a:rPr lang="en-CA" sz="2800" dirty="0" err="1"/>
              <a:t>ssess</a:t>
            </a:r>
            <a:r>
              <a:rPr lang="en-CA" sz="2800" dirty="0"/>
              <a:t> need to separate parties; </a:t>
            </a:r>
          </a:p>
          <a:p>
            <a:pPr lvl="1"/>
            <a:r>
              <a:rPr lang="fr-CA" sz="2800" dirty="0" err="1"/>
              <a:t>Attempt</a:t>
            </a:r>
            <a:r>
              <a:rPr lang="fr-CA" sz="2800" dirty="0"/>
              <a:t> to </a:t>
            </a:r>
            <a:r>
              <a:rPr lang="fr-CA" sz="2800" dirty="0" err="1"/>
              <a:t>resolve</a:t>
            </a:r>
            <a:r>
              <a:rPr lang="fr-CA" sz="2800" dirty="0"/>
              <a:t> the</a:t>
            </a:r>
            <a:r>
              <a:rPr lang="en-CA" sz="2800" dirty="0"/>
              <a:t> situation informally, not determine if the CLC, Part II, was violated. </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en-CA" sz="3600" dirty="0">
                <a:solidFill>
                  <a:srgbClr val="C00000"/>
                </a:solidFill>
              </a:rPr>
              <a:t>Step 2 – Employer’s attempt to resolve issue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3658581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UTE">
      <a:dk1>
        <a:sysClr val="windowText" lastClr="000000"/>
      </a:dk1>
      <a:lt1>
        <a:sysClr val="window" lastClr="FFFFFF"/>
      </a:lt1>
      <a:dk2>
        <a:srgbClr val="000000"/>
      </a:dk2>
      <a:lt2>
        <a:srgbClr val="F2F2F2"/>
      </a:lt2>
      <a:accent1>
        <a:srgbClr val="C00000"/>
      </a:accent1>
      <a:accent2>
        <a:srgbClr val="C00000"/>
      </a:accent2>
      <a:accent3>
        <a:srgbClr val="C00000"/>
      </a:accent3>
      <a:accent4>
        <a:srgbClr val="C00000"/>
      </a:accent4>
      <a:accent5>
        <a:srgbClr val="C00000"/>
      </a:accent5>
      <a:accent6>
        <a:srgbClr val="C00000"/>
      </a:accent6>
      <a:hlink>
        <a:srgbClr val="F2F2F2"/>
      </a:hlink>
      <a:folHlink>
        <a:srgbClr val="F2F2F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33273</TotalTime>
  <Words>1149</Words>
  <Application>Microsoft Office PowerPoint</Application>
  <PresentationFormat>On-screen Show (4:3)</PresentationFormat>
  <Paragraphs>139</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Lucida Sans Unicode</vt:lpstr>
      <vt:lpstr>Times New Roman</vt:lpstr>
      <vt:lpstr>Verdana</vt:lpstr>
      <vt:lpstr>Wingdings 2</vt:lpstr>
      <vt:lpstr>Wingdings 3</vt:lpstr>
      <vt:lpstr>Concourse</vt:lpstr>
      <vt:lpstr>   Procedures in Response to Violence in the Workplace and the Role of Local Occupational Health and Safety Committees/Representatives</vt:lpstr>
      <vt:lpstr>Background </vt:lpstr>
      <vt:lpstr>Update </vt:lpstr>
      <vt:lpstr>What is the purpose of the Procedures?</vt:lpstr>
      <vt:lpstr>What is the purpose of the Procedures?</vt:lpstr>
      <vt:lpstr>The Procedures: A four-step process</vt:lpstr>
      <vt:lpstr>Step 1 – Assess immediate risk to employee health and safety</vt:lpstr>
      <vt:lpstr>Step 1 – YOUR RESPONSIBILITIES</vt:lpstr>
      <vt:lpstr>Step 2 – Employer’s attempt to resolve issue </vt:lpstr>
      <vt:lpstr>Step 2 – Employer’s attempt to resolve issue </vt:lpstr>
      <vt:lpstr>Step 2 – Employer’s attempt to resolve issue </vt:lpstr>
      <vt:lpstr>Step 2 – Employer’s attempt to resolve issue </vt:lpstr>
      <vt:lpstr>Step 2 – YOUR RESPONSIBILITIES</vt:lpstr>
      <vt:lpstr>Step 2 – YOUR RESPONSIBILITIES</vt:lpstr>
      <vt:lpstr>Step 3 - Competent person investigation</vt:lpstr>
      <vt:lpstr>Step 3 – YOUR RESPONSIBILITIES</vt:lpstr>
      <vt:lpstr>Step 3 – YOUR RESPONSIBILITIES</vt:lpstr>
      <vt:lpstr>Step 4 - Restoring the workplace</vt:lpstr>
      <vt:lpstr>Step 4 – YOUR RESPONSIBILITIES</vt:lpstr>
      <vt:lpstr>QUESTIONS?</vt:lpstr>
    </vt:vector>
  </TitlesOfParts>
  <Company>UTE-SEI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GRIEVANCE REPRESENTATION TRAINING</dc:title>
  <dc:creator>Carmen Armstrong</dc:creator>
  <cp:lastModifiedBy>Louise Dorion</cp:lastModifiedBy>
  <cp:revision>951</cp:revision>
  <cp:lastPrinted>2018-10-04T14:34:40Z</cp:lastPrinted>
  <dcterms:created xsi:type="dcterms:W3CDTF">2004-05-06T18:45:24Z</dcterms:created>
  <dcterms:modified xsi:type="dcterms:W3CDTF">2018-10-04T14:38:16Z</dcterms:modified>
</cp:coreProperties>
</file>