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956" r:id="rId1"/>
  </p:sldMasterIdLst>
  <p:notesMasterIdLst>
    <p:notesMasterId r:id="rId22"/>
  </p:notesMasterIdLst>
  <p:handoutMasterIdLst>
    <p:handoutMasterId r:id="rId23"/>
  </p:handoutMasterIdLst>
  <p:sldIdLst>
    <p:sldId id="362" r:id="rId2"/>
    <p:sldId id="481" r:id="rId3"/>
    <p:sldId id="542" r:id="rId4"/>
    <p:sldId id="511" r:id="rId5"/>
    <p:sldId id="513" r:id="rId6"/>
    <p:sldId id="514" r:id="rId7"/>
    <p:sldId id="515" r:id="rId8"/>
    <p:sldId id="544" r:id="rId9"/>
    <p:sldId id="516" r:id="rId10"/>
    <p:sldId id="518" r:id="rId11"/>
    <p:sldId id="520" r:id="rId12"/>
    <p:sldId id="521" r:id="rId13"/>
    <p:sldId id="545" r:id="rId14"/>
    <p:sldId id="546" r:id="rId15"/>
    <p:sldId id="523" r:id="rId16"/>
    <p:sldId id="547" r:id="rId17"/>
    <p:sldId id="548" r:id="rId18"/>
    <p:sldId id="529" r:id="rId19"/>
    <p:sldId id="549" r:id="rId20"/>
    <p:sldId id="499" r:id="rId21"/>
  </p:sldIdLst>
  <p:sldSz cx="9144000" cy="6858000" type="screen4x3"/>
  <p:notesSz cx="6954838" cy="923925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a:srgbClr val="0080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135" autoAdjust="0"/>
    <p:restoredTop sz="78009" autoAdjust="0"/>
  </p:normalViewPr>
  <p:slideViewPr>
    <p:cSldViewPr>
      <p:cViewPr varScale="1">
        <p:scale>
          <a:sx n="89" d="100"/>
          <a:sy n="89" d="100"/>
        </p:scale>
        <p:origin x="1872"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0578" name="Rectangle 2"/>
          <p:cNvSpPr>
            <a:spLocks noGrp="1" noChangeArrowheads="1"/>
          </p:cNvSpPr>
          <p:nvPr>
            <p:ph type="hdr" sz="quarter"/>
          </p:nvPr>
        </p:nvSpPr>
        <p:spPr bwMode="auto">
          <a:xfrm>
            <a:off x="0" y="2"/>
            <a:ext cx="3013449" cy="461806"/>
          </a:xfrm>
          <a:prstGeom prst="rect">
            <a:avLst/>
          </a:prstGeom>
          <a:noFill/>
          <a:ln w="9525">
            <a:noFill/>
            <a:miter lim="800000"/>
            <a:headEnd/>
            <a:tailEnd/>
          </a:ln>
          <a:effectLst/>
        </p:spPr>
        <p:txBody>
          <a:bodyPr vert="horz" wrap="square" lIns="92511" tIns="46256" rIns="92511" bIns="46256" numCol="1" anchor="t" anchorCtr="0" compatLnSpc="1">
            <a:prstTxWarp prst="textNoShape">
              <a:avLst/>
            </a:prstTxWarp>
          </a:bodyPr>
          <a:lstStyle>
            <a:lvl1pPr eaLnBrk="1" hangingPunct="1">
              <a:defRPr sz="1200"/>
            </a:lvl1pPr>
          </a:lstStyle>
          <a:p>
            <a:pPr>
              <a:defRPr/>
            </a:pPr>
            <a:endParaRPr lang="en-US" dirty="0"/>
          </a:p>
        </p:txBody>
      </p:sp>
      <p:sp>
        <p:nvSpPr>
          <p:cNvPr id="280579" name="Rectangle 3"/>
          <p:cNvSpPr>
            <a:spLocks noGrp="1" noChangeArrowheads="1"/>
          </p:cNvSpPr>
          <p:nvPr>
            <p:ph type="dt" sz="quarter" idx="1"/>
          </p:nvPr>
        </p:nvSpPr>
        <p:spPr bwMode="auto">
          <a:xfrm>
            <a:off x="3939817" y="2"/>
            <a:ext cx="3013449" cy="461806"/>
          </a:xfrm>
          <a:prstGeom prst="rect">
            <a:avLst/>
          </a:prstGeom>
          <a:noFill/>
          <a:ln w="9525">
            <a:noFill/>
            <a:miter lim="800000"/>
            <a:headEnd/>
            <a:tailEnd/>
          </a:ln>
          <a:effectLst/>
        </p:spPr>
        <p:txBody>
          <a:bodyPr vert="horz" wrap="square" lIns="92511" tIns="46256" rIns="92511" bIns="46256" numCol="1" anchor="t" anchorCtr="0" compatLnSpc="1">
            <a:prstTxWarp prst="textNoShape">
              <a:avLst/>
            </a:prstTxWarp>
          </a:bodyPr>
          <a:lstStyle>
            <a:lvl1pPr algn="r" eaLnBrk="1" hangingPunct="1">
              <a:defRPr sz="1200"/>
            </a:lvl1pPr>
          </a:lstStyle>
          <a:p>
            <a:pPr>
              <a:defRPr/>
            </a:pPr>
            <a:endParaRPr lang="en-US" dirty="0"/>
          </a:p>
        </p:txBody>
      </p:sp>
      <p:sp>
        <p:nvSpPr>
          <p:cNvPr id="280580" name="Rectangle 4"/>
          <p:cNvSpPr>
            <a:spLocks noGrp="1" noChangeArrowheads="1"/>
          </p:cNvSpPr>
          <p:nvPr>
            <p:ph type="ftr" sz="quarter" idx="2"/>
          </p:nvPr>
        </p:nvSpPr>
        <p:spPr bwMode="auto">
          <a:xfrm>
            <a:off x="0" y="8775869"/>
            <a:ext cx="3013449" cy="461806"/>
          </a:xfrm>
          <a:prstGeom prst="rect">
            <a:avLst/>
          </a:prstGeom>
          <a:noFill/>
          <a:ln w="9525">
            <a:noFill/>
            <a:miter lim="800000"/>
            <a:headEnd/>
            <a:tailEnd/>
          </a:ln>
          <a:effectLst/>
        </p:spPr>
        <p:txBody>
          <a:bodyPr vert="horz" wrap="square" lIns="92511" tIns="46256" rIns="92511" bIns="46256" numCol="1" anchor="b" anchorCtr="0" compatLnSpc="1">
            <a:prstTxWarp prst="textNoShape">
              <a:avLst/>
            </a:prstTxWarp>
          </a:bodyPr>
          <a:lstStyle>
            <a:lvl1pPr eaLnBrk="1" hangingPunct="1">
              <a:defRPr sz="1200"/>
            </a:lvl1pPr>
          </a:lstStyle>
          <a:p>
            <a:pPr>
              <a:defRPr/>
            </a:pPr>
            <a:endParaRPr lang="en-US" dirty="0"/>
          </a:p>
        </p:txBody>
      </p:sp>
      <p:sp>
        <p:nvSpPr>
          <p:cNvPr id="280581" name="Rectangle 5"/>
          <p:cNvSpPr>
            <a:spLocks noGrp="1" noChangeArrowheads="1"/>
          </p:cNvSpPr>
          <p:nvPr>
            <p:ph type="sldNum" sz="quarter" idx="3"/>
          </p:nvPr>
        </p:nvSpPr>
        <p:spPr bwMode="auto">
          <a:xfrm>
            <a:off x="3939817" y="8775869"/>
            <a:ext cx="3013449" cy="461806"/>
          </a:xfrm>
          <a:prstGeom prst="rect">
            <a:avLst/>
          </a:prstGeom>
          <a:noFill/>
          <a:ln w="9525">
            <a:noFill/>
            <a:miter lim="800000"/>
            <a:headEnd/>
            <a:tailEnd/>
          </a:ln>
          <a:effectLst/>
        </p:spPr>
        <p:txBody>
          <a:bodyPr vert="horz" wrap="square" lIns="92511" tIns="46256" rIns="92511" bIns="46256" numCol="1" anchor="b" anchorCtr="0" compatLnSpc="1">
            <a:prstTxWarp prst="textNoShape">
              <a:avLst/>
            </a:prstTxWarp>
          </a:bodyPr>
          <a:lstStyle>
            <a:lvl1pPr algn="r" eaLnBrk="1" hangingPunct="1">
              <a:defRPr sz="1200"/>
            </a:lvl1pPr>
          </a:lstStyle>
          <a:p>
            <a:pPr>
              <a:defRPr/>
            </a:pPr>
            <a:fld id="{6E7EB411-13D3-4899-9B2E-A0887F04F6E6}" type="slidenum">
              <a:rPr lang="en-US"/>
              <a:pPr>
                <a:defRPr/>
              </a:pPr>
              <a:t>‹#›</a:t>
            </a:fld>
            <a:endParaRPr lang="en-US" dirty="0"/>
          </a:p>
        </p:txBody>
      </p:sp>
    </p:spTree>
    <p:extLst>
      <p:ext uri="{BB962C8B-B14F-4D97-AF65-F5344CB8AC3E}">
        <p14:creationId xmlns:p14="http://schemas.microsoft.com/office/powerpoint/2010/main" val="32289755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13449" cy="461806"/>
          </a:xfrm>
          <a:prstGeom prst="rect">
            <a:avLst/>
          </a:prstGeom>
        </p:spPr>
        <p:txBody>
          <a:bodyPr vert="horz" lIns="90992" tIns="45496" rIns="90992" bIns="45496" rtlCol="0"/>
          <a:lstStyle>
            <a:lvl1pPr algn="l">
              <a:defRPr sz="1200"/>
            </a:lvl1pPr>
          </a:lstStyle>
          <a:p>
            <a:endParaRPr lang="en-CA" dirty="0"/>
          </a:p>
        </p:txBody>
      </p:sp>
      <p:sp>
        <p:nvSpPr>
          <p:cNvPr id="3" name="Date Placeholder 2"/>
          <p:cNvSpPr>
            <a:spLocks noGrp="1"/>
          </p:cNvSpPr>
          <p:nvPr>
            <p:ph type="dt" idx="1"/>
          </p:nvPr>
        </p:nvSpPr>
        <p:spPr>
          <a:xfrm>
            <a:off x="3939817" y="2"/>
            <a:ext cx="3013449" cy="461806"/>
          </a:xfrm>
          <a:prstGeom prst="rect">
            <a:avLst/>
          </a:prstGeom>
        </p:spPr>
        <p:txBody>
          <a:bodyPr vert="horz" lIns="90992" tIns="45496" rIns="90992" bIns="45496" rtlCol="0"/>
          <a:lstStyle>
            <a:lvl1pPr algn="r">
              <a:defRPr sz="1200"/>
            </a:lvl1pPr>
          </a:lstStyle>
          <a:p>
            <a:fld id="{41A63C40-8602-46DB-9BBD-339568E33582}" type="datetimeFigureOut">
              <a:rPr lang="en-CA" smtClean="0"/>
              <a:pPr/>
              <a:t>04/10/2018</a:t>
            </a:fld>
            <a:endParaRPr lang="en-CA" dirty="0"/>
          </a:p>
        </p:txBody>
      </p:sp>
      <p:sp>
        <p:nvSpPr>
          <p:cNvPr id="4" name="Slide Image Placeholder 3"/>
          <p:cNvSpPr>
            <a:spLocks noGrp="1" noRot="1" noChangeAspect="1"/>
          </p:cNvSpPr>
          <p:nvPr>
            <p:ph type="sldImg" idx="2"/>
          </p:nvPr>
        </p:nvSpPr>
        <p:spPr>
          <a:xfrm>
            <a:off x="1168400" y="693738"/>
            <a:ext cx="4618038" cy="3463925"/>
          </a:xfrm>
          <a:prstGeom prst="rect">
            <a:avLst/>
          </a:prstGeom>
          <a:noFill/>
          <a:ln w="12700">
            <a:solidFill>
              <a:prstClr val="black"/>
            </a:solidFill>
          </a:ln>
        </p:spPr>
        <p:txBody>
          <a:bodyPr vert="horz" lIns="90992" tIns="45496" rIns="90992" bIns="45496" rtlCol="0" anchor="ctr"/>
          <a:lstStyle/>
          <a:p>
            <a:endParaRPr lang="en-CA" dirty="0"/>
          </a:p>
        </p:txBody>
      </p:sp>
      <p:sp>
        <p:nvSpPr>
          <p:cNvPr id="5" name="Notes Placeholder 4"/>
          <p:cNvSpPr>
            <a:spLocks noGrp="1"/>
          </p:cNvSpPr>
          <p:nvPr>
            <p:ph type="body" sz="quarter" idx="3"/>
          </p:nvPr>
        </p:nvSpPr>
        <p:spPr>
          <a:xfrm>
            <a:off x="695170" y="4387937"/>
            <a:ext cx="5564499" cy="4157820"/>
          </a:xfrm>
          <a:prstGeom prst="rect">
            <a:avLst/>
          </a:prstGeom>
        </p:spPr>
        <p:txBody>
          <a:bodyPr vert="horz" lIns="90992" tIns="45496" rIns="90992" bIns="4549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775869"/>
            <a:ext cx="3013449" cy="461806"/>
          </a:xfrm>
          <a:prstGeom prst="rect">
            <a:avLst/>
          </a:prstGeom>
        </p:spPr>
        <p:txBody>
          <a:bodyPr vert="horz" lIns="90992" tIns="45496" rIns="90992" bIns="45496" rtlCol="0" anchor="b"/>
          <a:lstStyle>
            <a:lvl1pPr algn="l">
              <a:defRPr sz="1200"/>
            </a:lvl1pPr>
          </a:lstStyle>
          <a:p>
            <a:endParaRPr lang="en-CA" dirty="0"/>
          </a:p>
        </p:txBody>
      </p:sp>
      <p:sp>
        <p:nvSpPr>
          <p:cNvPr id="7" name="Slide Number Placeholder 6"/>
          <p:cNvSpPr>
            <a:spLocks noGrp="1"/>
          </p:cNvSpPr>
          <p:nvPr>
            <p:ph type="sldNum" sz="quarter" idx="5"/>
          </p:nvPr>
        </p:nvSpPr>
        <p:spPr>
          <a:xfrm>
            <a:off x="3939817" y="8775869"/>
            <a:ext cx="3013449" cy="461806"/>
          </a:xfrm>
          <a:prstGeom prst="rect">
            <a:avLst/>
          </a:prstGeom>
        </p:spPr>
        <p:txBody>
          <a:bodyPr vert="horz" lIns="90992" tIns="45496" rIns="90992" bIns="45496" rtlCol="0" anchor="b"/>
          <a:lstStyle>
            <a:lvl1pPr algn="r">
              <a:defRPr sz="1200"/>
            </a:lvl1pPr>
          </a:lstStyle>
          <a:p>
            <a:fld id="{1251690F-D56E-406A-A1BB-E684F71A14A2}" type="slidenum">
              <a:rPr lang="en-CA" smtClean="0"/>
              <a:pPr/>
              <a:t>‹#›</a:t>
            </a:fld>
            <a:endParaRPr lang="en-CA" dirty="0"/>
          </a:p>
        </p:txBody>
      </p:sp>
    </p:spTree>
    <p:extLst>
      <p:ext uri="{BB962C8B-B14F-4D97-AF65-F5344CB8AC3E}">
        <p14:creationId xmlns:p14="http://schemas.microsoft.com/office/powerpoint/2010/main" val="2199589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sz="1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1251690F-D56E-406A-A1BB-E684F71A14A2}" type="slidenum">
              <a:rPr lang="en-CA" smtClean="0"/>
              <a:pPr/>
              <a:t>1</a:t>
            </a:fld>
            <a:endParaRPr lang="en-CA" dirty="0"/>
          </a:p>
        </p:txBody>
      </p:sp>
    </p:spTree>
    <p:extLst>
      <p:ext uri="{BB962C8B-B14F-4D97-AF65-F5344CB8AC3E}">
        <p14:creationId xmlns:p14="http://schemas.microsoft.com/office/powerpoint/2010/main" val="28108712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600" b="1" dirty="0">
                <a:latin typeface="Times New Roman" panose="02020603050405020304" pitchFamily="18" charset="0"/>
                <a:cs typeface="Times New Roman" panose="02020603050405020304" pitchFamily="18" charset="0"/>
              </a:rPr>
              <a:t>T4009</a:t>
            </a:r>
            <a:r>
              <a:rPr lang="fr-CA" sz="1600" dirty="0">
                <a:latin typeface="Times New Roman" panose="02020603050405020304" pitchFamily="18" charset="0"/>
                <a:cs typeface="Times New Roman" panose="02020603050405020304" pitchFamily="18" charset="0"/>
              </a:rPr>
              <a:t>: hors ligne car on veut préserver l’identité des parties; on remplit une copie papier en fournissant seulement qu’une description de la situation et les blessures afférentes; changera avec le nouveau système dont a discuté Jean-François Gagné (sera tout en ligne)</a:t>
            </a:r>
          </a:p>
          <a:p>
            <a:endParaRPr lang="fr-CA" sz="1600" dirty="0">
              <a:latin typeface="Times New Roman" panose="02020603050405020304" pitchFamily="18" charset="0"/>
              <a:cs typeface="Times New Roman" panose="02020603050405020304" pitchFamily="18" charset="0"/>
            </a:endParaRPr>
          </a:p>
          <a:p>
            <a:r>
              <a:rPr lang="fr-FR" sz="1600" b="1" dirty="0">
                <a:latin typeface="Times New Roman" panose="02020603050405020304" pitchFamily="18" charset="0"/>
                <a:cs typeface="Times New Roman" panose="02020603050405020304" pitchFamily="18" charset="0"/>
              </a:rPr>
              <a:t>l’Avis de l'employeur concernant un accident ou une maladie applicable</a:t>
            </a:r>
            <a:r>
              <a:rPr lang="fr-FR" sz="1600" dirty="0">
                <a:latin typeface="Times New Roman" panose="02020603050405020304" pitchFamily="18" charset="0"/>
                <a:cs typeface="Times New Roman" panose="02020603050405020304" pitchFamily="18" charset="0"/>
              </a:rPr>
              <a:t> : toute blessure ou maladie qui nécessite plus qu’un traitement de premiers soins (ex : hospitalisation) doit être rapporté à EDSC en vertu de la Loi sur l’indemnisation des agents de l’État; c’est lié aux demandes d’indemnisation auprès des commissions provinciales et territoriales des accidents du travail </a:t>
            </a:r>
            <a:endParaRPr lang="en-CA" sz="1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1251690F-D56E-406A-A1BB-E684F71A14A2}" type="slidenum">
              <a:rPr lang="en-CA" smtClean="0"/>
              <a:pPr/>
              <a:t>10</a:t>
            </a:fld>
            <a:endParaRPr lang="en-CA" dirty="0"/>
          </a:p>
        </p:txBody>
      </p:sp>
    </p:spTree>
    <p:extLst>
      <p:ext uri="{BB962C8B-B14F-4D97-AF65-F5344CB8AC3E}">
        <p14:creationId xmlns:p14="http://schemas.microsoft.com/office/powerpoint/2010/main" val="17290172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600" b="1" dirty="0" err="1">
                <a:latin typeface="Times New Roman" panose="02020603050405020304" pitchFamily="18" charset="0"/>
                <a:cs typeface="Times New Roman" panose="02020603050405020304" pitchFamily="18" charset="0"/>
              </a:rPr>
              <a:t>L’employé</a:t>
            </a:r>
            <a:r>
              <a:rPr lang="en-CA" sz="1600" b="1" dirty="0">
                <a:latin typeface="Times New Roman" panose="02020603050405020304" pitchFamily="18" charset="0"/>
                <a:cs typeface="Times New Roman" panose="02020603050405020304" pitchFamily="18" charset="0"/>
              </a:rPr>
              <a:t> </a:t>
            </a:r>
            <a:r>
              <a:rPr lang="en-CA" sz="1600" b="1" dirty="0" err="1">
                <a:latin typeface="Times New Roman" panose="02020603050405020304" pitchFamily="18" charset="0"/>
                <a:cs typeface="Times New Roman" panose="02020603050405020304" pitchFamily="18" charset="0"/>
              </a:rPr>
              <a:t>accepte</a:t>
            </a:r>
            <a:r>
              <a:rPr lang="en-CA" sz="1600" b="1" dirty="0">
                <a:latin typeface="Times New Roman" panose="02020603050405020304" pitchFamily="18" charset="0"/>
                <a:cs typeface="Times New Roman" panose="02020603050405020304" pitchFamily="18" charset="0"/>
              </a:rPr>
              <a:t> </a:t>
            </a:r>
            <a:r>
              <a:rPr lang="en-CA" sz="1600" b="1" dirty="0" err="1">
                <a:latin typeface="Times New Roman" panose="02020603050405020304" pitchFamily="18" charset="0"/>
                <a:cs typeface="Times New Roman" panose="02020603050405020304" pitchFamily="18" charset="0"/>
              </a:rPr>
              <a:t>ou</a:t>
            </a:r>
            <a:r>
              <a:rPr lang="en-CA" sz="1600" b="1" dirty="0">
                <a:latin typeface="Times New Roman" panose="02020603050405020304" pitchFamily="18" charset="0"/>
                <a:cs typeface="Times New Roman" panose="02020603050405020304" pitchFamily="18" charset="0"/>
              </a:rPr>
              <a:t> refuse la </a:t>
            </a:r>
            <a:r>
              <a:rPr lang="en-CA" sz="1600" b="1" dirty="0" err="1">
                <a:latin typeface="Times New Roman" panose="02020603050405020304" pitchFamily="18" charset="0"/>
                <a:cs typeface="Times New Roman" panose="02020603050405020304" pitchFamily="18" charset="0"/>
              </a:rPr>
              <a:t>résolution</a:t>
            </a:r>
            <a:r>
              <a:rPr lang="en-CA" sz="1600" b="1" dirty="0">
                <a:latin typeface="Times New Roman" panose="02020603050405020304" pitchFamily="18" charset="0"/>
                <a:cs typeface="Times New Roman" panose="02020603050405020304" pitchFamily="18" charset="0"/>
              </a:rPr>
              <a:t> du </a:t>
            </a:r>
            <a:r>
              <a:rPr lang="en-CA" sz="1600" b="1" dirty="0" err="1">
                <a:latin typeface="Times New Roman" panose="02020603050405020304" pitchFamily="18" charset="0"/>
                <a:cs typeface="Times New Roman" panose="02020603050405020304" pitchFamily="18" charset="0"/>
              </a:rPr>
              <a:t>problème</a:t>
            </a:r>
            <a:r>
              <a:rPr lang="en-CA" sz="1600" b="1" dirty="0">
                <a:latin typeface="Times New Roman" panose="02020603050405020304" pitchFamily="18" charset="0"/>
                <a:cs typeface="Times New Roman" panose="02020603050405020304" pitchFamily="18" charset="0"/>
              </a:rPr>
              <a:t> </a:t>
            </a:r>
            <a:r>
              <a:rPr lang="en-CA" sz="1600" b="1" dirty="0" err="1">
                <a:latin typeface="Times New Roman" panose="02020603050405020304" pitchFamily="18" charset="0"/>
                <a:cs typeface="Times New Roman" panose="02020603050405020304" pitchFamily="18" charset="0"/>
              </a:rPr>
              <a:t>selon</a:t>
            </a:r>
            <a:r>
              <a:rPr lang="en-CA" sz="1600" b="1" dirty="0">
                <a:latin typeface="Times New Roman" panose="02020603050405020304" pitchFamily="18" charset="0"/>
                <a:cs typeface="Times New Roman" panose="02020603050405020304" pitchFamily="18" charset="0"/>
              </a:rPr>
              <a:t> les </a:t>
            </a:r>
            <a:r>
              <a:rPr lang="en-CA" sz="1600" b="1" dirty="0" err="1">
                <a:latin typeface="Times New Roman" panose="02020603050405020304" pitchFamily="18" charset="0"/>
                <a:cs typeface="Times New Roman" panose="02020603050405020304" pitchFamily="18" charset="0"/>
              </a:rPr>
              <a:t>mesures</a:t>
            </a:r>
            <a:r>
              <a:rPr lang="en-CA" sz="1600" b="1" dirty="0">
                <a:latin typeface="Times New Roman" panose="02020603050405020304" pitchFamily="18" charset="0"/>
                <a:cs typeface="Times New Roman" panose="02020603050405020304" pitchFamily="18" charset="0"/>
              </a:rPr>
              <a:t> </a:t>
            </a:r>
            <a:r>
              <a:rPr lang="en-CA" sz="1600" b="1" dirty="0" err="1">
                <a:latin typeface="Times New Roman" panose="02020603050405020304" pitchFamily="18" charset="0"/>
                <a:cs typeface="Times New Roman" panose="02020603050405020304" pitchFamily="18" charset="0"/>
              </a:rPr>
              <a:t>proposées</a:t>
            </a:r>
            <a:r>
              <a:rPr lang="en-CA" sz="1600" b="1" dirty="0">
                <a:latin typeface="Times New Roman" panose="02020603050405020304" pitchFamily="18" charset="0"/>
                <a:cs typeface="Times New Roman" panose="02020603050405020304" pitchFamily="18" charset="0"/>
              </a:rPr>
              <a:t> par </a:t>
            </a:r>
            <a:r>
              <a:rPr lang="en-CA" sz="1600" b="1" dirty="0" err="1">
                <a:latin typeface="Times New Roman" panose="02020603050405020304" pitchFamily="18" charset="0"/>
                <a:cs typeface="Times New Roman" panose="02020603050405020304" pitchFamily="18" charset="0"/>
              </a:rPr>
              <a:t>l’ER</a:t>
            </a:r>
            <a:r>
              <a:rPr lang="en-CA" sz="1600" b="1" dirty="0">
                <a:latin typeface="Times New Roman" panose="02020603050405020304" pitchFamily="18" charset="0"/>
                <a:cs typeface="Times New Roman" panose="02020603050405020304" pitchFamily="18" charset="0"/>
              </a:rPr>
              <a:t>; </a:t>
            </a:r>
            <a:r>
              <a:rPr lang="en-CA" sz="1600" b="1" dirty="0" err="1">
                <a:latin typeface="Times New Roman" panose="02020603050405020304" pitchFamily="18" charset="0"/>
                <a:cs typeface="Times New Roman" panose="02020603050405020304" pitchFamily="18" charset="0"/>
              </a:rPr>
              <a:t>il</a:t>
            </a:r>
            <a:r>
              <a:rPr lang="en-CA" sz="1600" b="1" dirty="0">
                <a:latin typeface="Times New Roman" panose="02020603050405020304" pitchFamily="18" charset="0"/>
                <a:cs typeface="Times New Roman" panose="02020603050405020304" pitchFamily="18" charset="0"/>
              </a:rPr>
              <a:t> y aura </a:t>
            </a:r>
            <a:r>
              <a:rPr lang="en-CA" sz="1600" b="1" dirty="0" err="1">
                <a:latin typeface="Times New Roman" panose="02020603050405020304" pitchFamily="18" charset="0"/>
                <a:cs typeface="Times New Roman" panose="02020603050405020304" pitchFamily="18" charset="0"/>
              </a:rPr>
              <a:t>bientôt</a:t>
            </a:r>
            <a:r>
              <a:rPr lang="en-CA" sz="1600" b="1" dirty="0">
                <a:latin typeface="Times New Roman" panose="02020603050405020304" pitchFamily="18" charset="0"/>
                <a:cs typeface="Times New Roman" panose="02020603050405020304" pitchFamily="18" charset="0"/>
              </a:rPr>
              <a:t> un document qui </a:t>
            </a:r>
            <a:r>
              <a:rPr lang="en-CA" sz="1600" b="1" dirty="0" err="1">
                <a:latin typeface="Times New Roman" panose="02020603050405020304" pitchFamily="18" charset="0"/>
                <a:cs typeface="Times New Roman" panose="02020603050405020304" pitchFamily="18" charset="0"/>
              </a:rPr>
              <a:t>détaillera</a:t>
            </a:r>
            <a:r>
              <a:rPr lang="en-CA" sz="1600" b="1" dirty="0">
                <a:latin typeface="Times New Roman" panose="02020603050405020304" pitchFamily="18" charset="0"/>
                <a:cs typeface="Times New Roman" panose="02020603050405020304" pitchFamily="18" charset="0"/>
              </a:rPr>
              <a:t> les </a:t>
            </a:r>
            <a:r>
              <a:rPr lang="en-CA" sz="1600" b="1" dirty="0" err="1">
                <a:latin typeface="Times New Roman" panose="02020603050405020304" pitchFamily="18" charset="0"/>
                <a:cs typeface="Times New Roman" panose="02020603050405020304" pitchFamily="18" charset="0"/>
              </a:rPr>
              <a:t>mesures</a:t>
            </a:r>
            <a:r>
              <a:rPr lang="en-CA" sz="1600" b="1" dirty="0">
                <a:latin typeface="Times New Roman" panose="02020603050405020304" pitchFamily="18" charset="0"/>
                <a:cs typeface="Times New Roman" panose="02020603050405020304" pitchFamily="18" charset="0"/>
              </a:rPr>
              <a:t> preventives et qui </a:t>
            </a:r>
            <a:r>
              <a:rPr lang="en-CA" sz="1600" b="1" dirty="0" err="1">
                <a:latin typeface="Times New Roman" panose="02020603050405020304" pitchFamily="18" charset="0"/>
                <a:cs typeface="Times New Roman" panose="02020603050405020304" pitchFamily="18" charset="0"/>
              </a:rPr>
              <a:t>exigera</a:t>
            </a:r>
            <a:r>
              <a:rPr lang="en-CA" sz="1600" b="1" dirty="0">
                <a:latin typeface="Times New Roman" panose="02020603050405020304" pitchFamily="18" charset="0"/>
                <a:cs typeface="Times New Roman" panose="02020603050405020304" pitchFamily="18" charset="0"/>
              </a:rPr>
              <a:t> la signature du </a:t>
            </a:r>
            <a:r>
              <a:rPr lang="en-CA" sz="1600" b="1" dirty="0" err="1">
                <a:latin typeface="Times New Roman" panose="02020603050405020304" pitchFamily="18" charset="0"/>
                <a:cs typeface="Times New Roman" panose="02020603050405020304" pitchFamily="18" charset="0"/>
              </a:rPr>
              <a:t>membre</a:t>
            </a:r>
            <a:r>
              <a:rPr lang="en-CA" sz="1600" b="1" dirty="0">
                <a:latin typeface="Times New Roman" panose="02020603050405020304" pitchFamily="18" charset="0"/>
                <a:cs typeface="Times New Roman" panose="02020603050405020304" pitchFamily="18" charset="0"/>
              </a:rPr>
              <a:t> </a:t>
            </a:r>
            <a:r>
              <a:rPr lang="en-CA" sz="1600" b="1" dirty="0" err="1">
                <a:latin typeface="Times New Roman" panose="02020603050405020304" pitchFamily="18" charset="0"/>
                <a:cs typeface="Times New Roman" panose="02020603050405020304" pitchFamily="18" charset="0"/>
              </a:rPr>
              <a:t>s’il</a:t>
            </a:r>
            <a:r>
              <a:rPr lang="en-CA" sz="1600" b="1" dirty="0">
                <a:latin typeface="Times New Roman" panose="02020603050405020304" pitchFamily="18" charset="0"/>
                <a:cs typeface="Times New Roman" panose="02020603050405020304" pitchFamily="18" charset="0"/>
              </a:rPr>
              <a:t> </a:t>
            </a:r>
            <a:r>
              <a:rPr lang="en-CA" sz="1600" b="1" dirty="0" err="1">
                <a:latin typeface="Times New Roman" panose="02020603050405020304" pitchFamily="18" charset="0"/>
                <a:cs typeface="Times New Roman" panose="02020603050405020304" pitchFamily="18" charset="0"/>
              </a:rPr>
              <a:t>ou</a:t>
            </a:r>
            <a:r>
              <a:rPr lang="en-CA" sz="1600" b="1" dirty="0">
                <a:latin typeface="Times New Roman" panose="02020603050405020304" pitchFamily="18" charset="0"/>
                <a:cs typeface="Times New Roman" panose="02020603050405020304" pitchFamily="18" charset="0"/>
              </a:rPr>
              <a:t> </a:t>
            </a:r>
            <a:r>
              <a:rPr lang="en-CA" sz="1600" b="1" dirty="0" err="1">
                <a:latin typeface="Times New Roman" panose="02020603050405020304" pitchFamily="18" charset="0"/>
                <a:cs typeface="Times New Roman" panose="02020603050405020304" pitchFamily="18" charset="0"/>
              </a:rPr>
              <a:t>elle</a:t>
            </a:r>
            <a:r>
              <a:rPr lang="en-CA" sz="1600" b="1" dirty="0">
                <a:latin typeface="Times New Roman" panose="02020603050405020304" pitchFamily="18" charset="0"/>
                <a:cs typeface="Times New Roman" panose="02020603050405020304" pitchFamily="18" charset="0"/>
              </a:rPr>
              <a:t> </a:t>
            </a:r>
            <a:r>
              <a:rPr lang="en-CA" sz="1600" b="1" dirty="0" err="1">
                <a:latin typeface="Times New Roman" panose="02020603050405020304" pitchFamily="18" charset="0"/>
                <a:cs typeface="Times New Roman" panose="02020603050405020304" pitchFamily="18" charset="0"/>
              </a:rPr>
              <a:t>est</a:t>
            </a:r>
            <a:r>
              <a:rPr lang="en-CA" sz="1600" b="1" dirty="0">
                <a:latin typeface="Times New Roman" panose="02020603050405020304" pitchFamily="18" charset="0"/>
                <a:cs typeface="Times New Roman" panose="02020603050405020304" pitchFamily="18" charset="0"/>
              </a:rPr>
              <a:t> </a:t>
            </a:r>
            <a:r>
              <a:rPr lang="en-CA" sz="1600" b="1" dirty="0" err="1">
                <a:latin typeface="Times New Roman" panose="02020603050405020304" pitchFamily="18" charset="0"/>
                <a:cs typeface="Times New Roman" panose="02020603050405020304" pitchFamily="18" charset="0"/>
              </a:rPr>
              <a:t>d’accord</a:t>
            </a:r>
            <a:r>
              <a:rPr lang="en-CA" sz="1600" b="1" dirty="0">
                <a:latin typeface="Times New Roman" panose="02020603050405020304" pitchFamily="18" charset="0"/>
                <a:cs typeface="Times New Roman" panose="02020603050405020304" pitchFamily="18" charset="0"/>
              </a:rPr>
              <a:t> avec les </a:t>
            </a:r>
            <a:r>
              <a:rPr lang="en-CA" sz="1600" b="1" dirty="0" err="1">
                <a:latin typeface="Times New Roman" panose="02020603050405020304" pitchFamily="18" charset="0"/>
                <a:cs typeface="Times New Roman" panose="02020603050405020304" pitchFamily="18" charset="0"/>
              </a:rPr>
              <a:t>mesures</a:t>
            </a:r>
            <a:r>
              <a:rPr lang="en-CA" sz="1600" b="1" dirty="0">
                <a:latin typeface="Times New Roman" panose="02020603050405020304" pitchFamily="18" charset="0"/>
                <a:cs typeface="Times New Roman" panose="02020603050405020304" pitchFamily="18" charset="0"/>
              </a:rPr>
              <a:t> </a:t>
            </a:r>
            <a:r>
              <a:rPr lang="en-CA" sz="1600" b="1" dirty="0" err="1">
                <a:latin typeface="Times New Roman" panose="02020603050405020304" pitchFamily="18" charset="0"/>
                <a:cs typeface="Times New Roman" panose="02020603050405020304" pitchFamily="18" charset="0"/>
              </a:rPr>
              <a:t>préventives</a:t>
            </a:r>
            <a:endParaRPr lang="en-CA" sz="16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1251690F-D56E-406A-A1BB-E684F71A14A2}" type="slidenum">
              <a:rPr lang="en-CA" smtClean="0"/>
              <a:pPr/>
              <a:t>11</a:t>
            </a:fld>
            <a:endParaRPr lang="en-CA" dirty="0"/>
          </a:p>
        </p:txBody>
      </p:sp>
    </p:spTree>
    <p:extLst>
      <p:ext uri="{BB962C8B-B14F-4D97-AF65-F5344CB8AC3E}">
        <p14:creationId xmlns:p14="http://schemas.microsoft.com/office/powerpoint/2010/main" val="14597197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dirty="0">
                <a:latin typeface="Times New Roman" panose="02020603050405020304" pitchFamily="18" charset="0"/>
                <a:cs typeface="Times New Roman" panose="02020603050405020304" pitchFamily="18" charset="0"/>
              </a:rPr>
              <a:t>- Si les </a:t>
            </a:r>
            <a:r>
              <a:rPr lang="en-CA" sz="1200" dirty="0" err="1">
                <a:latin typeface="Times New Roman" panose="02020603050405020304" pitchFamily="18" charset="0"/>
                <a:cs typeface="Times New Roman" panose="02020603050405020304" pitchFamily="18" charset="0"/>
              </a:rPr>
              <a:t>mesures</a:t>
            </a:r>
            <a:r>
              <a:rPr lang="en-CA" sz="1200" dirty="0">
                <a:latin typeface="Times New Roman" panose="02020603050405020304" pitchFamily="18" charset="0"/>
                <a:cs typeface="Times New Roman" panose="02020603050405020304" pitchFamily="18" charset="0"/>
              </a:rPr>
              <a:t> </a:t>
            </a:r>
            <a:r>
              <a:rPr lang="en-CA" sz="1200" dirty="0" err="1">
                <a:latin typeface="Times New Roman" panose="02020603050405020304" pitchFamily="18" charset="0"/>
                <a:cs typeface="Times New Roman" panose="02020603050405020304" pitchFamily="18" charset="0"/>
              </a:rPr>
              <a:t>proposées</a:t>
            </a:r>
            <a:r>
              <a:rPr lang="en-CA" sz="1200" dirty="0">
                <a:latin typeface="Times New Roman" panose="02020603050405020304" pitchFamily="18" charset="0"/>
                <a:cs typeface="Times New Roman" panose="02020603050405020304" pitchFamily="18" charset="0"/>
              </a:rPr>
              <a:t> par </a:t>
            </a:r>
            <a:r>
              <a:rPr lang="en-CA" sz="1200" dirty="0" err="1">
                <a:latin typeface="Times New Roman" panose="02020603050405020304" pitchFamily="18" charset="0"/>
                <a:cs typeface="Times New Roman" panose="02020603050405020304" pitchFamily="18" charset="0"/>
              </a:rPr>
              <a:t>l’ER</a:t>
            </a:r>
            <a:r>
              <a:rPr lang="en-CA" sz="1200" dirty="0">
                <a:latin typeface="Times New Roman" panose="02020603050405020304" pitchFamily="18" charset="0"/>
                <a:cs typeface="Times New Roman" panose="02020603050405020304" pitchFamily="18" charset="0"/>
              </a:rPr>
              <a:t> </a:t>
            </a:r>
            <a:r>
              <a:rPr lang="en-CA" sz="1200" dirty="0" err="1">
                <a:latin typeface="Times New Roman" panose="02020603050405020304" pitchFamily="18" charset="0"/>
                <a:cs typeface="Times New Roman" panose="02020603050405020304" pitchFamily="18" charset="0"/>
              </a:rPr>
              <a:t>sont</a:t>
            </a:r>
            <a:r>
              <a:rPr lang="en-CA" sz="1200" dirty="0">
                <a:latin typeface="Times New Roman" panose="02020603050405020304" pitchFamily="18" charset="0"/>
                <a:cs typeface="Times New Roman" panose="02020603050405020304" pitchFamily="18" charset="0"/>
              </a:rPr>
              <a:t> </a:t>
            </a:r>
            <a:r>
              <a:rPr lang="en-CA" sz="1200" dirty="0" err="1">
                <a:latin typeface="Times New Roman" panose="02020603050405020304" pitchFamily="18" charset="0"/>
                <a:cs typeface="Times New Roman" panose="02020603050405020304" pitchFamily="18" charset="0"/>
              </a:rPr>
              <a:t>insuffisantes</a:t>
            </a:r>
            <a:r>
              <a:rPr lang="en-CA" sz="1200" dirty="0">
                <a:latin typeface="Times New Roman" panose="02020603050405020304" pitchFamily="18" charset="0"/>
                <a:cs typeface="Times New Roman" panose="02020603050405020304" pitchFamily="18" charset="0"/>
              </a:rPr>
              <a:t> </a:t>
            </a:r>
            <a:r>
              <a:rPr lang="en-CA" sz="1200" dirty="0" err="1">
                <a:latin typeface="Times New Roman" panose="02020603050405020304" pitchFamily="18" charset="0"/>
                <a:cs typeface="Times New Roman" panose="02020603050405020304" pitchFamily="18" charset="0"/>
              </a:rPr>
              <a:t>selon</a:t>
            </a:r>
            <a:r>
              <a:rPr lang="en-CA" sz="1200" dirty="0">
                <a:latin typeface="Times New Roman" panose="02020603050405020304" pitchFamily="18" charset="0"/>
                <a:cs typeface="Times New Roman" panose="02020603050405020304" pitchFamily="18" charset="0"/>
              </a:rPr>
              <a:t> </a:t>
            </a:r>
            <a:r>
              <a:rPr lang="en-CA" sz="1200" dirty="0" err="1">
                <a:latin typeface="Times New Roman" panose="02020603050405020304" pitchFamily="18" charset="0"/>
                <a:cs typeface="Times New Roman" panose="02020603050405020304" pitchFamily="18" charset="0"/>
              </a:rPr>
              <a:t>l’employé</a:t>
            </a:r>
            <a:r>
              <a:rPr lang="en-CA" sz="1200" dirty="0">
                <a:latin typeface="Times New Roman" panose="02020603050405020304" pitchFamily="18" charset="0"/>
                <a:cs typeface="Times New Roman" panose="02020603050405020304" pitchFamily="18" charset="0"/>
              </a:rPr>
              <a:t>, </a:t>
            </a:r>
            <a:r>
              <a:rPr lang="en-CA" sz="1200" dirty="0" err="1">
                <a:latin typeface="Times New Roman" panose="02020603050405020304" pitchFamily="18" charset="0"/>
                <a:cs typeface="Times New Roman" panose="02020603050405020304" pitchFamily="18" charset="0"/>
              </a:rPr>
              <a:t>exigez</a:t>
            </a:r>
            <a:r>
              <a:rPr lang="en-CA" sz="1200" dirty="0">
                <a:latin typeface="Times New Roman" panose="02020603050405020304" pitchFamily="18" charset="0"/>
                <a:cs typeface="Times New Roman" panose="02020603050405020304" pitchFamily="18" charset="0"/>
              </a:rPr>
              <a:t> la nomination </a:t>
            </a:r>
            <a:r>
              <a:rPr lang="en-CA" sz="1200" dirty="0" err="1">
                <a:latin typeface="Times New Roman" panose="02020603050405020304" pitchFamily="18" charset="0"/>
                <a:cs typeface="Times New Roman" panose="02020603050405020304" pitchFamily="18" charset="0"/>
              </a:rPr>
              <a:t>d’une</a:t>
            </a:r>
            <a:r>
              <a:rPr lang="en-CA" sz="1200" dirty="0">
                <a:latin typeface="Times New Roman" panose="02020603050405020304" pitchFamily="18" charset="0"/>
                <a:cs typeface="Times New Roman" panose="02020603050405020304" pitchFamily="18" charset="0"/>
              </a:rPr>
              <a:t> </a:t>
            </a:r>
            <a:r>
              <a:rPr lang="en-CA" sz="1200" dirty="0" err="1">
                <a:latin typeface="Times New Roman" panose="02020603050405020304" pitchFamily="18" charset="0"/>
                <a:cs typeface="Times New Roman" panose="02020603050405020304" pitchFamily="18" charset="0"/>
              </a:rPr>
              <a:t>personne</a:t>
            </a:r>
            <a:r>
              <a:rPr lang="en-CA" sz="1200" dirty="0">
                <a:latin typeface="Times New Roman" panose="02020603050405020304" pitchFamily="18" charset="0"/>
                <a:cs typeface="Times New Roman" panose="02020603050405020304" pitchFamily="18" charset="0"/>
              </a:rPr>
              <a:t> </a:t>
            </a:r>
            <a:r>
              <a:rPr lang="en-CA" sz="1200" dirty="0" err="1">
                <a:latin typeface="Times New Roman" panose="02020603050405020304" pitchFamily="18" charset="0"/>
                <a:cs typeface="Times New Roman" panose="02020603050405020304" pitchFamily="18" charset="0"/>
              </a:rPr>
              <a:t>compétente</a:t>
            </a:r>
            <a:r>
              <a:rPr lang="en-CA" sz="1200" dirty="0">
                <a:latin typeface="Times New Roman" panose="02020603050405020304" pitchFamily="18" charset="0"/>
                <a:cs typeface="Times New Roman" panose="02020603050405020304" pitchFamily="18" charset="0"/>
              </a:rPr>
              <a:t>. </a:t>
            </a:r>
          </a:p>
          <a:p>
            <a:pPr marL="285750" indent="-285750">
              <a:buFontTx/>
              <a:buChar char="-"/>
            </a:pPr>
            <a:r>
              <a:rPr lang="en-CA" sz="1200" dirty="0" err="1">
                <a:latin typeface="Times New Roman" panose="02020603050405020304" pitchFamily="18" charset="0"/>
                <a:cs typeface="Times New Roman" panose="02020603050405020304" pitchFamily="18" charset="0"/>
              </a:rPr>
              <a:t>l’ER</a:t>
            </a:r>
            <a:r>
              <a:rPr lang="en-CA" sz="1200" dirty="0">
                <a:latin typeface="Times New Roman" panose="02020603050405020304" pitchFamily="18" charset="0"/>
                <a:cs typeface="Times New Roman" panose="02020603050405020304" pitchFamily="18" charset="0"/>
              </a:rPr>
              <a:t> </a:t>
            </a:r>
            <a:r>
              <a:rPr lang="en-CA" sz="1200" dirty="0" err="1">
                <a:latin typeface="Times New Roman" panose="02020603050405020304" pitchFamily="18" charset="0"/>
                <a:cs typeface="Times New Roman" panose="02020603050405020304" pitchFamily="18" charset="0"/>
              </a:rPr>
              <a:t>tentera</a:t>
            </a:r>
            <a:r>
              <a:rPr lang="en-CA" sz="1200" dirty="0">
                <a:latin typeface="Times New Roman" panose="02020603050405020304" pitchFamily="18" charset="0"/>
                <a:cs typeface="Times New Roman" panose="02020603050405020304" pitchFamily="18" charset="0"/>
              </a:rPr>
              <a:t> de demander </a:t>
            </a:r>
            <a:r>
              <a:rPr lang="en-CA" sz="1200" dirty="0" err="1">
                <a:latin typeface="Times New Roman" panose="02020603050405020304" pitchFamily="18" charset="0"/>
                <a:cs typeface="Times New Roman" panose="02020603050405020304" pitchFamily="18" charset="0"/>
              </a:rPr>
              <a:t>quelles</a:t>
            </a:r>
            <a:r>
              <a:rPr lang="en-CA" sz="1200" dirty="0">
                <a:latin typeface="Times New Roman" panose="02020603050405020304" pitchFamily="18" charset="0"/>
                <a:cs typeface="Times New Roman" panose="02020603050405020304" pitchFamily="18" charset="0"/>
              </a:rPr>
              <a:t> </a:t>
            </a:r>
            <a:r>
              <a:rPr lang="en-CA" sz="1200" dirty="0" err="1">
                <a:latin typeface="Times New Roman" panose="02020603050405020304" pitchFamily="18" charset="0"/>
                <a:cs typeface="Times New Roman" panose="02020603050405020304" pitchFamily="18" charset="0"/>
              </a:rPr>
              <a:t>autres</a:t>
            </a:r>
            <a:r>
              <a:rPr lang="en-CA" sz="1200" dirty="0">
                <a:latin typeface="Times New Roman" panose="02020603050405020304" pitchFamily="18" charset="0"/>
                <a:cs typeface="Times New Roman" panose="02020603050405020304" pitchFamily="18" charset="0"/>
              </a:rPr>
              <a:t> </a:t>
            </a:r>
            <a:r>
              <a:rPr lang="en-CA" sz="1200" dirty="0" err="1">
                <a:latin typeface="Times New Roman" panose="02020603050405020304" pitchFamily="18" charset="0"/>
                <a:cs typeface="Times New Roman" panose="02020603050405020304" pitchFamily="18" charset="0"/>
              </a:rPr>
              <a:t>mesures</a:t>
            </a:r>
            <a:r>
              <a:rPr lang="en-CA" sz="1200" dirty="0">
                <a:latin typeface="Times New Roman" panose="02020603050405020304" pitchFamily="18" charset="0"/>
                <a:cs typeface="Times New Roman" panose="02020603050405020304" pitchFamily="18" charset="0"/>
              </a:rPr>
              <a:t> le </a:t>
            </a:r>
            <a:r>
              <a:rPr lang="en-CA" sz="1200" dirty="0" err="1">
                <a:latin typeface="Times New Roman" panose="02020603050405020304" pitchFamily="18" charset="0"/>
                <a:cs typeface="Times New Roman" panose="02020603050405020304" pitchFamily="18" charset="0"/>
              </a:rPr>
              <a:t>membre</a:t>
            </a:r>
            <a:r>
              <a:rPr lang="en-CA" sz="1200" dirty="0">
                <a:latin typeface="Times New Roman" panose="02020603050405020304" pitchFamily="18" charset="0"/>
                <a:cs typeface="Times New Roman" panose="02020603050405020304" pitchFamily="18" charset="0"/>
              </a:rPr>
              <a:t> </a:t>
            </a:r>
            <a:r>
              <a:rPr lang="en-CA" sz="1200" dirty="0" err="1">
                <a:latin typeface="Times New Roman" panose="02020603050405020304" pitchFamily="18" charset="0"/>
                <a:cs typeface="Times New Roman" panose="02020603050405020304" pitchFamily="18" charset="0"/>
              </a:rPr>
              <a:t>voudrait</a:t>
            </a:r>
            <a:r>
              <a:rPr lang="en-CA" sz="1200" dirty="0">
                <a:latin typeface="Times New Roman" panose="02020603050405020304" pitchFamily="18" charset="0"/>
                <a:cs typeface="Times New Roman" panose="02020603050405020304" pitchFamily="18" charset="0"/>
              </a:rPr>
              <a:t> </a:t>
            </a:r>
            <a:r>
              <a:rPr lang="en-CA" sz="1200" dirty="0" err="1">
                <a:latin typeface="Times New Roman" panose="02020603050405020304" pitchFamily="18" charset="0"/>
                <a:cs typeface="Times New Roman" panose="02020603050405020304" pitchFamily="18" charset="0"/>
              </a:rPr>
              <a:t>voir</a:t>
            </a:r>
            <a:r>
              <a:rPr lang="en-CA" sz="1200" dirty="0">
                <a:latin typeface="Times New Roman" panose="02020603050405020304" pitchFamily="18" charset="0"/>
                <a:cs typeface="Times New Roman" panose="02020603050405020304" pitchFamily="18" charset="0"/>
              </a:rPr>
              <a:t>, </a:t>
            </a:r>
            <a:r>
              <a:rPr lang="en-CA" sz="1200" dirty="0" err="1">
                <a:latin typeface="Times New Roman" panose="02020603050405020304" pitchFamily="18" charset="0"/>
                <a:cs typeface="Times New Roman" panose="02020603050405020304" pitchFamily="18" charset="0"/>
              </a:rPr>
              <a:t>mais</a:t>
            </a:r>
            <a:r>
              <a:rPr lang="en-CA" sz="1200" dirty="0">
                <a:latin typeface="Times New Roman" panose="02020603050405020304" pitchFamily="18" charset="0"/>
                <a:cs typeface="Times New Roman" panose="02020603050405020304" pitchFamily="18" charset="0"/>
              </a:rPr>
              <a:t> on </a:t>
            </a:r>
            <a:r>
              <a:rPr lang="en-CA" sz="1200" dirty="0" err="1">
                <a:latin typeface="Times New Roman" panose="02020603050405020304" pitchFamily="18" charset="0"/>
                <a:cs typeface="Times New Roman" panose="02020603050405020304" pitchFamily="18" charset="0"/>
              </a:rPr>
              <a:t>doit</a:t>
            </a:r>
            <a:r>
              <a:rPr lang="en-CA" sz="1200" dirty="0">
                <a:latin typeface="Times New Roman" panose="02020603050405020304" pitchFamily="18" charset="0"/>
                <a:cs typeface="Times New Roman" panose="02020603050405020304" pitchFamily="18" charset="0"/>
              </a:rPr>
              <a:t> </a:t>
            </a:r>
            <a:r>
              <a:rPr lang="en-CA" sz="1200" dirty="0" err="1">
                <a:latin typeface="Times New Roman" panose="02020603050405020304" pitchFamily="18" charset="0"/>
                <a:cs typeface="Times New Roman" panose="02020603050405020304" pitchFamily="18" charset="0"/>
              </a:rPr>
              <a:t>pousser</a:t>
            </a:r>
            <a:r>
              <a:rPr lang="en-CA" sz="1200" dirty="0">
                <a:latin typeface="Times New Roman" panose="02020603050405020304" pitchFamily="18" charset="0"/>
                <a:cs typeface="Times New Roman" panose="02020603050405020304" pitchFamily="18" charset="0"/>
              </a:rPr>
              <a:t> de passer à </a:t>
            </a:r>
            <a:r>
              <a:rPr lang="en-CA" sz="1200" dirty="0" err="1">
                <a:latin typeface="Times New Roman" panose="02020603050405020304" pitchFamily="18" charset="0"/>
                <a:cs typeface="Times New Roman" panose="02020603050405020304" pitchFamily="18" charset="0"/>
              </a:rPr>
              <a:t>l’étape</a:t>
            </a:r>
            <a:r>
              <a:rPr lang="en-CA" sz="1200" dirty="0">
                <a:latin typeface="Times New Roman" panose="02020603050405020304" pitchFamily="18" charset="0"/>
                <a:cs typeface="Times New Roman" panose="02020603050405020304" pitchFamily="18" charset="0"/>
              </a:rPr>
              <a:t> 3 </a:t>
            </a:r>
            <a:r>
              <a:rPr lang="en-CA" sz="1200" dirty="0" err="1">
                <a:latin typeface="Times New Roman" panose="02020603050405020304" pitchFamily="18" charset="0"/>
                <a:cs typeface="Times New Roman" panose="02020603050405020304" pitchFamily="18" charset="0"/>
              </a:rPr>
              <a:t>si</a:t>
            </a:r>
            <a:r>
              <a:rPr lang="en-CA" sz="1200" dirty="0">
                <a:latin typeface="Times New Roman" panose="02020603050405020304" pitchFamily="18" charset="0"/>
                <a:cs typeface="Times New Roman" panose="02020603050405020304" pitchFamily="18" charset="0"/>
              </a:rPr>
              <a:t> le </a:t>
            </a:r>
            <a:r>
              <a:rPr lang="en-CA" sz="1200" dirty="0" err="1">
                <a:latin typeface="Times New Roman" panose="02020603050405020304" pitchFamily="18" charset="0"/>
                <a:cs typeface="Times New Roman" panose="02020603050405020304" pitchFamily="18" charset="0"/>
              </a:rPr>
              <a:t>membre</a:t>
            </a:r>
            <a:r>
              <a:rPr lang="en-CA" sz="1200" dirty="0">
                <a:latin typeface="Times New Roman" panose="02020603050405020304" pitchFamily="18" charset="0"/>
                <a:cs typeface="Times New Roman" panose="02020603050405020304" pitchFamily="18" charset="0"/>
              </a:rPr>
              <a:t> le </a:t>
            </a:r>
            <a:r>
              <a:rPr lang="en-CA" sz="1200" dirty="0" err="1">
                <a:latin typeface="Times New Roman" panose="02020603050405020304" pitchFamily="18" charset="0"/>
                <a:cs typeface="Times New Roman" panose="02020603050405020304" pitchFamily="18" charset="0"/>
              </a:rPr>
              <a:t>veut</a:t>
            </a:r>
            <a:endParaRPr lang="en-CA" sz="1200" dirty="0">
              <a:latin typeface="Times New Roman" panose="02020603050405020304" pitchFamily="18" charset="0"/>
              <a:cs typeface="Times New Roman" panose="02020603050405020304" pitchFamily="18" charset="0"/>
            </a:endParaRPr>
          </a:p>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12</a:t>
            </a:fld>
            <a:endParaRPr lang="en-CA" dirty="0"/>
          </a:p>
        </p:txBody>
      </p:sp>
    </p:spTree>
    <p:extLst>
      <p:ext uri="{BB962C8B-B14F-4D97-AF65-F5344CB8AC3E}">
        <p14:creationId xmlns:p14="http://schemas.microsoft.com/office/powerpoint/2010/main" val="42847707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fr-CA" sz="1600" b="1" dirty="0">
                <a:latin typeface="Times New Roman" panose="02020603050405020304" pitchFamily="18" charset="0"/>
                <a:cs typeface="Times New Roman" panose="02020603050405020304" pitchFamily="18" charset="0"/>
              </a:rPr>
              <a:t>*Le T4009 n’indiquera peut-être pas violence en milieu de travail</a:t>
            </a:r>
          </a:p>
          <a:p>
            <a:pPr marL="0" indent="0">
              <a:buFontTx/>
              <a:buNone/>
            </a:pPr>
            <a:endParaRPr lang="fr-CA" sz="1600" b="1" dirty="0">
              <a:latin typeface="Times New Roman" panose="02020603050405020304" pitchFamily="18" charset="0"/>
              <a:cs typeface="Times New Roman" panose="02020603050405020304" pitchFamily="18" charset="0"/>
            </a:endParaRPr>
          </a:p>
          <a:p>
            <a:pPr marL="171450" indent="-171450">
              <a:buFontTx/>
              <a:buChar char="-"/>
            </a:pPr>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13</a:t>
            </a:fld>
            <a:endParaRPr lang="en-CA" dirty="0"/>
          </a:p>
        </p:txBody>
      </p:sp>
    </p:spTree>
    <p:extLst>
      <p:ext uri="{BB962C8B-B14F-4D97-AF65-F5344CB8AC3E}">
        <p14:creationId xmlns:p14="http://schemas.microsoft.com/office/powerpoint/2010/main" val="8734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fr-CA" sz="1600" b="1" dirty="0">
                <a:latin typeface="Times New Roman" panose="02020603050405020304" pitchFamily="18" charset="0"/>
                <a:cs typeface="Times New Roman" panose="02020603050405020304" pitchFamily="18" charset="0"/>
              </a:rPr>
              <a:t>Plan de mise en œuvre : l’employeur dispose de 90 jours pour mettre en œuvre les mesures préventives une fois identifiées</a:t>
            </a:r>
            <a:endParaRPr lang="en-CA" sz="1600" b="1" dirty="0">
              <a:latin typeface="Times New Roman" panose="02020603050405020304" pitchFamily="18" charset="0"/>
              <a:cs typeface="Times New Roman" panose="02020603050405020304" pitchFamily="18" charset="0"/>
            </a:endParaRPr>
          </a:p>
          <a:p>
            <a:pPr marL="171450" indent="-171450">
              <a:buFontTx/>
              <a:buChar char="-"/>
            </a:pP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sz="1800" b="1" dirty="0">
                <a:latin typeface="Times New Roman" panose="02020603050405020304" pitchFamily="18" charset="0"/>
                <a:cs typeface="Times New Roman" panose="02020603050405020304" pitchFamily="18" charset="0"/>
              </a:rPr>
              <a:t>Passer à </a:t>
            </a:r>
            <a:r>
              <a:rPr lang="en-CA" sz="1800" b="1" dirty="0" err="1">
                <a:latin typeface="Times New Roman" panose="02020603050405020304" pitchFamily="18" charset="0"/>
                <a:cs typeface="Times New Roman" panose="02020603050405020304" pitchFamily="18" charset="0"/>
              </a:rPr>
              <a:t>l’anglais</a:t>
            </a:r>
            <a:r>
              <a:rPr lang="en-CA" sz="1800" b="1" dirty="0">
                <a:latin typeface="Times New Roman" panose="02020603050405020304" pitchFamily="18" charset="0"/>
                <a:cs typeface="Times New Roman" panose="02020603050405020304" pitchFamily="18" charset="0"/>
              </a:rPr>
              <a:t>…</a:t>
            </a:r>
          </a:p>
          <a:p>
            <a:pPr marL="171450" indent="-171450">
              <a:buFontTx/>
              <a:buChar char="-"/>
            </a:pPr>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14</a:t>
            </a:fld>
            <a:endParaRPr lang="en-CA" dirty="0"/>
          </a:p>
        </p:txBody>
      </p:sp>
    </p:spTree>
    <p:extLst>
      <p:ext uri="{BB962C8B-B14F-4D97-AF65-F5344CB8AC3E}">
        <p14:creationId xmlns:p14="http://schemas.microsoft.com/office/powerpoint/2010/main" val="26653852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sz="1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1251690F-D56E-406A-A1BB-E684F71A14A2}" type="slidenum">
              <a:rPr lang="en-CA" smtClean="0"/>
              <a:pPr/>
              <a:t>15</a:t>
            </a:fld>
            <a:endParaRPr lang="en-CA" dirty="0"/>
          </a:p>
        </p:txBody>
      </p:sp>
    </p:spTree>
    <p:extLst>
      <p:ext uri="{BB962C8B-B14F-4D97-AF65-F5344CB8AC3E}">
        <p14:creationId xmlns:p14="http://schemas.microsoft.com/office/powerpoint/2010/main" val="2334041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16</a:t>
            </a:fld>
            <a:endParaRPr lang="en-CA" dirty="0"/>
          </a:p>
        </p:txBody>
      </p:sp>
    </p:spTree>
    <p:extLst>
      <p:ext uri="{BB962C8B-B14F-4D97-AF65-F5344CB8AC3E}">
        <p14:creationId xmlns:p14="http://schemas.microsoft.com/office/powerpoint/2010/main" val="18158374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17</a:t>
            </a:fld>
            <a:endParaRPr lang="en-CA" dirty="0"/>
          </a:p>
        </p:txBody>
      </p:sp>
    </p:spTree>
    <p:extLst>
      <p:ext uri="{BB962C8B-B14F-4D97-AF65-F5344CB8AC3E}">
        <p14:creationId xmlns:p14="http://schemas.microsoft.com/office/powerpoint/2010/main" val="18031004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18</a:t>
            </a:fld>
            <a:endParaRPr lang="en-CA" dirty="0"/>
          </a:p>
        </p:txBody>
      </p:sp>
    </p:spTree>
    <p:extLst>
      <p:ext uri="{BB962C8B-B14F-4D97-AF65-F5344CB8AC3E}">
        <p14:creationId xmlns:p14="http://schemas.microsoft.com/office/powerpoint/2010/main" val="13498515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19</a:t>
            </a:fld>
            <a:endParaRPr lang="en-CA" dirty="0"/>
          </a:p>
        </p:txBody>
      </p:sp>
    </p:spTree>
    <p:extLst>
      <p:ext uri="{BB962C8B-B14F-4D97-AF65-F5344CB8AC3E}">
        <p14:creationId xmlns:p14="http://schemas.microsoft.com/office/powerpoint/2010/main" val="2040416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600" b="1" dirty="0">
                <a:latin typeface="Times New Roman" panose="02020603050405020304" pitchFamily="18" charset="0"/>
                <a:cs typeface="Times New Roman" panose="02020603050405020304" pitchFamily="18" charset="0"/>
              </a:rPr>
              <a:t>But </a:t>
            </a:r>
            <a:r>
              <a:rPr lang="en-CA" sz="1600" b="1" dirty="0" err="1">
                <a:latin typeface="Times New Roman" panose="02020603050405020304" pitchFamily="18" charset="0"/>
                <a:cs typeface="Times New Roman" panose="02020603050405020304" pitchFamily="18" charset="0"/>
              </a:rPr>
              <a:t>aujourd’hui</a:t>
            </a:r>
            <a:r>
              <a:rPr lang="en-CA" sz="1600" b="1" dirty="0">
                <a:latin typeface="Times New Roman" panose="02020603050405020304" pitchFamily="18" charset="0"/>
                <a:cs typeface="Times New Roman" panose="02020603050405020304" pitchFamily="18" charset="0"/>
              </a:rPr>
              <a:t> </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discuter</a:t>
            </a:r>
            <a:r>
              <a:rPr lang="en-CA" sz="1600" dirty="0">
                <a:latin typeface="Times New Roman" panose="02020603050405020304" pitchFamily="18" charset="0"/>
                <a:cs typeface="Times New Roman" panose="02020603050405020304" pitchFamily="18" charset="0"/>
              </a:rPr>
              <a:t> des </a:t>
            </a:r>
            <a:r>
              <a:rPr lang="en-CA" sz="1600" dirty="0" err="1">
                <a:latin typeface="Times New Roman" panose="02020603050405020304" pitchFamily="18" charset="0"/>
                <a:cs typeface="Times New Roman" panose="02020603050405020304" pitchFamily="18" charset="0"/>
              </a:rPr>
              <a:t>responsabilités</a:t>
            </a:r>
            <a:r>
              <a:rPr lang="en-CA" sz="1600" dirty="0">
                <a:latin typeface="Times New Roman" panose="02020603050405020304" pitchFamily="18" charset="0"/>
                <a:cs typeface="Times New Roman" panose="02020603050405020304" pitchFamily="18" charset="0"/>
              </a:rPr>
              <a:t> des </a:t>
            </a:r>
            <a:r>
              <a:rPr lang="en-CA" sz="1600" dirty="0" err="1">
                <a:latin typeface="Times New Roman" panose="02020603050405020304" pitchFamily="18" charset="0"/>
                <a:cs typeface="Times New Roman" panose="02020603050405020304" pitchFamily="18" charset="0"/>
              </a:rPr>
              <a:t>comités</a:t>
            </a:r>
            <a:r>
              <a:rPr lang="en-CA" sz="1600" dirty="0">
                <a:latin typeface="Times New Roman" panose="02020603050405020304" pitchFamily="18" charset="0"/>
                <a:cs typeface="Times New Roman" panose="02020603050405020304" pitchFamily="18" charset="0"/>
              </a:rPr>
              <a:t>/representant(e)s SST à </a:t>
            </a:r>
            <a:r>
              <a:rPr lang="en-CA" sz="1600" dirty="0" err="1">
                <a:latin typeface="Times New Roman" panose="02020603050405020304" pitchFamily="18" charset="0"/>
                <a:cs typeface="Times New Roman" panose="02020603050405020304" pitchFamily="18" charset="0"/>
              </a:rPr>
              <a:t>chacune</a:t>
            </a:r>
            <a:r>
              <a:rPr lang="en-CA" sz="1600" dirty="0">
                <a:latin typeface="Times New Roman" panose="02020603050405020304" pitchFamily="18" charset="0"/>
                <a:cs typeface="Times New Roman" panose="02020603050405020304" pitchFamily="18" charset="0"/>
              </a:rPr>
              <a:t> des </a:t>
            </a:r>
            <a:r>
              <a:rPr lang="en-CA" sz="1600" dirty="0" err="1">
                <a:latin typeface="Times New Roman" panose="02020603050405020304" pitchFamily="18" charset="0"/>
                <a:cs typeface="Times New Roman" panose="02020603050405020304" pitchFamily="18" charset="0"/>
              </a:rPr>
              <a:t>étapes</a:t>
            </a:r>
            <a:r>
              <a:rPr lang="en-CA" sz="1600" dirty="0">
                <a:latin typeface="Times New Roman" panose="02020603050405020304" pitchFamily="18" charset="0"/>
                <a:cs typeface="Times New Roman" panose="02020603050405020304" pitchFamily="18" charset="0"/>
              </a:rPr>
              <a:t> des </a:t>
            </a:r>
            <a:r>
              <a:rPr lang="en-CA" sz="1600" dirty="0" err="1">
                <a:latin typeface="Times New Roman" panose="02020603050405020304" pitchFamily="18" charset="0"/>
                <a:cs typeface="Times New Roman" panose="02020603050405020304" pitchFamily="18" charset="0"/>
              </a:rPr>
              <a:t>procédures</a:t>
            </a:r>
            <a:endParaRPr lang="en-CA" sz="1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1251690F-D56E-406A-A1BB-E684F71A14A2}" type="slidenum">
              <a:rPr lang="en-CA" smtClean="0"/>
              <a:pPr/>
              <a:t>2</a:t>
            </a:fld>
            <a:endParaRPr lang="en-CA" dirty="0"/>
          </a:p>
        </p:txBody>
      </p:sp>
    </p:spTree>
    <p:extLst>
      <p:ext uri="{BB962C8B-B14F-4D97-AF65-F5344CB8AC3E}">
        <p14:creationId xmlns:p14="http://schemas.microsoft.com/office/powerpoint/2010/main" val="41345573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20</a:t>
            </a:fld>
            <a:endParaRPr lang="en-CA" dirty="0"/>
          </a:p>
        </p:txBody>
      </p:sp>
    </p:spTree>
    <p:extLst>
      <p:ext uri="{BB962C8B-B14F-4D97-AF65-F5344CB8AC3E}">
        <p14:creationId xmlns:p14="http://schemas.microsoft.com/office/powerpoint/2010/main" val="3658139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600" dirty="0">
                <a:latin typeface="Times New Roman" panose="02020603050405020304" pitchFamily="18" charset="0"/>
                <a:cs typeface="Times New Roman" panose="02020603050405020304" pitchFamily="18" charset="0"/>
              </a:rPr>
              <a:t>Projet de loi C-65 : on ne sait pas s’il sera adoptée pour devenir loi, mais l’on entretient des discussions au palier national dans le cadre de nos réunions du Comité national d’orientation en matière de santé et de sécurité</a:t>
            </a:r>
            <a:endParaRPr lang="en-CA" sz="1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1251690F-D56E-406A-A1BB-E684F71A14A2}" type="slidenum">
              <a:rPr lang="en-CA" smtClean="0"/>
              <a:pPr/>
              <a:t>3</a:t>
            </a:fld>
            <a:endParaRPr lang="en-CA" dirty="0"/>
          </a:p>
        </p:txBody>
      </p:sp>
    </p:spTree>
    <p:extLst>
      <p:ext uri="{BB962C8B-B14F-4D97-AF65-F5344CB8AC3E}">
        <p14:creationId xmlns:p14="http://schemas.microsoft.com/office/powerpoint/2010/main" val="16479682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600" b="1" baseline="0" dirty="0" err="1">
                <a:latin typeface="Times New Roman" panose="02020603050405020304" pitchFamily="18" charset="0"/>
                <a:cs typeface="Times New Roman" panose="02020603050405020304" pitchFamily="18" charset="0"/>
              </a:rPr>
              <a:t>Pratiques</a:t>
            </a:r>
            <a:r>
              <a:rPr lang="en-CA" sz="1600" b="1" baseline="0" dirty="0">
                <a:latin typeface="Times New Roman" panose="02020603050405020304" pitchFamily="18" charset="0"/>
                <a:cs typeface="Times New Roman" panose="02020603050405020304" pitchFamily="18" charset="0"/>
              </a:rPr>
              <a:t> de travail : </a:t>
            </a:r>
            <a:r>
              <a:rPr lang="en-CA" sz="1600" b="0" baseline="0" dirty="0" err="1">
                <a:latin typeface="Times New Roman" panose="02020603050405020304" pitchFamily="18" charset="0"/>
                <a:cs typeface="Times New Roman" panose="02020603050405020304" pitchFamily="18" charset="0"/>
              </a:rPr>
              <a:t>séparer</a:t>
            </a:r>
            <a:r>
              <a:rPr lang="en-CA" sz="1600" b="0" baseline="0" dirty="0">
                <a:latin typeface="Times New Roman" panose="02020603050405020304" pitchFamily="18" charset="0"/>
                <a:cs typeface="Times New Roman" panose="02020603050405020304" pitchFamily="18" charset="0"/>
              </a:rPr>
              <a:t> </a:t>
            </a:r>
            <a:r>
              <a:rPr lang="en-CA" sz="1600" b="0" baseline="0" dirty="0" err="1">
                <a:latin typeface="Times New Roman" panose="02020603050405020304" pitchFamily="18" charset="0"/>
                <a:cs typeface="Times New Roman" panose="02020603050405020304" pitchFamily="18" charset="0"/>
              </a:rPr>
              <a:t>deux</a:t>
            </a:r>
            <a:r>
              <a:rPr lang="en-CA" sz="1600" b="0" baseline="0" dirty="0">
                <a:latin typeface="Times New Roman" panose="02020603050405020304" pitchFamily="18" charset="0"/>
                <a:cs typeface="Times New Roman" panose="02020603050405020304" pitchFamily="18" charset="0"/>
              </a:rPr>
              <a:t> </a:t>
            </a:r>
            <a:r>
              <a:rPr lang="en-CA" sz="1600" b="0" baseline="0" dirty="0" err="1">
                <a:latin typeface="Times New Roman" panose="02020603050405020304" pitchFamily="18" charset="0"/>
                <a:cs typeface="Times New Roman" panose="02020603050405020304" pitchFamily="18" charset="0"/>
              </a:rPr>
              <a:t>employés</a:t>
            </a:r>
            <a:r>
              <a:rPr lang="en-CA" sz="1600" b="0" baseline="0" dirty="0">
                <a:latin typeface="Times New Roman" panose="02020603050405020304" pitchFamily="18" charset="0"/>
                <a:cs typeface="Times New Roman" panose="02020603050405020304" pitchFamily="18" charset="0"/>
              </a:rPr>
              <a:t> qui </a:t>
            </a:r>
            <a:r>
              <a:rPr lang="en-CA" sz="1600" b="0" baseline="0" dirty="0" err="1">
                <a:latin typeface="Times New Roman" panose="02020603050405020304" pitchFamily="18" charset="0"/>
                <a:cs typeface="Times New Roman" panose="02020603050405020304" pitchFamily="18" charset="0"/>
              </a:rPr>
              <a:t>en</a:t>
            </a:r>
            <a:r>
              <a:rPr lang="en-CA" sz="1600" b="0" baseline="0" dirty="0">
                <a:latin typeface="Times New Roman" panose="02020603050405020304" pitchFamily="18" charset="0"/>
                <a:cs typeface="Times New Roman" panose="02020603050405020304" pitchFamily="18" charset="0"/>
              </a:rPr>
              <a:t> temps normal </a:t>
            </a:r>
            <a:r>
              <a:rPr lang="en-CA" sz="1600" b="0" baseline="0" dirty="0" err="1">
                <a:latin typeface="Times New Roman" panose="02020603050405020304" pitchFamily="18" charset="0"/>
                <a:cs typeface="Times New Roman" panose="02020603050405020304" pitchFamily="18" charset="0"/>
              </a:rPr>
              <a:t>auraient</a:t>
            </a:r>
            <a:r>
              <a:rPr lang="en-CA" sz="1600" b="0" baseline="0" dirty="0">
                <a:latin typeface="Times New Roman" panose="02020603050405020304" pitchFamily="18" charset="0"/>
                <a:cs typeface="Times New Roman" panose="02020603050405020304" pitchFamily="18" charset="0"/>
              </a:rPr>
              <a:t> à </a:t>
            </a:r>
            <a:r>
              <a:rPr lang="en-CA" sz="1600" b="0" baseline="0" dirty="0" err="1">
                <a:latin typeface="Times New Roman" panose="02020603050405020304" pitchFamily="18" charset="0"/>
                <a:cs typeface="Times New Roman" panose="02020603050405020304" pitchFamily="18" charset="0"/>
              </a:rPr>
              <a:t>travailler</a:t>
            </a:r>
            <a:r>
              <a:rPr lang="en-CA" sz="1600" b="0" baseline="0" dirty="0">
                <a:latin typeface="Times New Roman" panose="02020603050405020304" pitchFamily="18" charset="0"/>
                <a:cs typeface="Times New Roman" panose="02020603050405020304" pitchFamily="18" charset="0"/>
              </a:rPr>
              <a:t> ensemble; </a:t>
            </a:r>
          </a:p>
          <a:p>
            <a:r>
              <a:rPr lang="en-CA" sz="1600" b="1" baseline="0" dirty="0">
                <a:latin typeface="Times New Roman" panose="02020603050405020304" pitchFamily="18" charset="0"/>
                <a:cs typeface="Times New Roman" panose="02020603050405020304" pitchFamily="18" charset="0"/>
              </a:rPr>
              <a:t>Formation: </a:t>
            </a:r>
            <a:r>
              <a:rPr lang="en-CA" sz="1600" b="0" baseline="0" dirty="0">
                <a:latin typeface="Times New Roman" panose="02020603050405020304" pitchFamily="18" charset="0"/>
                <a:cs typeface="Times New Roman" panose="02020603050405020304" pitchFamily="18" charset="0"/>
              </a:rPr>
              <a:t>Organiser des séances de formation pour le bureau plus </a:t>
            </a:r>
            <a:r>
              <a:rPr lang="en-CA" sz="1600" b="0" baseline="0" dirty="0" err="1">
                <a:latin typeface="Times New Roman" panose="02020603050405020304" pitchFamily="18" charset="0"/>
                <a:cs typeface="Times New Roman" panose="02020603050405020304" pitchFamily="18" charset="0"/>
              </a:rPr>
              <a:t>approfondies</a:t>
            </a:r>
            <a:r>
              <a:rPr lang="en-CA" sz="1600" b="0" baseline="0" dirty="0">
                <a:latin typeface="Times New Roman" panose="02020603050405020304" pitchFamily="18" charset="0"/>
                <a:cs typeface="Times New Roman" panose="02020603050405020304" pitchFamily="18" charset="0"/>
              </a:rPr>
              <a:t> </a:t>
            </a:r>
            <a:r>
              <a:rPr lang="en-CA" sz="1600" b="0" baseline="0" dirty="0" err="1">
                <a:latin typeface="Times New Roman" panose="02020603050405020304" pitchFamily="18" charset="0"/>
                <a:cs typeface="Times New Roman" panose="02020603050405020304" pitchFamily="18" charset="0"/>
              </a:rPr>
              <a:t>en</a:t>
            </a:r>
            <a:r>
              <a:rPr lang="en-CA" sz="1600" b="0" baseline="0" dirty="0">
                <a:latin typeface="Times New Roman" panose="02020603050405020304" pitchFamily="18" charset="0"/>
                <a:cs typeface="Times New Roman" panose="02020603050405020304" pitchFamily="18" charset="0"/>
              </a:rPr>
              <a:t> </a:t>
            </a:r>
            <a:r>
              <a:rPr lang="en-CA" sz="1600" b="0" baseline="0" dirty="0" err="1">
                <a:latin typeface="Times New Roman" panose="02020603050405020304" pitchFamily="18" charset="0"/>
                <a:cs typeface="Times New Roman" panose="02020603050405020304" pitchFamily="18" charset="0"/>
              </a:rPr>
              <a:t>matière</a:t>
            </a:r>
            <a:r>
              <a:rPr lang="en-CA" sz="1600" b="0" baseline="0" dirty="0">
                <a:latin typeface="Times New Roman" panose="02020603050405020304" pitchFamily="18" charset="0"/>
                <a:cs typeface="Times New Roman" panose="02020603050405020304" pitchFamily="18" charset="0"/>
              </a:rPr>
              <a:t> de </a:t>
            </a:r>
            <a:r>
              <a:rPr lang="en-CA" sz="1600" b="0" baseline="0" dirty="0" err="1">
                <a:latin typeface="Times New Roman" panose="02020603050405020304" pitchFamily="18" charset="0"/>
                <a:cs typeface="Times New Roman" panose="02020603050405020304" pitchFamily="18" charset="0"/>
              </a:rPr>
              <a:t>harcèlement</a:t>
            </a:r>
            <a:r>
              <a:rPr lang="en-CA" sz="1600" b="0" baseline="0" dirty="0">
                <a:latin typeface="Times New Roman" panose="02020603050405020304" pitchFamily="18" charset="0"/>
                <a:cs typeface="Times New Roman" panose="02020603050405020304" pitchFamily="18" charset="0"/>
              </a:rPr>
              <a:t>, au </a:t>
            </a:r>
            <a:r>
              <a:rPr lang="en-CA" sz="1600" b="0" baseline="0" dirty="0" err="1">
                <a:latin typeface="Times New Roman" panose="02020603050405020304" pitchFamily="18" charset="0"/>
                <a:cs typeface="Times New Roman" panose="02020603050405020304" pitchFamily="18" charset="0"/>
              </a:rPr>
              <a:t>besoin</a:t>
            </a:r>
            <a:endParaRPr lang="en-CA" sz="1600" b="0" baseline="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1251690F-D56E-406A-A1BB-E684F71A14A2}" type="slidenum">
              <a:rPr lang="en-CA" smtClean="0"/>
              <a:pPr/>
              <a:t>4</a:t>
            </a:fld>
            <a:endParaRPr lang="en-CA" dirty="0"/>
          </a:p>
        </p:txBody>
      </p:sp>
    </p:spTree>
    <p:extLst>
      <p:ext uri="{BB962C8B-B14F-4D97-AF65-F5344CB8AC3E}">
        <p14:creationId xmlns:p14="http://schemas.microsoft.com/office/powerpoint/2010/main" val="4262160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600" b="1" dirty="0"/>
              <a:t>Confrontation : </a:t>
            </a:r>
            <a:r>
              <a:rPr lang="en-CA" sz="1600" b="0" dirty="0" err="1"/>
              <a:t>ce</a:t>
            </a:r>
            <a:r>
              <a:rPr lang="en-CA" sz="1600" b="0" dirty="0"/>
              <a:t> </a:t>
            </a:r>
            <a:r>
              <a:rPr lang="en-CA" sz="1600" b="0" dirty="0" err="1"/>
              <a:t>n’est</a:t>
            </a:r>
            <a:r>
              <a:rPr lang="en-CA" sz="1600" b="0" dirty="0"/>
              <a:t> pas un grief; </a:t>
            </a:r>
            <a:r>
              <a:rPr lang="en-CA" sz="1600" b="0" dirty="0" err="1"/>
              <a:t>c’est</a:t>
            </a:r>
            <a:r>
              <a:rPr lang="en-CA" sz="1600" b="0" dirty="0"/>
              <a:t> </a:t>
            </a:r>
            <a:r>
              <a:rPr lang="en-CA" sz="1600" b="0" dirty="0" err="1"/>
              <a:t>une</a:t>
            </a:r>
            <a:r>
              <a:rPr lang="en-CA" sz="1600" b="0" dirty="0"/>
              <a:t> </a:t>
            </a:r>
            <a:r>
              <a:rPr lang="en-CA" sz="1600" b="0" dirty="0" err="1"/>
              <a:t>enquête</a:t>
            </a:r>
            <a:r>
              <a:rPr lang="en-CA" sz="1600" b="0" dirty="0"/>
              <a:t> qui </a:t>
            </a:r>
            <a:r>
              <a:rPr lang="en-CA" sz="1600" b="0" dirty="0" err="1"/>
              <a:t>cherche</a:t>
            </a:r>
            <a:r>
              <a:rPr lang="en-CA" sz="1600" b="0" dirty="0"/>
              <a:t> </a:t>
            </a:r>
            <a:r>
              <a:rPr lang="en-CA" sz="1600" b="0" dirty="0" err="1"/>
              <a:t>établir</a:t>
            </a:r>
            <a:r>
              <a:rPr lang="en-CA" sz="1600" b="0" dirty="0"/>
              <a:t> </a:t>
            </a:r>
            <a:r>
              <a:rPr lang="en-CA" sz="1600" b="0" dirty="0" err="1"/>
              <a:t>s’il</a:t>
            </a:r>
            <a:r>
              <a:rPr lang="en-CA" sz="1600" b="0" dirty="0"/>
              <a:t> </a:t>
            </a:r>
            <a:r>
              <a:rPr lang="en-CA" sz="1600" b="0" dirty="0" err="1"/>
              <a:t>existe</a:t>
            </a:r>
            <a:r>
              <a:rPr lang="en-CA" sz="1600" b="0" dirty="0"/>
              <a:t> un danger à la santé et </a:t>
            </a:r>
            <a:r>
              <a:rPr lang="en-CA" sz="1600" b="0" dirty="0" err="1"/>
              <a:t>sécurité</a:t>
            </a:r>
            <a:r>
              <a:rPr lang="en-CA" sz="1600" b="0" dirty="0"/>
              <a:t> des </a:t>
            </a:r>
            <a:r>
              <a:rPr lang="en-CA" sz="1600" b="0" dirty="0" err="1"/>
              <a:t>employés</a:t>
            </a:r>
            <a:r>
              <a:rPr lang="en-CA" sz="1600" b="0" dirty="0"/>
              <a:t> et </a:t>
            </a:r>
            <a:r>
              <a:rPr lang="en-CA" sz="1600" b="0" dirty="0" err="1"/>
              <a:t>intervenir</a:t>
            </a:r>
            <a:r>
              <a:rPr lang="en-CA" sz="1600" b="0" dirty="0"/>
              <a:t> </a:t>
            </a:r>
            <a:r>
              <a:rPr lang="en-CA" sz="1600" b="0" dirty="0" err="1"/>
              <a:t>si</a:t>
            </a:r>
            <a:r>
              <a:rPr lang="en-CA" sz="1600" b="0" dirty="0"/>
              <a:t> </a:t>
            </a:r>
            <a:r>
              <a:rPr lang="en-CA" sz="1600" b="0" dirty="0" err="1"/>
              <a:t>l’on</a:t>
            </a:r>
            <a:r>
              <a:rPr lang="en-CA" sz="1600" b="0" dirty="0"/>
              <a:t> </a:t>
            </a:r>
            <a:r>
              <a:rPr lang="en-CA" sz="1600" b="0" dirty="0" err="1"/>
              <a:t>établie</a:t>
            </a:r>
            <a:r>
              <a:rPr lang="en-CA" sz="1600" b="0" dirty="0"/>
              <a:t> </a:t>
            </a:r>
            <a:r>
              <a:rPr lang="en-CA" sz="1600" b="0" dirty="0" err="1"/>
              <a:t>qu’il</a:t>
            </a:r>
            <a:r>
              <a:rPr lang="en-CA" sz="1600" b="0" dirty="0"/>
              <a:t> </a:t>
            </a:r>
            <a:r>
              <a:rPr lang="en-CA" sz="1600" b="0" dirty="0" err="1"/>
              <a:t>en</a:t>
            </a:r>
            <a:r>
              <a:rPr lang="en-CA" sz="1600" b="0" dirty="0"/>
              <a:t> </a:t>
            </a:r>
            <a:r>
              <a:rPr lang="en-CA" sz="1600" b="0" dirty="0" err="1"/>
              <a:t>existe</a:t>
            </a:r>
            <a:endParaRPr lang="en-CA" sz="1600" b="0" dirty="0"/>
          </a:p>
          <a:p>
            <a:r>
              <a:rPr lang="en-CA" sz="1600" b="1" dirty="0" err="1"/>
              <a:t>Autre</a:t>
            </a:r>
            <a:r>
              <a:rPr lang="en-CA" sz="1600" b="1" dirty="0"/>
              <a:t> </a:t>
            </a:r>
            <a:r>
              <a:rPr lang="en-CA" sz="1600" b="1" dirty="0" err="1"/>
              <a:t>recours</a:t>
            </a:r>
            <a:r>
              <a:rPr lang="en-CA" sz="1600" b="1" dirty="0"/>
              <a:t> </a:t>
            </a:r>
            <a:r>
              <a:rPr lang="en-CA" sz="1600" b="0" dirty="0"/>
              <a:t>: Ne </a:t>
            </a:r>
            <a:r>
              <a:rPr lang="en-CA" sz="1600" b="0" dirty="0" err="1"/>
              <a:t>remplace</a:t>
            </a:r>
            <a:r>
              <a:rPr lang="en-CA" sz="1600" b="0" dirty="0"/>
              <a:t> pas le </a:t>
            </a:r>
            <a:r>
              <a:rPr lang="en-CA" sz="1600" b="0" dirty="0" err="1"/>
              <a:t>processus</a:t>
            </a:r>
            <a:r>
              <a:rPr lang="en-CA" sz="1600" b="0" dirty="0"/>
              <a:t> </a:t>
            </a:r>
            <a:r>
              <a:rPr lang="en-CA" sz="1600" b="0" dirty="0" err="1"/>
              <a:t>lié</a:t>
            </a:r>
            <a:r>
              <a:rPr lang="en-CA" sz="1600" b="0" dirty="0"/>
              <a:t> aux griefs</a:t>
            </a:r>
          </a:p>
        </p:txBody>
      </p:sp>
      <p:sp>
        <p:nvSpPr>
          <p:cNvPr id="4" name="Slide Number Placeholder 3"/>
          <p:cNvSpPr>
            <a:spLocks noGrp="1"/>
          </p:cNvSpPr>
          <p:nvPr>
            <p:ph type="sldNum" sz="quarter" idx="10"/>
          </p:nvPr>
        </p:nvSpPr>
        <p:spPr/>
        <p:txBody>
          <a:bodyPr/>
          <a:lstStyle/>
          <a:p>
            <a:fld id="{1251690F-D56E-406A-A1BB-E684F71A14A2}" type="slidenum">
              <a:rPr lang="en-CA" smtClean="0"/>
              <a:pPr/>
              <a:t>5</a:t>
            </a:fld>
            <a:endParaRPr lang="en-CA" dirty="0"/>
          </a:p>
        </p:txBody>
      </p:sp>
    </p:spTree>
    <p:extLst>
      <p:ext uri="{BB962C8B-B14F-4D97-AF65-F5344CB8AC3E}">
        <p14:creationId xmlns:p14="http://schemas.microsoft.com/office/powerpoint/2010/main" val="417925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a:p>
            <a:r>
              <a:rPr lang="fr-CA" sz="1600" dirty="0">
                <a:latin typeface="Times New Roman" panose="02020603050405020304" pitchFamily="18" charset="0"/>
                <a:cs typeface="Times New Roman" panose="02020603050405020304" pitchFamily="18" charset="0"/>
              </a:rPr>
              <a:t>Si l’on règle avant le stade de l’enquête de la personne compétente, on ne passe donc pas à l’enquête, on va directement à la dernière étape, soit de rétablir le milieu de travail </a:t>
            </a:r>
          </a:p>
          <a:p>
            <a:endParaRPr lang="en-CA" dirty="0"/>
          </a:p>
          <a:p>
            <a:r>
              <a:rPr lang="en-CA" sz="1600" dirty="0" err="1">
                <a:latin typeface="Times New Roman" panose="02020603050405020304" pitchFamily="18" charset="0"/>
                <a:cs typeface="Times New Roman" panose="02020603050405020304" pitchFamily="18" charset="0"/>
              </a:rPr>
              <a:t>Va</a:t>
            </a:r>
            <a:r>
              <a:rPr lang="en-CA" sz="1600" dirty="0">
                <a:latin typeface="Times New Roman" panose="02020603050405020304" pitchFamily="18" charset="0"/>
                <a:cs typeface="Times New Roman" panose="02020603050405020304" pitchFamily="18" charset="0"/>
              </a:rPr>
              <a:t> examiner les </a:t>
            </a:r>
            <a:r>
              <a:rPr lang="en-CA" sz="1600" dirty="0" err="1">
                <a:latin typeface="Times New Roman" panose="02020603050405020304" pitchFamily="18" charset="0"/>
                <a:cs typeface="Times New Roman" panose="02020603050405020304" pitchFamily="18" charset="0"/>
              </a:rPr>
              <a:t>Procédures</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étape</a:t>
            </a:r>
            <a:r>
              <a:rPr lang="en-CA" sz="1600" dirty="0">
                <a:latin typeface="Times New Roman" panose="02020603050405020304" pitchFamily="18" charset="0"/>
                <a:cs typeface="Times New Roman" panose="02020603050405020304" pitchFamily="18" charset="0"/>
              </a:rPr>
              <a:t> par </a:t>
            </a:r>
            <a:r>
              <a:rPr lang="en-CA" sz="1600" dirty="0" err="1">
                <a:latin typeface="Times New Roman" panose="02020603050405020304" pitchFamily="18" charset="0"/>
                <a:cs typeface="Times New Roman" panose="02020603050405020304" pitchFamily="18" charset="0"/>
              </a:rPr>
              <a:t>étape</a:t>
            </a:r>
            <a:endParaRPr lang="en-CA" sz="1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1251690F-D56E-406A-A1BB-E684F71A14A2}" type="slidenum">
              <a:rPr lang="en-CA" smtClean="0"/>
              <a:pPr/>
              <a:t>6</a:t>
            </a:fld>
            <a:endParaRPr lang="en-CA" dirty="0"/>
          </a:p>
        </p:txBody>
      </p:sp>
    </p:spTree>
    <p:extLst>
      <p:ext uri="{BB962C8B-B14F-4D97-AF65-F5344CB8AC3E}">
        <p14:creationId xmlns:p14="http://schemas.microsoft.com/office/powerpoint/2010/main" val="3481973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CA" sz="1600" b="1" dirty="0" err="1">
                <a:latin typeface="Times New Roman" panose="02020603050405020304" pitchFamily="18" charset="0"/>
                <a:cs typeface="Times New Roman" panose="02020603050405020304" pitchFamily="18" charset="0"/>
              </a:rPr>
              <a:t>L’obligation</a:t>
            </a:r>
            <a:r>
              <a:rPr lang="en-CA" sz="1600" b="1" dirty="0">
                <a:latin typeface="Times New Roman" panose="02020603050405020304" pitchFamily="18" charset="0"/>
                <a:cs typeface="Times New Roman" panose="02020603050405020304" pitchFamily="18" charset="0"/>
              </a:rPr>
              <a:t> de signaller </a:t>
            </a:r>
            <a:r>
              <a:rPr lang="en-CA" sz="1600" dirty="0">
                <a:latin typeface="Times New Roman" panose="02020603050405020304" pitchFamily="18" charset="0"/>
                <a:cs typeface="Times New Roman" panose="02020603050405020304" pitchFamily="18" charset="0"/>
              </a:rPr>
              <a:t>: Si </a:t>
            </a:r>
            <a:r>
              <a:rPr lang="en-CA" sz="1600" dirty="0" err="1">
                <a:latin typeface="Times New Roman" panose="02020603050405020304" pitchFamily="18" charset="0"/>
                <a:cs typeface="Times New Roman" panose="02020603050405020304" pitchFamily="18" charset="0"/>
              </a:rPr>
              <a:t>vous</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remarquer</a:t>
            </a:r>
            <a:r>
              <a:rPr lang="en-CA" sz="1600" dirty="0">
                <a:latin typeface="Times New Roman" panose="02020603050405020304" pitchFamily="18" charset="0"/>
                <a:cs typeface="Times New Roman" panose="02020603050405020304" pitchFamily="18" charset="0"/>
              </a:rPr>
              <a:t> de </a:t>
            </a:r>
            <a:r>
              <a:rPr lang="en-CA" sz="1600" dirty="0" err="1">
                <a:latin typeface="Times New Roman" panose="02020603050405020304" pitchFamily="18" charset="0"/>
                <a:cs typeface="Times New Roman" panose="02020603050405020304" pitchFamily="18" charset="0"/>
              </a:rPr>
              <a:t>l’intimidation</a:t>
            </a:r>
            <a:r>
              <a:rPr lang="en-CA" sz="1600" dirty="0">
                <a:latin typeface="Times New Roman" panose="02020603050405020304" pitchFamily="18" charset="0"/>
                <a:cs typeface="Times New Roman" panose="02020603050405020304" pitchFamily="18" charset="0"/>
              </a:rPr>
              <a:t>, du </a:t>
            </a:r>
            <a:r>
              <a:rPr lang="en-CA" sz="1600" dirty="0" err="1">
                <a:latin typeface="Times New Roman" panose="02020603050405020304" pitchFamily="18" charset="0"/>
                <a:cs typeface="Times New Roman" panose="02020603050405020304" pitchFamily="18" charset="0"/>
              </a:rPr>
              <a:t>harcèlement</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voies</a:t>
            </a:r>
            <a:r>
              <a:rPr lang="en-CA" sz="1600" dirty="0">
                <a:latin typeface="Times New Roman" panose="02020603050405020304" pitchFamily="18" charset="0"/>
                <a:cs typeface="Times New Roman" panose="02020603050405020304" pitchFamily="18" charset="0"/>
              </a:rPr>
              <a:t> de fait, </a:t>
            </a:r>
            <a:r>
              <a:rPr lang="en-CA" sz="1600" dirty="0" err="1">
                <a:latin typeface="Times New Roman" panose="02020603050405020304" pitchFamily="18" charset="0"/>
                <a:cs typeface="Times New Roman" panose="02020603050405020304" pitchFamily="18" charset="0"/>
              </a:rPr>
              <a:t>en</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tant</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qu’employés</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vous</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avez</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l’obligation</a:t>
            </a:r>
            <a:r>
              <a:rPr lang="en-CA" sz="1600" dirty="0">
                <a:latin typeface="Times New Roman" panose="02020603050405020304" pitchFamily="18" charset="0"/>
                <a:cs typeface="Times New Roman" panose="02020603050405020304" pitchFamily="18" charset="0"/>
              </a:rPr>
              <a:t> de le signaller </a:t>
            </a:r>
          </a:p>
          <a:p>
            <a:pPr marL="0" indent="0">
              <a:buFontTx/>
              <a:buNone/>
            </a:pPr>
            <a:endParaRPr lang="en-CA" dirty="0"/>
          </a:p>
          <a:p>
            <a:pPr marL="0" indent="0">
              <a:buFontTx/>
              <a:buNone/>
            </a:pPr>
            <a:r>
              <a:rPr lang="en-CA" b="1" dirty="0"/>
              <a:t>Service de police </a:t>
            </a:r>
            <a:r>
              <a:rPr lang="en-CA" dirty="0"/>
              <a:t>: risqué </a:t>
            </a:r>
            <a:r>
              <a:rPr lang="en-CA" dirty="0" err="1"/>
              <a:t>immédiat</a:t>
            </a:r>
            <a:r>
              <a:rPr lang="en-CA" dirty="0"/>
              <a:t> = on </a:t>
            </a:r>
            <a:r>
              <a:rPr lang="en-CA" dirty="0" err="1"/>
              <a:t>parle</a:t>
            </a:r>
            <a:r>
              <a:rPr lang="en-CA" dirty="0"/>
              <a:t> surtout de </a:t>
            </a:r>
            <a:r>
              <a:rPr lang="en-CA" dirty="0" err="1"/>
              <a:t>voie</a:t>
            </a:r>
            <a:r>
              <a:rPr lang="en-CA" dirty="0"/>
              <a:t> de fait, menaces physiques, </a:t>
            </a:r>
            <a:r>
              <a:rPr lang="en-CA" dirty="0" err="1"/>
              <a:t>armes</a:t>
            </a:r>
            <a:endParaRPr lang="en-CA" dirty="0"/>
          </a:p>
          <a:p>
            <a:pPr marL="171450" indent="-171450">
              <a:buFontTx/>
              <a:buChar char="-"/>
            </a:pPr>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7</a:t>
            </a:fld>
            <a:endParaRPr lang="en-CA" dirty="0"/>
          </a:p>
        </p:txBody>
      </p:sp>
    </p:spTree>
    <p:extLst>
      <p:ext uri="{BB962C8B-B14F-4D97-AF65-F5344CB8AC3E}">
        <p14:creationId xmlns:p14="http://schemas.microsoft.com/office/powerpoint/2010/main" val="26138948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fr-FR" sz="1600" b="1" dirty="0">
                <a:latin typeface="Times New Roman" panose="02020603050405020304" pitchFamily="18" charset="0"/>
                <a:cs typeface="Times New Roman" panose="02020603050405020304" pitchFamily="18" charset="0"/>
              </a:rPr>
              <a:t>Enquêter: S’il y a eu blessure, danger rapporté, les procédures ont-elles été suivies ? Quand le comité a-t-il été averti ?... Pas tous les cas vous seront rapportés, surtout si c’est du harcèlement. </a:t>
            </a:r>
          </a:p>
          <a:p>
            <a:pPr marL="0" indent="0">
              <a:buFontTx/>
              <a:buNone/>
            </a:pPr>
            <a:endParaRPr lang="fr-CA" sz="1600" b="1" dirty="0">
              <a:latin typeface="Times New Roman" panose="02020603050405020304" pitchFamily="18" charset="0"/>
              <a:cs typeface="Times New Roman" panose="02020603050405020304" pitchFamily="18" charset="0"/>
            </a:endParaRPr>
          </a:p>
          <a:p>
            <a:pPr marL="0" indent="0">
              <a:buFontTx/>
              <a:buNone/>
            </a:pPr>
            <a:r>
              <a:rPr lang="fr-CA" sz="1600" b="1" dirty="0">
                <a:latin typeface="Times New Roman" panose="02020603050405020304" pitchFamily="18" charset="0"/>
                <a:cs typeface="Times New Roman" panose="02020603050405020304" pitchFamily="18" charset="0"/>
              </a:rPr>
              <a:t>Discuter la possibilité d’un cas de refus de travail; suivre les procédures afférentes </a:t>
            </a:r>
          </a:p>
          <a:p>
            <a:pPr marL="0" indent="0">
              <a:buFontTx/>
              <a:buNone/>
            </a:pPr>
            <a:r>
              <a:rPr lang="fr-CA" sz="1600" b="1" dirty="0">
                <a:latin typeface="Times New Roman" panose="02020603050405020304" pitchFamily="18" charset="0"/>
                <a:cs typeface="Times New Roman" panose="02020603050405020304" pitchFamily="18" charset="0"/>
              </a:rPr>
              <a:t> un tel refus… enquête, EDSC au besoin…</a:t>
            </a:r>
            <a:endParaRPr lang="en-CA" sz="1600" b="1" dirty="0">
              <a:latin typeface="Times New Roman" panose="02020603050405020304" pitchFamily="18" charset="0"/>
              <a:cs typeface="Times New Roman" panose="02020603050405020304" pitchFamily="18" charset="0"/>
            </a:endParaRPr>
          </a:p>
          <a:p>
            <a:pPr marL="0" indent="0">
              <a:buFontTx/>
              <a:buNone/>
            </a:pPr>
            <a:endParaRPr lang="en-CA" sz="1600" b="1" dirty="0">
              <a:latin typeface="Times New Roman" panose="02020603050405020304" pitchFamily="18" charset="0"/>
              <a:cs typeface="Times New Roman" panose="02020603050405020304" pitchFamily="18" charset="0"/>
            </a:endParaRPr>
          </a:p>
          <a:p>
            <a:pPr marL="0" indent="0">
              <a:buFontTx/>
              <a:buNone/>
            </a:pPr>
            <a:r>
              <a:rPr lang="en-CA" sz="1600" b="1" dirty="0" err="1">
                <a:latin typeface="Times New Roman" panose="02020603050405020304" pitchFamily="18" charset="0"/>
                <a:cs typeface="Times New Roman" panose="02020603050405020304" pitchFamily="18" charset="0"/>
              </a:rPr>
              <a:t>L’obligation</a:t>
            </a:r>
            <a:r>
              <a:rPr lang="en-CA" sz="1600" b="1" dirty="0">
                <a:latin typeface="Times New Roman" panose="02020603050405020304" pitchFamily="18" charset="0"/>
                <a:cs typeface="Times New Roman" panose="02020603050405020304" pitchFamily="18" charset="0"/>
              </a:rPr>
              <a:t> de signaller </a:t>
            </a:r>
            <a:r>
              <a:rPr lang="en-CA" sz="1600" dirty="0">
                <a:latin typeface="Times New Roman" panose="02020603050405020304" pitchFamily="18" charset="0"/>
                <a:cs typeface="Times New Roman" panose="02020603050405020304" pitchFamily="18" charset="0"/>
              </a:rPr>
              <a:t>: Si </a:t>
            </a:r>
            <a:r>
              <a:rPr lang="en-CA" sz="1600" dirty="0" err="1">
                <a:latin typeface="Times New Roman" panose="02020603050405020304" pitchFamily="18" charset="0"/>
                <a:cs typeface="Times New Roman" panose="02020603050405020304" pitchFamily="18" charset="0"/>
              </a:rPr>
              <a:t>vous</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remarquer</a:t>
            </a:r>
            <a:r>
              <a:rPr lang="en-CA" sz="1600" dirty="0">
                <a:latin typeface="Times New Roman" panose="02020603050405020304" pitchFamily="18" charset="0"/>
                <a:cs typeface="Times New Roman" panose="02020603050405020304" pitchFamily="18" charset="0"/>
              </a:rPr>
              <a:t> de </a:t>
            </a:r>
            <a:r>
              <a:rPr lang="en-CA" sz="1600" dirty="0" err="1">
                <a:latin typeface="Times New Roman" panose="02020603050405020304" pitchFamily="18" charset="0"/>
                <a:cs typeface="Times New Roman" panose="02020603050405020304" pitchFamily="18" charset="0"/>
              </a:rPr>
              <a:t>l’intimidation</a:t>
            </a:r>
            <a:r>
              <a:rPr lang="en-CA" sz="1600" dirty="0">
                <a:latin typeface="Times New Roman" panose="02020603050405020304" pitchFamily="18" charset="0"/>
                <a:cs typeface="Times New Roman" panose="02020603050405020304" pitchFamily="18" charset="0"/>
              </a:rPr>
              <a:t>, du </a:t>
            </a:r>
            <a:r>
              <a:rPr lang="en-CA" sz="1600" dirty="0" err="1">
                <a:latin typeface="Times New Roman" panose="02020603050405020304" pitchFamily="18" charset="0"/>
                <a:cs typeface="Times New Roman" panose="02020603050405020304" pitchFamily="18" charset="0"/>
              </a:rPr>
              <a:t>harcèlement</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voies</a:t>
            </a:r>
            <a:r>
              <a:rPr lang="en-CA" sz="1600" dirty="0">
                <a:latin typeface="Times New Roman" panose="02020603050405020304" pitchFamily="18" charset="0"/>
                <a:cs typeface="Times New Roman" panose="02020603050405020304" pitchFamily="18" charset="0"/>
              </a:rPr>
              <a:t> de fait, </a:t>
            </a:r>
            <a:r>
              <a:rPr lang="en-CA" sz="1600" dirty="0" err="1">
                <a:latin typeface="Times New Roman" panose="02020603050405020304" pitchFamily="18" charset="0"/>
                <a:cs typeface="Times New Roman" panose="02020603050405020304" pitchFamily="18" charset="0"/>
              </a:rPr>
              <a:t>en</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tant</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qu’employés</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vous</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avez</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l’obligation</a:t>
            </a:r>
            <a:r>
              <a:rPr lang="en-CA" sz="1600" dirty="0">
                <a:latin typeface="Times New Roman" panose="02020603050405020304" pitchFamily="18" charset="0"/>
                <a:cs typeface="Times New Roman" panose="02020603050405020304" pitchFamily="18" charset="0"/>
              </a:rPr>
              <a:t> de le signaller </a:t>
            </a:r>
          </a:p>
          <a:p>
            <a:pPr marL="0" indent="0">
              <a:buFontTx/>
              <a:buNone/>
            </a:pPr>
            <a:endParaRPr lang="en-CA" dirty="0"/>
          </a:p>
          <a:p>
            <a:pPr marL="0" indent="0">
              <a:buFontTx/>
              <a:buNone/>
            </a:pPr>
            <a:r>
              <a:rPr lang="en-CA" b="1" dirty="0"/>
              <a:t>Service de police </a:t>
            </a:r>
            <a:r>
              <a:rPr lang="en-CA" dirty="0"/>
              <a:t>: risqué </a:t>
            </a:r>
            <a:r>
              <a:rPr lang="en-CA" dirty="0" err="1"/>
              <a:t>immédiat</a:t>
            </a:r>
            <a:r>
              <a:rPr lang="en-CA" dirty="0"/>
              <a:t> = on </a:t>
            </a:r>
            <a:r>
              <a:rPr lang="en-CA" dirty="0" err="1"/>
              <a:t>parle</a:t>
            </a:r>
            <a:r>
              <a:rPr lang="en-CA" dirty="0"/>
              <a:t> surtout de </a:t>
            </a:r>
            <a:r>
              <a:rPr lang="en-CA" dirty="0" err="1"/>
              <a:t>voie</a:t>
            </a:r>
            <a:r>
              <a:rPr lang="en-CA" dirty="0"/>
              <a:t> de fait, menaces physiques, </a:t>
            </a:r>
            <a:r>
              <a:rPr lang="en-CA" dirty="0" err="1"/>
              <a:t>armes</a:t>
            </a:r>
            <a:endParaRPr lang="en-CA" dirty="0"/>
          </a:p>
          <a:p>
            <a:pPr marL="171450" indent="-171450">
              <a:buFontTx/>
              <a:buChar char="-"/>
            </a:pPr>
            <a:endParaRPr lang="en-CA" dirty="0"/>
          </a:p>
        </p:txBody>
      </p:sp>
      <p:sp>
        <p:nvSpPr>
          <p:cNvPr id="4" name="Slide Number Placeholder 3"/>
          <p:cNvSpPr>
            <a:spLocks noGrp="1"/>
          </p:cNvSpPr>
          <p:nvPr>
            <p:ph type="sldNum" sz="quarter" idx="10"/>
          </p:nvPr>
        </p:nvSpPr>
        <p:spPr/>
        <p:txBody>
          <a:bodyPr/>
          <a:lstStyle/>
          <a:p>
            <a:fld id="{1251690F-D56E-406A-A1BB-E684F71A14A2}" type="slidenum">
              <a:rPr lang="en-CA" smtClean="0"/>
              <a:pPr/>
              <a:t>8</a:t>
            </a:fld>
            <a:endParaRPr lang="en-CA" dirty="0"/>
          </a:p>
        </p:txBody>
      </p:sp>
    </p:spTree>
    <p:extLst>
      <p:ext uri="{BB962C8B-B14F-4D97-AF65-F5344CB8AC3E}">
        <p14:creationId xmlns:p14="http://schemas.microsoft.com/office/powerpoint/2010/main" val="1478492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600" b="1" dirty="0" err="1">
                <a:latin typeface="Times New Roman" panose="02020603050405020304" pitchFamily="18" charset="0"/>
                <a:cs typeface="Times New Roman" panose="02020603050405020304" pitchFamily="18" charset="0"/>
              </a:rPr>
              <a:t>Formuler</a:t>
            </a:r>
            <a:r>
              <a:rPr lang="en-CA" sz="1600" b="1" dirty="0">
                <a:latin typeface="Times New Roman" panose="02020603050405020304" pitchFamily="18" charset="0"/>
                <a:cs typeface="Times New Roman" panose="02020603050405020304" pitchFamily="18" charset="0"/>
              </a:rPr>
              <a:t> des propositions pour </a:t>
            </a:r>
            <a:r>
              <a:rPr lang="en-CA" sz="1600" b="1" dirty="0" err="1">
                <a:latin typeface="Times New Roman" panose="02020603050405020304" pitchFamily="18" charset="0"/>
                <a:cs typeface="Times New Roman" panose="02020603050405020304" pitchFamily="18" charset="0"/>
              </a:rPr>
              <a:t>régler</a:t>
            </a:r>
            <a:r>
              <a:rPr lang="en-CA" sz="1600" b="1" dirty="0">
                <a:latin typeface="Times New Roman" panose="02020603050405020304" pitchFamily="18" charset="0"/>
                <a:cs typeface="Times New Roman" panose="02020603050405020304" pitchFamily="18" charset="0"/>
              </a:rPr>
              <a:t> la situation </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L’employé</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peut</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suggérer</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toutes</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sortes</a:t>
            </a:r>
            <a:r>
              <a:rPr lang="en-CA" sz="1600" dirty="0">
                <a:latin typeface="Times New Roman" panose="02020603050405020304" pitchFamily="18" charset="0"/>
                <a:cs typeface="Times New Roman" panose="02020603050405020304" pitchFamily="18" charset="0"/>
              </a:rPr>
              <a:t> de choses : formation, </a:t>
            </a:r>
            <a:r>
              <a:rPr lang="en-CA" sz="1600" dirty="0" err="1">
                <a:latin typeface="Times New Roman" panose="02020603050405020304" pitchFamily="18" charset="0"/>
                <a:cs typeface="Times New Roman" panose="02020603050405020304" pitchFamily="18" charset="0"/>
              </a:rPr>
              <a:t>changements</a:t>
            </a:r>
            <a:r>
              <a:rPr lang="en-CA" sz="1600" dirty="0">
                <a:latin typeface="Times New Roman" panose="02020603050405020304" pitchFamily="18" charset="0"/>
                <a:cs typeface="Times New Roman" panose="02020603050405020304" pitchFamily="18" charset="0"/>
              </a:rPr>
              <a:t> aux </a:t>
            </a:r>
            <a:r>
              <a:rPr lang="en-CA" sz="1600" dirty="0" err="1">
                <a:latin typeface="Times New Roman" panose="02020603050405020304" pitchFamily="18" charset="0"/>
                <a:cs typeface="Times New Roman" panose="02020603050405020304" pitchFamily="18" charset="0"/>
              </a:rPr>
              <a:t>pratiques</a:t>
            </a:r>
            <a:r>
              <a:rPr lang="en-CA" sz="1600" dirty="0">
                <a:latin typeface="Times New Roman" panose="02020603050405020304" pitchFamily="18" charset="0"/>
                <a:cs typeface="Times New Roman" panose="02020603050405020304" pitchFamily="18" charset="0"/>
              </a:rPr>
              <a:t> de travail… </a:t>
            </a:r>
            <a:r>
              <a:rPr lang="en-CA" sz="1600" dirty="0" err="1">
                <a:latin typeface="Times New Roman" panose="02020603050405020304" pitchFamily="18" charset="0"/>
                <a:cs typeface="Times New Roman" panose="02020603050405020304" pitchFamily="18" charset="0"/>
              </a:rPr>
              <a:t>ça</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va</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dépendre</a:t>
            </a:r>
            <a:r>
              <a:rPr lang="en-CA" sz="1600" dirty="0">
                <a:latin typeface="Times New Roman" panose="02020603050405020304" pitchFamily="18" charset="0"/>
                <a:cs typeface="Times New Roman" panose="02020603050405020304" pitchFamily="18" charset="0"/>
              </a:rPr>
              <a:t> des </a:t>
            </a:r>
            <a:r>
              <a:rPr lang="en-CA" sz="1600" dirty="0" err="1">
                <a:latin typeface="Times New Roman" panose="02020603050405020304" pitchFamily="18" charset="0"/>
                <a:cs typeface="Times New Roman" panose="02020603050405020304" pitchFamily="18" charset="0"/>
              </a:rPr>
              <a:t>faits</a:t>
            </a:r>
            <a:r>
              <a:rPr lang="en-CA" sz="1600" dirty="0">
                <a:latin typeface="Times New Roman" panose="02020603050405020304" pitchFamily="18" charset="0"/>
                <a:cs typeface="Times New Roman" panose="02020603050405020304" pitchFamily="18" charset="0"/>
              </a:rPr>
              <a:t> de la situation, au </a:t>
            </a:r>
            <a:r>
              <a:rPr lang="en-CA" sz="1600" dirty="0" err="1">
                <a:latin typeface="Times New Roman" panose="02020603050405020304" pitchFamily="18" charset="0"/>
                <a:cs typeface="Times New Roman" panose="02020603050405020304" pitchFamily="18" charset="0"/>
              </a:rPr>
              <a:t>cas</a:t>
            </a:r>
            <a:r>
              <a:rPr lang="en-CA" sz="1600" dirty="0">
                <a:latin typeface="Times New Roman" panose="02020603050405020304" pitchFamily="18" charset="0"/>
                <a:cs typeface="Times New Roman" panose="02020603050405020304" pitchFamily="18" charset="0"/>
              </a:rPr>
              <a:t> par </a:t>
            </a:r>
            <a:r>
              <a:rPr lang="en-CA" sz="1600" dirty="0" err="1">
                <a:latin typeface="Times New Roman" panose="02020603050405020304" pitchFamily="18" charset="0"/>
                <a:cs typeface="Times New Roman" panose="02020603050405020304" pitchFamily="18" charset="0"/>
              </a:rPr>
              <a:t>cas</a:t>
            </a:r>
            <a:r>
              <a:rPr lang="en-CA" sz="1600" dirty="0">
                <a:latin typeface="Times New Roman" panose="02020603050405020304" pitchFamily="18" charset="0"/>
                <a:cs typeface="Times New Roman" panose="02020603050405020304" pitchFamily="18" charset="0"/>
              </a:rPr>
              <a:t>; </a:t>
            </a:r>
          </a:p>
          <a:p>
            <a:r>
              <a:rPr lang="en-CA" sz="1600" dirty="0" err="1">
                <a:latin typeface="Times New Roman" panose="02020603050405020304" pitchFamily="18" charset="0"/>
                <a:cs typeface="Times New Roman" panose="02020603050405020304" pitchFamily="18" charset="0"/>
              </a:rPr>
              <a:t>Devrait</a:t>
            </a:r>
            <a:r>
              <a:rPr lang="en-CA" sz="1600" dirty="0">
                <a:latin typeface="Times New Roman" panose="02020603050405020304" pitchFamily="18" charset="0"/>
                <a:cs typeface="Times New Roman" panose="02020603050405020304" pitchFamily="18" charset="0"/>
              </a:rPr>
              <a:t> pas </a:t>
            </a:r>
            <a:r>
              <a:rPr lang="en-CA" sz="1600" dirty="0" err="1">
                <a:latin typeface="Times New Roman" panose="02020603050405020304" pitchFamily="18" charset="0"/>
                <a:cs typeface="Times New Roman" panose="02020603050405020304" pitchFamily="18" charset="0"/>
              </a:rPr>
              <a:t>s’éterniser</a:t>
            </a:r>
            <a:r>
              <a:rPr lang="en-CA" sz="1600" dirty="0">
                <a:latin typeface="Times New Roman" panose="02020603050405020304" pitchFamily="18" charset="0"/>
                <a:cs typeface="Times New Roman" panose="02020603050405020304" pitchFamily="18" charset="0"/>
              </a:rPr>
              <a:t> sur </a:t>
            </a:r>
            <a:r>
              <a:rPr lang="en-CA" sz="1600" dirty="0" err="1">
                <a:latin typeface="Times New Roman" panose="02020603050405020304" pitchFamily="18" charset="0"/>
                <a:cs typeface="Times New Roman" panose="02020603050405020304" pitchFamily="18" charset="0"/>
              </a:rPr>
              <a:t>cela</a:t>
            </a:r>
            <a:r>
              <a:rPr lang="en-CA" sz="1600" dirty="0">
                <a:latin typeface="Times New Roman" panose="02020603050405020304" pitchFamily="18" charset="0"/>
                <a:cs typeface="Times New Roman" panose="02020603050405020304" pitchFamily="18" charset="0"/>
              </a:rPr>
              <a:t> car </a:t>
            </a:r>
            <a:r>
              <a:rPr lang="en-CA" sz="1600" dirty="0" err="1">
                <a:latin typeface="Times New Roman" panose="02020603050405020304" pitchFamily="18" charset="0"/>
                <a:cs typeface="Times New Roman" panose="02020603050405020304" pitchFamily="18" charset="0"/>
              </a:rPr>
              <a:t>il</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appartient</a:t>
            </a:r>
            <a:r>
              <a:rPr lang="en-CA" sz="1600" dirty="0">
                <a:latin typeface="Times New Roman" panose="02020603050405020304" pitchFamily="18" charset="0"/>
                <a:cs typeface="Times New Roman" panose="02020603050405020304" pitchFamily="18" charset="0"/>
              </a:rPr>
              <a:t> à </a:t>
            </a:r>
            <a:r>
              <a:rPr lang="en-CA" sz="1600" dirty="0" err="1">
                <a:latin typeface="Times New Roman" panose="02020603050405020304" pitchFamily="18" charset="0"/>
                <a:cs typeface="Times New Roman" panose="02020603050405020304" pitchFamily="18" charset="0"/>
              </a:rPr>
              <a:t>l’ER</a:t>
            </a:r>
            <a:r>
              <a:rPr lang="en-CA" sz="1600" dirty="0">
                <a:latin typeface="Times New Roman" panose="02020603050405020304" pitchFamily="18" charset="0"/>
                <a:cs typeface="Times New Roman" panose="02020603050405020304" pitchFamily="18" charset="0"/>
              </a:rPr>
              <a:t> de </a:t>
            </a:r>
            <a:r>
              <a:rPr lang="en-CA" sz="1600" dirty="0" err="1">
                <a:latin typeface="Times New Roman" panose="02020603050405020304" pitchFamily="18" charset="0"/>
                <a:cs typeface="Times New Roman" panose="02020603050405020304" pitchFamily="18" charset="0"/>
              </a:rPr>
              <a:t>mettre</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en</a:t>
            </a:r>
            <a:r>
              <a:rPr lang="en-CA" sz="1600" dirty="0">
                <a:latin typeface="Times New Roman" panose="02020603050405020304" pitchFamily="18" charset="0"/>
                <a:cs typeface="Times New Roman" panose="02020603050405020304" pitchFamily="18" charset="0"/>
              </a:rPr>
              <a:t> oeuvre </a:t>
            </a:r>
            <a:r>
              <a:rPr lang="en-CA" sz="1600" dirty="0" err="1">
                <a:latin typeface="Times New Roman" panose="02020603050405020304" pitchFamily="18" charset="0"/>
                <a:cs typeface="Times New Roman" panose="02020603050405020304" pitchFamily="18" charset="0"/>
              </a:rPr>
              <a:t>ces</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mesures</a:t>
            </a:r>
            <a:r>
              <a:rPr lang="en-CA" sz="1600" dirty="0">
                <a:latin typeface="Times New Roman" panose="02020603050405020304" pitchFamily="18" charset="0"/>
                <a:cs typeface="Times New Roman" panose="02020603050405020304" pitchFamily="18" charset="0"/>
              </a:rPr>
              <a:t> preventives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600" b="1" dirty="0" err="1">
                <a:latin typeface="Times New Roman" panose="02020603050405020304" pitchFamily="18" charset="0"/>
                <a:cs typeface="Times New Roman" panose="02020603050405020304" pitchFamily="18" charset="0"/>
              </a:rPr>
              <a:t>Séparer</a:t>
            </a:r>
            <a:r>
              <a:rPr lang="en-CA" sz="1600" b="1" dirty="0">
                <a:latin typeface="Times New Roman" panose="02020603050405020304" pitchFamily="18" charset="0"/>
                <a:cs typeface="Times New Roman" panose="02020603050405020304" pitchFamily="18" charset="0"/>
              </a:rPr>
              <a:t> les parties </a:t>
            </a:r>
            <a:r>
              <a:rPr lang="en-CA" sz="1600" dirty="0">
                <a:latin typeface="Times New Roman" panose="02020603050405020304" pitchFamily="18" charset="0"/>
                <a:cs typeface="Times New Roman" panose="02020603050405020304" pitchFamily="18" charset="0"/>
              </a:rPr>
              <a:t>: on </a:t>
            </a:r>
            <a:r>
              <a:rPr lang="en-CA" sz="1600" dirty="0" err="1">
                <a:latin typeface="Times New Roman" panose="02020603050405020304" pitchFamily="18" charset="0"/>
                <a:cs typeface="Times New Roman" panose="02020603050405020304" pitchFamily="18" charset="0"/>
              </a:rPr>
              <a:t>devrait</a:t>
            </a:r>
            <a:r>
              <a:rPr lang="en-CA" sz="1600" dirty="0">
                <a:latin typeface="Times New Roman" panose="02020603050405020304" pitchFamily="18" charset="0"/>
                <a:cs typeface="Times New Roman" panose="02020603050405020304" pitchFamily="18" charset="0"/>
              </a:rPr>
              <a:t> dans </a:t>
            </a:r>
            <a:r>
              <a:rPr lang="en-CA" sz="1600" dirty="0" err="1">
                <a:latin typeface="Times New Roman" panose="02020603050405020304" pitchFamily="18" charset="0"/>
                <a:cs typeface="Times New Roman" panose="02020603050405020304" pitchFamily="18" charset="0"/>
              </a:rPr>
              <a:t>tous</a:t>
            </a:r>
            <a:r>
              <a:rPr lang="en-CA" sz="1600" dirty="0">
                <a:latin typeface="Times New Roman" panose="02020603050405020304" pitchFamily="18" charset="0"/>
                <a:cs typeface="Times New Roman" panose="02020603050405020304" pitchFamily="18" charset="0"/>
              </a:rPr>
              <a:t> les </a:t>
            </a:r>
            <a:r>
              <a:rPr lang="en-CA" sz="1600" dirty="0" err="1">
                <a:latin typeface="Times New Roman" panose="02020603050405020304" pitchFamily="18" charset="0"/>
                <a:cs typeface="Times New Roman" panose="02020603050405020304" pitchFamily="18" charset="0"/>
              </a:rPr>
              <a:t>cas</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pousser</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l’ER</a:t>
            </a:r>
            <a:r>
              <a:rPr lang="en-CA" sz="1600" dirty="0">
                <a:latin typeface="Times New Roman" panose="02020603050405020304" pitchFamily="18" charset="0"/>
                <a:cs typeface="Times New Roman" panose="02020603050405020304" pitchFamily="18" charset="0"/>
              </a:rPr>
              <a:t> à </a:t>
            </a:r>
            <a:r>
              <a:rPr lang="en-CA" sz="1600" dirty="0" err="1">
                <a:latin typeface="Times New Roman" panose="02020603050405020304" pitchFamily="18" charset="0"/>
                <a:cs typeface="Times New Roman" panose="02020603050405020304" pitchFamily="18" charset="0"/>
              </a:rPr>
              <a:t>exiger</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ceci</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si</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ce</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n’est</a:t>
            </a:r>
            <a:r>
              <a:rPr lang="en-CA" sz="1600" dirty="0">
                <a:latin typeface="Times New Roman" panose="02020603050405020304" pitchFamily="18" charset="0"/>
                <a:cs typeface="Times New Roman" panose="02020603050405020304" pitchFamily="18" charset="0"/>
              </a:rPr>
              <a:t> pas déjà fait</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600" b="1" dirty="0">
                <a:latin typeface="Times New Roman" panose="02020603050405020304" pitchFamily="18" charset="0"/>
                <a:cs typeface="Times New Roman" panose="02020603050405020304" pitchFamily="18" charset="0"/>
              </a:rPr>
              <a:t>Si </a:t>
            </a:r>
            <a:r>
              <a:rPr lang="en-CA" sz="1600" b="1" dirty="0" err="1">
                <a:latin typeface="Times New Roman" panose="02020603050405020304" pitchFamily="18" charset="0"/>
                <a:cs typeface="Times New Roman" panose="02020603050405020304" pitchFamily="18" charset="0"/>
              </a:rPr>
              <a:t>contrevenu</a:t>
            </a:r>
            <a:r>
              <a:rPr lang="en-CA" sz="1600" b="1" dirty="0">
                <a:latin typeface="Times New Roman" panose="02020603050405020304" pitchFamily="18" charset="0"/>
                <a:cs typeface="Times New Roman" panose="02020603050405020304" pitchFamily="18" charset="0"/>
              </a:rPr>
              <a:t> à CCT</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Décision</a:t>
            </a:r>
            <a:r>
              <a:rPr lang="en-CA" sz="1600" dirty="0">
                <a:latin typeface="Times New Roman" panose="02020603050405020304" pitchFamily="18" charset="0"/>
                <a:cs typeface="Times New Roman" panose="02020603050405020304" pitchFamily="18" charset="0"/>
              </a:rPr>
              <a:t> de la </a:t>
            </a:r>
            <a:r>
              <a:rPr lang="en-CA" sz="1600" dirty="0" err="1">
                <a:latin typeface="Times New Roman" panose="02020603050405020304" pitchFamily="18" charset="0"/>
                <a:cs typeface="Times New Roman" panose="02020603050405020304" pitchFamily="18" charset="0"/>
              </a:rPr>
              <a:t>Cour</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d’appel</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fédérale</a:t>
            </a:r>
            <a:r>
              <a:rPr lang="en-CA" sz="1600" dirty="0">
                <a:latin typeface="Times New Roman" panose="02020603050405020304" pitchFamily="18" charset="0"/>
                <a:cs typeface="Times New Roman" panose="02020603050405020304" pitchFamily="18" charset="0"/>
              </a:rPr>
              <a:t> nous </a:t>
            </a:r>
            <a:r>
              <a:rPr lang="en-CA" sz="1600" dirty="0" err="1">
                <a:latin typeface="Times New Roman" panose="02020603050405020304" pitchFamily="18" charset="0"/>
                <a:cs typeface="Times New Roman" panose="02020603050405020304" pitchFamily="18" charset="0"/>
              </a:rPr>
              <a:t>dit</a:t>
            </a:r>
            <a:r>
              <a:rPr lang="en-CA" sz="1600" dirty="0">
                <a:latin typeface="Times New Roman" panose="02020603050405020304" pitchFamily="18" charset="0"/>
                <a:cs typeface="Times New Roman" panose="02020603050405020304" pitchFamily="18" charset="0"/>
              </a:rPr>
              <a:t> que </a:t>
            </a:r>
            <a:r>
              <a:rPr lang="en-CA" sz="1600" dirty="0" err="1">
                <a:latin typeface="Times New Roman" panose="02020603050405020304" pitchFamily="18" charset="0"/>
                <a:cs typeface="Times New Roman" panose="02020603050405020304" pitchFamily="18" charset="0"/>
              </a:rPr>
              <a:t>ce</a:t>
            </a:r>
            <a:r>
              <a:rPr lang="en-CA" sz="1600" dirty="0">
                <a:latin typeface="Times New Roman" panose="02020603050405020304" pitchFamily="18" charset="0"/>
                <a:cs typeface="Times New Roman" panose="02020603050405020304" pitchFamily="18" charset="0"/>
              </a:rPr>
              <a:t> </a:t>
            </a:r>
            <a:r>
              <a:rPr lang="en-CA" sz="1600" dirty="0" err="1">
                <a:latin typeface="Times New Roman" panose="02020603050405020304" pitchFamily="18" charset="0"/>
                <a:cs typeface="Times New Roman" panose="02020603050405020304" pitchFamily="18" charset="0"/>
              </a:rPr>
              <a:t>n’est</a:t>
            </a:r>
            <a:r>
              <a:rPr lang="en-CA" sz="1600" dirty="0">
                <a:latin typeface="Times New Roman" panose="02020603050405020304" pitchFamily="18" charset="0"/>
                <a:cs typeface="Times New Roman" panose="02020603050405020304" pitchFamily="18" charset="0"/>
              </a:rPr>
              <a:t> pas à </a:t>
            </a:r>
            <a:r>
              <a:rPr lang="en-CA" sz="1600" dirty="0" err="1">
                <a:latin typeface="Times New Roman" panose="02020603050405020304" pitchFamily="18" charset="0"/>
                <a:cs typeface="Times New Roman" panose="02020603050405020304" pitchFamily="18" charset="0"/>
              </a:rPr>
              <a:t>l’ER</a:t>
            </a:r>
            <a:r>
              <a:rPr lang="en-CA" sz="1600" dirty="0">
                <a:latin typeface="Times New Roman" panose="02020603050405020304" pitchFamily="18" charset="0"/>
                <a:cs typeface="Times New Roman" panose="02020603050405020304" pitchFamily="18" charset="0"/>
              </a:rPr>
              <a:t> de faire </a:t>
            </a:r>
            <a:r>
              <a:rPr lang="en-CA" sz="1600" dirty="0" err="1">
                <a:latin typeface="Times New Roman" panose="02020603050405020304" pitchFamily="18" charset="0"/>
                <a:cs typeface="Times New Roman" panose="02020603050405020304" pitchFamily="18" charset="0"/>
              </a:rPr>
              <a:t>cette</a:t>
            </a:r>
            <a:r>
              <a:rPr lang="en-CA" sz="1600" dirty="0">
                <a:latin typeface="Times New Roman" panose="02020603050405020304" pitchFamily="18" charset="0"/>
                <a:cs typeface="Times New Roman" panose="02020603050405020304" pitchFamily="18" charset="0"/>
              </a:rPr>
              <a:t> analyse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600" dirty="0">
              <a:latin typeface="Times New Roman" panose="02020603050405020304" pitchFamily="18" charset="0"/>
              <a:cs typeface="Times New Roman" panose="02020603050405020304" pitchFamily="18" charset="0"/>
            </a:endParaRPr>
          </a:p>
          <a:p>
            <a:endParaRPr lang="en-CA" sz="1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1251690F-D56E-406A-A1BB-E684F71A14A2}" type="slidenum">
              <a:rPr lang="en-CA" smtClean="0"/>
              <a:pPr/>
              <a:t>9</a:t>
            </a:fld>
            <a:endParaRPr lang="en-CA" dirty="0"/>
          </a:p>
        </p:txBody>
      </p:sp>
    </p:spTree>
    <p:extLst>
      <p:ext uri="{BB962C8B-B14F-4D97-AF65-F5344CB8AC3E}">
        <p14:creationId xmlns:p14="http://schemas.microsoft.com/office/powerpoint/2010/main" val="16363053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186A7E2D-C9F0-4D6F-AA34-4C5A002EE287}"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1686F42-0A43-4D8B-8C21-907E898A19D4}"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5EB119A-1E57-4D20-9F72-D839D79F50C8}"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FC4C2EB1-8DED-4957-983C-2C6EBCBCF7EC}" type="slidenum">
              <a:rPr lang="en-US" smtClean="0"/>
              <a:pPr>
                <a:defRPr/>
              </a:pPr>
              <a:t>‹#›</a:t>
            </a:fld>
            <a:endParaRPr lang="en-US" dirty="0"/>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7BC07311-C6E0-4ECE-860D-0085AD23E56B}" type="slidenum">
              <a:rPr lang="en-US" smtClean="0"/>
              <a:pPr>
                <a:defRPr/>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968E0724-018A-4DF0-A491-0141F87BC2C4}" type="slidenum">
              <a:rPr lang="en-US" smtClean="0"/>
              <a:pPr>
                <a:defRPr/>
              </a:pPr>
              <a:t>‹#›</a:t>
            </a:fld>
            <a:endParaRPr lang="en-US" dirty="0"/>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80AF1846-4A8A-4FB2-B976-E23E230DDE18}"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ED13994C-A000-41BA-9558-8710E1C0AE79}" type="slidenum">
              <a:rPr lang="en-US" smtClean="0"/>
              <a:pPr>
                <a:defRPr/>
              </a:pPr>
              <a:t>‹#›</a:t>
            </a:fld>
            <a:endParaRPr lang="en-US" dirty="0"/>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B0B1A128-04B1-40A3-BD79-5B0F96DF2978}"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AB8C494C-7968-490D-849B-6DCC84D424A5}"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31BB8ABE-9213-4BF7-8ED9-C13F6694E331}" type="slidenum">
              <a:rPr lang="en-US" smtClean="0"/>
              <a:pPr>
                <a:defRPr/>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lt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lt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5F5C094F-EDB6-4834-874E-CE64F0F3197B}" type="slidenum">
              <a:rPr lang="en-US" altLang="en-US" smtClean="0"/>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4957" r:id="rId1"/>
    <p:sldLayoutId id="2147484958" r:id="rId2"/>
    <p:sldLayoutId id="2147484959" r:id="rId3"/>
    <p:sldLayoutId id="2147484960" r:id="rId4"/>
    <p:sldLayoutId id="2147484961" r:id="rId5"/>
    <p:sldLayoutId id="2147484962" r:id="rId6"/>
    <p:sldLayoutId id="2147484963" r:id="rId7"/>
    <p:sldLayoutId id="2147484964" r:id="rId8"/>
    <p:sldLayoutId id="2147484965" r:id="rId9"/>
    <p:sldLayoutId id="2147484966" r:id="rId10"/>
    <p:sldLayoutId id="21474849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4018" name="Rectangle 2"/>
          <p:cNvSpPr>
            <a:spLocks noGrp="1" noChangeArrowheads="1"/>
          </p:cNvSpPr>
          <p:nvPr>
            <p:ph type="ctrTitle"/>
          </p:nvPr>
        </p:nvSpPr>
        <p:spPr>
          <a:xfrm>
            <a:off x="304800" y="1872000"/>
            <a:ext cx="8534400" cy="2852400"/>
          </a:xfrm>
        </p:spPr>
        <p:txBody>
          <a:bodyPr>
            <a:normAutofit fontScale="90000"/>
          </a:bodyPr>
          <a:lstStyle/>
          <a:p>
            <a:pPr algn="ctr"/>
            <a:br>
              <a:rPr lang="fr-FR" sz="4000" b="1" dirty="0"/>
            </a:br>
            <a:br>
              <a:rPr lang="fr-FR" sz="4000" b="1" dirty="0"/>
            </a:br>
            <a:br>
              <a:rPr lang="fr-FR" sz="4000" b="1" dirty="0"/>
            </a:br>
            <a:r>
              <a:rPr lang="fr-FR" sz="4000" dirty="0">
                <a:solidFill>
                  <a:srgbClr val="0000FF"/>
                </a:solidFill>
              </a:rPr>
              <a:t>Procédures en réponse à la violence en milieu de travail et le rôle des comités locaux de santé et de sécurité / représentant-e-s en matière de santé et de sécurité</a:t>
            </a:r>
            <a:endParaRPr lang="en-US" sz="4700" b="1" dirty="0">
              <a:solidFill>
                <a:srgbClr val="0000FF"/>
              </a:solidFill>
            </a:endParaRPr>
          </a:p>
        </p:txBody>
      </p:sp>
      <p:sp>
        <p:nvSpPr>
          <p:cNvPr id="214019" name="Rectangle 3"/>
          <p:cNvSpPr>
            <a:spLocks noGrp="1" noChangeArrowheads="1"/>
          </p:cNvSpPr>
          <p:nvPr>
            <p:ph type="subTitle" idx="1"/>
          </p:nvPr>
        </p:nvSpPr>
        <p:spPr>
          <a:xfrm>
            <a:off x="304800" y="5636029"/>
            <a:ext cx="8382000" cy="1219200"/>
          </a:xfrm>
        </p:spPr>
        <p:txBody>
          <a:bodyPr>
            <a:normAutofit fontScale="77500" lnSpcReduction="20000"/>
          </a:bodyPr>
          <a:lstStyle/>
          <a:p>
            <a:pPr eaLnBrk="1" hangingPunct="1"/>
            <a:endParaRPr lang="fr-CA" b="1" dirty="0"/>
          </a:p>
          <a:p>
            <a:pPr algn="l"/>
            <a:r>
              <a:rPr lang="fr-FR" sz="3600" b="1" dirty="0">
                <a:solidFill>
                  <a:schemeClr val="bg1"/>
                </a:solidFill>
              </a:rPr>
              <a:t>Conférence nationale sur la santé et la sécurité</a:t>
            </a:r>
          </a:p>
          <a:p>
            <a:pPr algn="l"/>
            <a:r>
              <a:rPr lang="fr-CA" sz="3600" b="1" dirty="0">
                <a:solidFill>
                  <a:schemeClr val="bg1"/>
                </a:solidFill>
              </a:rPr>
              <a:t>octobre 2018</a:t>
            </a:r>
          </a:p>
          <a:p>
            <a:pPr algn="l" eaLnBrk="1" hangingPunct="1"/>
            <a:endParaRPr lang="fr-CA" sz="3600" b="1" dirty="0">
              <a:solidFill>
                <a:schemeClr val="bg1"/>
              </a:solidFill>
            </a:endParaRPr>
          </a:p>
          <a:p>
            <a:pPr eaLnBrk="1" hangingPunct="1"/>
            <a:endParaRPr lang="fr-CA" b="1" dirty="0"/>
          </a:p>
        </p:txBody>
      </p:sp>
      <p:pic>
        <p:nvPicPr>
          <p:cNvPr id="16388" name="Picture 4"/>
          <p:cNvPicPr>
            <a:picLocks noChangeAspect="1" noChangeArrowheads="1"/>
          </p:cNvPicPr>
          <p:nvPr/>
        </p:nvPicPr>
        <p:blipFill>
          <a:blip r:embed="rId3" cstate="print"/>
          <a:srcRect l="-8984" r="-8984"/>
          <a:stretch>
            <a:fillRect/>
          </a:stretch>
        </p:blipFill>
        <p:spPr bwMode="auto">
          <a:xfrm>
            <a:off x="0" y="0"/>
            <a:ext cx="2590800" cy="1872000"/>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transition advTm="45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14018"/>
                                        </p:tgtEl>
                                        <p:attrNameLst>
                                          <p:attrName>style.visibility</p:attrName>
                                        </p:attrNameLst>
                                      </p:cBhvr>
                                      <p:to>
                                        <p:strVal val="visible"/>
                                      </p:to>
                                    </p:set>
                                    <p:anim calcmode="lin" valueType="num">
                                      <p:cBhvr>
                                        <p:cTn id="7" dur="1000" fill="hold"/>
                                        <p:tgtEl>
                                          <p:spTgt spid="214018"/>
                                        </p:tgtEl>
                                        <p:attrNameLst>
                                          <p:attrName>ppt_x</p:attrName>
                                        </p:attrNameLst>
                                      </p:cBhvr>
                                      <p:tavLst>
                                        <p:tav tm="0">
                                          <p:val>
                                            <p:strVal val="#ppt_x-.2"/>
                                          </p:val>
                                        </p:tav>
                                        <p:tav tm="100000">
                                          <p:val>
                                            <p:strVal val="#ppt_x"/>
                                          </p:val>
                                        </p:tav>
                                      </p:tavLst>
                                    </p:anim>
                                    <p:anim calcmode="lin" valueType="num">
                                      <p:cBhvr>
                                        <p:cTn id="8" dur="1000" fill="hold"/>
                                        <p:tgtEl>
                                          <p:spTgt spid="214018"/>
                                        </p:tgtEl>
                                        <p:attrNameLst>
                                          <p:attrName>ppt_y</p:attrName>
                                        </p:attrNameLst>
                                      </p:cBhvr>
                                      <p:tavLst>
                                        <p:tav tm="0">
                                          <p:val>
                                            <p:strVal val="#ppt_y"/>
                                          </p:val>
                                        </p:tav>
                                        <p:tav tm="100000">
                                          <p:val>
                                            <p:strVal val="#ppt_y"/>
                                          </p:val>
                                        </p:tav>
                                      </p:tavLst>
                                    </p:anim>
                                    <p:animEffect transition="in" filter="wipe(right)" prLst="gradientSize: 0.1">
                                      <p:cBhvr>
                                        <p:cTn id="9" dur="1000"/>
                                        <p:tgtEl>
                                          <p:spTgt spid="2140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1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pPr marL="109728" indent="0">
              <a:buNone/>
            </a:pPr>
            <a:r>
              <a:rPr lang="en-CA" sz="3200" b="1" dirty="0"/>
              <a:t>b. </a:t>
            </a:r>
            <a:r>
              <a:rPr lang="en-CA" sz="3200" b="1" dirty="0" err="1"/>
              <a:t>Signalement</a:t>
            </a:r>
            <a:r>
              <a:rPr lang="en-CA" sz="3200" b="1" dirty="0"/>
              <a:t> et consignation : </a:t>
            </a:r>
          </a:p>
          <a:p>
            <a:r>
              <a:rPr lang="en-CA" sz="3200" dirty="0"/>
              <a:t>La gestion </a:t>
            </a:r>
            <a:r>
              <a:rPr lang="fr-FR" sz="3200" dirty="0"/>
              <a:t>remplit un Rapport d’enquête de situation comportant des risques (T4009) hors ligne et, au besoin, l’Avis de l'employeur concernant un accident ou une maladie applicable</a:t>
            </a:r>
            <a:r>
              <a:rPr lang="en-CA" sz="3200" dirty="0"/>
              <a:t>.</a:t>
            </a: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FR" sz="3600" dirty="0">
                <a:solidFill>
                  <a:srgbClr val="C00000"/>
                </a:solidFill>
              </a:rPr>
              <a:t>Étape 2 – L’employeur tente de résoudre le problème</a:t>
            </a:r>
            <a:endParaRPr lang="en-CA" sz="3600" dirty="0">
              <a:solidFill>
                <a:srgbClr val="C00000"/>
              </a:solidFill>
            </a:endParaRP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3761520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pPr marL="109728" lvl="1" indent="0">
              <a:spcBef>
                <a:spcPts val="400"/>
              </a:spcBef>
              <a:buSzPct val="68000"/>
              <a:buNone/>
            </a:pPr>
            <a:r>
              <a:rPr lang="en-CA" sz="3000" b="1" dirty="0"/>
              <a:t>c. Rencontre avec </a:t>
            </a:r>
            <a:r>
              <a:rPr lang="en-CA" sz="3000" b="1" dirty="0" err="1"/>
              <a:t>l’employé</a:t>
            </a:r>
            <a:r>
              <a:rPr lang="en-CA" sz="3000" b="1" dirty="0"/>
              <a:t>(e) : </a:t>
            </a:r>
          </a:p>
          <a:p>
            <a:pPr marL="109728" lvl="1" indent="0">
              <a:spcBef>
                <a:spcPts val="400"/>
              </a:spcBef>
              <a:buSzPct val="68000"/>
              <a:buNone/>
            </a:pPr>
            <a:r>
              <a:rPr lang="en-CA" sz="3000" u="sng" dirty="0"/>
              <a:t>La gestion </a:t>
            </a:r>
            <a:r>
              <a:rPr lang="en-CA" sz="3000" u="sng" dirty="0" err="1"/>
              <a:t>doit</a:t>
            </a:r>
            <a:r>
              <a:rPr lang="en-CA" sz="3000" dirty="0"/>
              <a:t> :</a:t>
            </a:r>
          </a:p>
          <a:p>
            <a:pPr lvl="1"/>
            <a:r>
              <a:rPr lang="fr-FR" sz="3000" dirty="0"/>
              <a:t>informer l’employé(e) de toutes les mesures que la gestion a prises ou envisage prendre; </a:t>
            </a:r>
          </a:p>
          <a:p>
            <a:pPr lvl="1"/>
            <a:r>
              <a:rPr lang="fr-FR" sz="3000" dirty="0"/>
              <a:t>discuter des propositions de l’employé(e) pour résoudre la situation et confirmer si le problème a été résolu ou qu’il le sera.</a:t>
            </a:r>
          </a:p>
          <a:p>
            <a:pPr marL="393192" lvl="1" indent="0">
              <a:buNone/>
            </a:pPr>
            <a:endParaRPr lang="en-CA" sz="3200" dirty="0"/>
          </a:p>
          <a:p>
            <a:pPr lvl="1"/>
            <a:endParaRPr lang="en-CA" sz="2800" dirty="0"/>
          </a:p>
          <a:p>
            <a:pPr lvl="1"/>
            <a:endParaRPr lang="en-CA" sz="2800" dirty="0">
              <a:solidFill>
                <a:srgbClr val="FF0000"/>
              </a:solidFill>
            </a:endParaRP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FR" sz="3600" dirty="0">
                <a:solidFill>
                  <a:srgbClr val="C00000"/>
                </a:solidFill>
              </a:rPr>
              <a:t>Étape 2 – L’employeur tente de résoudre le problème</a:t>
            </a:r>
            <a:endParaRPr lang="en-CA" sz="3600" dirty="0">
              <a:solidFill>
                <a:srgbClr val="C00000"/>
              </a:solidFill>
            </a:endParaRP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1490470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a:xfrm>
            <a:off x="457200" y="1481328"/>
            <a:ext cx="8229600" cy="4614672"/>
          </a:xfrm>
        </p:spPr>
        <p:txBody>
          <a:bodyPr>
            <a:normAutofit fontScale="92500" lnSpcReduction="10000"/>
          </a:bodyPr>
          <a:lstStyle/>
          <a:p>
            <a:r>
              <a:rPr lang="fr-FR" sz="3000" dirty="0"/>
              <a:t>Si le problème est ou sera résolu :</a:t>
            </a:r>
          </a:p>
          <a:p>
            <a:pPr lvl="1"/>
            <a:r>
              <a:rPr lang="fr-FR" sz="3000" dirty="0"/>
              <a:t>la gestion communique au comité/représentant(e) SST les mesures préventives actuelles prises, ainsi que le plan de mise en œuvre proposé pour les mesures supplémentaires;</a:t>
            </a:r>
          </a:p>
          <a:p>
            <a:pPr lvl="1"/>
            <a:r>
              <a:rPr lang="fr-FR" sz="3000" dirty="0"/>
              <a:t>passe à </a:t>
            </a:r>
            <a:r>
              <a:rPr lang="fr-FR" sz="3000" u="sng" dirty="0"/>
              <a:t>l’Étape 4 – Rétablir le milieu de travail</a:t>
            </a:r>
            <a:r>
              <a:rPr lang="fr-FR" sz="3000" dirty="0"/>
              <a:t>.</a:t>
            </a:r>
          </a:p>
          <a:p>
            <a:pPr marL="365760" lvl="1" indent="-256032">
              <a:spcBef>
                <a:spcPts val="400"/>
              </a:spcBef>
              <a:buSzPct val="68000"/>
              <a:buFont typeface="Wingdings 3"/>
              <a:buChar char=""/>
            </a:pPr>
            <a:r>
              <a:rPr lang="fr-FR" sz="3000" dirty="0"/>
              <a:t>Si l’employé(e) croit que le problème n’est pas résolu, la gestion passe à </a:t>
            </a:r>
            <a:r>
              <a:rPr lang="fr-FR" sz="3000" u="sng" dirty="0"/>
              <a:t>l’Étape 3 – L’enquête de la personne compétente</a:t>
            </a:r>
            <a:r>
              <a:rPr lang="en-CA" sz="3000" dirty="0"/>
              <a:t>. </a:t>
            </a:r>
          </a:p>
          <a:p>
            <a:pPr marL="365760" lvl="1" indent="-256032">
              <a:spcBef>
                <a:spcPts val="400"/>
              </a:spcBef>
              <a:buSzPct val="68000"/>
              <a:buFont typeface="Wingdings 3"/>
              <a:buChar char=""/>
            </a:pPr>
            <a:endParaRPr lang="en-CA" sz="3000" dirty="0"/>
          </a:p>
          <a:p>
            <a:endParaRPr lang="en-CA" sz="2800" dirty="0"/>
          </a:p>
          <a:p>
            <a:pPr lvl="1"/>
            <a:endParaRPr lang="en-CA" sz="2800" dirty="0"/>
          </a:p>
          <a:p>
            <a:pPr lvl="1"/>
            <a:endParaRPr lang="en-CA" sz="2800" dirty="0">
              <a:solidFill>
                <a:srgbClr val="FF0000"/>
              </a:solidFill>
            </a:endParaRP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FR" sz="3600" dirty="0">
                <a:solidFill>
                  <a:srgbClr val="C00000"/>
                </a:solidFill>
              </a:rPr>
              <a:t>Étape 2 – L’employeur tente de résoudre le problème</a:t>
            </a:r>
            <a:endParaRPr lang="en-CA" sz="3600" dirty="0">
              <a:solidFill>
                <a:srgbClr val="C00000"/>
              </a:solidFill>
            </a:endParaRP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2037228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fontScale="92500" lnSpcReduction="20000"/>
          </a:bodyPr>
          <a:lstStyle/>
          <a:p>
            <a:r>
              <a:rPr lang="fr-CA" sz="3600" dirty="0"/>
              <a:t>Une fois le T4009 reçu par le comité SST, confirmer réception à la prochaine réunion pour les fins du procès verbal</a:t>
            </a:r>
          </a:p>
          <a:p>
            <a:r>
              <a:rPr lang="fr-CA" sz="3600" dirty="0"/>
              <a:t>Si les parties réussissent à résoudre la situation à l’informel, obtenir une copie des mesures préventives actuelles prises + plan de mise en œuvre pour les mesures additionnelles</a:t>
            </a: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FR" sz="3600" dirty="0">
                <a:solidFill>
                  <a:srgbClr val="C00000"/>
                </a:solidFill>
              </a:rPr>
              <a:t>Étape 2 – VOS RESPONSABILITÉS </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1732812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r>
              <a:rPr lang="fr-CA" sz="3300" dirty="0"/>
              <a:t>Proposer des mesures additionnelles </a:t>
            </a:r>
          </a:p>
          <a:p>
            <a:r>
              <a:rPr lang="fr-CA" sz="3300" dirty="0"/>
              <a:t>Assurer le respect du délai de 90 jours pour la mise en œuvre </a:t>
            </a:r>
          </a:p>
          <a:p>
            <a:r>
              <a:rPr lang="fr-CA" sz="3300" dirty="0"/>
              <a:t>Exiger des mises à jour de la gestion</a:t>
            </a:r>
          </a:p>
          <a:p>
            <a:endParaRPr lang="fr-CA" sz="3600" dirty="0"/>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FR" sz="3600" dirty="0">
                <a:solidFill>
                  <a:srgbClr val="C00000"/>
                </a:solidFill>
              </a:rPr>
              <a:t>Étape 2 – VOS RESPONSABILITÉS </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29958470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fontScale="85000" lnSpcReduction="20000"/>
          </a:bodyPr>
          <a:lstStyle/>
          <a:p>
            <a:r>
              <a:rPr lang="fr-FR" sz="3200" dirty="0"/>
              <a:t>Une personne compétente sera nommée pour mener une enquête officielle sur l’incident</a:t>
            </a:r>
            <a:r>
              <a:rPr lang="en-CA" sz="3200" dirty="0"/>
              <a:t> et </a:t>
            </a:r>
            <a:r>
              <a:rPr lang="en-CA" sz="3200" dirty="0" err="1"/>
              <a:t>rédiger</a:t>
            </a:r>
            <a:r>
              <a:rPr lang="en-CA" sz="3200" dirty="0"/>
              <a:t> un rapport : </a:t>
            </a:r>
            <a:r>
              <a:rPr lang="en-CA" sz="3200" dirty="0" err="1"/>
              <a:t>faits</a:t>
            </a:r>
            <a:r>
              <a:rPr lang="en-CA" sz="3200" dirty="0"/>
              <a:t>, analyse, conclusion et recommendations (</a:t>
            </a:r>
            <a:r>
              <a:rPr lang="en-CA" sz="3200" dirty="0" err="1"/>
              <a:t>mesures</a:t>
            </a:r>
            <a:r>
              <a:rPr lang="en-CA" sz="3200" dirty="0"/>
              <a:t> preventives), au </a:t>
            </a:r>
            <a:r>
              <a:rPr lang="en-CA" sz="3200" dirty="0" err="1"/>
              <a:t>besoin</a:t>
            </a:r>
            <a:r>
              <a:rPr lang="en-CA" sz="3200" dirty="0"/>
              <a:t>;</a:t>
            </a:r>
          </a:p>
          <a:p>
            <a:r>
              <a:rPr lang="fr-FR" sz="3200" dirty="0"/>
              <a:t>Une fois le rapport reçu, la gestion doit : </a:t>
            </a:r>
          </a:p>
          <a:p>
            <a:pPr lvl="1"/>
            <a:r>
              <a:rPr lang="fr-FR" sz="3100" dirty="0"/>
              <a:t>mettre en œuvre les mesures préventives qui pourraient être nécessaires immédiatement ou toute autre mesure déterminée par la gestion, au plus tard 90 jours après que celles-ci aient été déterminées; </a:t>
            </a:r>
          </a:p>
          <a:p>
            <a:pPr lvl="1"/>
            <a:r>
              <a:rPr lang="fr-FR" sz="3100" dirty="0"/>
              <a:t>partager une copie du rapport avec les parties et le comité/représentant(e) SST.</a:t>
            </a:r>
          </a:p>
          <a:p>
            <a:endParaRPr lang="en-CA" sz="3200" dirty="0"/>
          </a:p>
          <a:p>
            <a:pPr marL="393192" lvl="1" indent="0">
              <a:buNone/>
            </a:pPr>
            <a:endParaRPr lang="en-CA" sz="2800" dirty="0"/>
          </a:p>
          <a:p>
            <a:pPr lvl="1"/>
            <a:endParaRPr lang="en-CA" sz="2800" dirty="0"/>
          </a:p>
          <a:p>
            <a:pPr lvl="1"/>
            <a:endParaRPr lang="en-CA" sz="2800" dirty="0">
              <a:solidFill>
                <a:srgbClr val="FF0000"/>
              </a:solidFill>
            </a:endParaRP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FR" sz="3600" dirty="0">
                <a:solidFill>
                  <a:srgbClr val="C00000"/>
                </a:solidFill>
              </a:rPr>
              <a:t>Étape 3 – L’enquête de la personne compétente</a:t>
            </a:r>
            <a:endParaRPr lang="en-CA" sz="3600" dirty="0">
              <a:solidFill>
                <a:srgbClr val="C00000"/>
              </a:solidFill>
            </a:endParaRP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5478787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r>
              <a:rPr lang="fr-CA" sz="3300" dirty="0"/>
              <a:t>Une fois le rapport de la personne compétente reçu, le réviser et résumer les discussions dans le procès verbal :</a:t>
            </a:r>
          </a:p>
          <a:p>
            <a:pPr lvl="1"/>
            <a:r>
              <a:rPr lang="fr-CA" sz="2900" dirty="0"/>
              <a:t>les parties/témoins ont tous été interviewés ?</a:t>
            </a:r>
          </a:p>
          <a:p>
            <a:pPr lvl="1"/>
            <a:r>
              <a:rPr lang="fr-CA" sz="2900" dirty="0"/>
              <a:t>L’analyse est claire ?</a:t>
            </a:r>
          </a:p>
          <a:p>
            <a:pPr lvl="1"/>
            <a:r>
              <a:rPr lang="fr-CA" sz="2900" dirty="0"/>
              <a:t>La conclusion est fondée sur les faits et l’analyse ?</a:t>
            </a: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FR" sz="3600" dirty="0">
                <a:solidFill>
                  <a:srgbClr val="C00000"/>
                </a:solidFill>
              </a:rPr>
              <a:t>Étape 3 – VOS RESPONSABILITÉS </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845638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fontScale="92500"/>
          </a:bodyPr>
          <a:lstStyle/>
          <a:p>
            <a:r>
              <a:rPr lang="fr-CA" sz="3600" dirty="0"/>
              <a:t>Réviser les recommandations faites dans le rapport, le cas échéant, et évaluer l’applicabilité de celles-ci</a:t>
            </a:r>
          </a:p>
          <a:p>
            <a:r>
              <a:rPr lang="fr-CA" sz="3600" dirty="0"/>
              <a:t>Proposer des mesures préventives additionnelles </a:t>
            </a:r>
          </a:p>
          <a:p>
            <a:r>
              <a:rPr lang="fr-CA" sz="3600" dirty="0"/>
              <a:t>Assurer le respect du délai de 90 jours pour la mise en œuvre </a:t>
            </a:r>
          </a:p>
          <a:p>
            <a:r>
              <a:rPr lang="fr-CA" sz="3600" dirty="0"/>
              <a:t>Exiger des mises à jour de la gestion</a:t>
            </a:r>
          </a:p>
          <a:p>
            <a:endParaRPr lang="fr-CA" sz="3600" dirty="0"/>
          </a:p>
          <a:p>
            <a:endParaRPr lang="fr-CA" sz="3600" dirty="0"/>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FR" sz="3600" dirty="0">
                <a:solidFill>
                  <a:srgbClr val="C00000"/>
                </a:solidFill>
              </a:rPr>
              <a:t>Étape 3 – VOS RESPONSABILITÉS </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14421476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a:xfrm>
            <a:off x="457200" y="1481328"/>
            <a:ext cx="8229600" cy="4614672"/>
          </a:xfrm>
        </p:spPr>
        <p:txBody>
          <a:bodyPr>
            <a:normAutofit/>
          </a:bodyPr>
          <a:lstStyle/>
          <a:p>
            <a:pPr marL="365760" lvl="1" indent="-256032">
              <a:lnSpc>
                <a:spcPct val="70000"/>
              </a:lnSpc>
              <a:spcBef>
                <a:spcPts val="400"/>
              </a:spcBef>
              <a:buSzPct val="68000"/>
              <a:buFont typeface="Wingdings 3"/>
              <a:buChar char=""/>
            </a:pPr>
            <a:r>
              <a:rPr lang="fr-FR" sz="3000" dirty="0"/>
              <a:t>À la suite d’une situation réelle ou alléguée de violence en milieu de travail</a:t>
            </a:r>
            <a:r>
              <a:rPr lang="en-CA" sz="3000" dirty="0"/>
              <a:t>, la </a:t>
            </a:r>
            <a:r>
              <a:rPr lang="en-CA" sz="3000" dirty="0" err="1"/>
              <a:t>gestion</a:t>
            </a:r>
            <a:r>
              <a:rPr lang="en-CA" sz="3000" dirty="0"/>
              <a:t> </a:t>
            </a:r>
            <a:r>
              <a:rPr lang="en-CA" sz="3000" dirty="0" err="1"/>
              <a:t>s’assure</a:t>
            </a:r>
            <a:r>
              <a:rPr lang="en-CA" sz="3000" dirty="0"/>
              <a:t> :</a:t>
            </a:r>
          </a:p>
          <a:p>
            <a:pPr marL="365760" lvl="1" indent="-256032">
              <a:lnSpc>
                <a:spcPct val="70000"/>
              </a:lnSpc>
              <a:spcBef>
                <a:spcPts val="400"/>
              </a:spcBef>
              <a:buSzPct val="68000"/>
              <a:buFont typeface="Wingdings 3"/>
              <a:buChar char=""/>
            </a:pPr>
            <a:endParaRPr lang="en-CA" sz="3000" dirty="0"/>
          </a:p>
          <a:p>
            <a:pPr lvl="1">
              <a:lnSpc>
                <a:spcPct val="80000"/>
              </a:lnSpc>
              <a:buSzPct val="68000"/>
            </a:pPr>
            <a:r>
              <a:rPr lang="fr-FR" sz="2800" dirty="0"/>
              <a:t>d’établir ou de rétablir des relations de travail positives;</a:t>
            </a:r>
          </a:p>
          <a:p>
            <a:pPr lvl="1">
              <a:lnSpc>
                <a:spcPct val="80000"/>
              </a:lnSpc>
              <a:buSzPct val="68000"/>
            </a:pPr>
            <a:r>
              <a:rPr lang="fr-FR" sz="2800" dirty="0"/>
              <a:t>d’offrir aux parties les services offerts par le PAE et le Programme de résolution informelle de conflits afin de rebâtir un environnement de travail sain.</a:t>
            </a:r>
          </a:p>
          <a:p>
            <a:pPr lvl="1">
              <a:lnSpc>
                <a:spcPct val="80000"/>
              </a:lnSpc>
              <a:buSzPct val="68000"/>
            </a:pPr>
            <a:endParaRPr lang="fr-FR" sz="2800" dirty="0"/>
          </a:p>
          <a:p>
            <a:pPr lvl="1"/>
            <a:endParaRPr lang="en-CA" sz="2800" dirty="0">
              <a:solidFill>
                <a:srgbClr val="FF0000"/>
              </a:solidFill>
            </a:endParaRP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FR" sz="3600" dirty="0">
                <a:solidFill>
                  <a:srgbClr val="C00000"/>
                </a:solidFill>
              </a:rPr>
              <a:t>Étape 4 – Rétablir le milieu de travail</a:t>
            </a:r>
            <a:endParaRPr lang="en-CA" sz="3600" dirty="0">
              <a:solidFill>
                <a:srgbClr val="C00000"/>
              </a:solidFill>
            </a:endParaRP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1780692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r>
              <a:rPr lang="fr-CA" sz="3300" dirty="0"/>
              <a:t>Ne pas retirer le point de l’ordre du jour jusqu’à ce que toutes les mesures préventives soient mises en œuvre </a:t>
            </a: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FR" sz="3600" dirty="0">
                <a:solidFill>
                  <a:srgbClr val="C00000"/>
                </a:solidFill>
              </a:rPr>
              <a:t>Étape 4 – VOS RESPONSABILITÉS </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2362217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fontScale="92500"/>
          </a:bodyPr>
          <a:lstStyle/>
          <a:p>
            <a:r>
              <a:rPr lang="fr-FR" sz="3200" dirty="0"/>
              <a:t>La partie XX du Règlement canadien sur la santé et la sécurité au travail (</a:t>
            </a:r>
            <a:r>
              <a:rPr lang="fr-FR" sz="3200" i="1" dirty="0"/>
              <a:t>Code canadien du travail</a:t>
            </a:r>
            <a:r>
              <a:rPr lang="fr-FR" sz="3200" dirty="0"/>
              <a:t>), intitulée Prévention de la violence dans le lieu de travail (Règ. XX), stipule que l’ARC doit élaborer des procédures en réaction à la violence sur le lieu de travail (article 20.8 (1)). </a:t>
            </a:r>
          </a:p>
          <a:p>
            <a:r>
              <a:rPr lang="en-CA" sz="3200" dirty="0"/>
              <a:t>Ces </a:t>
            </a:r>
            <a:r>
              <a:rPr lang="en-CA" sz="3200" dirty="0" err="1"/>
              <a:t>Procédures</a:t>
            </a:r>
            <a:r>
              <a:rPr lang="en-CA" sz="3200" dirty="0"/>
              <a:t> </a:t>
            </a:r>
            <a:r>
              <a:rPr lang="en-CA" sz="3200" dirty="0" err="1"/>
              <a:t>sont</a:t>
            </a:r>
            <a:r>
              <a:rPr lang="en-CA" sz="3200" dirty="0"/>
              <a:t> </a:t>
            </a:r>
            <a:r>
              <a:rPr lang="en-CA" sz="3200" dirty="0" err="1"/>
              <a:t>affichées</a:t>
            </a:r>
            <a:r>
              <a:rPr lang="en-CA" sz="3200" dirty="0"/>
              <a:t> dans </a:t>
            </a:r>
            <a:r>
              <a:rPr lang="en-CA" sz="3200" dirty="0" err="1"/>
              <a:t>InfoZone</a:t>
            </a:r>
            <a:r>
              <a:rPr lang="en-CA" sz="3200" dirty="0"/>
              <a:t> </a:t>
            </a:r>
            <a:r>
              <a:rPr lang="en-CA" sz="3200" dirty="0" err="1"/>
              <a:t>depuis</a:t>
            </a:r>
            <a:r>
              <a:rPr lang="en-CA" sz="3200" dirty="0"/>
              <a:t> le 6 mars 2018.</a:t>
            </a: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rmAutofit/>
          </a:bodyPr>
          <a:lstStyle/>
          <a:p>
            <a:r>
              <a:rPr lang="fr-CA" dirty="0">
                <a:solidFill>
                  <a:srgbClr val="C00000"/>
                </a:solidFill>
              </a:rPr>
              <a:t>Contexte</a:t>
            </a:r>
            <a:endParaRPr lang="en-CA" dirty="0"/>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47021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724400"/>
          </a:xfrm>
        </p:spPr>
        <p:txBody>
          <a:bodyPr>
            <a:normAutofit/>
          </a:bodyPr>
          <a:lstStyle/>
          <a:p>
            <a:pPr marL="393192" lvl="1" indent="0">
              <a:buNone/>
            </a:pPr>
            <a:endParaRPr lang="fr-CA" sz="2800" dirty="0">
              <a:solidFill>
                <a:srgbClr val="FF0000"/>
              </a:solidFill>
            </a:endParaRPr>
          </a:p>
          <a:p>
            <a:pPr marL="393192" lvl="1" indent="0">
              <a:buNone/>
            </a:pPr>
            <a:endParaRPr lang="fr-CA" sz="2800" dirty="0">
              <a:solidFill>
                <a:srgbClr val="FF0000"/>
              </a:solidFill>
            </a:endParaRPr>
          </a:p>
          <a:p>
            <a:pPr marL="393192" lvl="1" indent="0">
              <a:buNone/>
            </a:pPr>
            <a:endParaRPr lang="fr-CA" sz="2800" dirty="0">
              <a:solidFill>
                <a:srgbClr val="FF0000"/>
              </a:solidFill>
            </a:endParaRPr>
          </a:p>
          <a:p>
            <a:pPr lvl="1">
              <a:buFontTx/>
              <a:buChar char="-"/>
            </a:pPr>
            <a:endParaRPr lang="fr-CA" sz="2800" dirty="0">
              <a:solidFill>
                <a:srgbClr val="FF0000"/>
              </a:solidFill>
            </a:endParaRPr>
          </a:p>
        </p:txBody>
      </p:sp>
      <p:sp>
        <p:nvSpPr>
          <p:cNvPr id="3" name="Title 2"/>
          <p:cNvSpPr>
            <a:spLocks noGrp="1"/>
          </p:cNvSpPr>
          <p:nvPr>
            <p:ph type="title"/>
          </p:nvPr>
        </p:nvSpPr>
        <p:spPr/>
        <p:txBody>
          <a:bodyPr>
            <a:noAutofit/>
          </a:bodyPr>
          <a:lstStyle/>
          <a:p>
            <a:r>
              <a:rPr lang="fr-CA" sz="3600" dirty="0">
                <a:solidFill>
                  <a:srgbClr val="C00000"/>
                </a:solidFill>
              </a:rPr>
              <a:t>QUESTIONS ?</a:t>
            </a:r>
            <a:endParaRPr lang="en-CA" sz="3600" dirty="0">
              <a:solidFill>
                <a:srgbClr val="C00000"/>
              </a:solidFill>
            </a:endParaRPr>
          </a:p>
        </p:txBody>
      </p:sp>
      <p:pic>
        <p:nvPicPr>
          <p:cNvPr id="4" name="Picture 3"/>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pic>
        <p:nvPicPr>
          <p:cNvPr id="5" name="Content Placeholder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3800" y="2678145"/>
            <a:ext cx="2665927" cy="3417855"/>
          </a:xfrm>
          <a:prstGeom prst="rect">
            <a:avLst/>
          </a:prstGeom>
        </p:spPr>
      </p:pic>
    </p:spTree>
    <p:extLst>
      <p:ext uri="{BB962C8B-B14F-4D97-AF65-F5344CB8AC3E}">
        <p14:creationId xmlns:p14="http://schemas.microsoft.com/office/powerpoint/2010/main" val="3494049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r>
              <a:rPr lang="en-CA" sz="3200" dirty="0" err="1"/>
              <a:t>L’élaboration</a:t>
            </a:r>
            <a:r>
              <a:rPr lang="en-CA" sz="3200" dirty="0"/>
              <a:t> </a:t>
            </a:r>
            <a:r>
              <a:rPr lang="en-CA" sz="3200" dirty="0" err="1"/>
              <a:t>d’une</a:t>
            </a:r>
            <a:r>
              <a:rPr lang="en-CA" sz="3200" dirty="0"/>
              <a:t> </a:t>
            </a:r>
            <a:r>
              <a:rPr lang="en-CA" sz="3200" dirty="0" err="1"/>
              <a:t>série</a:t>
            </a:r>
            <a:r>
              <a:rPr lang="en-CA" sz="3200" dirty="0"/>
              <a:t> de documents </a:t>
            </a:r>
            <a:r>
              <a:rPr lang="en-CA" sz="3200" dirty="0" err="1"/>
              <a:t>liés</a:t>
            </a:r>
            <a:r>
              <a:rPr lang="en-CA" sz="3200" dirty="0"/>
              <a:t> aux </a:t>
            </a:r>
            <a:r>
              <a:rPr lang="en-CA" sz="3200" dirty="0" err="1"/>
              <a:t>Procédures</a:t>
            </a:r>
            <a:r>
              <a:rPr lang="en-CA" sz="3200" dirty="0"/>
              <a:t>, y </a:t>
            </a:r>
            <a:r>
              <a:rPr lang="en-CA" sz="3200" dirty="0" err="1"/>
              <a:t>compris</a:t>
            </a:r>
            <a:r>
              <a:rPr lang="en-CA" sz="3200" dirty="0"/>
              <a:t> </a:t>
            </a:r>
            <a:r>
              <a:rPr lang="en-CA" sz="3200" dirty="0" err="1"/>
              <a:t>une</a:t>
            </a:r>
            <a:r>
              <a:rPr lang="en-CA" sz="3200" dirty="0"/>
              <a:t> </a:t>
            </a:r>
            <a:r>
              <a:rPr lang="en-CA" sz="3200" dirty="0" err="1"/>
              <a:t>formule</a:t>
            </a:r>
            <a:r>
              <a:rPr lang="en-CA" sz="3200" dirty="0"/>
              <a:t> de </a:t>
            </a:r>
            <a:r>
              <a:rPr lang="en-CA" sz="3200" dirty="0" err="1"/>
              <a:t>plainte</a:t>
            </a:r>
            <a:endParaRPr lang="en-CA" sz="3200" dirty="0"/>
          </a:p>
          <a:p>
            <a:r>
              <a:rPr lang="en-CA" sz="3200" dirty="0"/>
              <a:t>La </a:t>
            </a:r>
            <a:r>
              <a:rPr lang="en-CA" sz="3200" dirty="0" err="1"/>
              <a:t>création</a:t>
            </a:r>
            <a:r>
              <a:rPr lang="en-CA" sz="3200" dirty="0"/>
              <a:t> </a:t>
            </a:r>
            <a:r>
              <a:rPr lang="en-CA" sz="3200" dirty="0" err="1"/>
              <a:t>d’une</a:t>
            </a:r>
            <a:r>
              <a:rPr lang="en-CA" sz="3200" dirty="0"/>
              <a:t> </a:t>
            </a:r>
            <a:r>
              <a:rPr lang="en-CA" sz="3200" dirty="0" err="1"/>
              <a:t>liste</a:t>
            </a:r>
            <a:r>
              <a:rPr lang="en-CA" sz="3200" dirty="0"/>
              <a:t> de </a:t>
            </a:r>
            <a:r>
              <a:rPr lang="en-CA" sz="3200" dirty="0" err="1"/>
              <a:t>personnes</a:t>
            </a:r>
            <a:r>
              <a:rPr lang="en-CA" sz="3200" dirty="0"/>
              <a:t> </a:t>
            </a:r>
            <a:r>
              <a:rPr lang="en-CA" sz="3200" dirty="0" err="1"/>
              <a:t>compétentes</a:t>
            </a:r>
            <a:r>
              <a:rPr lang="en-CA" sz="3200" dirty="0"/>
              <a:t> </a:t>
            </a:r>
          </a:p>
          <a:p>
            <a:r>
              <a:rPr lang="en-CA" sz="3200" dirty="0" err="1"/>
              <a:t>L’impact</a:t>
            </a:r>
            <a:r>
              <a:rPr lang="en-CA" sz="3200" dirty="0"/>
              <a:t> du </a:t>
            </a:r>
            <a:r>
              <a:rPr lang="en-CA" sz="3200" dirty="0" err="1"/>
              <a:t>projet</a:t>
            </a:r>
            <a:r>
              <a:rPr lang="en-CA" sz="3200" dirty="0"/>
              <a:t> de </a:t>
            </a:r>
            <a:r>
              <a:rPr lang="en-CA" sz="3200" dirty="0" err="1"/>
              <a:t>loi</a:t>
            </a:r>
            <a:r>
              <a:rPr lang="en-CA" sz="3200" dirty="0"/>
              <a:t> C-65 ?</a:t>
            </a: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rmAutofit/>
          </a:bodyPr>
          <a:lstStyle/>
          <a:p>
            <a:r>
              <a:rPr lang="fr-CA" dirty="0">
                <a:solidFill>
                  <a:srgbClr val="C00000"/>
                </a:solidFill>
              </a:rPr>
              <a:t>Mise à jour</a:t>
            </a:r>
            <a:endParaRPr lang="en-CA" dirty="0"/>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4"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159224616"/>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lnSpcReduction="10000"/>
          </a:bodyPr>
          <a:lstStyle/>
          <a:p>
            <a:r>
              <a:rPr lang="fr-FR" sz="3200" dirty="0"/>
              <a:t>Visent à déterminer les modifications ou les « mesures préventives » requises sur le plan organisationnel pour réduire les risques de violence en milieu de travail; </a:t>
            </a:r>
            <a:endParaRPr lang="fr-CA" sz="3200" dirty="0"/>
          </a:p>
          <a:p>
            <a:r>
              <a:rPr lang="en-CA" sz="3200" dirty="0" err="1"/>
              <a:t>Exemples</a:t>
            </a:r>
            <a:r>
              <a:rPr lang="en-CA" sz="3200" dirty="0"/>
              <a:t> : </a:t>
            </a:r>
            <a:r>
              <a:rPr lang="fr-FR" sz="3200" dirty="0"/>
              <a:t>des modifications aux politiques, aux règles, aux pratiques de travail, à la formation et aux protocoles de communication</a:t>
            </a:r>
            <a:r>
              <a:rPr lang="en-CA" sz="3200" dirty="0"/>
              <a:t>;</a:t>
            </a:r>
            <a:endParaRPr lang="fr-CA" sz="3200" dirty="0"/>
          </a:p>
          <a:p>
            <a:pPr marL="109728" indent="0">
              <a:buNone/>
            </a:pPr>
            <a:endParaRPr lang="en-CA" sz="3200" dirty="0"/>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CA" sz="3600" dirty="0">
                <a:solidFill>
                  <a:srgbClr val="C00000"/>
                </a:solidFill>
              </a:rPr>
              <a:t>Quel est le but des Procédures ?</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2541748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r>
              <a:rPr lang="fr-FR" sz="3000" dirty="0"/>
              <a:t>Pas axées sur la confrontation;</a:t>
            </a:r>
          </a:p>
          <a:p>
            <a:r>
              <a:rPr lang="fr-FR" sz="3000" dirty="0"/>
              <a:t>Ne visent pas à formuler des reproches, à corriger le comportement des employés ou à remplacer les options de recours offertes à ceux-ci. </a:t>
            </a:r>
            <a:endParaRPr lang="en-CA" sz="3000" dirty="0"/>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CA" sz="3600" dirty="0">
                <a:solidFill>
                  <a:srgbClr val="C00000"/>
                </a:solidFill>
              </a:rPr>
              <a:t>Quel est le but des Procédures ?</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3235821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fontScale="85000" lnSpcReduction="10000"/>
          </a:bodyPr>
          <a:lstStyle/>
          <a:p>
            <a:endParaRPr lang="fr-FR" sz="3200" dirty="0"/>
          </a:p>
          <a:p>
            <a:r>
              <a:rPr lang="fr-FR" sz="3500" dirty="0"/>
              <a:t>Étape 1 – Évaluer les risques immédiats pour la santé et la sécurité des employés</a:t>
            </a:r>
          </a:p>
          <a:p>
            <a:r>
              <a:rPr lang="fr-FR" sz="3500" dirty="0"/>
              <a:t>Étape 2 – L’employeur tente de résoudre le problème</a:t>
            </a:r>
          </a:p>
          <a:p>
            <a:r>
              <a:rPr lang="fr-FR" sz="3500" dirty="0"/>
              <a:t>Étape 3 – L’enquête de la personne compétente*</a:t>
            </a:r>
          </a:p>
          <a:p>
            <a:r>
              <a:rPr lang="fr-FR" sz="3500" dirty="0"/>
              <a:t>Étape 4 – Rétablir le milieu de travail</a:t>
            </a:r>
          </a:p>
          <a:p>
            <a:pPr marL="109728" indent="0">
              <a:buNone/>
            </a:pPr>
            <a:r>
              <a:rPr lang="fr-FR" sz="2400" b="1" i="1" dirty="0"/>
              <a:t>*Notez qu’il est possible que l’étape 3 ne soit pas nécessaire si l’employeur réussit à résoudre le problème à l’étape 2.</a:t>
            </a:r>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CA" sz="3200" dirty="0">
                <a:solidFill>
                  <a:srgbClr val="C00000"/>
                </a:solidFill>
              </a:rPr>
              <a:t>Les Procédures : un processus à quatre étapes</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511736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fontScale="85000" lnSpcReduction="20000"/>
          </a:bodyPr>
          <a:lstStyle/>
          <a:p>
            <a:r>
              <a:rPr lang="en-CA" sz="3200" dirty="0"/>
              <a:t>Les </a:t>
            </a:r>
            <a:r>
              <a:rPr lang="en-CA" sz="3200" dirty="0" err="1"/>
              <a:t>employés</a:t>
            </a:r>
            <a:r>
              <a:rPr lang="en-CA" sz="3200" dirty="0"/>
              <a:t> </a:t>
            </a:r>
            <a:r>
              <a:rPr lang="en-CA" sz="3200" dirty="0" err="1"/>
              <a:t>doivent</a:t>
            </a:r>
            <a:r>
              <a:rPr lang="en-CA" sz="3200" dirty="0"/>
              <a:t> signaler tout incident de violence </a:t>
            </a:r>
            <a:r>
              <a:rPr lang="en-CA" sz="3200" dirty="0" err="1"/>
              <a:t>en</a:t>
            </a:r>
            <a:r>
              <a:rPr lang="en-CA" sz="3200" dirty="0"/>
              <a:t> milieu de travail </a:t>
            </a:r>
            <a:r>
              <a:rPr lang="en-CA" sz="3200" dirty="0" err="1"/>
              <a:t>ainsi</a:t>
            </a:r>
            <a:r>
              <a:rPr lang="en-CA" sz="3200" dirty="0"/>
              <a:t> que </a:t>
            </a:r>
            <a:r>
              <a:rPr lang="fr-FR" sz="3200" dirty="0"/>
              <a:t>tout facteur qui peut y contribuer</a:t>
            </a:r>
            <a:r>
              <a:rPr lang="en-CA" sz="3200" dirty="0"/>
              <a:t>.</a:t>
            </a:r>
          </a:p>
          <a:p>
            <a:r>
              <a:rPr lang="fr-FR" sz="3200" dirty="0"/>
              <a:t>Lorsque la gestion est informée d’un incident réel ou potentiel de violence en milieu de travail qui revêt une menace ou un risque immédiat de dommage aux employés, elle communique avec le service de police local</a:t>
            </a:r>
            <a:r>
              <a:rPr lang="en-CA" sz="3200" dirty="0"/>
              <a:t>.</a:t>
            </a:r>
          </a:p>
          <a:p>
            <a:r>
              <a:rPr lang="fr-FR" sz="3200" dirty="0"/>
              <a:t>S’il n’existe pas de menace ou de risque immédiat lié à la santé et à la sécurité des employés, on passe à l’</a:t>
            </a:r>
            <a:r>
              <a:rPr lang="fr-FR" sz="3200" u="sng" dirty="0"/>
              <a:t>Étape 2 – L’employeur tente de résoudre le problème</a:t>
            </a:r>
            <a:r>
              <a:rPr lang="fr-FR" sz="3200" dirty="0"/>
              <a:t>.</a:t>
            </a:r>
            <a:r>
              <a:rPr lang="fr-FR" sz="3200" b="1" u="sng" dirty="0"/>
              <a:t> </a:t>
            </a:r>
            <a:r>
              <a:rPr lang="fr-FR" sz="3200" dirty="0"/>
              <a:t> </a:t>
            </a:r>
            <a:endParaRPr lang="en-CA" sz="2200" i="1" u="sng" dirty="0"/>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FR" sz="3000" dirty="0">
                <a:solidFill>
                  <a:srgbClr val="C00000"/>
                </a:solidFill>
              </a:rPr>
              <a:t>Étape 1 – Évaluer les risques immédiats pour la santé et la sécurité des employés</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2137509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a:bodyPr>
          <a:lstStyle/>
          <a:p>
            <a:r>
              <a:rPr lang="fr-CA" sz="3600" dirty="0"/>
              <a:t>Collaborer avec la gestion</a:t>
            </a:r>
          </a:p>
          <a:p>
            <a:r>
              <a:rPr lang="fr-CA" sz="3600" dirty="0"/>
              <a:t>Avertir les secouristes</a:t>
            </a:r>
          </a:p>
          <a:p>
            <a:r>
              <a:rPr lang="fr-CA" sz="3600" dirty="0"/>
              <a:t>Aider le ou le ou les membres affectés</a:t>
            </a:r>
          </a:p>
          <a:p>
            <a:r>
              <a:rPr lang="fr-CA" sz="3600" dirty="0"/>
              <a:t>Enquêter</a:t>
            </a:r>
            <a:endParaRPr lang="en-CA" sz="3600" dirty="0"/>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FR" sz="3600" dirty="0">
                <a:solidFill>
                  <a:srgbClr val="C00000"/>
                </a:solidFill>
              </a:rPr>
              <a:t>Étape 1 –</a:t>
            </a:r>
            <a:r>
              <a:rPr lang="fr-FR" sz="2800" dirty="0">
                <a:solidFill>
                  <a:srgbClr val="C00000"/>
                </a:solidFill>
              </a:rPr>
              <a:t> </a:t>
            </a:r>
            <a:r>
              <a:rPr lang="fr-FR" sz="3600" dirty="0">
                <a:solidFill>
                  <a:srgbClr val="C00000"/>
                </a:solidFill>
              </a:rPr>
              <a:t>VOS RESPONSABILITÉS </a:t>
            </a: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4034859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12E218-2F1D-4591-8BB4-9997EBE9C569}"/>
              </a:ext>
            </a:extLst>
          </p:cNvPr>
          <p:cNvSpPr>
            <a:spLocks noGrp="1"/>
          </p:cNvSpPr>
          <p:nvPr>
            <p:ph idx="1"/>
          </p:nvPr>
        </p:nvSpPr>
        <p:spPr/>
        <p:txBody>
          <a:bodyPr>
            <a:normAutofit fontScale="92500" lnSpcReduction="10000"/>
          </a:bodyPr>
          <a:lstStyle/>
          <a:p>
            <a:pPr marL="109728" indent="0">
              <a:buNone/>
            </a:pPr>
            <a:r>
              <a:rPr lang="en-CA" sz="3200" b="1" dirty="0"/>
              <a:t>a. </a:t>
            </a:r>
            <a:r>
              <a:rPr lang="fr-FR" sz="3200" b="1" dirty="0"/>
              <a:t>Clarifier les détails de l’incident </a:t>
            </a:r>
            <a:endParaRPr lang="en-CA" sz="3200" b="1" dirty="0"/>
          </a:p>
          <a:p>
            <a:pPr marL="109728" indent="0">
              <a:buNone/>
            </a:pPr>
            <a:r>
              <a:rPr lang="en-CA" sz="3200" u="sng" dirty="0"/>
              <a:t>La </a:t>
            </a:r>
            <a:r>
              <a:rPr lang="en-CA" sz="3200" u="sng" dirty="0" err="1"/>
              <a:t>gestion</a:t>
            </a:r>
            <a:r>
              <a:rPr lang="en-CA" sz="3200" u="sng" dirty="0"/>
              <a:t> </a:t>
            </a:r>
            <a:r>
              <a:rPr lang="en-CA" sz="3200" u="sng" dirty="0" err="1"/>
              <a:t>doit</a:t>
            </a:r>
            <a:r>
              <a:rPr lang="fr-FR" sz="3200" dirty="0"/>
              <a:t> </a:t>
            </a:r>
            <a:r>
              <a:rPr lang="en-CA" sz="3200" b="1" dirty="0"/>
              <a:t>: </a:t>
            </a:r>
          </a:p>
          <a:p>
            <a:pPr lvl="1"/>
            <a:r>
              <a:rPr lang="fr-FR" sz="2800" dirty="0"/>
              <a:t>clarifier les détails de la situation de violence en milieu de travail alléguée et les consigner; </a:t>
            </a:r>
          </a:p>
          <a:p>
            <a:pPr lvl="1"/>
            <a:r>
              <a:rPr lang="fr-FR" sz="2800" dirty="0"/>
              <a:t>demander à l’employé(e) de formuler des propositions sur la façon dont l’incident devrait être résolu;</a:t>
            </a:r>
          </a:p>
          <a:p>
            <a:pPr lvl="1"/>
            <a:r>
              <a:rPr lang="fr-FR" sz="2800" dirty="0"/>
              <a:t>Évaluer la nécessité de séparer les parties; </a:t>
            </a:r>
          </a:p>
          <a:p>
            <a:pPr lvl="1"/>
            <a:r>
              <a:rPr lang="fr-CA" sz="2800" dirty="0"/>
              <a:t>Tenter de résoudre la situation à l’informel, non pas déterminer si l’on a contrevenu à la partie II du CCT.</a:t>
            </a:r>
            <a:endParaRPr lang="fr-FR" sz="2800" dirty="0"/>
          </a:p>
          <a:p>
            <a:pPr lvl="1"/>
            <a:endParaRPr lang="fr-FR" sz="2800" dirty="0"/>
          </a:p>
        </p:txBody>
      </p:sp>
      <p:sp>
        <p:nvSpPr>
          <p:cNvPr id="3" name="Title 2">
            <a:extLst>
              <a:ext uri="{FF2B5EF4-FFF2-40B4-BE49-F238E27FC236}">
                <a16:creationId xmlns:a16="http://schemas.microsoft.com/office/drawing/2014/main" id="{DAF2F7B2-8BBA-4400-B8FC-CF08B5AF7B03}"/>
              </a:ext>
            </a:extLst>
          </p:cNvPr>
          <p:cNvSpPr>
            <a:spLocks noGrp="1"/>
          </p:cNvSpPr>
          <p:nvPr>
            <p:ph type="title"/>
          </p:nvPr>
        </p:nvSpPr>
        <p:spPr/>
        <p:txBody>
          <a:bodyPr>
            <a:noAutofit/>
          </a:bodyPr>
          <a:lstStyle/>
          <a:p>
            <a:r>
              <a:rPr lang="fr-FR" sz="3600" dirty="0">
                <a:solidFill>
                  <a:srgbClr val="C00000"/>
                </a:solidFill>
              </a:rPr>
              <a:t>Étape 2 – L’employeur tente de résoudre le problème </a:t>
            </a:r>
            <a:endParaRPr lang="en-CA" sz="3600" dirty="0">
              <a:solidFill>
                <a:srgbClr val="C00000"/>
              </a:solidFill>
            </a:endParaRPr>
          </a:p>
        </p:txBody>
      </p:sp>
      <p:pic>
        <p:nvPicPr>
          <p:cNvPr id="4" name="Picture 3">
            <a:extLst>
              <a:ext uri="{FF2B5EF4-FFF2-40B4-BE49-F238E27FC236}">
                <a16:creationId xmlns:a16="http://schemas.microsoft.com/office/drawing/2014/main" id="{C7A8C563-48B0-4EFC-887A-1027A2927DB0}"/>
              </a:ext>
            </a:extLst>
          </p:cNvPr>
          <p:cNvPicPr>
            <a:picLocks noChangeAspect="1" noChangeArrowheads="1"/>
          </p:cNvPicPr>
          <p:nvPr/>
        </p:nvPicPr>
        <p:blipFill>
          <a:blip r:embed="rId3" cstate="print">
            <a:lum bright="10000" contrast="-20000"/>
            <a:grayscl/>
          </a:blip>
          <a:srcRect t="-8543" b="-8543"/>
          <a:stretch>
            <a:fillRect/>
          </a:stretch>
        </p:blipFill>
        <p:spPr bwMode="auto">
          <a:xfrm>
            <a:off x="152400" y="6001732"/>
            <a:ext cx="828000" cy="856268"/>
          </a:xfrm>
          <a:prstGeom prst="rect">
            <a:avLst/>
          </a:prstGeom>
          <a:noFill/>
          <a:ln w="9525">
            <a:noFill/>
            <a:miter lim="800000"/>
            <a:headEnd/>
            <a:tailEnd/>
          </a:ln>
        </p:spPr>
      </p:pic>
    </p:spTree>
    <p:extLst>
      <p:ext uri="{BB962C8B-B14F-4D97-AF65-F5344CB8AC3E}">
        <p14:creationId xmlns:p14="http://schemas.microsoft.com/office/powerpoint/2010/main" val="13658581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UTE">
      <a:dk1>
        <a:sysClr val="windowText" lastClr="000000"/>
      </a:dk1>
      <a:lt1>
        <a:sysClr val="window" lastClr="FFFFFF"/>
      </a:lt1>
      <a:dk2>
        <a:srgbClr val="000000"/>
      </a:dk2>
      <a:lt2>
        <a:srgbClr val="F2F2F2"/>
      </a:lt2>
      <a:accent1>
        <a:srgbClr val="C00000"/>
      </a:accent1>
      <a:accent2>
        <a:srgbClr val="C00000"/>
      </a:accent2>
      <a:accent3>
        <a:srgbClr val="C00000"/>
      </a:accent3>
      <a:accent4>
        <a:srgbClr val="C00000"/>
      </a:accent4>
      <a:accent5>
        <a:srgbClr val="C00000"/>
      </a:accent5>
      <a:accent6>
        <a:srgbClr val="C00000"/>
      </a:accent6>
      <a:hlink>
        <a:srgbClr val="F2F2F2"/>
      </a:hlink>
      <a:folHlink>
        <a:srgbClr val="F2F2F2"/>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UTE">
    <a:dk1>
      <a:sysClr val="windowText" lastClr="000000"/>
    </a:dk1>
    <a:lt1>
      <a:sysClr val="window" lastClr="FFFFFF"/>
    </a:lt1>
    <a:dk2>
      <a:srgbClr val="000000"/>
    </a:dk2>
    <a:lt2>
      <a:srgbClr val="F2F2F2"/>
    </a:lt2>
    <a:accent1>
      <a:srgbClr val="C00000"/>
    </a:accent1>
    <a:accent2>
      <a:srgbClr val="C00000"/>
    </a:accent2>
    <a:accent3>
      <a:srgbClr val="C00000"/>
    </a:accent3>
    <a:accent4>
      <a:srgbClr val="C00000"/>
    </a:accent4>
    <a:accent5>
      <a:srgbClr val="C00000"/>
    </a:accent5>
    <a:accent6>
      <a:srgbClr val="C00000"/>
    </a:accent6>
    <a:hlink>
      <a:srgbClr val="F2F2F2"/>
    </a:hlink>
    <a:folHlink>
      <a:srgbClr val="F2F2F2"/>
    </a:folHlink>
  </a:clrScheme>
</a:themeOverride>
</file>

<file path=docProps/app.xml><?xml version="1.0" encoding="utf-8"?>
<Properties xmlns="http://schemas.openxmlformats.org/officeDocument/2006/extended-properties" xmlns:vt="http://schemas.openxmlformats.org/officeDocument/2006/docPropsVTypes">
  <Template/>
  <TotalTime>33396</TotalTime>
  <Words>1677</Words>
  <Application>Microsoft Office PowerPoint</Application>
  <PresentationFormat>On-screen Show (4:3)</PresentationFormat>
  <Paragraphs>145</Paragraphs>
  <Slides>20</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Lucida Sans Unicode</vt:lpstr>
      <vt:lpstr>Times New Roman</vt:lpstr>
      <vt:lpstr>Verdana</vt:lpstr>
      <vt:lpstr>Wingdings 2</vt:lpstr>
      <vt:lpstr>Wingdings 3</vt:lpstr>
      <vt:lpstr>Concourse</vt:lpstr>
      <vt:lpstr>   Procédures en réponse à la violence en milieu de travail et le rôle des comités locaux de santé et de sécurité / représentant-e-s en matière de santé et de sécurité</vt:lpstr>
      <vt:lpstr>Contexte</vt:lpstr>
      <vt:lpstr>Mise à jour</vt:lpstr>
      <vt:lpstr>Quel est le but des Procédures ?</vt:lpstr>
      <vt:lpstr>Quel est le but des Procédures ?</vt:lpstr>
      <vt:lpstr>Les Procédures : un processus à quatre étapes</vt:lpstr>
      <vt:lpstr>Étape 1 – Évaluer les risques immédiats pour la santé et la sécurité des employés</vt:lpstr>
      <vt:lpstr>Étape 1 – VOS RESPONSABILITÉS </vt:lpstr>
      <vt:lpstr>Étape 2 – L’employeur tente de résoudre le problème </vt:lpstr>
      <vt:lpstr>Étape 2 – L’employeur tente de résoudre le problème</vt:lpstr>
      <vt:lpstr>Étape 2 – L’employeur tente de résoudre le problème</vt:lpstr>
      <vt:lpstr>Étape 2 – L’employeur tente de résoudre le problème</vt:lpstr>
      <vt:lpstr>Étape 2 – VOS RESPONSABILITÉS </vt:lpstr>
      <vt:lpstr>Étape 2 – VOS RESPONSABILITÉS </vt:lpstr>
      <vt:lpstr>Étape 3 – L’enquête de la personne compétente</vt:lpstr>
      <vt:lpstr>Étape 3 – VOS RESPONSABILITÉS </vt:lpstr>
      <vt:lpstr>Étape 3 – VOS RESPONSABILITÉS </vt:lpstr>
      <vt:lpstr>Étape 4 – Rétablir le milieu de travail</vt:lpstr>
      <vt:lpstr>Étape 4 – VOS RESPONSABILITÉS </vt:lpstr>
      <vt:lpstr>QUESTIONS ?</vt:lpstr>
    </vt:vector>
  </TitlesOfParts>
  <Company>UTE-SEI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GRIEVANCE REPRESENTATION TRAINING</dc:title>
  <dc:creator>Carmen Armstrong</dc:creator>
  <cp:lastModifiedBy>Louise Dorion</cp:lastModifiedBy>
  <cp:revision>1082</cp:revision>
  <cp:lastPrinted>2018-03-21T20:47:38Z</cp:lastPrinted>
  <dcterms:created xsi:type="dcterms:W3CDTF">2004-05-06T18:45:24Z</dcterms:created>
  <dcterms:modified xsi:type="dcterms:W3CDTF">2018-10-04T14:30:57Z</dcterms:modified>
</cp:coreProperties>
</file>