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0" r:id="rId1"/>
  </p:sldMasterIdLst>
  <p:notesMasterIdLst>
    <p:notesMasterId r:id="rId20"/>
  </p:notesMasterIdLst>
  <p:sldIdLst>
    <p:sldId id="256" r:id="rId2"/>
    <p:sldId id="260" r:id="rId3"/>
    <p:sldId id="294" r:id="rId4"/>
    <p:sldId id="295" r:id="rId5"/>
    <p:sldId id="297" r:id="rId6"/>
    <p:sldId id="298" r:id="rId7"/>
    <p:sldId id="299" r:id="rId8"/>
    <p:sldId id="300" r:id="rId9"/>
    <p:sldId id="301" r:id="rId10"/>
    <p:sldId id="302" r:id="rId11"/>
    <p:sldId id="303" r:id="rId12"/>
    <p:sldId id="307" r:id="rId13"/>
    <p:sldId id="304" r:id="rId14"/>
    <p:sldId id="305" r:id="rId15"/>
    <p:sldId id="306" r:id="rId16"/>
    <p:sldId id="308" r:id="rId17"/>
    <p:sldId id="292" r:id="rId18"/>
    <p:sldId id="273" r:id="rId19"/>
  </p:sldIdLst>
  <p:sldSz cx="9144000" cy="6858000" type="screen4x3"/>
  <p:notesSz cx="6858000" cy="9144000"/>
  <p:defaultTex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90651C3A-4460-11DB-9652-00E08161165F}"/>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740" autoAdjust="0"/>
    <p:restoredTop sz="94660"/>
  </p:normalViewPr>
  <p:slideViewPr>
    <p:cSldViewPr>
      <p:cViewPr varScale="1">
        <p:scale>
          <a:sx n="64" d="100"/>
          <a:sy n="64" d="100"/>
        </p:scale>
        <p:origin x="90" y="45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1"/>
        <p:cNvGrpSpPr/>
        <p:nvPr/>
      </p:nvGrpSpPr>
      <p:grpSpPr>
        <a:xfrm>
          <a:off x="0" y="0"/>
          <a:ext cx="0" cy="0"/>
          <a:chOff x="0" y="0"/>
          <a:chExt cx="0" cy="0"/>
        </a:xfrm>
      </p:grpSpPr>
      <p:sp>
        <p:nvSpPr>
          <p:cNvPr id="2" name="Shape 2"/>
          <p:cNvSpPr>
            <a:spLocks noGrp="1" noRot="1" noChangeAspect="1"/>
          </p:cNvSpPr>
          <p:nvPr>
            <p:ph type="sldImg" idx="2"/>
          </p:nvPr>
        </p:nvSpPr>
        <p:spPr>
          <a:xfrm>
            <a:off x="1143225" y="685800"/>
            <a:ext cx="4572225"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3" name="Shape 3"/>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a:spcBef>
                <a:spcPts val="0"/>
              </a:spcBef>
              <a:defRPr sz="1100"/>
            </a:lvl1pPr>
            <a:lvl2pPr>
              <a:spcBef>
                <a:spcPts val="0"/>
              </a:spcBef>
              <a:defRPr sz="1100"/>
            </a:lvl2pPr>
            <a:lvl3pPr>
              <a:spcBef>
                <a:spcPts val="0"/>
              </a:spcBef>
              <a:defRPr sz="1100"/>
            </a:lvl3pPr>
            <a:lvl4pPr>
              <a:spcBef>
                <a:spcPts val="0"/>
              </a:spcBef>
              <a:defRPr sz="1100"/>
            </a:lvl4pPr>
            <a:lvl5pPr>
              <a:spcBef>
                <a:spcPts val="0"/>
              </a:spcBef>
              <a:defRPr sz="1100"/>
            </a:lvl5pPr>
            <a:lvl6pPr>
              <a:spcBef>
                <a:spcPts val="0"/>
              </a:spcBef>
              <a:defRPr sz="1100"/>
            </a:lvl6pPr>
            <a:lvl7pPr>
              <a:spcBef>
                <a:spcPts val="0"/>
              </a:spcBef>
              <a:defRPr sz="1100"/>
            </a:lvl7pPr>
            <a:lvl8pPr>
              <a:spcBef>
                <a:spcPts val="0"/>
              </a:spcBef>
              <a:defRPr sz="1100"/>
            </a:lvl8pPr>
            <a:lvl9pPr>
              <a:spcBef>
                <a:spcPts val="0"/>
              </a:spcBef>
              <a:defRPr sz="1100"/>
            </a:lvl9pPr>
          </a:lstStyle>
          <a:p>
            <a:endParaRPr/>
          </a:p>
        </p:txBody>
      </p:sp>
    </p:spTree>
    <p:extLst>
      <p:ext uri="{BB962C8B-B14F-4D97-AF65-F5344CB8AC3E}">
        <p14:creationId xmlns:p14="http://schemas.microsoft.com/office/powerpoint/2010/main" val="838467398"/>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Shape 89"/>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a:spcBef>
                <a:spcPts val="0"/>
              </a:spcBef>
              <a:buNone/>
            </a:pPr>
            <a:endParaRPr/>
          </a:p>
        </p:txBody>
      </p:sp>
      <p:sp>
        <p:nvSpPr>
          <p:cNvPr id="90" name="Shape 90"/>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2"/>
        <p:cNvGrpSpPr/>
        <p:nvPr/>
      </p:nvGrpSpPr>
      <p:grpSpPr>
        <a:xfrm>
          <a:off x="0" y="0"/>
          <a:ext cx="0" cy="0"/>
          <a:chOff x="0" y="0"/>
          <a:chExt cx="0" cy="0"/>
        </a:xfrm>
      </p:grpSpPr>
      <p:sp>
        <p:nvSpPr>
          <p:cNvPr id="173" name="Shape 173"/>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a:spcBef>
                <a:spcPts val="0"/>
              </a:spcBef>
              <a:buNone/>
            </a:pPr>
            <a:endParaRPr/>
          </a:p>
        </p:txBody>
      </p:sp>
      <p:sp>
        <p:nvSpPr>
          <p:cNvPr id="174" name="Shape 17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2"/>
        <p:cNvGrpSpPr/>
        <p:nvPr/>
      </p:nvGrpSpPr>
      <p:grpSpPr>
        <a:xfrm>
          <a:off x="0" y="0"/>
          <a:ext cx="0" cy="0"/>
          <a:chOff x="0" y="0"/>
          <a:chExt cx="0" cy="0"/>
        </a:xfrm>
      </p:grpSpPr>
      <p:sp>
        <p:nvSpPr>
          <p:cNvPr id="173" name="Shape 173"/>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a:spcBef>
                <a:spcPts val="0"/>
              </a:spcBef>
              <a:buNone/>
            </a:pPr>
            <a:endParaRPr/>
          </a:p>
        </p:txBody>
      </p:sp>
      <p:sp>
        <p:nvSpPr>
          <p:cNvPr id="174" name="Shape 17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2"/>
        <p:cNvGrpSpPr/>
        <p:nvPr/>
      </p:nvGrpSpPr>
      <p:grpSpPr>
        <a:xfrm>
          <a:off x="0" y="0"/>
          <a:ext cx="0" cy="0"/>
          <a:chOff x="0" y="0"/>
          <a:chExt cx="0" cy="0"/>
        </a:xfrm>
      </p:grpSpPr>
      <p:sp>
        <p:nvSpPr>
          <p:cNvPr id="173" name="Shape 173"/>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a:spcBef>
                <a:spcPts val="0"/>
              </a:spcBef>
              <a:buNone/>
            </a:pPr>
            <a:endParaRPr/>
          </a:p>
        </p:txBody>
      </p:sp>
      <p:sp>
        <p:nvSpPr>
          <p:cNvPr id="174" name="Shape 17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CA"/>
          </a:p>
        </p:txBody>
      </p:sp>
    </p:spTree>
    <p:extLst>
      <p:ext uri="{BB962C8B-B14F-4D97-AF65-F5344CB8AC3E}">
        <p14:creationId xmlns:p14="http://schemas.microsoft.com/office/powerpoint/2010/main" val="180630405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CA"/>
          </a:p>
        </p:txBody>
      </p:sp>
    </p:spTree>
    <p:extLst>
      <p:ext uri="{BB962C8B-B14F-4D97-AF65-F5344CB8AC3E}">
        <p14:creationId xmlns:p14="http://schemas.microsoft.com/office/powerpoint/2010/main" val="180630405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CA"/>
          </a:p>
        </p:txBody>
      </p:sp>
    </p:spTree>
    <p:extLst>
      <p:ext uri="{BB962C8B-B14F-4D97-AF65-F5344CB8AC3E}">
        <p14:creationId xmlns:p14="http://schemas.microsoft.com/office/powerpoint/2010/main" val="180630405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CA"/>
          </a:p>
        </p:txBody>
      </p:sp>
    </p:spTree>
    <p:extLst>
      <p:ext uri="{BB962C8B-B14F-4D97-AF65-F5344CB8AC3E}">
        <p14:creationId xmlns:p14="http://schemas.microsoft.com/office/powerpoint/2010/main" val="180630405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2"/>
        <p:cNvGrpSpPr/>
        <p:nvPr/>
      </p:nvGrpSpPr>
      <p:grpSpPr>
        <a:xfrm>
          <a:off x="0" y="0"/>
          <a:ext cx="0" cy="0"/>
          <a:chOff x="0" y="0"/>
          <a:chExt cx="0" cy="0"/>
        </a:xfrm>
      </p:grpSpPr>
      <p:sp>
        <p:nvSpPr>
          <p:cNvPr id="173" name="Shape 173"/>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a:spcBef>
                <a:spcPts val="0"/>
              </a:spcBef>
              <a:buNone/>
            </a:pPr>
            <a:endParaRPr/>
          </a:p>
        </p:txBody>
      </p:sp>
      <p:sp>
        <p:nvSpPr>
          <p:cNvPr id="174" name="Shape 17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6"/>
        <p:cNvGrpSpPr/>
        <p:nvPr/>
      </p:nvGrpSpPr>
      <p:grpSpPr>
        <a:xfrm>
          <a:off x="0" y="0"/>
          <a:ext cx="0" cy="0"/>
          <a:chOff x="0" y="0"/>
          <a:chExt cx="0" cy="0"/>
        </a:xfrm>
      </p:grpSpPr>
      <p:sp>
        <p:nvSpPr>
          <p:cNvPr id="207" name="Shape 207"/>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a:spcBef>
                <a:spcPts val="0"/>
              </a:spcBef>
              <a:buNone/>
            </a:pPr>
            <a:endParaRPr/>
          </a:p>
        </p:txBody>
      </p:sp>
      <p:sp>
        <p:nvSpPr>
          <p:cNvPr id="208" name="Shape 20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Shape 117"/>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a:spcBef>
                <a:spcPts val="0"/>
              </a:spcBef>
              <a:buNone/>
            </a:pPr>
            <a:endParaRPr/>
          </a:p>
        </p:txBody>
      </p:sp>
      <p:sp>
        <p:nvSpPr>
          <p:cNvPr id="118" name="Shape 11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2"/>
        <p:cNvGrpSpPr/>
        <p:nvPr/>
      </p:nvGrpSpPr>
      <p:grpSpPr>
        <a:xfrm>
          <a:off x="0" y="0"/>
          <a:ext cx="0" cy="0"/>
          <a:chOff x="0" y="0"/>
          <a:chExt cx="0" cy="0"/>
        </a:xfrm>
      </p:grpSpPr>
      <p:sp>
        <p:nvSpPr>
          <p:cNvPr id="173" name="Shape 173"/>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a:spcBef>
                <a:spcPts val="0"/>
              </a:spcBef>
              <a:buNone/>
            </a:pPr>
            <a:endParaRPr/>
          </a:p>
        </p:txBody>
      </p:sp>
      <p:sp>
        <p:nvSpPr>
          <p:cNvPr id="174" name="Shape 17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2"/>
        <p:cNvGrpSpPr/>
        <p:nvPr/>
      </p:nvGrpSpPr>
      <p:grpSpPr>
        <a:xfrm>
          <a:off x="0" y="0"/>
          <a:ext cx="0" cy="0"/>
          <a:chOff x="0" y="0"/>
          <a:chExt cx="0" cy="0"/>
        </a:xfrm>
      </p:grpSpPr>
      <p:sp>
        <p:nvSpPr>
          <p:cNvPr id="173" name="Shape 173"/>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a:spcBef>
                <a:spcPts val="0"/>
              </a:spcBef>
              <a:buNone/>
            </a:pPr>
            <a:endParaRPr/>
          </a:p>
        </p:txBody>
      </p:sp>
      <p:sp>
        <p:nvSpPr>
          <p:cNvPr id="174" name="Shape 17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2"/>
        <p:cNvGrpSpPr/>
        <p:nvPr/>
      </p:nvGrpSpPr>
      <p:grpSpPr>
        <a:xfrm>
          <a:off x="0" y="0"/>
          <a:ext cx="0" cy="0"/>
          <a:chOff x="0" y="0"/>
          <a:chExt cx="0" cy="0"/>
        </a:xfrm>
      </p:grpSpPr>
      <p:sp>
        <p:nvSpPr>
          <p:cNvPr id="173" name="Shape 173"/>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a:spcBef>
                <a:spcPts val="0"/>
              </a:spcBef>
              <a:buNone/>
            </a:pPr>
            <a:endParaRPr/>
          </a:p>
        </p:txBody>
      </p:sp>
      <p:sp>
        <p:nvSpPr>
          <p:cNvPr id="174" name="Shape 17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2"/>
        <p:cNvGrpSpPr/>
        <p:nvPr/>
      </p:nvGrpSpPr>
      <p:grpSpPr>
        <a:xfrm>
          <a:off x="0" y="0"/>
          <a:ext cx="0" cy="0"/>
          <a:chOff x="0" y="0"/>
          <a:chExt cx="0" cy="0"/>
        </a:xfrm>
      </p:grpSpPr>
      <p:sp>
        <p:nvSpPr>
          <p:cNvPr id="173" name="Shape 173"/>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a:spcBef>
                <a:spcPts val="0"/>
              </a:spcBef>
              <a:buNone/>
            </a:pPr>
            <a:endParaRPr/>
          </a:p>
        </p:txBody>
      </p:sp>
      <p:sp>
        <p:nvSpPr>
          <p:cNvPr id="174" name="Shape 17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2"/>
        <p:cNvGrpSpPr/>
        <p:nvPr/>
      </p:nvGrpSpPr>
      <p:grpSpPr>
        <a:xfrm>
          <a:off x="0" y="0"/>
          <a:ext cx="0" cy="0"/>
          <a:chOff x="0" y="0"/>
          <a:chExt cx="0" cy="0"/>
        </a:xfrm>
      </p:grpSpPr>
      <p:sp>
        <p:nvSpPr>
          <p:cNvPr id="173" name="Shape 173"/>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a:spcBef>
                <a:spcPts val="0"/>
              </a:spcBef>
              <a:buNone/>
            </a:pPr>
            <a:endParaRPr/>
          </a:p>
        </p:txBody>
      </p:sp>
      <p:sp>
        <p:nvSpPr>
          <p:cNvPr id="174" name="Shape 17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2"/>
        <p:cNvGrpSpPr/>
        <p:nvPr/>
      </p:nvGrpSpPr>
      <p:grpSpPr>
        <a:xfrm>
          <a:off x="0" y="0"/>
          <a:ext cx="0" cy="0"/>
          <a:chOff x="0" y="0"/>
          <a:chExt cx="0" cy="0"/>
        </a:xfrm>
      </p:grpSpPr>
      <p:sp>
        <p:nvSpPr>
          <p:cNvPr id="173" name="Shape 173"/>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a:spcBef>
                <a:spcPts val="0"/>
              </a:spcBef>
              <a:buNone/>
            </a:pPr>
            <a:endParaRPr/>
          </a:p>
        </p:txBody>
      </p:sp>
      <p:sp>
        <p:nvSpPr>
          <p:cNvPr id="174" name="Shape 17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2"/>
        <p:cNvGrpSpPr/>
        <p:nvPr/>
      </p:nvGrpSpPr>
      <p:grpSpPr>
        <a:xfrm>
          <a:off x="0" y="0"/>
          <a:ext cx="0" cy="0"/>
          <a:chOff x="0" y="0"/>
          <a:chExt cx="0" cy="0"/>
        </a:xfrm>
      </p:grpSpPr>
      <p:sp>
        <p:nvSpPr>
          <p:cNvPr id="173" name="Shape 173"/>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a:spcBef>
                <a:spcPts val="0"/>
              </a:spcBef>
              <a:buNone/>
            </a:pPr>
            <a:endParaRPr/>
          </a:p>
        </p:txBody>
      </p:sp>
      <p:sp>
        <p:nvSpPr>
          <p:cNvPr id="174" name="Shape 17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marL="0" lvl="0" indent="0">
              <a:spcBef>
                <a:spcPts val="0"/>
              </a:spcBef>
              <a:buSzPct val="25000"/>
              <a:buNone/>
            </a:pPr>
            <a:fld id="{00000000-1234-1234-1234-123412341234}" type="slidenum">
              <a:rPr lang="en-GB" smtClean="0"/>
              <a:t>‹#›</a:t>
            </a:fld>
            <a:endParaRPr lang="en-GB"/>
          </a:p>
        </p:txBody>
      </p:sp>
    </p:spTree>
    <p:extLst>
      <p:ext uri="{BB962C8B-B14F-4D97-AF65-F5344CB8AC3E}">
        <p14:creationId xmlns:p14="http://schemas.microsoft.com/office/powerpoint/2010/main" val="14723790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marL="0" lvl="0" indent="0">
              <a:spcBef>
                <a:spcPts val="0"/>
              </a:spcBef>
              <a:buSzPct val="25000"/>
              <a:buNone/>
            </a:pPr>
            <a:fld id="{00000000-1234-1234-1234-123412341234}" type="slidenum">
              <a:rPr lang="en-GB" smtClean="0"/>
              <a:t>‹#›</a:t>
            </a:fld>
            <a:endParaRPr lang="en-GB"/>
          </a:p>
        </p:txBody>
      </p:sp>
    </p:spTree>
    <p:extLst>
      <p:ext uri="{BB962C8B-B14F-4D97-AF65-F5344CB8AC3E}">
        <p14:creationId xmlns:p14="http://schemas.microsoft.com/office/powerpoint/2010/main" val="11074536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marL="0" lvl="0" indent="0">
              <a:spcBef>
                <a:spcPts val="0"/>
              </a:spcBef>
              <a:buSzPct val="25000"/>
              <a:buNone/>
            </a:pPr>
            <a:fld id="{00000000-1234-1234-1234-123412341234}" type="slidenum">
              <a:rPr lang="en-GB" smtClean="0"/>
              <a:t>‹#›</a:t>
            </a:fld>
            <a:endParaRPr lang="en-GB"/>
          </a:p>
        </p:txBody>
      </p:sp>
    </p:spTree>
    <p:extLst>
      <p:ext uri="{BB962C8B-B14F-4D97-AF65-F5344CB8AC3E}">
        <p14:creationId xmlns:p14="http://schemas.microsoft.com/office/powerpoint/2010/main" val="20723358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marL="0" lvl="0" indent="0">
              <a:spcBef>
                <a:spcPts val="0"/>
              </a:spcBef>
              <a:buSzPct val="25000"/>
              <a:buNone/>
            </a:pPr>
            <a:fld id="{00000000-1234-1234-1234-123412341234}" type="slidenum">
              <a:rPr lang="en-GB" smtClean="0"/>
              <a:t>‹#›</a:t>
            </a:fld>
            <a:endParaRPr lang="en-GB"/>
          </a:p>
        </p:txBody>
      </p:sp>
    </p:spTree>
    <p:extLst>
      <p:ext uri="{BB962C8B-B14F-4D97-AF65-F5344CB8AC3E}">
        <p14:creationId xmlns:p14="http://schemas.microsoft.com/office/powerpoint/2010/main" val="2732165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marL="0" lvl="0" indent="0">
              <a:spcBef>
                <a:spcPts val="0"/>
              </a:spcBef>
              <a:buSzPct val="25000"/>
              <a:buNone/>
            </a:pPr>
            <a:fld id="{00000000-1234-1234-1234-123412341234}" type="slidenum">
              <a:rPr lang="en-GB" smtClean="0"/>
              <a:t>‹#›</a:t>
            </a:fld>
            <a:endParaRPr lang="en-GB"/>
          </a:p>
        </p:txBody>
      </p:sp>
    </p:spTree>
    <p:extLst>
      <p:ext uri="{BB962C8B-B14F-4D97-AF65-F5344CB8AC3E}">
        <p14:creationId xmlns:p14="http://schemas.microsoft.com/office/powerpoint/2010/main" val="16615355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pPr marL="0" lvl="0" indent="0">
              <a:spcBef>
                <a:spcPts val="0"/>
              </a:spcBef>
              <a:buSzPct val="25000"/>
              <a:buNone/>
            </a:pPr>
            <a:fld id="{00000000-1234-1234-1234-123412341234}" type="slidenum">
              <a:rPr lang="en-GB" smtClean="0"/>
              <a:t>‹#›</a:t>
            </a:fld>
            <a:endParaRPr lang="en-GB"/>
          </a:p>
        </p:txBody>
      </p:sp>
    </p:spTree>
    <p:extLst>
      <p:ext uri="{BB962C8B-B14F-4D97-AF65-F5344CB8AC3E}">
        <p14:creationId xmlns:p14="http://schemas.microsoft.com/office/powerpoint/2010/main" val="5427842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pPr marL="0" lvl="0" indent="0">
              <a:spcBef>
                <a:spcPts val="0"/>
              </a:spcBef>
              <a:buSzPct val="25000"/>
              <a:buNone/>
            </a:pPr>
            <a:fld id="{00000000-1234-1234-1234-123412341234}" type="slidenum">
              <a:rPr lang="en-GB" smtClean="0"/>
              <a:t>‹#›</a:t>
            </a:fld>
            <a:endParaRPr lang="en-GB"/>
          </a:p>
        </p:txBody>
      </p:sp>
    </p:spTree>
    <p:extLst>
      <p:ext uri="{BB962C8B-B14F-4D97-AF65-F5344CB8AC3E}">
        <p14:creationId xmlns:p14="http://schemas.microsoft.com/office/powerpoint/2010/main" val="32102113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pPr marL="0" lvl="0" indent="0">
              <a:spcBef>
                <a:spcPts val="0"/>
              </a:spcBef>
              <a:buSzPct val="25000"/>
              <a:buNone/>
            </a:pPr>
            <a:fld id="{00000000-1234-1234-1234-123412341234}" type="slidenum">
              <a:rPr lang="en-GB" smtClean="0"/>
              <a:t>‹#›</a:t>
            </a:fld>
            <a:endParaRPr lang="en-GB"/>
          </a:p>
        </p:txBody>
      </p:sp>
    </p:spTree>
    <p:extLst>
      <p:ext uri="{BB962C8B-B14F-4D97-AF65-F5344CB8AC3E}">
        <p14:creationId xmlns:p14="http://schemas.microsoft.com/office/powerpoint/2010/main" val="17981780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pPr marL="0" lvl="0" indent="0">
              <a:spcBef>
                <a:spcPts val="0"/>
              </a:spcBef>
              <a:buSzPct val="25000"/>
              <a:buNone/>
            </a:pPr>
            <a:fld id="{00000000-1234-1234-1234-123412341234}" type="slidenum">
              <a:rPr lang="en-GB" smtClean="0"/>
              <a:t>‹#›</a:t>
            </a:fld>
            <a:endParaRPr lang="en-GB"/>
          </a:p>
        </p:txBody>
      </p:sp>
    </p:spTree>
    <p:extLst>
      <p:ext uri="{BB962C8B-B14F-4D97-AF65-F5344CB8AC3E}">
        <p14:creationId xmlns:p14="http://schemas.microsoft.com/office/powerpoint/2010/main" val="28449728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pPr marL="0" lvl="0" indent="0">
              <a:spcBef>
                <a:spcPts val="0"/>
              </a:spcBef>
              <a:buSzPct val="25000"/>
              <a:buNone/>
            </a:pPr>
            <a:fld id="{00000000-1234-1234-1234-123412341234}" type="slidenum">
              <a:rPr lang="en-GB" smtClean="0"/>
              <a:t>‹#›</a:t>
            </a:fld>
            <a:endParaRPr lang="en-GB"/>
          </a:p>
        </p:txBody>
      </p:sp>
    </p:spTree>
    <p:extLst>
      <p:ext uri="{BB962C8B-B14F-4D97-AF65-F5344CB8AC3E}">
        <p14:creationId xmlns:p14="http://schemas.microsoft.com/office/powerpoint/2010/main" val="10093831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pPr marL="0" lvl="0" indent="0">
              <a:spcBef>
                <a:spcPts val="0"/>
              </a:spcBef>
              <a:buSzPct val="25000"/>
              <a:buNone/>
            </a:pPr>
            <a:fld id="{00000000-1234-1234-1234-123412341234}" type="slidenum">
              <a:rPr lang="en-GB" smtClean="0"/>
              <a:t>‹#›</a:t>
            </a:fld>
            <a:endParaRPr lang="en-GB"/>
          </a:p>
        </p:txBody>
      </p:sp>
    </p:spTree>
    <p:extLst>
      <p:ext uri="{BB962C8B-B14F-4D97-AF65-F5344CB8AC3E}">
        <p14:creationId xmlns:p14="http://schemas.microsoft.com/office/powerpoint/2010/main" val="41557606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marL="0" lvl="0" indent="0">
              <a:spcBef>
                <a:spcPts val="0"/>
              </a:spcBef>
              <a:buSzPct val="25000"/>
              <a:buNone/>
            </a:pPr>
            <a:fld id="{00000000-1234-1234-1234-123412341234}" type="slidenum">
              <a:rPr lang="en-GB" smtClean="0"/>
              <a:t>‹#›</a:t>
            </a:fld>
            <a:endParaRPr lang="en-GB"/>
          </a:p>
        </p:txBody>
      </p:sp>
    </p:spTree>
    <p:extLst>
      <p:ext uri="{BB962C8B-B14F-4D97-AF65-F5344CB8AC3E}">
        <p14:creationId xmlns:p14="http://schemas.microsoft.com/office/powerpoint/2010/main" val="14414473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EFEFEF"/>
        </a:solidFill>
        <a:effectLst/>
      </p:bgPr>
    </p:bg>
    <p:spTree>
      <p:nvGrpSpPr>
        <p:cNvPr id="1" name="Shape 84"/>
        <p:cNvGrpSpPr/>
        <p:nvPr/>
      </p:nvGrpSpPr>
      <p:grpSpPr>
        <a:xfrm>
          <a:off x="0" y="0"/>
          <a:ext cx="0" cy="0"/>
          <a:chOff x="0" y="0"/>
          <a:chExt cx="0" cy="0"/>
        </a:xfrm>
      </p:grpSpPr>
      <p:sp>
        <p:nvSpPr>
          <p:cNvPr id="85" name="Shape 85"/>
          <p:cNvSpPr txBox="1">
            <a:spLocks noGrp="1"/>
          </p:cNvSpPr>
          <p:nvPr>
            <p:ph type="ctrTitle"/>
          </p:nvPr>
        </p:nvSpPr>
        <p:spPr>
          <a:xfrm>
            <a:off x="2681311" y="1124744"/>
            <a:ext cx="5105399" cy="2868299"/>
          </a:xfrm>
          <a:prstGeom prst="rect">
            <a:avLst/>
          </a:prstGeom>
          <a:noFill/>
          <a:ln>
            <a:noFill/>
          </a:ln>
        </p:spPr>
        <p:txBody>
          <a:bodyPr lIns="45700" tIns="0" rIns="45700" bIns="0" anchor="b" anchorCtr="0">
            <a:noAutofit/>
          </a:bodyPr>
          <a:lstStyle/>
          <a:p>
            <a:pPr marL="0" marR="0" lvl="0" indent="0" algn="l" rtl="0">
              <a:spcBef>
                <a:spcPts val="0"/>
              </a:spcBef>
              <a:buClr>
                <a:schemeClr val="lt1"/>
              </a:buClr>
              <a:buSzPct val="25000"/>
              <a:buFont typeface="Tahoma"/>
              <a:buNone/>
            </a:pPr>
            <a:r>
              <a:rPr lang="en-GB" sz="3000" b="1" i="0" u="none" strike="noStrike" cap="none" baseline="0" dirty="0">
                <a:latin typeface="Tahoma"/>
                <a:ea typeface="Tahoma"/>
                <a:cs typeface="Tahoma"/>
                <a:sym typeface="Tahoma"/>
              </a:rPr>
              <a:t>UTE NATIONAL</a:t>
            </a:r>
            <a:r>
              <a:rPr lang="en-GB" sz="3000" b="1" i="0" u="none" strike="noStrike" cap="none" dirty="0">
                <a:latin typeface="Tahoma"/>
                <a:ea typeface="Tahoma"/>
                <a:cs typeface="Tahoma"/>
                <a:sym typeface="Tahoma"/>
              </a:rPr>
              <a:t> HEALTH AND SAFETY CONFERENCE: </a:t>
            </a:r>
            <a:r>
              <a:rPr lang="en-GB" sz="3000" b="1" i="0" u="none" strike="noStrike" cap="none" dirty="0">
                <a:solidFill>
                  <a:schemeClr val="accent2">
                    <a:lumMod val="75000"/>
                  </a:schemeClr>
                </a:solidFill>
                <a:latin typeface="Tahoma"/>
                <a:ea typeface="Tahoma"/>
                <a:cs typeface="Tahoma"/>
                <a:sym typeface="Tahoma"/>
              </a:rPr>
              <a:t>BILL C-65 AND RECENT WPV DECISIONS</a:t>
            </a:r>
            <a:endParaRPr lang="en-GB" sz="2800" b="1" i="0" u="none" strike="noStrike" cap="none" baseline="0" dirty="0">
              <a:latin typeface="Tahoma"/>
              <a:ea typeface="Tahoma"/>
              <a:cs typeface="Tahoma"/>
              <a:sym typeface="Tahoma"/>
            </a:endParaRPr>
          </a:p>
        </p:txBody>
      </p:sp>
      <p:sp>
        <p:nvSpPr>
          <p:cNvPr id="86" name="Shape 86"/>
          <p:cNvSpPr txBox="1">
            <a:spLocks noGrp="1"/>
          </p:cNvSpPr>
          <p:nvPr>
            <p:ph type="subTitle" idx="1"/>
          </p:nvPr>
        </p:nvSpPr>
        <p:spPr>
          <a:xfrm>
            <a:off x="2657475" y="3927139"/>
            <a:ext cx="6096000" cy="1101300"/>
          </a:xfrm>
          <a:prstGeom prst="rect">
            <a:avLst/>
          </a:prstGeom>
          <a:noFill/>
          <a:ln>
            <a:noFill/>
          </a:ln>
        </p:spPr>
        <p:txBody>
          <a:bodyPr lIns="45700" tIns="0" rIns="45700" bIns="0" anchor="t" anchorCtr="0">
            <a:noAutofit/>
          </a:bodyPr>
          <a:lstStyle/>
          <a:p>
            <a:pPr marL="0" marR="0" lvl="0" indent="0" algn="l" rtl="0">
              <a:spcBef>
                <a:spcPts val="0"/>
              </a:spcBef>
              <a:buClr>
                <a:schemeClr val="dk2"/>
              </a:buClr>
              <a:buSzPct val="25000"/>
              <a:buFont typeface="Noto Symbol"/>
              <a:buNone/>
            </a:pPr>
            <a:endParaRPr lang="en-GB" sz="1950" b="1" dirty="0">
              <a:solidFill>
                <a:schemeClr val="tx1"/>
              </a:solidFill>
              <a:latin typeface="Tahoma"/>
              <a:ea typeface="Tahoma"/>
              <a:cs typeface="Tahoma"/>
              <a:sym typeface="Tahoma"/>
            </a:endParaRPr>
          </a:p>
          <a:p>
            <a:pPr marL="0" marR="0" lvl="0" indent="0" algn="l" rtl="0">
              <a:spcBef>
                <a:spcPts val="0"/>
              </a:spcBef>
              <a:buClr>
                <a:schemeClr val="dk2"/>
              </a:buClr>
              <a:buSzPct val="25000"/>
              <a:buFont typeface="Noto Symbol"/>
              <a:buNone/>
            </a:pPr>
            <a:endParaRPr lang="en-GB" sz="1950" b="1" dirty="0">
              <a:solidFill>
                <a:schemeClr val="tx1"/>
              </a:solidFill>
              <a:latin typeface="Tahoma"/>
              <a:ea typeface="Tahoma"/>
              <a:cs typeface="Tahoma"/>
              <a:sym typeface="Tahoma"/>
            </a:endParaRPr>
          </a:p>
          <a:p>
            <a:pPr marL="0" marR="0" lvl="0" indent="0" algn="l" rtl="0">
              <a:spcBef>
                <a:spcPts val="0"/>
              </a:spcBef>
              <a:buClr>
                <a:schemeClr val="dk2"/>
              </a:buClr>
              <a:buSzPct val="25000"/>
              <a:buFont typeface="Noto Symbol"/>
              <a:buNone/>
            </a:pPr>
            <a:r>
              <a:rPr lang="en-GB" sz="1950" b="1" dirty="0">
                <a:solidFill>
                  <a:schemeClr val="tx1"/>
                </a:solidFill>
                <a:latin typeface="Tahoma"/>
                <a:ea typeface="Tahoma"/>
                <a:cs typeface="Tahoma"/>
                <a:sym typeface="Tahoma"/>
              </a:rPr>
              <a:t>MORGAN ROWE</a:t>
            </a:r>
          </a:p>
          <a:p>
            <a:pPr marL="0" marR="0" lvl="0" indent="0" algn="l" rtl="0">
              <a:spcBef>
                <a:spcPts val="0"/>
              </a:spcBef>
              <a:buClr>
                <a:schemeClr val="dk2"/>
              </a:buClr>
              <a:buSzPct val="25000"/>
              <a:buFont typeface="Noto Symbol"/>
              <a:buNone/>
            </a:pPr>
            <a:r>
              <a:rPr lang="en-GB" sz="1800" b="1" i="0" u="none" strike="noStrike" cap="none" baseline="0" dirty="0">
                <a:solidFill>
                  <a:schemeClr val="tx1"/>
                </a:solidFill>
                <a:latin typeface="Tahoma"/>
                <a:ea typeface="Tahoma"/>
                <a:cs typeface="Tahoma"/>
                <a:sym typeface="Tahoma"/>
              </a:rPr>
              <a:t>Raven, Cameron, Ballantyne, &amp; Yazbeck LLP/</a:t>
            </a:r>
            <a:r>
              <a:rPr lang="en-GB" sz="1800" b="1" i="0" u="none" strike="noStrike" cap="none" baseline="0" dirty="0" err="1">
                <a:solidFill>
                  <a:schemeClr val="tx1"/>
                </a:solidFill>
                <a:latin typeface="Tahoma"/>
                <a:ea typeface="Tahoma"/>
                <a:cs typeface="Tahoma"/>
                <a:sym typeface="Tahoma"/>
              </a:rPr>
              <a:t>s.r.l</a:t>
            </a:r>
            <a:endParaRPr lang="en-GB" sz="1800" b="1" i="0" u="none" strike="noStrike" cap="none" baseline="0" dirty="0">
              <a:solidFill>
                <a:schemeClr val="tx1"/>
              </a:solidFill>
              <a:latin typeface="Tahoma"/>
              <a:ea typeface="Tahoma"/>
              <a:cs typeface="Tahoma"/>
              <a:sym typeface="Tahoma"/>
            </a:endParaRPr>
          </a:p>
          <a:p>
            <a:pPr marL="0" marR="0" lvl="0" indent="0" algn="l" rtl="0">
              <a:spcBef>
                <a:spcPts val="600"/>
              </a:spcBef>
              <a:buClr>
                <a:schemeClr val="dk2"/>
              </a:buClr>
              <a:buSzPct val="25000"/>
              <a:buFont typeface="Noto Symbol"/>
              <a:buNone/>
            </a:pPr>
            <a:endParaRPr lang="en-GB" sz="1800" b="1" dirty="0">
              <a:solidFill>
                <a:schemeClr val="tx1"/>
              </a:solidFill>
              <a:latin typeface="Tahoma"/>
              <a:ea typeface="Tahoma"/>
              <a:cs typeface="Tahoma"/>
              <a:sym typeface="Tahoma"/>
            </a:endParaRPr>
          </a:p>
          <a:p>
            <a:pPr marL="0" marR="0" lvl="0" indent="0" algn="l" rtl="0">
              <a:spcBef>
                <a:spcPts val="600"/>
              </a:spcBef>
              <a:buClr>
                <a:schemeClr val="dk2"/>
              </a:buClr>
              <a:buSzPct val="25000"/>
              <a:buFont typeface="Noto Symbol"/>
              <a:buNone/>
            </a:pPr>
            <a:r>
              <a:rPr lang="en-GB" sz="1800" b="1" dirty="0">
                <a:solidFill>
                  <a:schemeClr val="tx1"/>
                </a:solidFill>
                <a:latin typeface="Tahoma"/>
                <a:ea typeface="Tahoma"/>
                <a:cs typeface="Tahoma"/>
                <a:sym typeface="Tahoma"/>
              </a:rPr>
              <a:t>OCTOBER 12</a:t>
            </a:r>
            <a:r>
              <a:rPr lang="en-GB" sz="1800" b="1" i="0" u="none" strike="noStrike" cap="none" baseline="0" dirty="0">
                <a:solidFill>
                  <a:schemeClr val="tx1"/>
                </a:solidFill>
                <a:latin typeface="Tahoma"/>
                <a:ea typeface="Tahoma"/>
                <a:cs typeface="Tahoma"/>
                <a:sym typeface="Tahoma"/>
              </a:rPr>
              <a:t>,</a:t>
            </a:r>
            <a:r>
              <a:rPr lang="en-GB" sz="1800" b="1" i="0" u="none" strike="noStrike" cap="none" dirty="0">
                <a:solidFill>
                  <a:schemeClr val="tx1"/>
                </a:solidFill>
                <a:latin typeface="Tahoma"/>
                <a:ea typeface="Tahoma"/>
                <a:cs typeface="Tahoma"/>
                <a:sym typeface="Tahoma"/>
              </a:rPr>
              <a:t> 2018</a:t>
            </a:r>
            <a:endParaRPr lang="en-GB" sz="1800" b="1" i="0" u="none" strike="noStrike" cap="none" baseline="0" dirty="0">
              <a:solidFill>
                <a:schemeClr val="tx1"/>
              </a:solidFill>
              <a:latin typeface="Tahoma"/>
              <a:ea typeface="Tahoma"/>
              <a:cs typeface="Tahoma"/>
              <a:sym typeface="Tahoma"/>
            </a:endParaRPr>
          </a:p>
          <a:p>
            <a:pPr marL="0" marR="0" lvl="0" indent="0" algn="r" rtl="0">
              <a:spcBef>
                <a:spcPts val="600"/>
              </a:spcBef>
              <a:buClr>
                <a:schemeClr val="dk2"/>
              </a:buClr>
              <a:buFont typeface="Noto Symbol"/>
              <a:buNone/>
            </a:pPr>
            <a:endParaRPr sz="1950" b="0" i="0" u="none" strike="noStrike" cap="none" baseline="0" dirty="0">
              <a:solidFill>
                <a:schemeClr val="tx1"/>
              </a:solidFill>
              <a:latin typeface="Rambla"/>
              <a:ea typeface="Rambla"/>
              <a:cs typeface="Rambla"/>
              <a:sym typeface="Rambla"/>
            </a:endParaRPr>
          </a:p>
        </p:txBody>
      </p:sp>
      <p:pic>
        <p:nvPicPr>
          <p:cNvPr id="87" name="Shape 87"/>
          <p:cNvPicPr preferRelativeResize="0"/>
          <p:nvPr/>
        </p:nvPicPr>
        <p:blipFill rotWithShape="1">
          <a:blip r:embed="rId3">
            <a:alphaModFix/>
          </a:blip>
          <a:srcRect/>
          <a:stretch/>
        </p:blipFill>
        <p:spPr>
          <a:xfrm>
            <a:off x="76200" y="3048000"/>
            <a:ext cx="2581274" cy="514350"/>
          </a:xfrm>
          <a:prstGeom prst="rect">
            <a:avLst/>
          </a:prstGeom>
          <a:noFill/>
          <a:ln>
            <a:noFill/>
          </a:ln>
        </p:spPr>
      </p:pic>
      <p:sp>
        <p:nvSpPr>
          <p:cNvPr id="2" name="Slide Number Placeholder 1"/>
          <p:cNvSpPr>
            <a:spLocks noGrp="1"/>
          </p:cNvSpPr>
          <p:nvPr>
            <p:ph type="sldNum" sz="quarter" idx="12"/>
          </p:nvPr>
        </p:nvSpPr>
        <p:spPr/>
        <p:txBody>
          <a:bodyPr/>
          <a:lstStyle/>
          <a:p>
            <a:pPr marL="0" lvl="0" indent="0">
              <a:spcBef>
                <a:spcPts val="0"/>
              </a:spcBef>
              <a:buSzPct val="25000"/>
              <a:buNone/>
            </a:pPr>
            <a:fld id="{00000000-1234-1234-1234-123412341234}" type="slidenum">
              <a:rPr lang="en-GB" smtClean="0"/>
              <a:t>1</a:t>
            </a:fld>
            <a:endParaRPr lang="en-GB"/>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68"/>
        <p:cNvGrpSpPr/>
        <p:nvPr/>
      </p:nvGrpSpPr>
      <p:grpSpPr>
        <a:xfrm>
          <a:off x="0" y="0"/>
          <a:ext cx="0" cy="0"/>
          <a:chOff x="0" y="0"/>
          <a:chExt cx="0" cy="0"/>
        </a:xfrm>
      </p:grpSpPr>
      <p:sp>
        <p:nvSpPr>
          <p:cNvPr id="169" name="Shape 169"/>
          <p:cNvSpPr txBox="1">
            <a:spLocks noGrp="1"/>
          </p:cNvSpPr>
          <p:nvPr>
            <p:ph type="title"/>
          </p:nvPr>
        </p:nvSpPr>
        <p:spPr>
          <a:prstGeom prst="rect">
            <a:avLst/>
          </a:prstGeom>
          <a:noFill/>
          <a:ln>
            <a:noFill/>
          </a:ln>
        </p:spPr>
        <p:txBody>
          <a:bodyPr lIns="45700" tIns="0" rIns="45700" bIns="0" anchor="b" anchorCtr="0">
            <a:noAutofit/>
          </a:bodyPr>
          <a:lstStyle/>
          <a:p>
            <a:pPr marL="0" marR="0" lvl="0" indent="0" algn="l" rtl="0">
              <a:spcBef>
                <a:spcPts val="0"/>
              </a:spcBef>
              <a:buClr>
                <a:srgbClr val="FFFFFF"/>
              </a:buClr>
              <a:buSzPct val="25000"/>
              <a:buFont typeface="Tahoma"/>
              <a:buNone/>
            </a:pPr>
            <a:r>
              <a:rPr lang="en-GB" sz="3800" b="1" dirty="0">
                <a:latin typeface="Tahoma"/>
                <a:ea typeface="Tahoma"/>
                <a:cs typeface="Tahoma"/>
                <a:sym typeface="Tahoma"/>
              </a:rPr>
              <a:t>BILL C-65: </a:t>
            </a:r>
            <a:r>
              <a:rPr lang="en-GB" sz="3800" b="1" i="1" dirty="0">
                <a:latin typeface="Tahoma"/>
                <a:ea typeface="Tahoma"/>
                <a:cs typeface="Tahoma"/>
                <a:sym typeface="Tahoma"/>
              </a:rPr>
              <a:t>PESRA</a:t>
            </a:r>
            <a:endParaRPr lang="en-GB" sz="3800" b="1" i="0" u="none" strike="noStrike" cap="none" baseline="0" dirty="0">
              <a:latin typeface="Tahoma"/>
              <a:ea typeface="Tahoma"/>
              <a:cs typeface="Tahoma"/>
              <a:sym typeface="Tahoma"/>
            </a:endParaRPr>
          </a:p>
        </p:txBody>
      </p:sp>
      <p:sp>
        <p:nvSpPr>
          <p:cNvPr id="170" name="Shape 170"/>
          <p:cNvSpPr txBox="1">
            <a:spLocks noGrp="1"/>
          </p:cNvSpPr>
          <p:nvPr>
            <p:ph idx="1"/>
          </p:nvPr>
        </p:nvSpPr>
        <p:spPr>
          <a:prstGeom prst="rect">
            <a:avLst/>
          </a:prstGeom>
          <a:noFill/>
          <a:ln>
            <a:noFill/>
          </a:ln>
        </p:spPr>
        <p:txBody>
          <a:bodyPr lIns="91425" tIns="45700" rIns="91425" bIns="45700" anchor="t" anchorCtr="0">
            <a:noAutofit/>
          </a:bodyPr>
          <a:lstStyle/>
          <a:p>
            <a:pPr marL="457200" lvl="1" indent="0">
              <a:spcBef>
                <a:spcPts val="600"/>
              </a:spcBef>
              <a:buNone/>
            </a:pPr>
            <a:r>
              <a:rPr lang="en-CA" sz="2400" dirty="0">
                <a:latin typeface="Tahoma" panose="020B0604030504040204" pitchFamily="34" charset="0"/>
                <a:ea typeface="Tahoma" panose="020B0604030504040204" pitchFamily="34" charset="0"/>
                <a:cs typeface="Tahoma" panose="020B0604030504040204" pitchFamily="34" charset="0"/>
                <a:sym typeface="Rambla"/>
              </a:rPr>
              <a:t>8) Parliamentary employees brought within Part II of the </a:t>
            </a:r>
            <a:r>
              <a:rPr lang="en-CA" sz="2400" i="1" dirty="0">
                <a:latin typeface="Tahoma" panose="020B0604030504040204" pitchFamily="34" charset="0"/>
                <a:ea typeface="Tahoma" panose="020B0604030504040204" pitchFamily="34" charset="0"/>
                <a:cs typeface="Tahoma" panose="020B0604030504040204" pitchFamily="34" charset="0"/>
                <a:sym typeface="Rambla"/>
              </a:rPr>
              <a:t>Code</a:t>
            </a:r>
            <a:endParaRPr sz="2350" dirty="0">
              <a:latin typeface="Tahoma" panose="020B0604030504040204" pitchFamily="34" charset="0"/>
              <a:ea typeface="Tahoma" panose="020B0604030504040204" pitchFamily="34" charset="0"/>
              <a:cs typeface="Tahoma" panose="020B0604030504040204" pitchFamily="34" charset="0"/>
              <a:sym typeface="Rambla"/>
            </a:endParaRPr>
          </a:p>
          <a:p>
            <a:pPr marL="274320" marR="0" lvl="0" indent="-274320" algn="l" rtl="0">
              <a:spcBef>
                <a:spcPts val="600"/>
              </a:spcBef>
              <a:buClr>
                <a:schemeClr val="dk2"/>
              </a:buClr>
              <a:buSzPct val="25000"/>
              <a:buFont typeface="Noto Symbol"/>
              <a:buNone/>
            </a:pPr>
            <a:endParaRPr lang="en-GB" sz="2350" b="0" i="0" u="none" strike="noStrike" cap="none" baseline="0" dirty="0">
              <a:latin typeface="Tahoma" panose="020B0604030504040204" pitchFamily="34" charset="0"/>
              <a:ea typeface="Tahoma" panose="020B0604030504040204" pitchFamily="34" charset="0"/>
              <a:cs typeface="Tahoma" panose="020B0604030504040204" pitchFamily="34" charset="0"/>
              <a:sym typeface="Rambla"/>
            </a:endParaRPr>
          </a:p>
          <a:p>
            <a:pPr marL="274320" marR="0" lvl="0" indent="-165849" algn="l" rtl="0">
              <a:spcBef>
                <a:spcPts val="600"/>
              </a:spcBef>
              <a:buClr>
                <a:schemeClr val="dk2"/>
              </a:buClr>
              <a:buFont typeface="Noto Symbol"/>
              <a:buNone/>
            </a:pPr>
            <a:endParaRPr sz="2350" b="0" i="0" u="none" strike="noStrike" cap="none" baseline="0" dirty="0">
              <a:latin typeface="Tahoma" panose="020B0604030504040204" pitchFamily="34" charset="0"/>
              <a:ea typeface="Tahoma" panose="020B0604030504040204" pitchFamily="34" charset="0"/>
              <a:cs typeface="Tahoma" panose="020B0604030504040204" pitchFamily="34" charset="0"/>
              <a:sym typeface="Rambla"/>
            </a:endParaRPr>
          </a:p>
          <a:p>
            <a:pPr marL="274320" marR="0" lvl="0" indent="-274320" algn="l" rtl="0">
              <a:spcBef>
                <a:spcPts val="600"/>
              </a:spcBef>
              <a:buClr>
                <a:schemeClr val="dk2"/>
              </a:buClr>
              <a:buFont typeface="Noto Symbol"/>
              <a:buNone/>
            </a:pPr>
            <a:endParaRPr sz="2350" b="0" i="0" u="none" strike="noStrike" cap="none" baseline="0" dirty="0">
              <a:latin typeface="Tahoma" panose="020B0604030504040204" pitchFamily="34" charset="0"/>
              <a:ea typeface="Tahoma" panose="020B0604030504040204" pitchFamily="34" charset="0"/>
              <a:cs typeface="Tahoma" panose="020B0604030504040204" pitchFamily="34" charset="0"/>
              <a:sym typeface="Rambla"/>
            </a:endParaRPr>
          </a:p>
          <a:p>
            <a:pPr marL="274320" marR="0" lvl="0" indent="-165849" algn="l" rtl="0">
              <a:spcBef>
                <a:spcPts val="600"/>
              </a:spcBef>
              <a:buClr>
                <a:schemeClr val="dk2"/>
              </a:buClr>
              <a:buFont typeface="Noto Symbol"/>
              <a:buNone/>
            </a:pPr>
            <a:endParaRPr sz="2350" b="0" i="0" u="none" strike="noStrike" cap="none" baseline="0" dirty="0">
              <a:latin typeface="Tahoma" panose="020B0604030504040204" pitchFamily="34" charset="0"/>
              <a:ea typeface="Tahoma" panose="020B0604030504040204" pitchFamily="34" charset="0"/>
              <a:cs typeface="Tahoma" panose="020B0604030504040204" pitchFamily="34" charset="0"/>
              <a:sym typeface="Rambla"/>
            </a:endParaRPr>
          </a:p>
        </p:txBody>
      </p:sp>
      <p:pic>
        <p:nvPicPr>
          <p:cNvPr id="171" name="Shape 171"/>
          <p:cNvPicPr preferRelativeResize="0"/>
          <p:nvPr/>
        </p:nvPicPr>
        <p:blipFill rotWithShape="1">
          <a:blip r:embed="rId3">
            <a:alphaModFix/>
          </a:blip>
          <a:srcRect/>
          <a:stretch/>
        </p:blipFill>
        <p:spPr>
          <a:xfrm>
            <a:off x="152400" y="152400"/>
            <a:ext cx="2581274" cy="514350"/>
          </a:xfrm>
          <a:prstGeom prst="rect">
            <a:avLst/>
          </a:prstGeom>
          <a:noFill/>
          <a:ln>
            <a:noFill/>
          </a:ln>
        </p:spPr>
      </p:pic>
      <p:sp>
        <p:nvSpPr>
          <p:cNvPr id="2" name="Slide Number Placeholder 1"/>
          <p:cNvSpPr>
            <a:spLocks noGrp="1"/>
          </p:cNvSpPr>
          <p:nvPr>
            <p:ph type="sldNum" sz="quarter" idx="12"/>
          </p:nvPr>
        </p:nvSpPr>
        <p:spPr/>
        <p:txBody>
          <a:bodyPr/>
          <a:lstStyle/>
          <a:p>
            <a:pPr marL="0" lvl="0" indent="0">
              <a:spcBef>
                <a:spcPts val="0"/>
              </a:spcBef>
              <a:buSzPct val="25000"/>
              <a:buNone/>
            </a:pPr>
            <a:fld id="{00000000-1234-1234-1234-123412341234}" type="slidenum">
              <a:rPr lang="en-GB" smtClean="0"/>
              <a:t>10</a:t>
            </a:fld>
            <a:endParaRPr lang="en-GB"/>
          </a:p>
        </p:txBody>
      </p:sp>
    </p:spTree>
    <p:extLst>
      <p:ext uri="{BB962C8B-B14F-4D97-AF65-F5344CB8AC3E}">
        <p14:creationId xmlns:p14="http://schemas.microsoft.com/office/powerpoint/2010/main" val="2932548305"/>
      </p:ext>
    </p:extLst>
  </p:cSld>
  <p:clrMapOvr>
    <a:masterClrMapping/>
  </p:clrMapOvr>
  <p:transition spd="slow">
    <p:cut/>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68"/>
        <p:cNvGrpSpPr/>
        <p:nvPr/>
      </p:nvGrpSpPr>
      <p:grpSpPr>
        <a:xfrm>
          <a:off x="0" y="0"/>
          <a:ext cx="0" cy="0"/>
          <a:chOff x="0" y="0"/>
          <a:chExt cx="0" cy="0"/>
        </a:xfrm>
      </p:grpSpPr>
      <p:sp>
        <p:nvSpPr>
          <p:cNvPr id="169" name="Shape 169"/>
          <p:cNvSpPr txBox="1">
            <a:spLocks noGrp="1"/>
          </p:cNvSpPr>
          <p:nvPr>
            <p:ph type="title"/>
          </p:nvPr>
        </p:nvSpPr>
        <p:spPr>
          <a:prstGeom prst="rect">
            <a:avLst/>
          </a:prstGeom>
          <a:noFill/>
          <a:ln>
            <a:noFill/>
          </a:ln>
        </p:spPr>
        <p:txBody>
          <a:bodyPr lIns="45700" tIns="0" rIns="45700" bIns="0" anchor="b" anchorCtr="0">
            <a:noAutofit/>
          </a:bodyPr>
          <a:lstStyle/>
          <a:p>
            <a:pPr marL="0" marR="0" lvl="0" indent="0" algn="l" rtl="0">
              <a:spcBef>
                <a:spcPts val="0"/>
              </a:spcBef>
              <a:buClr>
                <a:srgbClr val="FFFFFF"/>
              </a:buClr>
              <a:buSzPct val="25000"/>
              <a:buFont typeface="Tahoma"/>
              <a:buNone/>
            </a:pPr>
            <a:r>
              <a:rPr lang="en-GB" sz="3800" b="1" dirty="0">
                <a:latin typeface="Tahoma"/>
                <a:ea typeface="Tahoma"/>
                <a:cs typeface="Tahoma"/>
                <a:sym typeface="Tahoma"/>
              </a:rPr>
              <a:t>RECENT DECISIONS OF NOTE</a:t>
            </a:r>
            <a:endParaRPr lang="en-GB" sz="3800" b="1" i="0" u="none" strike="noStrike" cap="none" baseline="0" dirty="0">
              <a:latin typeface="Tahoma"/>
              <a:ea typeface="Tahoma"/>
              <a:cs typeface="Tahoma"/>
              <a:sym typeface="Tahoma"/>
            </a:endParaRPr>
          </a:p>
        </p:txBody>
      </p:sp>
      <p:sp>
        <p:nvSpPr>
          <p:cNvPr id="170" name="Shape 170"/>
          <p:cNvSpPr txBox="1">
            <a:spLocks noGrp="1"/>
          </p:cNvSpPr>
          <p:nvPr>
            <p:ph idx="1"/>
          </p:nvPr>
        </p:nvSpPr>
        <p:spPr>
          <a:prstGeom prst="rect">
            <a:avLst/>
          </a:prstGeom>
          <a:noFill/>
          <a:ln>
            <a:noFill/>
          </a:ln>
        </p:spPr>
        <p:txBody>
          <a:bodyPr lIns="91425" tIns="45700" rIns="91425" bIns="45700" anchor="t" anchorCtr="0">
            <a:noAutofit/>
          </a:bodyPr>
          <a:lstStyle/>
          <a:p>
            <a:pPr marL="400050" lvl="1" indent="0">
              <a:spcBef>
                <a:spcPts val="600"/>
              </a:spcBef>
              <a:buClr>
                <a:schemeClr val="dk2"/>
              </a:buClr>
              <a:buSzPct val="25000"/>
              <a:buNone/>
            </a:pPr>
            <a:endParaRPr lang="en-GB" sz="2000" b="0" i="0" u="none" strike="noStrike" cap="none" baseline="0" dirty="0">
              <a:latin typeface="Tahoma" panose="020B0604030504040204" pitchFamily="34" charset="0"/>
              <a:ea typeface="Tahoma" panose="020B0604030504040204" pitchFamily="34" charset="0"/>
              <a:cs typeface="Tahoma" panose="020B0604030504040204" pitchFamily="34" charset="0"/>
              <a:sym typeface="Rambla"/>
            </a:endParaRPr>
          </a:p>
          <a:p>
            <a:pPr marL="400050" lvl="1" indent="0">
              <a:spcBef>
                <a:spcPts val="0"/>
              </a:spcBef>
              <a:buClr>
                <a:schemeClr val="dk2"/>
              </a:buClr>
              <a:buSzPct val="25000"/>
              <a:buNone/>
            </a:pPr>
            <a:r>
              <a:rPr lang="en-GB" sz="2000" b="0" i="0" u="none" strike="noStrike" cap="none" baseline="0" dirty="0">
                <a:latin typeface="Tahoma" panose="020B0604030504040204" pitchFamily="34" charset="0"/>
                <a:ea typeface="Tahoma" panose="020B0604030504040204" pitchFamily="34" charset="0"/>
                <a:cs typeface="Tahoma" panose="020B0604030504040204" pitchFamily="34" charset="0"/>
                <a:sym typeface="Rambla"/>
              </a:rPr>
              <a:t>“…</a:t>
            </a:r>
            <a:r>
              <a:rPr lang="en-CA" sz="2000" dirty="0">
                <a:latin typeface="Tahoma" panose="020B0604030504040204" pitchFamily="34" charset="0"/>
                <a:ea typeface="Tahoma" panose="020B0604030504040204" pitchFamily="34" charset="0"/>
                <a:cs typeface="Tahoma" panose="020B0604030504040204" pitchFamily="34" charset="0"/>
              </a:rPr>
              <a:t>an employer has a duty to appoint a competent person to investigate the complaint if the matter is unresolved, unless it is plain and obvious that the allegations do not relate to work place violence even if accepted as true. The employer has very little discretion in this respect. If the employer chooses to conduct a preliminary review of a complaint (or a so-called fact-finding process), it will therefore have to be within these strict confines and with a view to resolving the matter informally with the complainant. Any full-fledged investigation must be left to a competent person agreed to by the parties and with knowledge, training and experience in these matters.”</a:t>
            </a:r>
            <a:endParaRPr lang="en-GB" sz="2000" b="0" i="0" u="none" strike="noStrike" cap="none" baseline="0" dirty="0">
              <a:latin typeface="Tahoma" panose="020B0604030504040204" pitchFamily="34" charset="0"/>
              <a:ea typeface="Tahoma" panose="020B0604030504040204" pitchFamily="34" charset="0"/>
              <a:cs typeface="Tahoma" panose="020B0604030504040204" pitchFamily="34" charset="0"/>
              <a:sym typeface="Rambla"/>
            </a:endParaRPr>
          </a:p>
          <a:p>
            <a:pPr marL="274320" marR="0" lvl="0" indent="-274320" algn="l" rtl="0">
              <a:spcBef>
                <a:spcPts val="600"/>
              </a:spcBef>
              <a:buClr>
                <a:schemeClr val="dk2"/>
              </a:buClr>
              <a:buSzPct val="25000"/>
              <a:buFont typeface="Noto Symbol"/>
              <a:buNone/>
            </a:pPr>
            <a:endParaRPr lang="en-GB" sz="1100" dirty="0">
              <a:latin typeface="Tahoma" panose="020B0604030504040204" pitchFamily="34" charset="0"/>
              <a:ea typeface="Tahoma" panose="020B0604030504040204" pitchFamily="34" charset="0"/>
              <a:cs typeface="Tahoma" panose="020B0604030504040204" pitchFamily="34" charset="0"/>
              <a:sym typeface="Rambla"/>
            </a:endParaRPr>
          </a:p>
          <a:p>
            <a:pPr marL="0" indent="0">
              <a:spcBef>
                <a:spcPts val="600"/>
              </a:spcBef>
              <a:buClr>
                <a:schemeClr val="dk2"/>
              </a:buClr>
              <a:buSzPct val="25000"/>
              <a:buNone/>
            </a:pPr>
            <a:r>
              <a:rPr lang="en-CA" sz="2400" dirty="0">
                <a:latin typeface="Tahoma" panose="020B0604030504040204" pitchFamily="34" charset="0"/>
                <a:ea typeface="Tahoma" panose="020B0604030504040204" pitchFamily="34" charset="0"/>
                <a:cs typeface="Tahoma" panose="020B0604030504040204" pitchFamily="34" charset="0"/>
              </a:rPr>
              <a:t> </a:t>
            </a:r>
            <a:r>
              <a:rPr lang="en-CA" sz="2400" b="1" i="1" dirty="0">
                <a:latin typeface="Tahoma" panose="020B0604030504040204" pitchFamily="34" charset="0"/>
                <a:ea typeface="Tahoma" panose="020B0604030504040204" pitchFamily="34" charset="0"/>
                <a:cs typeface="Tahoma" panose="020B0604030504040204" pitchFamily="34" charset="0"/>
              </a:rPr>
              <a:t>Public Service Alliance of Canada v Canada (Attorney General)</a:t>
            </a:r>
            <a:r>
              <a:rPr lang="en-CA" sz="2400" b="1" dirty="0">
                <a:latin typeface="Tahoma" panose="020B0604030504040204" pitchFamily="34" charset="0"/>
                <a:ea typeface="Tahoma" panose="020B0604030504040204" pitchFamily="34" charset="0"/>
                <a:cs typeface="Tahoma" panose="020B0604030504040204" pitchFamily="34" charset="0"/>
              </a:rPr>
              <a:t>, [2016] 3 FCR 33</a:t>
            </a:r>
            <a:endParaRPr lang="en-GB" sz="2350" b="0" i="0" u="none" strike="noStrike" cap="none" baseline="0" dirty="0">
              <a:latin typeface="Tahoma" panose="020B0604030504040204" pitchFamily="34" charset="0"/>
              <a:ea typeface="Tahoma" panose="020B0604030504040204" pitchFamily="34" charset="0"/>
              <a:cs typeface="Tahoma" panose="020B0604030504040204" pitchFamily="34" charset="0"/>
              <a:sym typeface="Rambla"/>
            </a:endParaRPr>
          </a:p>
          <a:p>
            <a:pPr marL="274320" marR="0" lvl="0" indent="-165849" algn="l" rtl="0">
              <a:spcBef>
                <a:spcPts val="600"/>
              </a:spcBef>
              <a:buClr>
                <a:schemeClr val="dk2"/>
              </a:buClr>
              <a:buFont typeface="Noto Symbol"/>
              <a:buNone/>
            </a:pPr>
            <a:endParaRPr sz="2350" b="0" i="0" u="none" strike="noStrike" cap="none" baseline="0" dirty="0">
              <a:latin typeface="Tahoma" panose="020B0604030504040204" pitchFamily="34" charset="0"/>
              <a:ea typeface="Tahoma" panose="020B0604030504040204" pitchFamily="34" charset="0"/>
              <a:cs typeface="Tahoma" panose="020B0604030504040204" pitchFamily="34" charset="0"/>
              <a:sym typeface="Rambla"/>
            </a:endParaRPr>
          </a:p>
          <a:p>
            <a:pPr marL="274320" marR="0" lvl="0" indent="-274320" algn="l" rtl="0">
              <a:spcBef>
                <a:spcPts val="600"/>
              </a:spcBef>
              <a:buClr>
                <a:schemeClr val="dk2"/>
              </a:buClr>
              <a:buFont typeface="Noto Symbol"/>
              <a:buNone/>
            </a:pPr>
            <a:endParaRPr sz="2350" b="0" i="0" u="none" strike="noStrike" cap="none" baseline="0" dirty="0">
              <a:latin typeface="Tahoma" panose="020B0604030504040204" pitchFamily="34" charset="0"/>
              <a:ea typeface="Tahoma" panose="020B0604030504040204" pitchFamily="34" charset="0"/>
              <a:cs typeface="Tahoma" panose="020B0604030504040204" pitchFamily="34" charset="0"/>
              <a:sym typeface="Rambla"/>
            </a:endParaRPr>
          </a:p>
          <a:p>
            <a:pPr marL="274320" marR="0" lvl="0" indent="-165849" algn="l" rtl="0">
              <a:spcBef>
                <a:spcPts val="600"/>
              </a:spcBef>
              <a:buClr>
                <a:schemeClr val="dk2"/>
              </a:buClr>
              <a:buFont typeface="Noto Symbol"/>
              <a:buNone/>
            </a:pPr>
            <a:endParaRPr sz="2350" b="0" i="0" u="none" strike="noStrike" cap="none" baseline="0" dirty="0">
              <a:latin typeface="Tahoma" panose="020B0604030504040204" pitchFamily="34" charset="0"/>
              <a:ea typeface="Tahoma" panose="020B0604030504040204" pitchFamily="34" charset="0"/>
              <a:cs typeface="Tahoma" panose="020B0604030504040204" pitchFamily="34" charset="0"/>
              <a:sym typeface="Rambla"/>
            </a:endParaRPr>
          </a:p>
        </p:txBody>
      </p:sp>
      <p:pic>
        <p:nvPicPr>
          <p:cNvPr id="171" name="Shape 171"/>
          <p:cNvPicPr preferRelativeResize="0"/>
          <p:nvPr/>
        </p:nvPicPr>
        <p:blipFill rotWithShape="1">
          <a:blip r:embed="rId3">
            <a:alphaModFix/>
          </a:blip>
          <a:srcRect/>
          <a:stretch/>
        </p:blipFill>
        <p:spPr>
          <a:xfrm>
            <a:off x="152400" y="152400"/>
            <a:ext cx="2581274" cy="514350"/>
          </a:xfrm>
          <a:prstGeom prst="rect">
            <a:avLst/>
          </a:prstGeom>
          <a:noFill/>
          <a:ln>
            <a:noFill/>
          </a:ln>
        </p:spPr>
      </p:pic>
      <p:sp>
        <p:nvSpPr>
          <p:cNvPr id="2" name="Slide Number Placeholder 1"/>
          <p:cNvSpPr>
            <a:spLocks noGrp="1"/>
          </p:cNvSpPr>
          <p:nvPr>
            <p:ph type="sldNum" sz="quarter" idx="12"/>
          </p:nvPr>
        </p:nvSpPr>
        <p:spPr/>
        <p:txBody>
          <a:bodyPr/>
          <a:lstStyle/>
          <a:p>
            <a:pPr marL="0" lvl="0" indent="0">
              <a:spcBef>
                <a:spcPts val="0"/>
              </a:spcBef>
              <a:buSzPct val="25000"/>
              <a:buNone/>
            </a:pPr>
            <a:fld id="{00000000-1234-1234-1234-123412341234}" type="slidenum">
              <a:rPr lang="en-GB" smtClean="0"/>
              <a:t>11</a:t>
            </a:fld>
            <a:endParaRPr lang="en-GB"/>
          </a:p>
        </p:txBody>
      </p:sp>
    </p:spTree>
    <p:extLst>
      <p:ext uri="{BB962C8B-B14F-4D97-AF65-F5344CB8AC3E}">
        <p14:creationId xmlns:p14="http://schemas.microsoft.com/office/powerpoint/2010/main" val="1382161312"/>
      </p:ext>
    </p:extLst>
  </p:cSld>
  <p:clrMapOvr>
    <a:masterClrMapping/>
  </p:clrMapOvr>
  <p:transition spd="slow">
    <p:cut/>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68"/>
        <p:cNvGrpSpPr/>
        <p:nvPr/>
      </p:nvGrpSpPr>
      <p:grpSpPr>
        <a:xfrm>
          <a:off x="0" y="0"/>
          <a:ext cx="0" cy="0"/>
          <a:chOff x="0" y="0"/>
          <a:chExt cx="0" cy="0"/>
        </a:xfrm>
      </p:grpSpPr>
      <p:sp>
        <p:nvSpPr>
          <p:cNvPr id="169" name="Shape 169"/>
          <p:cNvSpPr txBox="1">
            <a:spLocks noGrp="1"/>
          </p:cNvSpPr>
          <p:nvPr>
            <p:ph type="title"/>
          </p:nvPr>
        </p:nvSpPr>
        <p:spPr>
          <a:prstGeom prst="rect">
            <a:avLst/>
          </a:prstGeom>
          <a:noFill/>
          <a:ln>
            <a:noFill/>
          </a:ln>
        </p:spPr>
        <p:txBody>
          <a:bodyPr lIns="45700" tIns="0" rIns="45700" bIns="0" anchor="b" anchorCtr="0">
            <a:noAutofit/>
          </a:bodyPr>
          <a:lstStyle/>
          <a:p>
            <a:pPr marL="0" marR="0" lvl="0" indent="0" algn="l" rtl="0">
              <a:spcBef>
                <a:spcPts val="0"/>
              </a:spcBef>
              <a:buClr>
                <a:srgbClr val="FFFFFF"/>
              </a:buClr>
              <a:buSzPct val="25000"/>
              <a:buFont typeface="Tahoma"/>
              <a:buNone/>
            </a:pPr>
            <a:r>
              <a:rPr lang="en-GB" sz="3800" b="1" dirty="0">
                <a:latin typeface="Tahoma"/>
                <a:ea typeface="Tahoma"/>
                <a:cs typeface="Tahoma"/>
                <a:sym typeface="Tahoma"/>
              </a:rPr>
              <a:t>RECENT DECISIONS OF NOTE</a:t>
            </a:r>
            <a:endParaRPr lang="en-GB" sz="3800" b="1" i="0" u="none" strike="noStrike" cap="none" baseline="0" dirty="0">
              <a:latin typeface="Tahoma"/>
              <a:ea typeface="Tahoma"/>
              <a:cs typeface="Tahoma"/>
              <a:sym typeface="Tahoma"/>
            </a:endParaRPr>
          </a:p>
        </p:txBody>
      </p:sp>
      <p:sp>
        <p:nvSpPr>
          <p:cNvPr id="170" name="Shape 170"/>
          <p:cNvSpPr txBox="1">
            <a:spLocks noGrp="1"/>
          </p:cNvSpPr>
          <p:nvPr>
            <p:ph idx="1"/>
          </p:nvPr>
        </p:nvSpPr>
        <p:spPr>
          <a:prstGeom prst="rect">
            <a:avLst/>
          </a:prstGeom>
          <a:noFill/>
          <a:ln>
            <a:noFill/>
          </a:ln>
        </p:spPr>
        <p:txBody>
          <a:bodyPr lIns="91425" tIns="45700" rIns="91425" bIns="45700" anchor="t" anchorCtr="0">
            <a:noAutofit/>
          </a:bodyPr>
          <a:lstStyle/>
          <a:p>
            <a:pPr marL="0" indent="0">
              <a:spcBef>
                <a:spcPts val="600"/>
              </a:spcBef>
              <a:buClr>
                <a:schemeClr val="dk2"/>
              </a:buClr>
              <a:buSzPct val="25000"/>
              <a:buNone/>
            </a:pPr>
            <a:endParaRPr lang="en-CA" sz="2400" b="1" i="1" dirty="0">
              <a:latin typeface="Tahoma" panose="020B0604030504040204" pitchFamily="34" charset="0"/>
              <a:ea typeface="Tahoma" panose="020B0604030504040204" pitchFamily="34" charset="0"/>
              <a:cs typeface="Tahoma" panose="020B0604030504040204" pitchFamily="34" charset="0"/>
            </a:endParaRPr>
          </a:p>
          <a:p>
            <a:pPr marL="0" indent="0">
              <a:spcBef>
                <a:spcPts val="600"/>
              </a:spcBef>
              <a:buClr>
                <a:schemeClr val="dk2"/>
              </a:buClr>
              <a:buSzPct val="25000"/>
              <a:buNone/>
            </a:pPr>
            <a:r>
              <a:rPr lang="en-CA" sz="2400" b="1" i="1" dirty="0" err="1">
                <a:latin typeface="Tahoma" panose="020B0604030504040204" pitchFamily="34" charset="0"/>
                <a:ea typeface="Tahoma" panose="020B0604030504040204" pitchFamily="34" charset="0"/>
                <a:cs typeface="Tahoma" panose="020B0604030504040204" pitchFamily="34" charset="0"/>
              </a:rPr>
              <a:t>Seaspan</a:t>
            </a:r>
            <a:r>
              <a:rPr lang="en-CA" sz="2400" b="1" i="1" dirty="0">
                <a:latin typeface="Tahoma" panose="020B0604030504040204" pitchFamily="34" charset="0"/>
                <a:ea typeface="Tahoma" panose="020B0604030504040204" pitchFamily="34" charset="0"/>
                <a:cs typeface="Tahoma" panose="020B0604030504040204" pitchFamily="34" charset="0"/>
              </a:rPr>
              <a:t> Marine v Int’l Longshore and Warehouse Union</a:t>
            </a:r>
            <a:r>
              <a:rPr lang="en-CA" sz="2400" b="1" dirty="0">
                <a:latin typeface="Tahoma" panose="020B0604030504040204" pitchFamily="34" charset="0"/>
                <a:ea typeface="Tahoma" panose="020B0604030504040204" pitchFamily="34" charset="0"/>
                <a:cs typeface="Tahoma" panose="020B0604030504040204" pitchFamily="34" charset="0"/>
              </a:rPr>
              <a:t>, 2017 LNOHSTC 10</a:t>
            </a:r>
            <a:endParaRPr lang="en-GB" sz="2350" b="0" i="0" u="none" strike="noStrike" cap="none" baseline="0" dirty="0">
              <a:latin typeface="Tahoma" panose="020B0604030504040204" pitchFamily="34" charset="0"/>
              <a:ea typeface="Tahoma" panose="020B0604030504040204" pitchFamily="34" charset="0"/>
              <a:cs typeface="Tahoma" panose="020B0604030504040204" pitchFamily="34" charset="0"/>
              <a:sym typeface="Rambla"/>
            </a:endParaRPr>
          </a:p>
          <a:p>
            <a:pPr marL="274320" marR="0" lvl="0" indent="-165849" algn="l" rtl="0">
              <a:spcBef>
                <a:spcPts val="600"/>
              </a:spcBef>
              <a:buClr>
                <a:schemeClr val="dk2"/>
              </a:buClr>
              <a:buFont typeface="Noto Symbol"/>
              <a:buNone/>
            </a:pPr>
            <a:endParaRPr sz="2350" b="0" i="0" u="none" strike="noStrike" cap="none" baseline="0" dirty="0">
              <a:latin typeface="Tahoma" panose="020B0604030504040204" pitchFamily="34" charset="0"/>
              <a:ea typeface="Tahoma" panose="020B0604030504040204" pitchFamily="34" charset="0"/>
              <a:cs typeface="Tahoma" panose="020B0604030504040204" pitchFamily="34" charset="0"/>
              <a:sym typeface="Rambla"/>
            </a:endParaRPr>
          </a:p>
          <a:p>
            <a:pPr lvl="1">
              <a:spcBef>
                <a:spcPts val="600"/>
              </a:spcBef>
              <a:buClr>
                <a:schemeClr val="dk2"/>
              </a:buClr>
            </a:pPr>
            <a:r>
              <a:rPr lang="en-CA" sz="1950" dirty="0">
                <a:latin typeface="Tahoma" panose="020B0604030504040204" pitchFamily="34" charset="0"/>
                <a:ea typeface="Tahoma" panose="020B0604030504040204" pitchFamily="34" charset="0"/>
                <a:cs typeface="Tahoma" panose="020B0604030504040204" pitchFamily="34" charset="0"/>
                <a:sym typeface="Rambla"/>
              </a:rPr>
              <a:t>Adopts </a:t>
            </a:r>
            <a:r>
              <a:rPr lang="en-CA" sz="1950" i="1" dirty="0">
                <a:latin typeface="Tahoma" panose="020B0604030504040204" pitchFamily="34" charset="0"/>
                <a:ea typeface="Tahoma" panose="020B0604030504040204" pitchFamily="34" charset="0"/>
                <a:cs typeface="Tahoma" panose="020B0604030504040204" pitchFamily="34" charset="0"/>
                <a:sym typeface="Rambla"/>
              </a:rPr>
              <a:t>PSAC v AGC</a:t>
            </a:r>
            <a:r>
              <a:rPr lang="en-CA" sz="1950" dirty="0">
                <a:latin typeface="Tahoma" panose="020B0604030504040204" pitchFamily="34" charset="0"/>
                <a:ea typeface="Tahoma" panose="020B0604030504040204" pitchFamily="34" charset="0"/>
                <a:cs typeface="Tahoma" panose="020B0604030504040204" pitchFamily="34" charset="0"/>
                <a:sym typeface="Rambla"/>
              </a:rPr>
              <a:t> decision for principles that:</a:t>
            </a:r>
          </a:p>
          <a:p>
            <a:pPr marL="457200" lvl="1" indent="0">
              <a:spcBef>
                <a:spcPts val="600"/>
              </a:spcBef>
              <a:buClr>
                <a:schemeClr val="dk2"/>
              </a:buClr>
              <a:buNone/>
            </a:pPr>
            <a:endParaRPr lang="en-CA" sz="1950" dirty="0">
              <a:latin typeface="Tahoma" panose="020B0604030504040204" pitchFamily="34" charset="0"/>
              <a:ea typeface="Tahoma" panose="020B0604030504040204" pitchFamily="34" charset="0"/>
              <a:cs typeface="Tahoma" panose="020B0604030504040204" pitchFamily="34" charset="0"/>
              <a:sym typeface="Rambla"/>
            </a:endParaRPr>
          </a:p>
          <a:p>
            <a:pPr lvl="2">
              <a:spcBef>
                <a:spcPts val="600"/>
              </a:spcBef>
              <a:buClr>
                <a:schemeClr val="dk2"/>
              </a:buClr>
            </a:pPr>
            <a:r>
              <a:rPr lang="en-CA" sz="1550" b="0" i="0" u="none" strike="noStrike" cap="none" baseline="0" dirty="0">
                <a:latin typeface="Tahoma" panose="020B0604030504040204" pitchFamily="34" charset="0"/>
                <a:ea typeface="Tahoma" panose="020B0604030504040204" pitchFamily="34" charset="0"/>
                <a:cs typeface="Tahoma" panose="020B0604030504040204" pitchFamily="34" charset="0"/>
                <a:sym typeface="Rambla"/>
              </a:rPr>
              <a:t>Employer</a:t>
            </a:r>
            <a:r>
              <a:rPr lang="en-CA" sz="1550" b="0" i="0" u="none" strike="noStrike" cap="none" dirty="0">
                <a:latin typeface="Tahoma" panose="020B0604030504040204" pitchFamily="34" charset="0"/>
                <a:ea typeface="Tahoma" panose="020B0604030504040204" pitchFamily="34" charset="0"/>
                <a:cs typeface="Tahoma" panose="020B0604030504040204" pitchFamily="34" charset="0"/>
                <a:sym typeface="Rambla"/>
              </a:rPr>
              <a:t> may only engage in fact-finding in aid of informal resolution</a:t>
            </a:r>
          </a:p>
          <a:p>
            <a:pPr lvl="2">
              <a:spcBef>
                <a:spcPts val="600"/>
              </a:spcBef>
              <a:buClr>
                <a:schemeClr val="dk2"/>
              </a:buClr>
            </a:pPr>
            <a:r>
              <a:rPr lang="en-CA" sz="1550" baseline="0" dirty="0">
                <a:latin typeface="Tahoma" panose="020B0604030504040204" pitchFamily="34" charset="0"/>
                <a:ea typeface="Tahoma" panose="020B0604030504040204" pitchFamily="34" charset="0"/>
                <a:cs typeface="Tahoma" panose="020B0604030504040204" pitchFamily="34" charset="0"/>
                <a:sym typeface="Rambla"/>
              </a:rPr>
              <a:t>Only</a:t>
            </a:r>
            <a:r>
              <a:rPr lang="en-CA" sz="1550" dirty="0">
                <a:latin typeface="Tahoma" panose="020B0604030504040204" pitchFamily="34" charset="0"/>
                <a:ea typeface="Tahoma" panose="020B0604030504040204" pitchFamily="34" charset="0"/>
                <a:cs typeface="Tahoma" panose="020B0604030504040204" pitchFamily="34" charset="0"/>
                <a:sym typeface="Rambla"/>
              </a:rPr>
              <a:t> a competent person may conduct a full investigation of a complaint</a:t>
            </a:r>
          </a:p>
          <a:p>
            <a:pPr lvl="2">
              <a:spcBef>
                <a:spcPts val="600"/>
              </a:spcBef>
              <a:buClr>
                <a:schemeClr val="dk2"/>
              </a:buClr>
            </a:pPr>
            <a:endParaRPr lang="en-CA" sz="1550" b="0" i="0" u="none" strike="noStrike" cap="none" baseline="0" dirty="0">
              <a:latin typeface="Tahoma" panose="020B0604030504040204" pitchFamily="34" charset="0"/>
              <a:ea typeface="Tahoma" panose="020B0604030504040204" pitchFamily="34" charset="0"/>
              <a:cs typeface="Tahoma" panose="020B0604030504040204" pitchFamily="34" charset="0"/>
              <a:sym typeface="Rambla"/>
            </a:endParaRPr>
          </a:p>
          <a:p>
            <a:pPr lvl="1">
              <a:spcBef>
                <a:spcPts val="600"/>
              </a:spcBef>
              <a:buClr>
                <a:schemeClr val="dk2"/>
              </a:buClr>
            </a:pPr>
            <a:r>
              <a:rPr lang="en-CA" sz="1950" b="0" i="0" u="none" strike="noStrike" cap="none" baseline="0" dirty="0">
                <a:latin typeface="Tahoma" panose="020B0604030504040204" pitchFamily="34" charset="0"/>
                <a:ea typeface="Tahoma" panose="020B0604030504040204" pitchFamily="34" charset="0"/>
                <a:cs typeface="Tahoma" panose="020B0604030504040204" pitchFamily="34" charset="0"/>
                <a:sym typeface="Rambla"/>
              </a:rPr>
              <a:t>A complaint may only</a:t>
            </a:r>
            <a:r>
              <a:rPr lang="en-CA" sz="1950" b="0" i="0" u="none" strike="noStrike" cap="none" dirty="0">
                <a:latin typeface="Tahoma" panose="020B0604030504040204" pitchFamily="34" charset="0"/>
                <a:ea typeface="Tahoma" panose="020B0604030504040204" pitchFamily="34" charset="0"/>
                <a:cs typeface="Tahoma" panose="020B0604030504040204" pitchFamily="34" charset="0"/>
                <a:sym typeface="Rambla"/>
              </a:rPr>
              <a:t> be considered “resolved</a:t>
            </a:r>
            <a:r>
              <a:rPr lang="en-CA" sz="1950" dirty="0">
                <a:latin typeface="Tahoma" panose="020B0604030504040204" pitchFamily="34" charset="0"/>
                <a:ea typeface="Tahoma" panose="020B0604030504040204" pitchFamily="34" charset="0"/>
                <a:cs typeface="Tahoma" panose="020B0604030504040204" pitchFamily="34" charset="0"/>
                <a:sym typeface="Rambla"/>
              </a:rPr>
              <a:t>” where “all parties involved in the incident are satisfied with the outcome of the resolution process”</a:t>
            </a:r>
            <a:endParaRPr sz="1950" b="0" i="0" u="none" strike="noStrike" cap="none" baseline="0" dirty="0">
              <a:latin typeface="Tahoma" panose="020B0604030504040204" pitchFamily="34" charset="0"/>
              <a:ea typeface="Tahoma" panose="020B0604030504040204" pitchFamily="34" charset="0"/>
              <a:cs typeface="Tahoma" panose="020B0604030504040204" pitchFamily="34" charset="0"/>
              <a:sym typeface="Rambla"/>
            </a:endParaRPr>
          </a:p>
          <a:p>
            <a:pPr marL="274320" marR="0" lvl="0" indent="-165849" algn="l" rtl="0">
              <a:spcBef>
                <a:spcPts val="600"/>
              </a:spcBef>
              <a:buClr>
                <a:schemeClr val="dk2"/>
              </a:buClr>
              <a:buFont typeface="Noto Symbol"/>
              <a:buNone/>
            </a:pPr>
            <a:endParaRPr sz="2350" b="0" i="0" u="none" strike="noStrike" cap="none" baseline="0" dirty="0">
              <a:latin typeface="Tahoma" panose="020B0604030504040204" pitchFamily="34" charset="0"/>
              <a:ea typeface="Tahoma" panose="020B0604030504040204" pitchFamily="34" charset="0"/>
              <a:cs typeface="Tahoma" panose="020B0604030504040204" pitchFamily="34" charset="0"/>
              <a:sym typeface="Rambla"/>
            </a:endParaRPr>
          </a:p>
        </p:txBody>
      </p:sp>
      <p:pic>
        <p:nvPicPr>
          <p:cNvPr id="171" name="Shape 171"/>
          <p:cNvPicPr preferRelativeResize="0"/>
          <p:nvPr/>
        </p:nvPicPr>
        <p:blipFill rotWithShape="1">
          <a:blip r:embed="rId3">
            <a:alphaModFix/>
          </a:blip>
          <a:srcRect/>
          <a:stretch/>
        </p:blipFill>
        <p:spPr>
          <a:xfrm>
            <a:off x="152400" y="152400"/>
            <a:ext cx="2581274" cy="514350"/>
          </a:xfrm>
          <a:prstGeom prst="rect">
            <a:avLst/>
          </a:prstGeom>
          <a:noFill/>
          <a:ln>
            <a:noFill/>
          </a:ln>
        </p:spPr>
      </p:pic>
      <p:sp>
        <p:nvSpPr>
          <p:cNvPr id="2" name="Slide Number Placeholder 1"/>
          <p:cNvSpPr>
            <a:spLocks noGrp="1"/>
          </p:cNvSpPr>
          <p:nvPr>
            <p:ph type="sldNum" sz="quarter" idx="12"/>
          </p:nvPr>
        </p:nvSpPr>
        <p:spPr/>
        <p:txBody>
          <a:bodyPr/>
          <a:lstStyle/>
          <a:p>
            <a:pPr marL="0" lvl="0" indent="0">
              <a:spcBef>
                <a:spcPts val="0"/>
              </a:spcBef>
              <a:buSzPct val="25000"/>
              <a:buNone/>
            </a:pPr>
            <a:fld id="{00000000-1234-1234-1234-123412341234}" type="slidenum">
              <a:rPr lang="en-GB" smtClean="0"/>
              <a:t>12</a:t>
            </a:fld>
            <a:endParaRPr lang="en-GB"/>
          </a:p>
        </p:txBody>
      </p:sp>
    </p:spTree>
    <p:extLst>
      <p:ext uri="{BB962C8B-B14F-4D97-AF65-F5344CB8AC3E}">
        <p14:creationId xmlns:p14="http://schemas.microsoft.com/office/powerpoint/2010/main" val="1349295112"/>
      </p:ext>
    </p:extLst>
  </p:cSld>
  <p:clrMapOvr>
    <a:masterClrMapping/>
  </p:clrMapOvr>
  <p:transition spd="slow">
    <p:cut/>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marL="0" lvl="0" indent="0">
              <a:spcBef>
                <a:spcPts val="0"/>
              </a:spcBef>
              <a:buSzPct val="25000"/>
              <a:buNone/>
            </a:pPr>
            <a:fld id="{00000000-1234-1234-1234-123412341234}" type="slidenum">
              <a:rPr lang="en-GB" smtClean="0"/>
              <a:t>13</a:t>
            </a:fld>
            <a:endParaRPr lang="en-GB"/>
          </a:p>
        </p:txBody>
      </p:sp>
      <p:sp>
        <p:nvSpPr>
          <p:cNvPr id="5" name="Content Placeholder 2"/>
          <p:cNvSpPr>
            <a:spLocks noGrp="1"/>
          </p:cNvSpPr>
          <p:nvPr>
            <p:ph idx="1"/>
          </p:nvPr>
        </p:nvSpPr>
        <p:spPr>
          <a:xfrm>
            <a:off x="457200" y="1600200"/>
            <a:ext cx="8229600" cy="4525963"/>
          </a:xfrm>
        </p:spPr>
        <p:txBody>
          <a:bodyPr>
            <a:normAutofit fontScale="40000" lnSpcReduction="20000"/>
          </a:bodyPr>
          <a:lstStyle/>
          <a:p>
            <a:pPr marL="0" indent="0">
              <a:buNone/>
            </a:pPr>
            <a:endParaRPr lang="en-CA" sz="5100" dirty="0">
              <a:latin typeface="Tahoma" panose="020B0604030504040204" pitchFamily="34" charset="0"/>
              <a:ea typeface="Tahoma" panose="020B0604030504040204" pitchFamily="34" charset="0"/>
              <a:cs typeface="Tahoma" panose="020B0604030504040204" pitchFamily="34" charset="0"/>
            </a:endParaRPr>
          </a:p>
          <a:p>
            <a:pPr marL="400050" lvl="1" indent="0">
              <a:buNone/>
            </a:pPr>
            <a:r>
              <a:rPr lang="en-CA" sz="5000" dirty="0">
                <a:latin typeface="Tahoma" panose="020B0604030504040204" pitchFamily="34" charset="0"/>
                <a:ea typeface="Tahoma" panose="020B0604030504040204" pitchFamily="34" charset="0"/>
                <a:cs typeface="Tahoma" panose="020B0604030504040204" pitchFamily="34" charset="0"/>
              </a:rPr>
              <a:t>“Intimidation of any kind is toxic to interpersonal relationships and contributes to an unhealthy work environment for both the employer and the employees. </a:t>
            </a:r>
            <a:r>
              <a:rPr lang="en-CA" sz="5000" u="sng" dirty="0">
                <a:latin typeface="Tahoma" panose="020B0604030504040204" pitchFamily="34" charset="0"/>
                <a:ea typeface="Tahoma" panose="020B0604030504040204" pitchFamily="34" charset="0"/>
                <a:cs typeface="Tahoma" panose="020B0604030504040204" pitchFamily="34" charset="0"/>
              </a:rPr>
              <a:t>Work place violence prevention is meant to reprimand incidents that would not necessarily be contrary to the collective agreement — when they are examined in isolation in the context of a grievance, or when they would not necessarily amount to psychological harassment, but where Parliament has nonetheless deemed it necessary to ban it in general in order to provide a safe, healthy, and violence-free work place</a:t>
            </a:r>
            <a:r>
              <a:rPr lang="en-CA" sz="5000" dirty="0">
                <a:latin typeface="Tahoma" panose="020B0604030504040204" pitchFamily="34" charset="0"/>
                <a:ea typeface="Tahoma" panose="020B0604030504040204" pitchFamily="34" charset="0"/>
                <a:cs typeface="Tahoma" panose="020B0604030504040204" pitchFamily="34" charset="0"/>
              </a:rPr>
              <a:t>. The place, the means, and the tone used by a manager to warn or reprimand an employee are important elements to consider when an employee makes a work</a:t>
            </a:r>
          </a:p>
          <a:p>
            <a:pPr marL="400050" lvl="1" indent="0">
              <a:buNone/>
            </a:pPr>
            <a:r>
              <a:rPr lang="en-CA" sz="5000" dirty="0">
                <a:latin typeface="Tahoma" panose="020B0604030504040204" pitchFamily="34" charset="0"/>
                <a:ea typeface="Tahoma" panose="020B0604030504040204" pitchFamily="34" charset="0"/>
                <a:cs typeface="Tahoma" panose="020B0604030504040204" pitchFamily="34" charset="0"/>
              </a:rPr>
              <a:t>place violence complaint.”</a:t>
            </a:r>
          </a:p>
          <a:p>
            <a:pPr marL="0" indent="0">
              <a:buNone/>
            </a:pPr>
            <a:endParaRPr lang="en-CA" dirty="0">
              <a:latin typeface="Tahoma" panose="020B0604030504040204" pitchFamily="34" charset="0"/>
              <a:ea typeface="Tahoma" panose="020B0604030504040204" pitchFamily="34" charset="0"/>
              <a:cs typeface="Tahoma" panose="020B0604030504040204" pitchFamily="34" charset="0"/>
            </a:endParaRPr>
          </a:p>
          <a:p>
            <a:pPr marL="0" indent="0">
              <a:buNone/>
            </a:pPr>
            <a:r>
              <a:rPr lang="en-CA" sz="6000" dirty="0">
                <a:latin typeface="Tahoma" panose="020B0604030504040204" pitchFamily="34" charset="0"/>
                <a:ea typeface="Tahoma" panose="020B0604030504040204" pitchFamily="34" charset="0"/>
                <a:cs typeface="Tahoma" panose="020B0604030504040204" pitchFamily="34" charset="0"/>
              </a:rPr>
              <a:t> </a:t>
            </a:r>
            <a:r>
              <a:rPr lang="en-CA" sz="6000" b="1" i="1" dirty="0" err="1">
                <a:latin typeface="Tahoma" panose="020B0604030504040204" pitchFamily="34" charset="0"/>
                <a:ea typeface="Tahoma" panose="020B0604030504040204" pitchFamily="34" charset="0"/>
                <a:cs typeface="Tahoma" panose="020B0604030504040204" pitchFamily="34" charset="0"/>
              </a:rPr>
              <a:t>Pronovost</a:t>
            </a:r>
            <a:r>
              <a:rPr lang="en-CA" sz="6000" b="1" i="1" dirty="0">
                <a:latin typeface="Tahoma" panose="020B0604030504040204" pitchFamily="34" charset="0"/>
                <a:ea typeface="Tahoma" panose="020B0604030504040204" pitchFamily="34" charset="0"/>
                <a:cs typeface="Tahoma" panose="020B0604030504040204" pitchFamily="34" charset="0"/>
              </a:rPr>
              <a:t> v Canada Revenue Agency</a:t>
            </a:r>
            <a:r>
              <a:rPr lang="en-CA" sz="6000" b="1" dirty="0">
                <a:latin typeface="Tahoma" panose="020B0604030504040204" pitchFamily="34" charset="0"/>
                <a:ea typeface="Tahoma" panose="020B0604030504040204" pitchFamily="34" charset="0"/>
                <a:cs typeface="Tahoma" panose="020B0604030504040204" pitchFamily="34" charset="0"/>
              </a:rPr>
              <a:t>,</a:t>
            </a:r>
            <a:r>
              <a:rPr lang="en-CA" sz="6000" b="1" i="1" dirty="0">
                <a:latin typeface="Tahoma" panose="020B0604030504040204" pitchFamily="34" charset="0"/>
                <a:ea typeface="Tahoma" panose="020B0604030504040204" pitchFamily="34" charset="0"/>
                <a:cs typeface="Tahoma" panose="020B0604030504040204" pitchFamily="34" charset="0"/>
              </a:rPr>
              <a:t> </a:t>
            </a:r>
            <a:r>
              <a:rPr lang="en-CA" sz="6000" b="1" dirty="0">
                <a:latin typeface="Tahoma" panose="020B0604030504040204" pitchFamily="34" charset="0"/>
                <a:ea typeface="Tahoma" panose="020B0604030504040204" pitchFamily="34" charset="0"/>
                <a:cs typeface="Tahoma" panose="020B0604030504040204" pitchFamily="34" charset="0"/>
              </a:rPr>
              <a:t>2017 FC 1077 at para 19</a:t>
            </a:r>
          </a:p>
        </p:txBody>
      </p:sp>
      <p:sp>
        <p:nvSpPr>
          <p:cNvPr id="6" name="Shape 113"/>
          <p:cNvSpPr txBox="1">
            <a:spLocks/>
          </p:cNvSpPr>
          <p:nvPr/>
        </p:nvSpPr>
        <p:spPr>
          <a:xfrm>
            <a:off x="457200" y="804114"/>
            <a:ext cx="7239000" cy="680670"/>
          </a:xfrm>
          <a:prstGeom prst="rect">
            <a:avLst/>
          </a:prstGeom>
          <a:noFill/>
          <a:ln>
            <a:noFill/>
          </a:ln>
        </p:spPr>
        <p:txBody>
          <a:bodyPr vert="horz" lIns="45700" tIns="0" rIns="45700" bIns="0" rtlCol="0" anchor="b" anchorCtr="0">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spcBef>
                <a:spcPts val="0"/>
              </a:spcBef>
              <a:buClr>
                <a:srgbClr val="FFFFFF"/>
              </a:buClr>
              <a:buSzPct val="25000"/>
              <a:buFont typeface="Tahoma"/>
              <a:buNone/>
            </a:pPr>
            <a:r>
              <a:rPr lang="en-GB" sz="3600" b="1" dirty="0">
                <a:latin typeface="Tahoma"/>
                <a:ea typeface="Tahoma"/>
                <a:cs typeface="Tahoma"/>
                <a:sym typeface="Tahoma"/>
              </a:rPr>
              <a:t>RECENT DECISIONS OF NOTE</a:t>
            </a:r>
          </a:p>
        </p:txBody>
      </p:sp>
      <p:pic>
        <p:nvPicPr>
          <p:cNvPr id="7" name="Shape 115"/>
          <p:cNvPicPr preferRelativeResize="0"/>
          <p:nvPr/>
        </p:nvPicPr>
        <p:blipFill rotWithShape="1">
          <a:blip r:embed="rId3">
            <a:alphaModFix/>
          </a:blip>
          <a:srcRect/>
          <a:stretch/>
        </p:blipFill>
        <p:spPr>
          <a:xfrm>
            <a:off x="152400" y="152400"/>
            <a:ext cx="2581274" cy="514350"/>
          </a:xfrm>
          <a:prstGeom prst="rect">
            <a:avLst/>
          </a:prstGeom>
          <a:noFill/>
          <a:ln>
            <a:noFill/>
          </a:ln>
        </p:spPr>
      </p:pic>
    </p:spTree>
    <p:extLst>
      <p:ext uri="{BB962C8B-B14F-4D97-AF65-F5344CB8AC3E}">
        <p14:creationId xmlns:p14="http://schemas.microsoft.com/office/powerpoint/2010/main" val="34181636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marL="0" lvl="0" indent="0">
              <a:spcBef>
                <a:spcPts val="0"/>
              </a:spcBef>
              <a:buSzPct val="25000"/>
              <a:buNone/>
            </a:pPr>
            <a:fld id="{00000000-1234-1234-1234-123412341234}" type="slidenum">
              <a:rPr lang="en-GB" smtClean="0"/>
              <a:t>14</a:t>
            </a:fld>
            <a:endParaRPr lang="en-GB"/>
          </a:p>
        </p:txBody>
      </p:sp>
      <p:sp>
        <p:nvSpPr>
          <p:cNvPr id="5" name="Content Placeholder 2"/>
          <p:cNvSpPr>
            <a:spLocks noGrp="1"/>
          </p:cNvSpPr>
          <p:nvPr>
            <p:ph idx="1"/>
          </p:nvPr>
        </p:nvSpPr>
        <p:spPr>
          <a:xfrm>
            <a:off x="457200" y="1600200"/>
            <a:ext cx="8229600" cy="4525963"/>
          </a:xfrm>
        </p:spPr>
        <p:txBody>
          <a:bodyPr>
            <a:normAutofit/>
          </a:bodyPr>
          <a:lstStyle/>
          <a:p>
            <a:endParaRPr lang="en-CA" sz="2800" dirty="0">
              <a:latin typeface="Tahoma" panose="020B0604030504040204" pitchFamily="34" charset="0"/>
              <a:ea typeface="Tahoma" panose="020B0604030504040204" pitchFamily="34" charset="0"/>
              <a:cs typeface="Tahoma" panose="020B0604030504040204" pitchFamily="34" charset="0"/>
            </a:endParaRPr>
          </a:p>
          <a:p>
            <a:r>
              <a:rPr lang="en-CA" sz="2800" dirty="0">
                <a:latin typeface="Tahoma" panose="020B0604030504040204" pitchFamily="34" charset="0"/>
                <a:ea typeface="Tahoma" panose="020B0604030504040204" pitchFamily="34" charset="0"/>
                <a:cs typeface="Tahoma" panose="020B0604030504040204" pitchFamily="34" charset="0"/>
              </a:rPr>
              <a:t>Additional take-away from </a:t>
            </a:r>
            <a:r>
              <a:rPr lang="en-CA" sz="2800" i="1" dirty="0" err="1">
                <a:latin typeface="Tahoma" panose="020B0604030504040204" pitchFamily="34" charset="0"/>
                <a:ea typeface="Tahoma" panose="020B0604030504040204" pitchFamily="34" charset="0"/>
                <a:cs typeface="Tahoma" panose="020B0604030504040204" pitchFamily="34" charset="0"/>
              </a:rPr>
              <a:t>Pronovost</a:t>
            </a:r>
            <a:r>
              <a:rPr lang="en-CA" sz="2800" dirty="0">
                <a:latin typeface="Tahoma" panose="020B0604030504040204" pitchFamily="34" charset="0"/>
                <a:ea typeface="Tahoma" panose="020B0604030504040204" pitchFamily="34" charset="0"/>
                <a:cs typeface="Tahoma" panose="020B0604030504040204" pitchFamily="34" charset="0"/>
              </a:rPr>
              <a:t>:</a:t>
            </a:r>
          </a:p>
          <a:p>
            <a:endParaRPr lang="en-CA" sz="2800" dirty="0">
              <a:latin typeface="Tahoma" panose="020B0604030504040204" pitchFamily="34" charset="0"/>
              <a:ea typeface="Tahoma" panose="020B0604030504040204" pitchFamily="34" charset="0"/>
              <a:cs typeface="Tahoma" panose="020B0604030504040204" pitchFamily="34" charset="0"/>
            </a:endParaRPr>
          </a:p>
          <a:p>
            <a:pPr lvl="1"/>
            <a:r>
              <a:rPr lang="en-CA" sz="2400" dirty="0">
                <a:latin typeface="Tahoma" panose="020B0604030504040204" pitchFamily="34" charset="0"/>
                <a:ea typeface="Tahoma" panose="020B0604030504040204" pitchFamily="34" charset="0"/>
                <a:cs typeface="Tahoma" panose="020B0604030504040204" pitchFamily="34" charset="0"/>
              </a:rPr>
              <a:t>Competent investigator reports may be reviewed for </a:t>
            </a:r>
            <a:r>
              <a:rPr lang="fr-CA" sz="2400" b="1" dirty="0" err="1">
                <a:latin typeface="Tahoma" panose="020B0604030504040204" pitchFamily="34" charset="0"/>
                <a:ea typeface="Tahoma" panose="020B0604030504040204" pitchFamily="34" charset="0"/>
                <a:cs typeface="Tahoma" panose="020B0604030504040204" pitchFamily="34" charset="0"/>
                <a:sym typeface="Rambla"/>
              </a:rPr>
              <a:t>procedural</a:t>
            </a:r>
            <a:r>
              <a:rPr lang="fr-CA" sz="2400" b="1" dirty="0">
                <a:latin typeface="Tahoma" panose="020B0604030504040204" pitchFamily="34" charset="0"/>
                <a:ea typeface="Tahoma" panose="020B0604030504040204" pitchFamily="34" charset="0"/>
                <a:cs typeface="Tahoma" panose="020B0604030504040204" pitchFamily="34" charset="0"/>
                <a:sym typeface="Rambla"/>
              </a:rPr>
              <a:t> </a:t>
            </a:r>
            <a:r>
              <a:rPr lang="fr-CA" sz="2400" b="1" dirty="0" err="1">
                <a:latin typeface="Tahoma" panose="020B0604030504040204" pitchFamily="34" charset="0"/>
                <a:ea typeface="Tahoma" panose="020B0604030504040204" pitchFamily="34" charset="0"/>
                <a:cs typeface="Tahoma" panose="020B0604030504040204" pitchFamily="34" charset="0"/>
                <a:sym typeface="Rambla"/>
              </a:rPr>
              <a:t>unfairness</a:t>
            </a:r>
            <a:r>
              <a:rPr lang="fr-CA" sz="2400" b="1" dirty="0">
                <a:latin typeface="Tahoma" panose="020B0604030504040204" pitchFamily="34" charset="0"/>
                <a:ea typeface="Tahoma" panose="020B0604030504040204" pitchFamily="34" charset="0"/>
                <a:cs typeface="Tahoma" panose="020B0604030504040204" pitchFamily="34" charset="0"/>
                <a:sym typeface="Rambla"/>
              </a:rPr>
              <a:t> </a:t>
            </a:r>
            <a:r>
              <a:rPr lang="fr-CA" sz="2400" dirty="0">
                <a:latin typeface="Tahoma" panose="020B0604030504040204" pitchFamily="34" charset="0"/>
                <a:ea typeface="Tahoma" panose="020B0604030504040204" pitchFamily="34" charset="0"/>
                <a:cs typeface="Tahoma" panose="020B0604030504040204" pitchFamily="34" charset="0"/>
                <a:sym typeface="Rambla"/>
              </a:rPr>
              <a:t>(ex. not </a:t>
            </a:r>
            <a:r>
              <a:rPr lang="fr-CA" sz="2400" dirty="0" err="1">
                <a:latin typeface="Tahoma" panose="020B0604030504040204" pitchFamily="34" charset="0"/>
                <a:ea typeface="Tahoma" panose="020B0604030504040204" pitchFamily="34" charset="0"/>
                <a:cs typeface="Tahoma" panose="020B0604030504040204" pitchFamily="34" charset="0"/>
                <a:sym typeface="Rambla"/>
              </a:rPr>
              <a:t>letting</a:t>
            </a:r>
            <a:r>
              <a:rPr lang="fr-CA" sz="2400" dirty="0">
                <a:latin typeface="Tahoma" panose="020B0604030504040204" pitchFamily="34" charset="0"/>
                <a:ea typeface="Tahoma" panose="020B0604030504040204" pitchFamily="34" charset="0"/>
                <a:cs typeface="Tahoma" panose="020B0604030504040204" pitchFamily="34" charset="0"/>
                <a:sym typeface="Rambla"/>
              </a:rPr>
              <a:t> the </a:t>
            </a:r>
            <a:r>
              <a:rPr lang="fr-CA" sz="2400" dirty="0" err="1">
                <a:latin typeface="Tahoma" panose="020B0604030504040204" pitchFamily="34" charset="0"/>
                <a:ea typeface="Tahoma" panose="020B0604030504040204" pitchFamily="34" charset="0"/>
                <a:cs typeface="Tahoma" panose="020B0604030504040204" pitchFamily="34" charset="0"/>
                <a:sym typeface="Rambla"/>
              </a:rPr>
              <a:t>complainant</a:t>
            </a:r>
            <a:r>
              <a:rPr lang="fr-CA" sz="2400" dirty="0">
                <a:latin typeface="Tahoma" panose="020B0604030504040204" pitchFamily="34" charset="0"/>
                <a:ea typeface="Tahoma" panose="020B0604030504040204" pitchFamily="34" charset="0"/>
                <a:cs typeface="Tahoma" panose="020B0604030504040204" pitchFamily="34" charset="0"/>
                <a:sym typeface="Rambla"/>
              </a:rPr>
              <a:t> comment on the </a:t>
            </a:r>
            <a:r>
              <a:rPr lang="fr-CA" sz="2400" dirty="0" err="1">
                <a:latin typeface="Tahoma" panose="020B0604030504040204" pitchFamily="34" charset="0"/>
                <a:ea typeface="Tahoma" panose="020B0604030504040204" pitchFamily="34" charset="0"/>
                <a:cs typeface="Tahoma" panose="020B0604030504040204" pitchFamily="34" charset="0"/>
                <a:sym typeface="Rambla"/>
              </a:rPr>
              <a:t>testimony</a:t>
            </a:r>
            <a:r>
              <a:rPr lang="fr-CA" sz="2400" dirty="0">
                <a:latin typeface="Tahoma" panose="020B0604030504040204" pitchFamily="34" charset="0"/>
                <a:ea typeface="Tahoma" panose="020B0604030504040204" pitchFamily="34" charset="0"/>
                <a:cs typeface="Tahoma" panose="020B0604030504040204" pitchFamily="34" charset="0"/>
                <a:sym typeface="Rambla"/>
              </a:rPr>
              <a:t> of the </a:t>
            </a:r>
            <a:r>
              <a:rPr lang="fr-CA" sz="2400" dirty="0" err="1">
                <a:latin typeface="Tahoma" panose="020B0604030504040204" pitchFamily="34" charset="0"/>
                <a:ea typeface="Tahoma" panose="020B0604030504040204" pitchFamily="34" charset="0"/>
                <a:cs typeface="Tahoma" panose="020B0604030504040204" pitchFamily="34" charset="0"/>
                <a:sym typeface="Rambla"/>
              </a:rPr>
              <a:t>respondent</a:t>
            </a:r>
            <a:r>
              <a:rPr lang="fr-CA" sz="2400" dirty="0">
                <a:latin typeface="Tahoma" panose="020B0604030504040204" pitchFamily="34" charset="0"/>
                <a:ea typeface="Tahoma" panose="020B0604030504040204" pitchFamily="34" charset="0"/>
                <a:cs typeface="Tahoma" panose="020B0604030504040204" pitchFamily="34" charset="0"/>
                <a:sym typeface="Rambla"/>
              </a:rPr>
              <a:t>);</a:t>
            </a:r>
          </a:p>
          <a:p>
            <a:pPr lvl="1"/>
            <a:r>
              <a:rPr lang="fr-CA" sz="2400" dirty="0">
                <a:latin typeface="Tahoma" panose="020B0604030504040204" pitchFamily="34" charset="0"/>
                <a:ea typeface="Tahoma" panose="020B0604030504040204" pitchFamily="34" charset="0"/>
                <a:cs typeface="Tahoma" panose="020B0604030504040204" pitchFamily="34" charset="0"/>
                <a:sym typeface="Rambla"/>
              </a:rPr>
              <a:t>And for </a:t>
            </a:r>
            <a:r>
              <a:rPr lang="fr-CA" sz="2400" b="1" dirty="0" err="1">
                <a:latin typeface="Tahoma" panose="020B0604030504040204" pitchFamily="34" charset="0"/>
                <a:ea typeface="Tahoma" panose="020B0604030504040204" pitchFamily="34" charset="0"/>
                <a:cs typeface="Tahoma" panose="020B0604030504040204" pitchFamily="34" charset="0"/>
                <a:sym typeface="Rambla"/>
              </a:rPr>
              <a:t>reasonableness</a:t>
            </a:r>
            <a:r>
              <a:rPr lang="fr-CA" sz="2400" dirty="0">
                <a:latin typeface="Tahoma" panose="020B0604030504040204" pitchFamily="34" charset="0"/>
                <a:ea typeface="Tahoma" panose="020B0604030504040204" pitchFamily="34" charset="0"/>
                <a:cs typeface="Tahoma" panose="020B0604030504040204" pitchFamily="34" charset="0"/>
                <a:sym typeface="Rambla"/>
              </a:rPr>
              <a:t> (ex. the investigation </a:t>
            </a:r>
            <a:r>
              <a:rPr lang="fr-CA" sz="2400" dirty="0" err="1">
                <a:latin typeface="Tahoma" panose="020B0604030504040204" pitchFamily="34" charset="0"/>
                <a:ea typeface="Tahoma" panose="020B0604030504040204" pitchFamily="34" charset="0"/>
                <a:cs typeface="Tahoma" panose="020B0604030504040204" pitchFamily="34" charset="0"/>
                <a:sym typeface="Rambla"/>
              </a:rPr>
              <a:t>was</a:t>
            </a:r>
            <a:r>
              <a:rPr lang="fr-CA" sz="2400" dirty="0">
                <a:latin typeface="Tahoma" panose="020B0604030504040204" pitchFamily="34" charset="0"/>
                <a:ea typeface="Tahoma" panose="020B0604030504040204" pitchFamily="34" charset="0"/>
                <a:cs typeface="Tahoma" panose="020B0604030504040204" pitchFamily="34" charset="0"/>
                <a:sym typeface="Rambla"/>
              </a:rPr>
              <a:t> not </a:t>
            </a:r>
            <a:r>
              <a:rPr lang="fr-CA" sz="2400" dirty="0" err="1">
                <a:latin typeface="Tahoma" panose="020B0604030504040204" pitchFamily="34" charset="0"/>
                <a:ea typeface="Tahoma" panose="020B0604030504040204" pitchFamily="34" charset="0"/>
                <a:cs typeface="Tahoma" panose="020B0604030504040204" pitchFamily="34" charset="0"/>
                <a:sym typeface="Rambla"/>
              </a:rPr>
              <a:t>thorough</a:t>
            </a:r>
            <a:r>
              <a:rPr lang="fr-CA" sz="2400" dirty="0">
                <a:latin typeface="Tahoma" panose="020B0604030504040204" pitchFamily="34" charset="0"/>
                <a:ea typeface="Tahoma" panose="020B0604030504040204" pitchFamily="34" charset="0"/>
                <a:cs typeface="Tahoma" panose="020B0604030504040204" pitchFamily="34" charset="0"/>
                <a:sym typeface="Rambla"/>
              </a:rPr>
              <a:t> or </a:t>
            </a:r>
            <a:r>
              <a:rPr lang="fr-CA" sz="2400" dirty="0" err="1">
                <a:latin typeface="Tahoma" panose="020B0604030504040204" pitchFamily="34" charset="0"/>
                <a:ea typeface="Tahoma" panose="020B0604030504040204" pitchFamily="34" charset="0"/>
                <a:cs typeface="Tahoma" panose="020B0604030504040204" pitchFamily="34" charset="0"/>
                <a:sym typeface="Rambla"/>
              </a:rPr>
              <a:t>serious</a:t>
            </a:r>
            <a:r>
              <a:rPr lang="fr-CA" sz="2400" dirty="0">
                <a:latin typeface="Tahoma" panose="020B0604030504040204" pitchFamily="34" charset="0"/>
                <a:ea typeface="Tahoma" panose="020B0604030504040204" pitchFamily="34" charset="0"/>
                <a:cs typeface="Tahoma" panose="020B0604030504040204" pitchFamily="34" charset="0"/>
                <a:sym typeface="Rambla"/>
              </a:rPr>
              <a:t>; the investigation report </a:t>
            </a:r>
            <a:r>
              <a:rPr lang="fr-CA" sz="2400" dirty="0" err="1">
                <a:latin typeface="Tahoma" panose="020B0604030504040204" pitchFamily="34" charset="0"/>
                <a:ea typeface="Tahoma" panose="020B0604030504040204" pitchFamily="34" charset="0"/>
                <a:cs typeface="Tahoma" panose="020B0604030504040204" pitchFamily="34" charset="0"/>
                <a:sym typeface="Rambla"/>
              </a:rPr>
              <a:t>is</a:t>
            </a:r>
            <a:r>
              <a:rPr lang="fr-CA" sz="2400" dirty="0">
                <a:latin typeface="Tahoma" panose="020B0604030504040204" pitchFamily="34" charset="0"/>
                <a:ea typeface="Tahoma" panose="020B0604030504040204" pitchFamily="34" charset="0"/>
                <a:cs typeface="Tahoma" panose="020B0604030504040204" pitchFamily="34" charset="0"/>
                <a:sym typeface="Rambla"/>
              </a:rPr>
              <a:t> </a:t>
            </a:r>
            <a:r>
              <a:rPr lang="fr-CA" sz="2400" dirty="0" err="1">
                <a:latin typeface="Tahoma" panose="020B0604030504040204" pitchFamily="34" charset="0"/>
                <a:ea typeface="Tahoma" panose="020B0604030504040204" pitchFamily="34" charset="0"/>
                <a:cs typeface="Tahoma" panose="020B0604030504040204" pitchFamily="34" charset="0"/>
                <a:sym typeface="Rambla"/>
              </a:rPr>
              <a:t>deficient</a:t>
            </a:r>
            <a:r>
              <a:rPr lang="fr-CA" sz="2400" dirty="0">
                <a:latin typeface="Tahoma" panose="020B0604030504040204" pitchFamily="34" charset="0"/>
                <a:ea typeface="Tahoma" panose="020B0604030504040204" pitchFamily="34" charset="0"/>
                <a:cs typeface="Tahoma" panose="020B0604030504040204" pitchFamily="34" charset="0"/>
                <a:sym typeface="Rambla"/>
              </a:rPr>
              <a:t>)</a:t>
            </a:r>
          </a:p>
        </p:txBody>
      </p:sp>
      <p:sp>
        <p:nvSpPr>
          <p:cNvPr id="6" name="Shape 113"/>
          <p:cNvSpPr txBox="1">
            <a:spLocks/>
          </p:cNvSpPr>
          <p:nvPr/>
        </p:nvSpPr>
        <p:spPr>
          <a:xfrm>
            <a:off x="457200" y="804114"/>
            <a:ext cx="7239000" cy="680670"/>
          </a:xfrm>
          <a:prstGeom prst="rect">
            <a:avLst/>
          </a:prstGeom>
          <a:noFill/>
          <a:ln>
            <a:noFill/>
          </a:ln>
        </p:spPr>
        <p:txBody>
          <a:bodyPr vert="horz" lIns="45700" tIns="0" rIns="45700" bIns="0" rtlCol="0" anchor="b" anchorCtr="0">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spcBef>
                <a:spcPts val="0"/>
              </a:spcBef>
              <a:buClr>
                <a:srgbClr val="FFFFFF"/>
              </a:buClr>
              <a:buSzPct val="25000"/>
              <a:buFont typeface="Tahoma"/>
              <a:buNone/>
            </a:pPr>
            <a:r>
              <a:rPr lang="en-GB" sz="3600" b="1" dirty="0">
                <a:latin typeface="Tahoma"/>
                <a:ea typeface="Tahoma"/>
                <a:cs typeface="Tahoma"/>
                <a:sym typeface="Tahoma"/>
              </a:rPr>
              <a:t>RECENT DECISIONS OF NOTE</a:t>
            </a:r>
          </a:p>
        </p:txBody>
      </p:sp>
      <p:pic>
        <p:nvPicPr>
          <p:cNvPr id="7" name="Shape 115"/>
          <p:cNvPicPr preferRelativeResize="0"/>
          <p:nvPr/>
        </p:nvPicPr>
        <p:blipFill rotWithShape="1">
          <a:blip r:embed="rId3">
            <a:alphaModFix/>
          </a:blip>
          <a:srcRect/>
          <a:stretch/>
        </p:blipFill>
        <p:spPr>
          <a:xfrm>
            <a:off x="152400" y="152400"/>
            <a:ext cx="2581274" cy="514350"/>
          </a:xfrm>
          <a:prstGeom prst="rect">
            <a:avLst/>
          </a:prstGeom>
          <a:noFill/>
          <a:ln>
            <a:noFill/>
          </a:ln>
        </p:spPr>
      </p:pic>
    </p:spTree>
    <p:extLst>
      <p:ext uri="{BB962C8B-B14F-4D97-AF65-F5344CB8AC3E}">
        <p14:creationId xmlns:p14="http://schemas.microsoft.com/office/powerpoint/2010/main" val="35829012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marL="0" lvl="0" indent="0">
              <a:spcBef>
                <a:spcPts val="0"/>
              </a:spcBef>
              <a:buSzPct val="25000"/>
              <a:buNone/>
            </a:pPr>
            <a:fld id="{00000000-1234-1234-1234-123412341234}" type="slidenum">
              <a:rPr lang="en-GB" smtClean="0"/>
              <a:t>15</a:t>
            </a:fld>
            <a:endParaRPr lang="en-GB"/>
          </a:p>
        </p:txBody>
      </p:sp>
      <p:sp>
        <p:nvSpPr>
          <p:cNvPr id="5" name="Content Placeholder 2"/>
          <p:cNvSpPr>
            <a:spLocks noGrp="1"/>
          </p:cNvSpPr>
          <p:nvPr>
            <p:ph idx="1"/>
          </p:nvPr>
        </p:nvSpPr>
        <p:spPr>
          <a:xfrm>
            <a:off x="457200" y="1600200"/>
            <a:ext cx="8229600" cy="4525963"/>
          </a:xfrm>
        </p:spPr>
        <p:txBody>
          <a:bodyPr>
            <a:normAutofit lnSpcReduction="10000"/>
          </a:bodyPr>
          <a:lstStyle/>
          <a:p>
            <a:pPr marL="400050" lvl="2" indent="0">
              <a:buNone/>
            </a:pPr>
            <a:endParaRPr lang="en-CA" sz="2000" dirty="0">
              <a:latin typeface="Tahoma" panose="020B0604030504040204" pitchFamily="34" charset="0"/>
              <a:ea typeface="Tahoma" panose="020B0604030504040204" pitchFamily="34" charset="0"/>
              <a:cs typeface="Tahoma" panose="020B0604030504040204" pitchFamily="34" charset="0"/>
            </a:endParaRPr>
          </a:p>
          <a:p>
            <a:pPr marL="400050" lvl="2" indent="0">
              <a:buNone/>
            </a:pPr>
            <a:r>
              <a:rPr lang="en-CA" sz="2000" dirty="0">
                <a:latin typeface="Tahoma" panose="020B0604030504040204" pitchFamily="34" charset="0"/>
                <a:ea typeface="Tahoma" panose="020B0604030504040204" pitchFamily="34" charset="0"/>
                <a:cs typeface="Tahoma" panose="020B0604030504040204" pitchFamily="34" charset="0"/>
              </a:rPr>
              <a:t>“The substantive issue raised by the appeal thus turns on whether Mr. </a:t>
            </a:r>
            <a:r>
              <a:rPr lang="en-CA" sz="2000" dirty="0" err="1">
                <a:latin typeface="Tahoma" panose="020B0604030504040204" pitchFamily="34" charset="0"/>
                <a:ea typeface="Tahoma" panose="020B0604030504040204" pitchFamily="34" charset="0"/>
                <a:cs typeface="Tahoma" panose="020B0604030504040204" pitchFamily="34" charset="0"/>
              </a:rPr>
              <a:t>Stienke</a:t>
            </a:r>
            <a:r>
              <a:rPr lang="en-CA" sz="2000" dirty="0">
                <a:latin typeface="Tahoma" panose="020B0604030504040204" pitchFamily="34" charset="0"/>
                <a:ea typeface="Tahoma" panose="020B0604030504040204" pitchFamily="34" charset="0"/>
                <a:cs typeface="Tahoma" panose="020B0604030504040204" pitchFamily="34" charset="0"/>
              </a:rPr>
              <a:t> was "impartial and seen by the parties to be impartial" within the meaning of paragraph 20.9(1)(a) of the Regulations. The employer contends that Mr. </a:t>
            </a:r>
            <a:r>
              <a:rPr lang="en-CA" sz="2000" dirty="0" err="1">
                <a:latin typeface="Tahoma" panose="020B0604030504040204" pitchFamily="34" charset="0"/>
                <a:ea typeface="Tahoma" panose="020B0604030504040204" pitchFamily="34" charset="0"/>
                <a:cs typeface="Tahoma" panose="020B0604030504040204" pitchFamily="34" charset="0"/>
              </a:rPr>
              <a:t>Stienke</a:t>
            </a:r>
            <a:r>
              <a:rPr lang="en-CA" sz="2000" dirty="0">
                <a:latin typeface="Tahoma" panose="020B0604030504040204" pitchFamily="34" charset="0"/>
                <a:ea typeface="Tahoma" panose="020B0604030504040204" pitchFamily="34" charset="0"/>
                <a:cs typeface="Tahoma" panose="020B0604030504040204" pitchFamily="34" charset="0"/>
              </a:rPr>
              <a:t> appears on a list of "competent persons" agreed upon by the employer and CUPW (at the National Joint Health and Safety Committee), that he was impartial and that Mr. King and his union representative never challenged Mr. </a:t>
            </a:r>
            <a:r>
              <a:rPr lang="en-CA" sz="2000" dirty="0" err="1">
                <a:latin typeface="Tahoma" panose="020B0604030504040204" pitchFamily="34" charset="0"/>
                <a:ea typeface="Tahoma" panose="020B0604030504040204" pitchFamily="34" charset="0"/>
                <a:cs typeface="Tahoma" panose="020B0604030504040204" pitchFamily="34" charset="0"/>
              </a:rPr>
              <a:t>Stienke's</a:t>
            </a:r>
            <a:r>
              <a:rPr lang="en-CA" sz="2000" dirty="0">
                <a:latin typeface="Tahoma" panose="020B0604030504040204" pitchFamily="34" charset="0"/>
                <a:ea typeface="Tahoma" panose="020B0604030504040204" pitchFamily="34" charset="0"/>
                <a:cs typeface="Tahoma" panose="020B0604030504040204" pitchFamily="34" charset="0"/>
              </a:rPr>
              <a:t> impartiality until the report was issued and the recommendations implemented. The CUPW argues the contrary position, pointing out that Mr. </a:t>
            </a:r>
            <a:r>
              <a:rPr lang="en-CA" sz="2000" dirty="0" err="1">
                <a:latin typeface="Tahoma" panose="020B0604030504040204" pitchFamily="34" charset="0"/>
                <a:ea typeface="Tahoma" panose="020B0604030504040204" pitchFamily="34" charset="0"/>
                <a:cs typeface="Tahoma" panose="020B0604030504040204" pitchFamily="34" charset="0"/>
              </a:rPr>
              <a:t>Stienke</a:t>
            </a:r>
            <a:r>
              <a:rPr lang="en-CA" sz="2000" dirty="0">
                <a:latin typeface="Tahoma" panose="020B0604030504040204" pitchFamily="34" charset="0"/>
                <a:ea typeface="Tahoma" panose="020B0604030504040204" pitchFamily="34" charset="0"/>
                <a:cs typeface="Tahoma" panose="020B0604030504040204" pitchFamily="34" charset="0"/>
              </a:rPr>
              <a:t> was not impartial and concerns were raised about his impartiality before and during his investigation.”</a:t>
            </a:r>
          </a:p>
          <a:p>
            <a:pPr marL="0" lvl="1" indent="0">
              <a:buNone/>
            </a:pPr>
            <a:endParaRPr lang="en-CA" sz="2400" b="1" i="1" dirty="0">
              <a:latin typeface="Tahoma" panose="020B0604030504040204" pitchFamily="34" charset="0"/>
              <a:ea typeface="Tahoma" panose="020B0604030504040204" pitchFamily="34" charset="0"/>
              <a:cs typeface="Tahoma" panose="020B0604030504040204" pitchFamily="34" charset="0"/>
            </a:endParaRPr>
          </a:p>
          <a:p>
            <a:pPr marL="0" lvl="1" indent="0">
              <a:buNone/>
            </a:pPr>
            <a:r>
              <a:rPr lang="en-CA" sz="2400" b="1" i="1" dirty="0">
                <a:latin typeface="Tahoma" panose="020B0604030504040204" pitchFamily="34" charset="0"/>
                <a:ea typeface="Tahoma" panose="020B0604030504040204" pitchFamily="34" charset="0"/>
                <a:cs typeface="Tahoma" panose="020B0604030504040204" pitchFamily="34" charset="0"/>
              </a:rPr>
              <a:t>Canada Post Corp. v King,</a:t>
            </a:r>
            <a:r>
              <a:rPr lang="en-CA" sz="2400" b="1" dirty="0">
                <a:latin typeface="Tahoma" panose="020B0604030504040204" pitchFamily="34" charset="0"/>
                <a:ea typeface="Tahoma" panose="020B0604030504040204" pitchFamily="34" charset="0"/>
                <a:cs typeface="Tahoma" panose="020B0604030504040204" pitchFamily="34" charset="0"/>
              </a:rPr>
              <a:t> 2017 LNOHSTC 16 </a:t>
            </a:r>
            <a:endParaRPr lang="fr-CA" sz="2400" b="1" dirty="0">
              <a:latin typeface="Tahoma" panose="020B0604030504040204" pitchFamily="34" charset="0"/>
              <a:ea typeface="Tahoma" panose="020B0604030504040204" pitchFamily="34" charset="0"/>
              <a:cs typeface="Tahoma" panose="020B0604030504040204" pitchFamily="34" charset="0"/>
              <a:sym typeface="Rambla"/>
            </a:endParaRPr>
          </a:p>
          <a:p>
            <a:pPr marL="0" indent="0">
              <a:buNone/>
            </a:pPr>
            <a:endParaRPr lang="fr-CA" sz="2400" dirty="0">
              <a:latin typeface="Tahoma" panose="020B0604030504040204" pitchFamily="34" charset="0"/>
              <a:ea typeface="Tahoma" panose="020B0604030504040204" pitchFamily="34" charset="0"/>
              <a:cs typeface="Tahoma" panose="020B0604030504040204" pitchFamily="34" charset="0"/>
              <a:sym typeface="Rambla"/>
            </a:endParaRPr>
          </a:p>
        </p:txBody>
      </p:sp>
      <p:sp>
        <p:nvSpPr>
          <p:cNvPr id="6" name="Shape 113"/>
          <p:cNvSpPr txBox="1">
            <a:spLocks/>
          </p:cNvSpPr>
          <p:nvPr/>
        </p:nvSpPr>
        <p:spPr>
          <a:xfrm>
            <a:off x="457200" y="804114"/>
            <a:ext cx="7239000" cy="680670"/>
          </a:xfrm>
          <a:prstGeom prst="rect">
            <a:avLst/>
          </a:prstGeom>
          <a:noFill/>
          <a:ln>
            <a:noFill/>
          </a:ln>
        </p:spPr>
        <p:txBody>
          <a:bodyPr vert="horz" lIns="45700" tIns="0" rIns="45700" bIns="0" rtlCol="0" anchor="b" anchorCtr="0">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spcBef>
                <a:spcPts val="0"/>
              </a:spcBef>
              <a:buClr>
                <a:srgbClr val="FFFFFF"/>
              </a:buClr>
              <a:buSzPct val="25000"/>
              <a:buFont typeface="Tahoma"/>
              <a:buNone/>
            </a:pPr>
            <a:r>
              <a:rPr lang="en-GB" sz="3600" b="1" dirty="0">
                <a:latin typeface="Tahoma"/>
                <a:ea typeface="Tahoma"/>
                <a:cs typeface="Tahoma"/>
                <a:sym typeface="Tahoma"/>
              </a:rPr>
              <a:t>RECENT DECISIONS OF NOTE</a:t>
            </a:r>
          </a:p>
        </p:txBody>
      </p:sp>
      <p:pic>
        <p:nvPicPr>
          <p:cNvPr id="7" name="Shape 115"/>
          <p:cNvPicPr preferRelativeResize="0"/>
          <p:nvPr/>
        </p:nvPicPr>
        <p:blipFill rotWithShape="1">
          <a:blip r:embed="rId3">
            <a:alphaModFix/>
          </a:blip>
          <a:srcRect/>
          <a:stretch/>
        </p:blipFill>
        <p:spPr>
          <a:xfrm>
            <a:off x="152400" y="152400"/>
            <a:ext cx="2581274" cy="514350"/>
          </a:xfrm>
          <a:prstGeom prst="rect">
            <a:avLst/>
          </a:prstGeom>
          <a:noFill/>
          <a:ln>
            <a:noFill/>
          </a:ln>
        </p:spPr>
      </p:pic>
    </p:spTree>
    <p:extLst>
      <p:ext uri="{BB962C8B-B14F-4D97-AF65-F5344CB8AC3E}">
        <p14:creationId xmlns:p14="http://schemas.microsoft.com/office/powerpoint/2010/main" val="19461455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marL="0" lvl="0" indent="0">
              <a:spcBef>
                <a:spcPts val="0"/>
              </a:spcBef>
              <a:buSzPct val="25000"/>
              <a:buNone/>
            </a:pPr>
            <a:fld id="{00000000-1234-1234-1234-123412341234}" type="slidenum">
              <a:rPr lang="en-GB" smtClean="0"/>
              <a:t>16</a:t>
            </a:fld>
            <a:endParaRPr lang="en-GB"/>
          </a:p>
        </p:txBody>
      </p:sp>
      <p:sp>
        <p:nvSpPr>
          <p:cNvPr id="5" name="Content Placeholder 2"/>
          <p:cNvSpPr>
            <a:spLocks noGrp="1"/>
          </p:cNvSpPr>
          <p:nvPr>
            <p:ph idx="1"/>
          </p:nvPr>
        </p:nvSpPr>
        <p:spPr>
          <a:xfrm>
            <a:off x="457200" y="1600200"/>
            <a:ext cx="8229600" cy="4525963"/>
          </a:xfrm>
        </p:spPr>
        <p:txBody>
          <a:bodyPr>
            <a:normAutofit/>
          </a:bodyPr>
          <a:lstStyle/>
          <a:p>
            <a:pPr marL="0" lvl="1" indent="0">
              <a:buNone/>
            </a:pPr>
            <a:endParaRPr lang="en-CA" sz="2400" b="1" i="1" dirty="0">
              <a:latin typeface="Tahoma" panose="020B0604030504040204" pitchFamily="34" charset="0"/>
              <a:ea typeface="Tahoma" panose="020B0604030504040204" pitchFamily="34" charset="0"/>
              <a:cs typeface="Tahoma" panose="020B0604030504040204" pitchFamily="34" charset="0"/>
            </a:endParaRPr>
          </a:p>
          <a:p>
            <a:pPr marL="0" lvl="1" indent="0">
              <a:buNone/>
            </a:pPr>
            <a:r>
              <a:rPr lang="en-CA" sz="2300" b="1" i="1" dirty="0">
                <a:latin typeface="Tahoma" panose="020B0604030504040204" pitchFamily="34" charset="0"/>
                <a:ea typeface="Tahoma" panose="020B0604030504040204" pitchFamily="34" charset="0"/>
                <a:cs typeface="Tahoma" panose="020B0604030504040204" pitchFamily="34" charset="0"/>
              </a:rPr>
              <a:t>Natural Resources Canada v PIPSC,</a:t>
            </a:r>
            <a:r>
              <a:rPr lang="en-CA" sz="2300" b="1" dirty="0">
                <a:latin typeface="Tahoma" panose="020B0604030504040204" pitchFamily="34" charset="0"/>
                <a:ea typeface="Tahoma" panose="020B0604030504040204" pitchFamily="34" charset="0"/>
                <a:cs typeface="Tahoma" panose="020B0604030504040204" pitchFamily="34" charset="0"/>
              </a:rPr>
              <a:t> 2018 LNOHSTC 1</a:t>
            </a:r>
            <a:endParaRPr lang="fr-CA" sz="2300" b="1" dirty="0">
              <a:latin typeface="Tahoma" panose="020B0604030504040204" pitchFamily="34" charset="0"/>
              <a:ea typeface="Tahoma" panose="020B0604030504040204" pitchFamily="34" charset="0"/>
              <a:cs typeface="Tahoma" panose="020B0604030504040204" pitchFamily="34" charset="0"/>
              <a:sym typeface="Rambla"/>
            </a:endParaRPr>
          </a:p>
          <a:p>
            <a:pPr marL="0" indent="0">
              <a:buNone/>
            </a:pPr>
            <a:endParaRPr lang="fr-CA" sz="1800" dirty="0">
              <a:latin typeface="Tahoma" panose="020B0604030504040204" pitchFamily="34" charset="0"/>
              <a:ea typeface="Tahoma" panose="020B0604030504040204" pitchFamily="34" charset="0"/>
              <a:cs typeface="Tahoma" panose="020B0604030504040204" pitchFamily="34" charset="0"/>
              <a:sym typeface="Rambla"/>
            </a:endParaRPr>
          </a:p>
          <a:p>
            <a:r>
              <a:rPr lang="en-CA" sz="2400" dirty="0">
                <a:latin typeface="Tahoma" panose="020B0604030504040204" pitchFamily="34" charset="0"/>
                <a:ea typeface="Tahoma" panose="020B0604030504040204" pitchFamily="34" charset="0"/>
                <a:cs typeface="Tahoma" panose="020B0604030504040204" pitchFamily="34" charset="0"/>
                <a:sym typeface="Rambla"/>
              </a:rPr>
              <a:t>The Minister may investigate and render directions on whether an appointed person meets the qualifications as a “competent person”</a:t>
            </a:r>
          </a:p>
          <a:p>
            <a:endParaRPr lang="en-CA" sz="2400" dirty="0">
              <a:latin typeface="Tahoma" panose="020B0604030504040204" pitchFamily="34" charset="0"/>
              <a:ea typeface="Tahoma" panose="020B0604030504040204" pitchFamily="34" charset="0"/>
              <a:cs typeface="Tahoma" panose="020B0604030504040204" pitchFamily="34" charset="0"/>
              <a:sym typeface="Rambla"/>
            </a:endParaRPr>
          </a:p>
          <a:p>
            <a:r>
              <a:rPr lang="en-CA" sz="2400" dirty="0">
                <a:latin typeface="Tahoma" panose="020B0604030504040204" pitchFamily="34" charset="0"/>
                <a:ea typeface="Tahoma" panose="020B0604030504040204" pitchFamily="34" charset="0"/>
                <a:cs typeface="Tahoma" panose="020B0604030504040204" pitchFamily="34" charset="0"/>
                <a:sym typeface="Rambla"/>
              </a:rPr>
              <a:t>The Minister may engage in this investigation even after an investigation has commenced, including assessing actions and behaviour during the investigation</a:t>
            </a:r>
          </a:p>
        </p:txBody>
      </p:sp>
      <p:sp>
        <p:nvSpPr>
          <p:cNvPr id="6" name="Shape 113"/>
          <p:cNvSpPr txBox="1">
            <a:spLocks/>
          </p:cNvSpPr>
          <p:nvPr/>
        </p:nvSpPr>
        <p:spPr>
          <a:xfrm>
            <a:off x="457200" y="804114"/>
            <a:ext cx="7239000" cy="680670"/>
          </a:xfrm>
          <a:prstGeom prst="rect">
            <a:avLst/>
          </a:prstGeom>
          <a:noFill/>
          <a:ln>
            <a:noFill/>
          </a:ln>
        </p:spPr>
        <p:txBody>
          <a:bodyPr vert="horz" lIns="45700" tIns="0" rIns="45700" bIns="0" rtlCol="0" anchor="b" anchorCtr="0">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spcBef>
                <a:spcPts val="0"/>
              </a:spcBef>
              <a:buClr>
                <a:srgbClr val="FFFFFF"/>
              </a:buClr>
              <a:buSzPct val="25000"/>
              <a:buFont typeface="Tahoma"/>
              <a:buNone/>
            </a:pPr>
            <a:r>
              <a:rPr lang="en-GB" sz="3600" b="1" dirty="0">
                <a:latin typeface="Tahoma"/>
                <a:ea typeface="Tahoma"/>
                <a:cs typeface="Tahoma"/>
                <a:sym typeface="Tahoma"/>
              </a:rPr>
              <a:t>RECENT DECISIONS OF NOTE</a:t>
            </a:r>
          </a:p>
        </p:txBody>
      </p:sp>
      <p:pic>
        <p:nvPicPr>
          <p:cNvPr id="7" name="Shape 115"/>
          <p:cNvPicPr preferRelativeResize="0"/>
          <p:nvPr/>
        </p:nvPicPr>
        <p:blipFill rotWithShape="1">
          <a:blip r:embed="rId3">
            <a:alphaModFix/>
          </a:blip>
          <a:srcRect/>
          <a:stretch/>
        </p:blipFill>
        <p:spPr>
          <a:xfrm>
            <a:off x="152400" y="152400"/>
            <a:ext cx="2581274" cy="514350"/>
          </a:xfrm>
          <a:prstGeom prst="rect">
            <a:avLst/>
          </a:prstGeom>
          <a:noFill/>
          <a:ln>
            <a:noFill/>
          </a:ln>
        </p:spPr>
      </p:pic>
    </p:spTree>
    <p:extLst>
      <p:ext uri="{BB962C8B-B14F-4D97-AF65-F5344CB8AC3E}">
        <p14:creationId xmlns:p14="http://schemas.microsoft.com/office/powerpoint/2010/main" val="42305075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68"/>
        <p:cNvGrpSpPr/>
        <p:nvPr/>
      </p:nvGrpSpPr>
      <p:grpSpPr>
        <a:xfrm>
          <a:off x="0" y="0"/>
          <a:ext cx="0" cy="0"/>
          <a:chOff x="0" y="0"/>
          <a:chExt cx="0" cy="0"/>
        </a:xfrm>
      </p:grpSpPr>
      <p:sp>
        <p:nvSpPr>
          <p:cNvPr id="169" name="Shape 169"/>
          <p:cNvSpPr txBox="1">
            <a:spLocks noGrp="1"/>
          </p:cNvSpPr>
          <p:nvPr>
            <p:ph type="title"/>
          </p:nvPr>
        </p:nvSpPr>
        <p:spPr>
          <a:prstGeom prst="rect">
            <a:avLst/>
          </a:prstGeom>
          <a:noFill/>
          <a:ln>
            <a:noFill/>
          </a:ln>
        </p:spPr>
        <p:txBody>
          <a:bodyPr lIns="45700" tIns="0" rIns="45700" bIns="0" anchor="b" anchorCtr="0">
            <a:noAutofit/>
          </a:bodyPr>
          <a:lstStyle/>
          <a:p>
            <a:pPr marL="0" marR="0" lvl="0" indent="0" algn="l" rtl="0">
              <a:spcBef>
                <a:spcPts val="0"/>
              </a:spcBef>
              <a:buClr>
                <a:srgbClr val="FFFFFF"/>
              </a:buClr>
              <a:buSzPct val="25000"/>
              <a:buFont typeface="Tahoma"/>
              <a:buNone/>
            </a:pPr>
            <a:r>
              <a:rPr lang="en-GB" sz="3800" b="1" dirty="0">
                <a:latin typeface="Tahoma"/>
                <a:ea typeface="Tahoma"/>
                <a:cs typeface="Tahoma"/>
                <a:sym typeface="Tahoma"/>
              </a:rPr>
              <a:t>QUESTIONS</a:t>
            </a:r>
            <a:endParaRPr lang="en-GB" sz="3800" b="1" i="0" u="none" strike="noStrike" cap="none" baseline="0" dirty="0">
              <a:latin typeface="Tahoma"/>
              <a:ea typeface="Tahoma"/>
              <a:cs typeface="Tahoma"/>
              <a:sym typeface="Tahoma"/>
            </a:endParaRPr>
          </a:p>
        </p:txBody>
      </p:sp>
      <p:sp>
        <p:nvSpPr>
          <p:cNvPr id="170" name="Shape 170"/>
          <p:cNvSpPr txBox="1">
            <a:spLocks noGrp="1"/>
          </p:cNvSpPr>
          <p:nvPr>
            <p:ph idx="1"/>
          </p:nvPr>
        </p:nvSpPr>
        <p:spPr>
          <a:prstGeom prst="rect">
            <a:avLst/>
          </a:prstGeom>
          <a:noFill/>
          <a:ln>
            <a:noFill/>
          </a:ln>
        </p:spPr>
        <p:txBody>
          <a:bodyPr lIns="91425" tIns="45700" rIns="91425" bIns="45700" anchor="t" anchorCtr="0">
            <a:noAutofit/>
          </a:bodyPr>
          <a:lstStyle/>
          <a:p>
            <a:pPr marL="0" marR="0" lvl="0" indent="0" algn="l" rtl="0">
              <a:spcBef>
                <a:spcPts val="600"/>
              </a:spcBef>
              <a:buNone/>
            </a:pPr>
            <a:endParaRPr lang="fr-CA" sz="2350" dirty="0">
              <a:latin typeface="Tahoma" panose="020B0604030504040204" pitchFamily="34" charset="0"/>
              <a:ea typeface="Tahoma" panose="020B0604030504040204" pitchFamily="34" charset="0"/>
              <a:cs typeface="Tahoma" panose="020B0604030504040204" pitchFamily="34" charset="0"/>
              <a:sym typeface="Rambla"/>
            </a:endParaRPr>
          </a:p>
          <a:p>
            <a:pPr marL="0" marR="0" lvl="0" indent="0" algn="l" rtl="0">
              <a:spcBef>
                <a:spcPts val="600"/>
              </a:spcBef>
              <a:buNone/>
            </a:pPr>
            <a:endParaRPr lang="fr-CA" sz="2350" dirty="0">
              <a:latin typeface="Tahoma" panose="020B0604030504040204" pitchFamily="34" charset="0"/>
              <a:ea typeface="Tahoma" panose="020B0604030504040204" pitchFamily="34" charset="0"/>
              <a:cs typeface="Tahoma" panose="020B0604030504040204" pitchFamily="34" charset="0"/>
              <a:sym typeface="Rambla"/>
            </a:endParaRPr>
          </a:p>
          <a:p>
            <a:pPr marL="0" marR="0" lvl="0" indent="0" algn="l" rtl="0">
              <a:spcBef>
                <a:spcPts val="600"/>
              </a:spcBef>
              <a:buNone/>
            </a:pPr>
            <a:endParaRPr lang="fr-CA" sz="2350" dirty="0">
              <a:latin typeface="Tahoma" panose="020B0604030504040204" pitchFamily="34" charset="0"/>
              <a:ea typeface="Tahoma" panose="020B0604030504040204" pitchFamily="34" charset="0"/>
              <a:cs typeface="Tahoma" panose="020B0604030504040204" pitchFamily="34" charset="0"/>
              <a:sym typeface="Rambla"/>
            </a:endParaRPr>
          </a:p>
          <a:p>
            <a:pPr marL="0" marR="0" lvl="0" indent="0" algn="l" rtl="0">
              <a:spcBef>
                <a:spcPts val="600"/>
              </a:spcBef>
              <a:buNone/>
            </a:pPr>
            <a:endParaRPr lang="fr-CA" sz="2350" dirty="0">
              <a:latin typeface="Tahoma" panose="020B0604030504040204" pitchFamily="34" charset="0"/>
              <a:ea typeface="Tahoma" panose="020B0604030504040204" pitchFamily="34" charset="0"/>
              <a:cs typeface="Tahoma" panose="020B0604030504040204" pitchFamily="34" charset="0"/>
              <a:sym typeface="Rambla"/>
            </a:endParaRPr>
          </a:p>
          <a:p>
            <a:pPr marL="0" marR="0" lvl="0" indent="0" algn="ctr" rtl="0">
              <a:spcBef>
                <a:spcPts val="600"/>
              </a:spcBef>
              <a:buNone/>
            </a:pPr>
            <a:r>
              <a:rPr lang="fr-CA" sz="2350" dirty="0">
                <a:latin typeface="Tahoma" panose="020B0604030504040204" pitchFamily="34" charset="0"/>
                <a:ea typeface="Tahoma" panose="020B0604030504040204" pitchFamily="34" charset="0"/>
                <a:cs typeface="Tahoma" panose="020B0604030504040204" pitchFamily="34" charset="0"/>
                <a:sym typeface="Rambla"/>
              </a:rPr>
              <a:t>OPEN TO FLOOR FOR QUESTIONS</a:t>
            </a:r>
          </a:p>
          <a:p>
            <a:pPr marL="0" marR="0" lvl="0" indent="0" algn="l" rtl="0">
              <a:spcBef>
                <a:spcPts val="600"/>
              </a:spcBef>
              <a:buNone/>
            </a:pPr>
            <a:endParaRPr lang="fr-CA" sz="2350" dirty="0">
              <a:latin typeface="Tahoma" panose="020B0604030504040204" pitchFamily="34" charset="0"/>
              <a:ea typeface="Tahoma" panose="020B0604030504040204" pitchFamily="34" charset="0"/>
              <a:cs typeface="Tahoma" panose="020B0604030504040204" pitchFamily="34" charset="0"/>
              <a:sym typeface="Rambla"/>
            </a:endParaRPr>
          </a:p>
          <a:p>
            <a:pPr marL="0" marR="0" lvl="0" indent="0" algn="l" rtl="0">
              <a:spcBef>
                <a:spcPts val="600"/>
              </a:spcBef>
              <a:buNone/>
            </a:pPr>
            <a:endParaRPr lang="fr-CA" sz="2350" dirty="0">
              <a:latin typeface="Tahoma" panose="020B0604030504040204" pitchFamily="34" charset="0"/>
              <a:ea typeface="Tahoma" panose="020B0604030504040204" pitchFamily="34" charset="0"/>
              <a:cs typeface="Tahoma" panose="020B0604030504040204" pitchFamily="34" charset="0"/>
              <a:sym typeface="Rambla"/>
            </a:endParaRPr>
          </a:p>
          <a:p>
            <a:pPr marL="0" marR="0" lvl="0" indent="0" algn="l" rtl="0">
              <a:spcBef>
                <a:spcPts val="600"/>
              </a:spcBef>
              <a:buNone/>
            </a:pPr>
            <a:endParaRPr lang="fr-CA" sz="2350" dirty="0">
              <a:latin typeface="Tahoma" panose="020B0604030504040204" pitchFamily="34" charset="0"/>
              <a:ea typeface="Tahoma" panose="020B0604030504040204" pitchFamily="34" charset="0"/>
              <a:cs typeface="Tahoma" panose="020B0604030504040204" pitchFamily="34" charset="0"/>
              <a:sym typeface="Rambla"/>
            </a:endParaRPr>
          </a:p>
          <a:p>
            <a:pPr marL="0" marR="0" lvl="0" indent="0" algn="l" rtl="0">
              <a:spcBef>
                <a:spcPts val="600"/>
              </a:spcBef>
              <a:buNone/>
            </a:pPr>
            <a:r>
              <a:rPr lang="fr-CA" sz="2350" dirty="0">
                <a:latin typeface="Tahoma" panose="020B0604030504040204" pitchFamily="34" charset="0"/>
                <a:ea typeface="Tahoma" panose="020B0604030504040204" pitchFamily="34" charset="0"/>
                <a:cs typeface="Tahoma" panose="020B0604030504040204" pitchFamily="34" charset="0"/>
                <a:sym typeface="Rambla"/>
              </a:rPr>
              <a:t>	</a:t>
            </a:r>
          </a:p>
          <a:p>
            <a:pPr marL="0" marR="0" lvl="0" indent="0" algn="l" rtl="0">
              <a:spcBef>
                <a:spcPts val="600"/>
              </a:spcBef>
              <a:buNone/>
            </a:pPr>
            <a:endParaRPr sz="2350" dirty="0">
              <a:latin typeface="Tahoma" panose="020B0604030504040204" pitchFamily="34" charset="0"/>
              <a:ea typeface="Tahoma" panose="020B0604030504040204" pitchFamily="34" charset="0"/>
              <a:cs typeface="Tahoma" panose="020B0604030504040204" pitchFamily="34" charset="0"/>
              <a:sym typeface="Rambla"/>
            </a:endParaRPr>
          </a:p>
          <a:p>
            <a:pPr marL="274320" marR="0" lvl="0" indent="-274320" algn="l" rtl="0">
              <a:spcBef>
                <a:spcPts val="600"/>
              </a:spcBef>
              <a:buClr>
                <a:schemeClr val="dk2"/>
              </a:buClr>
              <a:buFont typeface="Noto Symbol"/>
              <a:buNone/>
            </a:pPr>
            <a:endParaRPr sz="2350" dirty="0">
              <a:latin typeface="Tahoma" panose="020B0604030504040204" pitchFamily="34" charset="0"/>
              <a:ea typeface="Tahoma" panose="020B0604030504040204" pitchFamily="34" charset="0"/>
              <a:cs typeface="Tahoma" panose="020B0604030504040204" pitchFamily="34" charset="0"/>
              <a:sym typeface="Rambla"/>
            </a:endParaRPr>
          </a:p>
          <a:p>
            <a:pPr marL="274320" marR="0" lvl="0" indent="-274320" algn="l" rtl="0">
              <a:spcBef>
                <a:spcPts val="600"/>
              </a:spcBef>
              <a:buClr>
                <a:schemeClr val="dk2"/>
              </a:buClr>
              <a:buSzPct val="25000"/>
              <a:buFont typeface="Noto Symbol"/>
              <a:buNone/>
            </a:pPr>
            <a:endParaRPr lang="en-GB" sz="2350" b="0" i="0" u="none" strike="noStrike" cap="none" baseline="0" dirty="0">
              <a:latin typeface="Tahoma" panose="020B0604030504040204" pitchFamily="34" charset="0"/>
              <a:ea typeface="Tahoma" panose="020B0604030504040204" pitchFamily="34" charset="0"/>
              <a:cs typeface="Tahoma" panose="020B0604030504040204" pitchFamily="34" charset="0"/>
              <a:sym typeface="Rambla"/>
            </a:endParaRPr>
          </a:p>
          <a:p>
            <a:pPr marL="274320" marR="0" lvl="0" indent="-165849" algn="l" rtl="0">
              <a:spcBef>
                <a:spcPts val="600"/>
              </a:spcBef>
              <a:buClr>
                <a:schemeClr val="dk2"/>
              </a:buClr>
              <a:buFont typeface="Noto Symbol"/>
              <a:buNone/>
            </a:pPr>
            <a:endParaRPr sz="2350" b="0" i="0" u="none" strike="noStrike" cap="none" baseline="0" dirty="0">
              <a:latin typeface="Tahoma" panose="020B0604030504040204" pitchFamily="34" charset="0"/>
              <a:ea typeface="Tahoma" panose="020B0604030504040204" pitchFamily="34" charset="0"/>
              <a:cs typeface="Tahoma" panose="020B0604030504040204" pitchFamily="34" charset="0"/>
              <a:sym typeface="Rambla"/>
            </a:endParaRPr>
          </a:p>
          <a:p>
            <a:pPr marL="274320" marR="0" lvl="0" indent="-274320" algn="l" rtl="0">
              <a:spcBef>
                <a:spcPts val="600"/>
              </a:spcBef>
              <a:buClr>
                <a:schemeClr val="dk2"/>
              </a:buClr>
              <a:buFont typeface="Noto Symbol"/>
              <a:buNone/>
            </a:pPr>
            <a:endParaRPr sz="2350" b="0" i="0" u="none" strike="noStrike" cap="none" baseline="0" dirty="0">
              <a:latin typeface="Tahoma" panose="020B0604030504040204" pitchFamily="34" charset="0"/>
              <a:ea typeface="Tahoma" panose="020B0604030504040204" pitchFamily="34" charset="0"/>
              <a:cs typeface="Tahoma" panose="020B0604030504040204" pitchFamily="34" charset="0"/>
              <a:sym typeface="Rambla"/>
            </a:endParaRPr>
          </a:p>
          <a:p>
            <a:pPr marL="274320" marR="0" lvl="0" indent="-165849" algn="l" rtl="0">
              <a:spcBef>
                <a:spcPts val="600"/>
              </a:spcBef>
              <a:buClr>
                <a:schemeClr val="dk2"/>
              </a:buClr>
              <a:buFont typeface="Noto Symbol"/>
              <a:buNone/>
            </a:pPr>
            <a:endParaRPr sz="2350" b="0" i="0" u="none" strike="noStrike" cap="none" baseline="0" dirty="0">
              <a:latin typeface="Tahoma" panose="020B0604030504040204" pitchFamily="34" charset="0"/>
              <a:ea typeface="Tahoma" panose="020B0604030504040204" pitchFamily="34" charset="0"/>
              <a:cs typeface="Tahoma" panose="020B0604030504040204" pitchFamily="34" charset="0"/>
              <a:sym typeface="Rambla"/>
            </a:endParaRPr>
          </a:p>
        </p:txBody>
      </p:sp>
      <p:pic>
        <p:nvPicPr>
          <p:cNvPr id="171" name="Shape 171"/>
          <p:cNvPicPr preferRelativeResize="0"/>
          <p:nvPr/>
        </p:nvPicPr>
        <p:blipFill rotWithShape="1">
          <a:blip r:embed="rId3">
            <a:alphaModFix/>
          </a:blip>
          <a:srcRect/>
          <a:stretch/>
        </p:blipFill>
        <p:spPr>
          <a:xfrm>
            <a:off x="152400" y="152400"/>
            <a:ext cx="2581274" cy="514350"/>
          </a:xfrm>
          <a:prstGeom prst="rect">
            <a:avLst/>
          </a:prstGeom>
          <a:noFill/>
          <a:ln>
            <a:noFill/>
          </a:ln>
        </p:spPr>
      </p:pic>
      <p:sp>
        <p:nvSpPr>
          <p:cNvPr id="2" name="Slide Number Placeholder 1"/>
          <p:cNvSpPr>
            <a:spLocks noGrp="1"/>
          </p:cNvSpPr>
          <p:nvPr>
            <p:ph type="sldNum" sz="quarter" idx="12"/>
          </p:nvPr>
        </p:nvSpPr>
        <p:spPr/>
        <p:txBody>
          <a:bodyPr/>
          <a:lstStyle/>
          <a:p>
            <a:pPr marL="0" lvl="0" indent="0">
              <a:spcBef>
                <a:spcPts val="0"/>
              </a:spcBef>
              <a:buSzPct val="25000"/>
              <a:buNone/>
            </a:pPr>
            <a:fld id="{00000000-1234-1234-1234-123412341234}" type="slidenum">
              <a:rPr lang="en-GB" smtClean="0"/>
              <a:t>17</a:t>
            </a:fld>
            <a:endParaRPr lang="en-GB"/>
          </a:p>
        </p:txBody>
      </p:sp>
    </p:spTree>
    <p:extLst>
      <p:ext uri="{BB962C8B-B14F-4D97-AF65-F5344CB8AC3E}">
        <p14:creationId xmlns:p14="http://schemas.microsoft.com/office/powerpoint/2010/main" val="3660613109"/>
      </p:ext>
    </p:extLst>
  </p:cSld>
  <p:clrMapOvr>
    <a:masterClrMapping/>
  </p:clrMapOvr>
  <p:transition spd="slow">
    <p:cut/>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03"/>
        <p:cNvGrpSpPr/>
        <p:nvPr/>
      </p:nvGrpSpPr>
      <p:grpSpPr>
        <a:xfrm>
          <a:off x="0" y="0"/>
          <a:ext cx="0" cy="0"/>
          <a:chOff x="0" y="0"/>
          <a:chExt cx="0" cy="0"/>
        </a:xfrm>
      </p:grpSpPr>
      <p:sp>
        <p:nvSpPr>
          <p:cNvPr id="204" name="Shape 204"/>
          <p:cNvSpPr txBox="1">
            <a:spLocks noGrp="1"/>
          </p:cNvSpPr>
          <p:nvPr>
            <p:ph type="ctrTitle"/>
          </p:nvPr>
        </p:nvSpPr>
        <p:spPr>
          <a:xfrm>
            <a:off x="2987824" y="836712"/>
            <a:ext cx="5500467" cy="2868167"/>
          </a:xfrm>
          <a:prstGeom prst="rect">
            <a:avLst/>
          </a:prstGeom>
          <a:noFill/>
          <a:ln>
            <a:noFill/>
          </a:ln>
        </p:spPr>
        <p:txBody>
          <a:bodyPr lIns="45700" tIns="0" rIns="45700" bIns="0" anchor="b" anchorCtr="0">
            <a:noAutofit/>
          </a:bodyPr>
          <a:lstStyle/>
          <a:p>
            <a:pPr marL="0" marR="0" lvl="0" indent="0" algn="r" rtl="0">
              <a:spcBef>
                <a:spcPts val="0"/>
              </a:spcBef>
              <a:buClr>
                <a:schemeClr val="lt1"/>
              </a:buClr>
              <a:buSzPct val="25000"/>
              <a:buFont typeface="Tahoma"/>
              <a:buNone/>
            </a:pPr>
            <a:br>
              <a:rPr lang="en-GB" sz="4200" b="1" i="0" u="none" strike="noStrike" cap="none" baseline="0" dirty="0">
                <a:latin typeface="Tahoma"/>
                <a:ea typeface="Tahoma"/>
                <a:cs typeface="Tahoma"/>
                <a:sym typeface="Tahoma"/>
              </a:rPr>
            </a:br>
            <a:r>
              <a:rPr lang="en-GB" sz="4200" b="1" i="0" u="none" strike="noStrike" cap="none" baseline="0" dirty="0">
                <a:latin typeface="Tahoma"/>
                <a:ea typeface="Tahoma"/>
                <a:cs typeface="Tahoma"/>
                <a:sym typeface="Tahoma"/>
              </a:rPr>
              <a:t>THANK YOU!</a:t>
            </a:r>
          </a:p>
        </p:txBody>
      </p:sp>
      <p:pic>
        <p:nvPicPr>
          <p:cNvPr id="205" name="Shape 205"/>
          <p:cNvPicPr preferRelativeResize="0"/>
          <p:nvPr/>
        </p:nvPicPr>
        <p:blipFill rotWithShape="1">
          <a:blip r:embed="rId3">
            <a:alphaModFix/>
          </a:blip>
          <a:srcRect/>
          <a:stretch/>
        </p:blipFill>
        <p:spPr>
          <a:xfrm>
            <a:off x="76200" y="3048000"/>
            <a:ext cx="2581274" cy="514350"/>
          </a:xfrm>
          <a:prstGeom prst="rect">
            <a:avLst/>
          </a:prstGeom>
          <a:noFill/>
          <a:ln>
            <a:noFill/>
          </a:ln>
        </p:spPr>
      </p:pic>
      <p:sp>
        <p:nvSpPr>
          <p:cNvPr id="2" name="Slide Number Placeholder 1"/>
          <p:cNvSpPr>
            <a:spLocks noGrp="1"/>
          </p:cNvSpPr>
          <p:nvPr>
            <p:ph type="sldNum" sz="quarter" idx="12"/>
          </p:nvPr>
        </p:nvSpPr>
        <p:spPr/>
        <p:txBody>
          <a:bodyPr/>
          <a:lstStyle/>
          <a:p>
            <a:pPr marL="0" lvl="0" indent="0">
              <a:spcBef>
                <a:spcPts val="0"/>
              </a:spcBef>
              <a:buSzPct val="25000"/>
              <a:buNone/>
            </a:pPr>
            <a:fld id="{00000000-1234-1234-1234-123412341234}" type="slidenum">
              <a:rPr lang="en-GB" smtClean="0"/>
              <a:t>18</a:t>
            </a:fld>
            <a:endParaRPr lang="en-GB"/>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12"/>
        <p:cNvGrpSpPr/>
        <p:nvPr/>
      </p:nvGrpSpPr>
      <p:grpSpPr>
        <a:xfrm>
          <a:off x="0" y="0"/>
          <a:ext cx="0" cy="0"/>
          <a:chOff x="0" y="0"/>
          <a:chExt cx="0" cy="0"/>
        </a:xfrm>
      </p:grpSpPr>
      <p:sp>
        <p:nvSpPr>
          <p:cNvPr id="113" name="Shape 113"/>
          <p:cNvSpPr txBox="1">
            <a:spLocks noGrp="1"/>
          </p:cNvSpPr>
          <p:nvPr>
            <p:ph type="title"/>
          </p:nvPr>
        </p:nvSpPr>
        <p:spPr>
          <a:xfrm>
            <a:off x="457200" y="804114"/>
            <a:ext cx="7239000" cy="680670"/>
          </a:xfrm>
          <a:prstGeom prst="rect">
            <a:avLst/>
          </a:prstGeom>
          <a:noFill/>
          <a:ln>
            <a:noFill/>
          </a:ln>
        </p:spPr>
        <p:txBody>
          <a:bodyPr lIns="45700" tIns="0" rIns="45700" bIns="0" anchor="b" anchorCtr="0">
            <a:noAutofit/>
          </a:bodyPr>
          <a:lstStyle/>
          <a:p>
            <a:pPr marL="0" marR="0" lvl="0" indent="0" algn="l" rtl="0">
              <a:spcBef>
                <a:spcPts val="0"/>
              </a:spcBef>
              <a:buClr>
                <a:srgbClr val="FFFFFF"/>
              </a:buClr>
              <a:buSzPct val="25000"/>
              <a:buFont typeface="Tahoma"/>
              <a:buNone/>
            </a:pPr>
            <a:r>
              <a:rPr lang="en-GB" sz="3600" b="1" i="0" u="none" strike="noStrike" cap="none" baseline="0" dirty="0">
                <a:latin typeface="Tahoma"/>
                <a:ea typeface="Tahoma"/>
                <a:cs typeface="Tahoma"/>
                <a:sym typeface="Tahoma"/>
              </a:rPr>
              <a:t>OVERVIEW</a:t>
            </a:r>
          </a:p>
        </p:txBody>
      </p:sp>
      <p:sp>
        <p:nvSpPr>
          <p:cNvPr id="114" name="Shape 114"/>
          <p:cNvSpPr txBox="1">
            <a:spLocks noGrp="1"/>
          </p:cNvSpPr>
          <p:nvPr>
            <p:ph idx="1"/>
          </p:nvPr>
        </p:nvSpPr>
        <p:spPr>
          <a:prstGeom prst="rect">
            <a:avLst/>
          </a:prstGeom>
          <a:noFill/>
          <a:ln>
            <a:noFill/>
          </a:ln>
        </p:spPr>
        <p:txBody>
          <a:bodyPr lIns="91425" tIns="45700" rIns="91425" bIns="45700" anchor="t" anchorCtr="0">
            <a:noAutofit/>
          </a:bodyPr>
          <a:lstStyle/>
          <a:p>
            <a:pPr marL="0" marR="0" lvl="0" indent="0" algn="l" rtl="0">
              <a:lnSpc>
                <a:spcPct val="90000"/>
              </a:lnSpc>
              <a:spcBef>
                <a:spcPts val="0"/>
              </a:spcBef>
              <a:buClr>
                <a:schemeClr val="dk1"/>
              </a:buClr>
              <a:buFont typeface="Noto Symbol"/>
              <a:buNone/>
            </a:pPr>
            <a:endParaRPr lang="en-CA" sz="2000" b="0" i="0" u="none" strike="noStrike" cap="none" baseline="0" dirty="0">
              <a:latin typeface="Tahoma"/>
              <a:ea typeface="Tahoma"/>
              <a:cs typeface="Tahoma"/>
              <a:sym typeface="Tahoma"/>
            </a:endParaRPr>
          </a:p>
          <a:p>
            <a:pPr>
              <a:lnSpc>
                <a:spcPct val="90000"/>
              </a:lnSpc>
              <a:spcBef>
                <a:spcPts val="0"/>
              </a:spcBef>
              <a:buClr>
                <a:schemeClr val="dk1"/>
              </a:buClr>
            </a:pPr>
            <a:r>
              <a:rPr lang="en-CA" sz="2000" b="1" dirty="0">
                <a:latin typeface="Tahoma"/>
                <a:ea typeface="Tahoma"/>
                <a:cs typeface="Tahoma"/>
                <a:sym typeface="Tahoma"/>
              </a:rPr>
              <a:t>BILL C-65: </a:t>
            </a:r>
            <a:r>
              <a:rPr lang="en-CA" sz="2000" i="1" dirty="0">
                <a:latin typeface="Tahoma"/>
                <a:ea typeface="Tahoma"/>
                <a:cs typeface="Tahoma"/>
                <a:sym typeface="Tahoma"/>
              </a:rPr>
              <a:t>An Act to amend the Canada Labour Code (harassment and violence), the Parliamentary Employment and Staff Relations Act and the Budget Implementation Act, 2017, No. 1</a:t>
            </a:r>
          </a:p>
          <a:p>
            <a:pPr>
              <a:lnSpc>
                <a:spcPct val="90000"/>
              </a:lnSpc>
              <a:spcBef>
                <a:spcPts val="0"/>
              </a:spcBef>
              <a:buClr>
                <a:schemeClr val="dk1"/>
              </a:buClr>
            </a:pPr>
            <a:endParaRPr lang="en-CA" sz="2000" i="1" u="none" strike="noStrike" cap="none" baseline="0" dirty="0">
              <a:latin typeface="Tahoma"/>
              <a:ea typeface="Tahoma"/>
              <a:cs typeface="Tahoma"/>
              <a:sym typeface="Tahoma"/>
            </a:endParaRPr>
          </a:p>
          <a:p>
            <a:pPr>
              <a:lnSpc>
                <a:spcPct val="90000"/>
              </a:lnSpc>
              <a:spcBef>
                <a:spcPts val="0"/>
              </a:spcBef>
              <a:buClr>
                <a:schemeClr val="dk1"/>
              </a:buClr>
            </a:pPr>
            <a:r>
              <a:rPr lang="en-CA" sz="2000" b="1" dirty="0">
                <a:latin typeface="Tahoma"/>
                <a:ea typeface="Tahoma"/>
                <a:cs typeface="Tahoma"/>
                <a:sym typeface="Tahoma"/>
              </a:rPr>
              <a:t>RECENT WORK PLACE VIOLENCE DECISIONS</a:t>
            </a:r>
          </a:p>
          <a:p>
            <a:pPr marL="0" indent="0">
              <a:lnSpc>
                <a:spcPct val="90000"/>
              </a:lnSpc>
              <a:spcBef>
                <a:spcPts val="0"/>
              </a:spcBef>
              <a:buClr>
                <a:schemeClr val="dk1"/>
              </a:buClr>
              <a:buNone/>
            </a:pPr>
            <a:endParaRPr lang="en-CA" sz="2000" dirty="0">
              <a:latin typeface="Tahoma"/>
              <a:ea typeface="Tahoma"/>
              <a:cs typeface="Tahoma"/>
              <a:sym typeface="Tahoma"/>
            </a:endParaRPr>
          </a:p>
          <a:p>
            <a:pPr lvl="1">
              <a:lnSpc>
                <a:spcPct val="90000"/>
              </a:lnSpc>
              <a:spcBef>
                <a:spcPts val="0"/>
              </a:spcBef>
              <a:buClr>
                <a:schemeClr val="dk1"/>
              </a:buClr>
            </a:pPr>
            <a:r>
              <a:rPr lang="en-CA" sz="1800" i="1" u="none" strike="noStrike" cap="none" baseline="0" dirty="0">
                <a:latin typeface="Tahoma"/>
                <a:ea typeface="Tahoma"/>
                <a:cs typeface="Tahoma"/>
                <a:sym typeface="Tahoma"/>
              </a:rPr>
              <a:t>PSAC v AGC</a:t>
            </a:r>
            <a:r>
              <a:rPr lang="en-CA" sz="1800" u="none" strike="noStrike" cap="none" baseline="0" dirty="0">
                <a:latin typeface="Tahoma"/>
                <a:ea typeface="Tahoma"/>
                <a:cs typeface="Tahoma"/>
                <a:sym typeface="Tahoma"/>
              </a:rPr>
              <a:t> </a:t>
            </a:r>
            <a:r>
              <a:rPr lang="en-CA" sz="1800" dirty="0">
                <a:latin typeface="Tahoma"/>
                <a:ea typeface="Tahoma"/>
                <a:cs typeface="Tahoma"/>
                <a:sym typeface="Tahoma"/>
              </a:rPr>
              <a:t>, </a:t>
            </a:r>
            <a:r>
              <a:rPr lang="fr-CA" sz="1800" dirty="0">
                <a:latin typeface="Tahoma" panose="020B0604030504040204" pitchFamily="34" charset="0"/>
                <a:ea typeface="Tahoma" panose="020B0604030504040204" pitchFamily="34" charset="0"/>
                <a:cs typeface="Tahoma" panose="020B0604030504040204" pitchFamily="34" charset="0"/>
                <a:sym typeface="Rambla"/>
              </a:rPr>
              <a:t>2016 FCR 33</a:t>
            </a:r>
            <a:r>
              <a:rPr lang="en-CA" sz="1800" dirty="0">
                <a:latin typeface="Tahoma"/>
                <a:ea typeface="Tahoma"/>
                <a:cs typeface="Tahoma"/>
                <a:sym typeface="Tahoma"/>
              </a:rPr>
              <a:t>; </a:t>
            </a:r>
            <a:r>
              <a:rPr lang="en-CA" sz="1800" i="1" dirty="0" err="1">
                <a:latin typeface="Tahoma"/>
                <a:ea typeface="Tahoma"/>
                <a:cs typeface="Tahoma"/>
                <a:sym typeface="Tahoma"/>
              </a:rPr>
              <a:t>Seaspan</a:t>
            </a:r>
            <a:r>
              <a:rPr lang="en-CA" sz="1800" i="1" dirty="0">
                <a:latin typeface="Tahoma"/>
                <a:ea typeface="Tahoma"/>
                <a:cs typeface="Tahoma"/>
                <a:sym typeface="Tahoma"/>
              </a:rPr>
              <a:t> Marine v Int’l Longshore and Warehouse Union</a:t>
            </a:r>
            <a:r>
              <a:rPr lang="en-CA" sz="1800" dirty="0">
                <a:latin typeface="Tahoma"/>
                <a:ea typeface="Tahoma"/>
                <a:cs typeface="Tahoma"/>
                <a:sym typeface="Tahoma"/>
              </a:rPr>
              <a:t>, 2017 LNOHSTC 10 </a:t>
            </a:r>
          </a:p>
          <a:p>
            <a:pPr lvl="1">
              <a:lnSpc>
                <a:spcPct val="90000"/>
              </a:lnSpc>
              <a:spcBef>
                <a:spcPts val="0"/>
              </a:spcBef>
              <a:buClr>
                <a:schemeClr val="dk1"/>
              </a:buClr>
            </a:pPr>
            <a:endParaRPr lang="en-CA" sz="1800" i="1" dirty="0">
              <a:latin typeface="Tahoma"/>
              <a:ea typeface="Tahoma"/>
              <a:cs typeface="Tahoma"/>
              <a:sym typeface="Tahoma"/>
            </a:endParaRPr>
          </a:p>
          <a:p>
            <a:pPr lvl="1">
              <a:lnSpc>
                <a:spcPct val="90000"/>
              </a:lnSpc>
              <a:spcBef>
                <a:spcPts val="0"/>
              </a:spcBef>
              <a:buClr>
                <a:schemeClr val="dk1"/>
              </a:buClr>
            </a:pPr>
            <a:r>
              <a:rPr lang="en-CA" sz="1800" i="1" dirty="0" err="1">
                <a:latin typeface="Tahoma"/>
                <a:ea typeface="Tahoma"/>
                <a:cs typeface="Tahoma"/>
                <a:sym typeface="Tahoma"/>
              </a:rPr>
              <a:t>Pronovost</a:t>
            </a:r>
            <a:r>
              <a:rPr lang="en-CA" sz="1800" i="1" dirty="0">
                <a:latin typeface="Tahoma"/>
                <a:ea typeface="Tahoma"/>
                <a:cs typeface="Tahoma"/>
                <a:sym typeface="Tahoma"/>
              </a:rPr>
              <a:t> v CRA</a:t>
            </a:r>
            <a:r>
              <a:rPr lang="en-CA" sz="1800" dirty="0">
                <a:latin typeface="Tahoma"/>
                <a:ea typeface="Tahoma"/>
                <a:cs typeface="Tahoma"/>
                <a:sym typeface="Tahoma"/>
              </a:rPr>
              <a:t>, 2017 FC 1077</a:t>
            </a:r>
          </a:p>
          <a:p>
            <a:pPr lvl="1">
              <a:lnSpc>
                <a:spcPct val="90000"/>
              </a:lnSpc>
              <a:spcBef>
                <a:spcPts val="0"/>
              </a:spcBef>
              <a:buClr>
                <a:schemeClr val="dk1"/>
              </a:buClr>
            </a:pPr>
            <a:endParaRPr lang="en-CA" sz="1800" i="1" dirty="0">
              <a:latin typeface="Tahoma"/>
              <a:ea typeface="Tahoma"/>
              <a:cs typeface="Tahoma"/>
              <a:sym typeface="Tahoma"/>
            </a:endParaRPr>
          </a:p>
          <a:p>
            <a:pPr lvl="1">
              <a:lnSpc>
                <a:spcPct val="90000"/>
              </a:lnSpc>
              <a:spcBef>
                <a:spcPts val="0"/>
              </a:spcBef>
              <a:buClr>
                <a:schemeClr val="dk1"/>
              </a:buClr>
            </a:pPr>
            <a:r>
              <a:rPr lang="en-CA" sz="1800" i="1" dirty="0">
                <a:latin typeface="Tahoma" panose="020B0604030504040204" pitchFamily="34" charset="0"/>
                <a:ea typeface="Tahoma" panose="020B0604030504040204" pitchFamily="34" charset="0"/>
                <a:cs typeface="Tahoma" panose="020B0604030504040204" pitchFamily="34" charset="0"/>
              </a:rPr>
              <a:t>Canada Post Corp. v King,</a:t>
            </a:r>
            <a:r>
              <a:rPr lang="en-CA" sz="1800" dirty="0">
                <a:latin typeface="Tahoma" panose="020B0604030504040204" pitchFamily="34" charset="0"/>
                <a:ea typeface="Tahoma" panose="020B0604030504040204" pitchFamily="34" charset="0"/>
                <a:cs typeface="Tahoma" panose="020B0604030504040204" pitchFamily="34" charset="0"/>
              </a:rPr>
              <a:t> 2017 LNOHSTC 16</a:t>
            </a:r>
          </a:p>
          <a:p>
            <a:pPr marL="457200" lvl="1" indent="0">
              <a:lnSpc>
                <a:spcPct val="90000"/>
              </a:lnSpc>
              <a:spcBef>
                <a:spcPts val="0"/>
              </a:spcBef>
              <a:buClr>
                <a:schemeClr val="dk1"/>
              </a:buClr>
              <a:buNone/>
            </a:pPr>
            <a:endParaRPr lang="en-CA" sz="1800" dirty="0">
              <a:latin typeface="Tahoma" panose="020B0604030504040204" pitchFamily="34" charset="0"/>
              <a:ea typeface="Tahoma" panose="020B0604030504040204" pitchFamily="34" charset="0"/>
              <a:cs typeface="Tahoma" panose="020B0604030504040204" pitchFamily="34" charset="0"/>
            </a:endParaRPr>
          </a:p>
          <a:p>
            <a:pPr lvl="1">
              <a:lnSpc>
                <a:spcPct val="90000"/>
              </a:lnSpc>
              <a:spcBef>
                <a:spcPts val="0"/>
              </a:spcBef>
              <a:buClr>
                <a:schemeClr val="dk1"/>
              </a:buClr>
            </a:pPr>
            <a:r>
              <a:rPr lang="en-CA" sz="1800" i="1" dirty="0">
                <a:latin typeface="Tahoma" panose="020B0604030504040204" pitchFamily="34" charset="0"/>
                <a:ea typeface="Tahoma" panose="020B0604030504040204" pitchFamily="34" charset="0"/>
                <a:cs typeface="Tahoma" panose="020B0604030504040204" pitchFamily="34" charset="0"/>
              </a:rPr>
              <a:t>NRC v PIPSC</a:t>
            </a:r>
            <a:r>
              <a:rPr lang="en-CA" sz="1800" dirty="0">
                <a:latin typeface="Tahoma" panose="020B0604030504040204" pitchFamily="34" charset="0"/>
                <a:ea typeface="Tahoma" panose="020B0604030504040204" pitchFamily="34" charset="0"/>
                <a:cs typeface="Tahoma" panose="020B0604030504040204" pitchFamily="34" charset="0"/>
              </a:rPr>
              <a:t>, 2018 LNOHSTC 1 </a:t>
            </a:r>
          </a:p>
        </p:txBody>
      </p:sp>
      <p:pic>
        <p:nvPicPr>
          <p:cNvPr id="115" name="Shape 115"/>
          <p:cNvPicPr preferRelativeResize="0"/>
          <p:nvPr/>
        </p:nvPicPr>
        <p:blipFill rotWithShape="1">
          <a:blip r:embed="rId3">
            <a:alphaModFix/>
          </a:blip>
          <a:srcRect/>
          <a:stretch/>
        </p:blipFill>
        <p:spPr>
          <a:xfrm>
            <a:off x="152400" y="152400"/>
            <a:ext cx="2581274" cy="514350"/>
          </a:xfrm>
          <a:prstGeom prst="rect">
            <a:avLst/>
          </a:prstGeom>
          <a:noFill/>
          <a:ln>
            <a:noFill/>
          </a:ln>
        </p:spPr>
      </p:pic>
      <p:sp>
        <p:nvSpPr>
          <p:cNvPr id="2" name="Slide Number Placeholder 1"/>
          <p:cNvSpPr>
            <a:spLocks noGrp="1"/>
          </p:cNvSpPr>
          <p:nvPr>
            <p:ph type="sldNum" sz="quarter" idx="12"/>
          </p:nvPr>
        </p:nvSpPr>
        <p:spPr/>
        <p:txBody>
          <a:bodyPr/>
          <a:lstStyle/>
          <a:p>
            <a:pPr marL="0" lvl="0" indent="0">
              <a:spcBef>
                <a:spcPts val="0"/>
              </a:spcBef>
              <a:buSzPct val="25000"/>
              <a:buNone/>
            </a:pPr>
            <a:fld id="{00000000-1234-1234-1234-123412341234}" type="slidenum">
              <a:rPr lang="en-GB" smtClean="0"/>
              <a:t>2</a:t>
            </a:fld>
            <a:endParaRPr lang="en-GB"/>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68"/>
        <p:cNvGrpSpPr/>
        <p:nvPr/>
      </p:nvGrpSpPr>
      <p:grpSpPr>
        <a:xfrm>
          <a:off x="0" y="0"/>
          <a:ext cx="0" cy="0"/>
          <a:chOff x="0" y="0"/>
          <a:chExt cx="0" cy="0"/>
        </a:xfrm>
      </p:grpSpPr>
      <p:sp>
        <p:nvSpPr>
          <p:cNvPr id="169" name="Shape 169"/>
          <p:cNvSpPr txBox="1">
            <a:spLocks noGrp="1"/>
          </p:cNvSpPr>
          <p:nvPr>
            <p:ph type="title"/>
          </p:nvPr>
        </p:nvSpPr>
        <p:spPr>
          <a:prstGeom prst="rect">
            <a:avLst/>
          </a:prstGeom>
          <a:noFill/>
          <a:ln>
            <a:noFill/>
          </a:ln>
        </p:spPr>
        <p:txBody>
          <a:bodyPr lIns="45700" tIns="0" rIns="45700" bIns="0" anchor="b" anchorCtr="0">
            <a:noAutofit/>
          </a:bodyPr>
          <a:lstStyle/>
          <a:p>
            <a:pPr marL="0" marR="0" lvl="0" indent="0" algn="l" rtl="0">
              <a:spcBef>
                <a:spcPts val="0"/>
              </a:spcBef>
              <a:buClr>
                <a:srgbClr val="FFFFFF"/>
              </a:buClr>
              <a:buSzPct val="25000"/>
              <a:buFont typeface="Tahoma"/>
              <a:buNone/>
            </a:pPr>
            <a:r>
              <a:rPr lang="en-GB" sz="3800" b="1" dirty="0">
                <a:latin typeface="Tahoma"/>
                <a:ea typeface="Tahoma"/>
                <a:cs typeface="Tahoma"/>
                <a:sym typeface="Tahoma"/>
              </a:rPr>
              <a:t>BILL C-65: </a:t>
            </a:r>
            <a:r>
              <a:rPr lang="en-GB" sz="3800" b="1" i="1" dirty="0">
                <a:latin typeface="Tahoma"/>
                <a:ea typeface="Tahoma"/>
                <a:cs typeface="Tahoma"/>
                <a:sym typeface="Tahoma"/>
              </a:rPr>
              <a:t>Canada Labour Code</a:t>
            </a:r>
            <a:endParaRPr lang="en-GB" sz="3800" b="1" i="0" u="none" strike="noStrike" cap="none" baseline="0" dirty="0">
              <a:latin typeface="Tahoma"/>
              <a:ea typeface="Tahoma"/>
              <a:cs typeface="Tahoma"/>
              <a:sym typeface="Tahoma"/>
            </a:endParaRPr>
          </a:p>
        </p:txBody>
      </p:sp>
      <p:sp>
        <p:nvSpPr>
          <p:cNvPr id="170" name="Shape 170"/>
          <p:cNvSpPr txBox="1">
            <a:spLocks noGrp="1"/>
          </p:cNvSpPr>
          <p:nvPr>
            <p:ph idx="1"/>
          </p:nvPr>
        </p:nvSpPr>
        <p:spPr>
          <a:prstGeom prst="rect">
            <a:avLst/>
          </a:prstGeom>
          <a:noFill/>
          <a:ln>
            <a:noFill/>
          </a:ln>
        </p:spPr>
        <p:txBody>
          <a:bodyPr lIns="91425" tIns="45700" rIns="91425" bIns="45700" anchor="t" anchorCtr="0">
            <a:noAutofit/>
          </a:bodyPr>
          <a:lstStyle/>
          <a:p>
            <a:pPr marL="457200" lvl="1" indent="0">
              <a:spcBef>
                <a:spcPts val="600"/>
              </a:spcBef>
              <a:buNone/>
            </a:pPr>
            <a:r>
              <a:rPr lang="en-CA" sz="2400" dirty="0">
                <a:latin typeface="Tahoma" panose="020B0604030504040204" pitchFamily="34" charset="0"/>
                <a:ea typeface="Tahoma" panose="020B0604030504040204" pitchFamily="34" charset="0"/>
                <a:cs typeface="Tahoma" panose="020B0604030504040204" pitchFamily="34" charset="0"/>
                <a:sym typeface="Rambla"/>
              </a:rPr>
              <a:t>1) A new definition of “harassment and violence”</a:t>
            </a:r>
          </a:p>
          <a:p>
            <a:pPr lvl="1">
              <a:spcBef>
                <a:spcPts val="600"/>
              </a:spcBef>
            </a:pPr>
            <a:endParaRPr lang="en-CA" sz="1950" dirty="0">
              <a:latin typeface="Tahoma" panose="020B0604030504040204" pitchFamily="34" charset="0"/>
              <a:ea typeface="Tahoma" panose="020B0604030504040204" pitchFamily="34" charset="0"/>
              <a:cs typeface="Tahoma" panose="020B0604030504040204" pitchFamily="34" charset="0"/>
              <a:sym typeface="Rambla"/>
            </a:endParaRPr>
          </a:p>
          <a:p>
            <a:pPr marL="457200" lvl="1" indent="0">
              <a:spcBef>
                <a:spcPts val="600"/>
              </a:spcBef>
              <a:buNone/>
            </a:pPr>
            <a:r>
              <a:rPr lang="en-CA" sz="1950" b="1" dirty="0">
                <a:latin typeface="Tahoma" panose="020B0604030504040204" pitchFamily="34" charset="0"/>
                <a:ea typeface="Tahoma" panose="020B0604030504040204" pitchFamily="34" charset="0"/>
                <a:cs typeface="Tahoma" panose="020B0604030504040204" pitchFamily="34" charset="0"/>
                <a:sym typeface="Rambla"/>
              </a:rPr>
              <a:t>Current definition (Section 20.2, </a:t>
            </a:r>
            <a:r>
              <a:rPr lang="en-CA" sz="1950" b="1" i="1" dirty="0">
                <a:latin typeface="Tahoma" panose="020B0604030504040204" pitchFamily="34" charset="0"/>
                <a:ea typeface="Tahoma" panose="020B0604030504040204" pitchFamily="34" charset="0"/>
                <a:cs typeface="Tahoma" panose="020B0604030504040204" pitchFamily="34" charset="0"/>
                <a:sym typeface="Rambla"/>
              </a:rPr>
              <a:t>Canada Occupational Health and Safety Regulations</a:t>
            </a:r>
            <a:r>
              <a:rPr lang="en-CA" sz="1950" b="1" dirty="0">
                <a:latin typeface="Tahoma" panose="020B0604030504040204" pitchFamily="34" charset="0"/>
                <a:ea typeface="Tahoma" panose="020B0604030504040204" pitchFamily="34" charset="0"/>
                <a:cs typeface="Tahoma" panose="020B0604030504040204" pitchFamily="34" charset="0"/>
                <a:sym typeface="Rambla"/>
              </a:rPr>
              <a:t>):</a:t>
            </a:r>
          </a:p>
          <a:p>
            <a:pPr marL="857250" lvl="2" indent="0">
              <a:spcBef>
                <a:spcPts val="600"/>
              </a:spcBef>
              <a:buNone/>
            </a:pPr>
            <a:endParaRPr lang="en-CA" sz="1550" dirty="0">
              <a:latin typeface="Tahoma" panose="020B0604030504040204" pitchFamily="34" charset="0"/>
              <a:ea typeface="Tahoma" panose="020B0604030504040204" pitchFamily="34" charset="0"/>
              <a:cs typeface="Tahoma" panose="020B0604030504040204" pitchFamily="34" charset="0"/>
              <a:sym typeface="Rambla"/>
            </a:endParaRPr>
          </a:p>
          <a:p>
            <a:pPr marL="857250" lvl="2" indent="0">
              <a:spcBef>
                <a:spcPts val="600"/>
              </a:spcBef>
              <a:buNone/>
            </a:pPr>
            <a:r>
              <a:rPr lang="en-CA" sz="1550" dirty="0">
                <a:latin typeface="Tahoma" panose="020B0604030504040204" pitchFamily="34" charset="0"/>
                <a:ea typeface="Tahoma" panose="020B0604030504040204" pitchFamily="34" charset="0"/>
                <a:cs typeface="Tahoma" panose="020B0604030504040204" pitchFamily="34" charset="0"/>
                <a:sym typeface="Rambla"/>
              </a:rPr>
              <a:t>“work place violence” constitutes any action, conduct, threat or gesture of a person towards an employee in their work place that can reasonably be expected to cause harm, injury or illness to that employee.</a:t>
            </a:r>
          </a:p>
          <a:p>
            <a:pPr marL="0" marR="0" lvl="0" indent="0" algn="l" rtl="0">
              <a:spcBef>
                <a:spcPts val="600"/>
              </a:spcBef>
              <a:buNone/>
            </a:pPr>
            <a:endParaRPr lang="fr-CA" sz="1600" dirty="0">
              <a:latin typeface="Tahoma" panose="020B0604030504040204" pitchFamily="34" charset="0"/>
              <a:ea typeface="Tahoma" panose="020B0604030504040204" pitchFamily="34" charset="0"/>
              <a:cs typeface="Tahoma" panose="020B0604030504040204" pitchFamily="34" charset="0"/>
              <a:sym typeface="Rambla"/>
            </a:endParaRPr>
          </a:p>
          <a:p>
            <a:pPr marL="400050" lvl="1" indent="0">
              <a:spcBef>
                <a:spcPts val="600"/>
              </a:spcBef>
              <a:buNone/>
            </a:pPr>
            <a:r>
              <a:rPr lang="fr-CA" sz="1950" b="1" dirty="0">
                <a:latin typeface="Tahoma" panose="020B0604030504040204" pitchFamily="34" charset="0"/>
                <a:ea typeface="Tahoma" panose="020B0604030504040204" pitchFamily="34" charset="0"/>
                <a:cs typeface="Tahoma" panose="020B0604030504040204" pitchFamily="34" charset="0"/>
                <a:sym typeface="Rambla"/>
              </a:rPr>
              <a:t>New </a:t>
            </a:r>
            <a:r>
              <a:rPr lang="fr-CA" sz="1950" b="1" dirty="0" err="1">
                <a:latin typeface="Tahoma" panose="020B0604030504040204" pitchFamily="34" charset="0"/>
                <a:ea typeface="Tahoma" panose="020B0604030504040204" pitchFamily="34" charset="0"/>
                <a:cs typeface="Tahoma" panose="020B0604030504040204" pitchFamily="34" charset="0"/>
                <a:sym typeface="Rambla"/>
              </a:rPr>
              <a:t>definition</a:t>
            </a:r>
            <a:r>
              <a:rPr lang="fr-CA" sz="1950" b="1" dirty="0">
                <a:latin typeface="Tahoma" panose="020B0604030504040204" pitchFamily="34" charset="0"/>
                <a:ea typeface="Tahoma" panose="020B0604030504040204" pitchFamily="34" charset="0"/>
                <a:cs typeface="Tahoma" panose="020B0604030504040204" pitchFamily="34" charset="0"/>
                <a:sym typeface="Rambla"/>
              </a:rPr>
              <a:t> (Bill C-65):</a:t>
            </a:r>
            <a:endParaRPr lang="fr-CA" sz="1950" dirty="0">
              <a:latin typeface="Tahoma" panose="020B0604030504040204" pitchFamily="34" charset="0"/>
              <a:ea typeface="Tahoma" panose="020B0604030504040204" pitchFamily="34" charset="0"/>
              <a:cs typeface="Tahoma" panose="020B0604030504040204" pitchFamily="34" charset="0"/>
              <a:sym typeface="Rambla"/>
            </a:endParaRPr>
          </a:p>
          <a:p>
            <a:pPr marL="400050" lvl="1" indent="0">
              <a:spcBef>
                <a:spcPts val="600"/>
              </a:spcBef>
              <a:buNone/>
            </a:pPr>
            <a:endParaRPr lang="fr-CA" sz="1400" b="1" dirty="0">
              <a:latin typeface="Tahoma" panose="020B0604030504040204" pitchFamily="34" charset="0"/>
              <a:ea typeface="Tahoma" panose="020B0604030504040204" pitchFamily="34" charset="0"/>
              <a:cs typeface="Tahoma" panose="020B0604030504040204" pitchFamily="34" charset="0"/>
              <a:sym typeface="Rambla"/>
            </a:endParaRPr>
          </a:p>
          <a:p>
            <a:pPr marL="800100" lvl="2" indent="0">
              <a:spcBef>
                <a:spcPts val="600"/>
              </a:spcBef>
              <a:buNone/>
            </a:pPr>
            <a:r>
              <a:rPr lang="en-CA" sz="1550" b="1" i="1" dirty="0">
                <a:latin typeface="Tahoma" panose="020B0604030504040204" pitchFamily="34" charset="0"/>
                <a:ea typeface="Tahoma" panose="020B0604030504040204" pitchFamily="34" charset="0"/>
                <a:cs typeface="Tahoma" panose="020B0604030504040204" pitchFamily="34" charset="0"/>
                <a:sym typeface="Rambla"/>
              </a:rPr>
              <a:t>harassment and violence</a:t>
            </a:r>
            <a:r>
              <a:rPr lang="en-CA" sz="1550" dirty="0">
                <a:latin typeface="Tahoma" panose="020B0604030504040204" pitchFamily="34" charset="0"/>
                <a:ea typeface="Tahoma" panose="020B0604030504040204" pitchFamily="34" charset="0"/>
                <a:cs typeface="Tahoma" panose="020B0604030504040204" pitchFamily="34" charset="0"/>
                <a:sym typeface="Rambla"/>
              </a:rPr>
              <a:t> means any action, conduct or comment, including of a sexual nature, that can reasonably be expected to cause offence, humiliation or other physical or psychological injury or illness to an employee, including any prescribed action, conduct or comment.</a:t>
            </a:r>
            <a:endParaRPr lang="fr-CA" sz="1550" dirty="0">
              <a:latin typeface="Tahoma" panose="020B0604030504040204" pitchFamily="34" charset="0"/>
              <a:ea typeface="Tahoma" panose="020B0604030504040204" pitchFamily="34" charset="0"/>
              <a:cs typeface="Tahoma" panose="020B0604030504040204" pitchFamily="34" charset="0"/>
              <a:sym typeface="Rambla"/>
            </a:endParaRPr>
          </a:p>
          <a:p>
            <a:pPr marL="0" marR="0" lvl="0" indent="0" algn="l" rtl="0">
              <a:spcBef>
                <a:spcPts val="600"/>
              </a:spcBef>
              <a:buNone/>
            </a:pPr>
            <a:r>
              <a:rPr lang="fr-CA" sz="2350" dirty="0">
                <a:latin typeface="Tahoma" panose="020B0604030504040204" pitchFamily="34" charset="0"/>
                <a:ea typeface="Tahoma" panose="020B0604030504040204" pitchFamily="34" charset="0"/>
                <a:cs typeface="Tahoma" panose="020B0604030504040204" pitchFamily="34" charset="0"/>
                <a:sym typeface="Rambla"/>
              </a:rPr>
              <a:t>	</a:t>
            </a:r>
          </a:p>
          <a:p>
            <a:pPr marL="0" marR="0" lvl="0" indent="0" algn="l" rtl="0">
              <a:spcBef>
                <a:spcPts val="600"/>
              </a:spcBef>
              <a:buNone/>
            </a:pPr>
            <a:endParaRPr sz="2350" dirty="0">
              <a:latin typeface="Tahoma" panose="020B0604030504040204" pitchFamily="34" charset="0"/>
              <a:ea typeface="Tahoma" panose="020B0604030504040204" pitchFamily="34" charset="0"/>
              <a:cs typeface="Tahoma" panose="020B0604030504040204" pitchFamily="34" charset="0"/>
              <a:sym typeface="Rambla"/>
            </a:endParaRPr>
          </a:p>
          <a:p>
            <a:pPr marL="274320" marR="0" lvl="0" indent="-274320" algn="l" rtl="0">
              <a:spcBef>
                <a:spcPts val="600"/>
              </a:spcBef>
              <a:buClr>
                <a:schemeClr val="dk2"/>
              </a:buClr>
              <a:buFont typeface="Noto Symbol"/>
              <a:buNone/>
            </a:pPr>
            <a:endParaRPr sz="2350" dirty="0">
              <a:latin typeface="Tahoma" panose="020B0604030504040204" pitchFamily="34" charset="0"/>
              <a:ea typeface="Tahoma" panose="020B0604030504040204" pitchFamily="34" charset="0"/>
              <a:cs typeface="Tahoma" panose="020B0604030504040204" pitchFamily="34" charset="0"/>
              <a:sym typeface="Rambla"/>
            </a:endParaRPr>
          </a:p>
          <a:p>
            <a:pPr marL="274320" marR="0" lvl="0" indent="-274320" algn="l" rtl="0">
              <a:spcBef>
                <a:spcPts val="600"/>
              </a:spcBef>
              <a:buClr>
                <a:schemeClr val="dk2"/>
              </a:buClr>
              <a:buSzPct val="25000"/>
              <a:buFont typeface="Noto Symbol"/>
              <a:buNone/>
            </a:pPr>
            <a:endParaRPr lang="en-GB" sz="2350" b="0" i="0" u="none" strike="noStrike" cap="none" baseline="0" dirty="0">
              <a:latin typeface="Tahoma" panose="020B0604030504040204" pitchFamily="34" charset="0"/>
              <a:ea typeface="Tahoma" panose="020B0604030504040204" pitchFamily="34" charset="0"/>
              <a:cs typeface="Tahoma" panose="020B0604030504040204" pitchFamily="34" charset="0"/>
              <a:sym typeface="Rambla"/>
            </a:endParaRPr>
          </a:p>
          <a:p>
            <a:pPr marL="274320" marR="0" lvl="0" indent="-165849" algn="l" rtl="0">
              <a:spcBef>
                <a:spcPts val="600"/>
              </a:spcBef>
              <a:buClr>
                <a:schemeClr val="dk2"/>
              </a:buClr>
              <a:buFont typeface="Noto Symbol"/>
              <a:buNone/>
            </a:pPr>
            <a:endParaRPr sz="2350" b="0" i="0" u="none" strike="noStrike" cap="none" baseline="0" dirty="0">
              <a:latin typeface="Tahoma" panose="020B0604030504040204" pitchFamily="34" charset="0"/>
              <a:ea typeface="Tahoma" panose="020B0604030504040204" pitchFamily="34" charset="0"/>
              <a:cs typeface="Tahoma" panose="020B0604030504040204" pitchFamily="34" charset="0"/>
              <a:sym typeface="Rambla"/>
            </a:endParaRPr>
          </a:p>
          <a:p>
            <a:pPr marL="274320" marR="0" lvl="0" indent="-274320" algn="l" rtl="0">
              <a:spcBef>
                <a:spcPts val="600"/>
              </a:spcBef>
              <a:buClr>
                <a:schemeClr val="dk2"/>
              </a:buClr>
              <a:buFont typeface="Noto Symbol"/>
              <a:buNone/>
            </a:pPr>
            <a:endParaRPr sz="2350" b="0" i="0" u="none" strike="noStrike" cap="none" baseline="0" dirty="0">
              <a:latin typeface="Tahoma" panose="020B0604030504040204" pitchFamily="34" charset="0"/>
              <a:ea typeface="Tahoma" panose="020B0604030504040204" pitchFamily="34" charset="0"/>
              <a:cs typeface="Tahoma" panose="020B0604030504040204" pitchFamily="34" charset="0"/>
              <a:sym typeface="Rambla"/>
            </a:endParaRPr>
          </a:p>
          <a:p>
            <a:pPr marL="274320" marR="0" lvl="0" indent="-165849" algn="l" rtl="0">
              <a:spcBef>
                <a:spcPts val="600"/>
              </a:spcBef>
              <a:buClr>
                <a:schemeClr val="dk2"/>
              </a:buClr>
              <a:buFont typeface="Noto Symbol"/>
              <a:buNone/>
            </a:pPr>
            <a:endParaRPr sz="2350" b="0" i="0" u="none" strike="noStrike" cap="none" baseline="0" dirty="0">
              <a:latin typeface="Tahoma" panose="020B0604030504040204" pitchFamily="34" charset="0"/>
              <a:ea typeface="Tahoma" panose="020B0604030504040204" pitchFamily="34" charset="0"/>
              <a:cs typeface="Tahoma" panose="020B0604030504040204" pitchFamily="34" charset="0"/>
              <a:sym typeface="Rambla"/>
            </a:endParaRPr>
          </a:p>
        </p:txBody>
      </p:sp>
      <p:pic>
        <p:nvPicPr>
          <p:cNvPr id="171" name="Shape 171"/>
          <p:cNvPicPr preferRelativeResize="0"/>
          <p:nvPr/>
        </p:nvPicPr>
        <p:blipFill rotWithShape="1">
          <a:blip r:embed="rId3">
            <a:alphaModFix/>
          </a:blip>
          <a:srcRect/>
          <a:stretch/>
        </p:blipFill>
        <p:spPr>
          <a:xfrm>
            <a:off x="152400" y="152400"/>
            <a:ext cx="2581274" cy="514350"/>
          </a:xfrm>
          <a:prstGeom prst="rect">
            <a:avLst/>
          </a:prstGeom>
          <a:noFill/>
          <a:ln>
            <a:noFill/>
          </a:ln>
        </p:spPr>
      </p:pic>
      <p:sp>
        <p:nvSpPr>
          <p:cNvPr id="2" name="Slide Number Placeholder 1"/>
          <p:cNvSpPr>
            <a:spLocks noGrp="1"/>
          </p:cNvSpPr>
          <p:nvPr>
            <p:ph type="sldNum" sz="quarter" idx="12"/>
          </p:nvPr>
        </p:nvSpPr>
        <p:spPr/>
        <p:txBody>
          <a:bodyPr/>
          <a:lstStyle/>
          <a:p>
            <a:pPr marL="0" lvl="0" indent="0">
              <a:spcBef>
                <a:spcPts val="0"/>
              </a:spcBef>
              <a:buSzPct val="25000"/>
              <a:buNone/>
            </a:pPr>
            <a:fld id="{00000000-1234-1234-1234-123412341234}" type="slidenum">
              <a:rPr lang="en-GB" smtClean="0"/>
              <a:t>3</a:t>
            </a:fld>
            <a:endParaRPr lang="en-GB"/>
          </a:p>
        </p:txBody>
      </p:sp>
    </p:spTree>
    <p:extLst>
      <p:ext uri="{BB962C8B-B14F-4D97-AF65-F5344CB8AC3E}">
        <p14:creationId xmlns:p14="http://schemas.microsoft.com/office/powerpoint/2010/main" val="4212184416"/>
      </p:ext>
    </p:extLst>
  </p:cSld>
  <p:clrMapOvr>
    <a:masterClrMapping/>
  </p:clrMapOvr>
  <p:transition spd="slow">
    <p:cu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68"/>
        <p:cNvGrpSpPr/>
        <p:nvPr/>
      </p:nvGrpSpPr>
      <p:grpSpPr>
        <a:xfrm>
          <a:off x="0" y="0"/>
          <a:ext cx="0" cy="0"/>
          <a:chOff x="0" y="0"/>
          <a:chExt cx="0" cy="0"/>
        </a:xfrm>
      </p:grpSpPr>
      <p:sp>
        <p:nvSpPr>
          <p:cNvPr id="169" name="Shape 169"/>
          <p:cNvSpPr txBox="1">
            <a:spLocks noGrp="1"/>
          </p:cNvSpPr>
          <p:nvPr>
            <p:ph type="title"/>
          </p:nvPr>
        </p:nvSpPr>
        <p:spPr>
          <a:prstGeom prst="rect">
            <a:avLst/>
          </a:prstGeom>
          <a:noFill/>
          <a:ln>
            <a:noFill/>
          </a:ln>
        </p:spPr>
        <p:txBody>
          <a:bodyPr lIns="45700" tIns="0" rIns="45700" bIns="0" anchor="b" anchorCtr="0">
            <a:noAutofit/>
          </a:bodyPr>
          <a:lstStyle/>
          <a:p>
            <a:pPr marL="0" marR="0" lvl="0" indent="0" algn="l" rtl="0">
              <a:spcBef>
                <a:spcPts val="0"/>
              </a:spcBef>
              <a:buClr>
                <a:srgbClr val="FFFFFF"/>
              </a:buClr>
              <a:buSzPct val="25000"/>
              <a:buFont typeface="Tahoma"/>
              <a:buNone/>
            </a:pPr>
            <a:r>
              <a:rPr lang="en-GB" sz="3800" b="1" dirty="0">
                <a:latin typeface="Tahoma"/>
                <a:ea typeface="Tahoma"/>
                <a:cs typeface="Tahoma"/>
                <a:sym typeface="Tahoma"/>
              </a:rPr>
              <a:t>BILL C-65: </a:t>
            </a:r>
            <a:r>
              <a:rPr lang="en-GB" sz="3800" b="1" i="1" dirty="0">
                <a:latin typeface="Tahoma"/>
                <a:ea typeface="Tahoma"/>
                <a:cs typeface="Tahoma"/>
                <a:sym typeface="Tahoma"/>
              </a:rPr>
              <a:t>Canada Labour Code</a:t>
            </a:r>
            <a:endParaRPr lang="en-GB" sz="3800" b="1" i="0" u="none" strike="noStrike" cap="none" baseline="0" dirty="0">
              <a:latin typeface="Tahoma"/>
              <a:ea typeface="Tahoma"/>
              <a:cs typeface="Tahoma"/>
              <a:sym typeface="Tahoma"/>
            </a:endParaRPr>
          </a:p>
        </p:txBody>
      </p:sp>
      <p:sp>
        <p:nvSpPr>
          <p:cNvPr id="170" name="Shape 170"/>
          <p:cNvSpPr txBox="1">
            <a:spLocks noGrp="1"/>
          </p:cNvSpPr>
          <p:nvPr>
            <p:ph idx="1"/>
          </p:nvPr>
        </p:nvSpPr>
        <p:spPr>
          <a:prstGeom prst="rect">
            <a:avLst/>
          </a:prstGeom>
          <a:noFill/>
          <a:ln>
            <a:noFill/>
          </a:ln>
        </p:spPr>
        <p:txBody>
          <a:bodyPr lIns="91425" tIns="45700" rIns="91425" bIns="45700" anchor="t" anchorCtr="0">
            <a:noAutofit/>
          </a:bodyPr>
          <a:lstStyle/>
          <a:p>
            <a:pPr marL="457200" lvl="1" indent="0">
              <a:spcBef>
                <a:spcPts val="600"/>
              </a:spcBef>
              <a:buNone/>
            </a:pPr>
            <a:r>
              <a:rPr lang="en-CA" sz="2400" dirty="0">
                <a:latin typeface="Tahoma" panose="020B0604030504040204" pitchFamily="34" charset="0"/>
                <a:ea typeface="Tahoma" panose="020B0604030504040204" pitchFamily="34" charset="0"/>
                <a:cs typeface="Tahoma" panose="020B0604030504040204" pitchFamily="34" charset="0"/>
                <a:sym typeface="Rambla"/>
              </a:rPr>
              <a:t>2) New information collection and reporting requirements for employers</a:t>
            </a:r>
          </a:p>
          <a:p>
            <a:pPr lvl="1">
              <a:spcBef>
                <a:spcPts val="600"/>
              </a:spcBef>
            </a:pPr>
            <a:endParaRPr lang="en-CA" sz="1950" dirty="0">
              <a:latin typeface="Tahoma" panose="020B0604030504040204" pitchFamily="34" charset="0"/>
              <a:ea typeface="Tahoma" panose="020B0604030504040204" pitchFamily="34" charset="0"/>
              <a:cs typeface="Tahoma" panose="020B0604030504040204" pitchFamily="34" charset="0"/>
              <a:sym typeface="Rambla"/>
            </a:endParaRPr>
          </a:p>
          <a:p>
            <a:pPr marL="400050" lvl="1" indent="0">
              <a:buNone/>
            </a:pPr>
            <a:r>
              <a:rPr lang="en-CA" sz="2000" b="1" dirty="0">
                <a:latin typeface="Tahoma" panose="020B0604030504040204" pitchFamily="34" charset="0"/>
                <a:ea typeface="Tahoma" panose="020B0604030504040204" pitchFamily="34" charset="0"/>
                <a:cs typeface="Tahoma" panose="020B0604030504040204" pitchFamily="34" charset="0"/>
              </a:rPr>
              <a:t>125(1)(c) </a:t>
            </a:r>
            <a:r>
              <a:rPr lang="en-CA" sz="2000" dirty="0">
                <a:latin typeface="Tahoma" panose="020B0604030504040204" pitchFamily="34" charset="0"/>
                <a:ea typeface="Tahoma" panose="020B0604030504040204" pitchFamily="34" charset="0"/>
                <a:cs typeface="Tahoma" panose="020B0604030504040204" pitchFamily="34" charset="0"/>
              </a:rPr>
              <a:t>except as provided for in the regulations, investigate, record and report, in accordance with the regulations</a:t>
            </a:r>
            <a:r>
              <a:rPr lang="en-CA" sz="2000" u="sng" dirty="0">
                <a:latin typeface="Tahoma" panose="020B0604030504040204" pitchFamily="34" charset="0"/>
                <a:ea typeface="Tahoma" panose="020B0604030504040204" pitchFamily="34" charset="0"/>
                <a:cs typeface="Tahoma" panose="020B0604030504040204" pitchFamily="34" charset="0"/>
              </a:rPr>
              <a:t>, all accidents, occurrences of harassment and violence</a:t>
            </a:r>
            <a:r>
              <a:rPr lang="en-CA" sz="2000" dirty="0">
                <a:latin typeface="Tahoma" panose="020B0604030504040204" pitchFamily="34" charset="0"/>
                <a:ea typeface="Tahoma" panose="020B0604030504040204" pitchFamily="34" charset="0"/>
                <a:cs typeface="Tahoma" panose="020B0604030504040204" pitchFamily="34" charset="0"/>
              </a:rPr>
              <a:t>, occupational illnesses and other hazardous occurrences </a:t>
            </a:r>
            <a:r>
              <a:rPr lang="en-CA" sz="2000" u="sng" dirty="0">
                <a:latin typeface="Tahoma" panose="020B0604030504040204" pitchFamily="34" charset="0"/>
                <a:ea typeface="Tahoma" panose="020B0604030504040204" pitchFamily="34" charset="0"/>
                <a:cs typeface="Tahoma" panose="020B0604030504040204" pitchFamily="34" charset="0"/>
              </a:rPr>
              <a:t>known to the employer</a:t>
            </a:r>
            <a:r>
              <a:rPr lang="en-CA" sz="2000" dirty="0">
                <a:latin typeface="Tahoma" panose="020B0604030504040204" pitchFamily="34" charset="0"/>
                <a:ea typeface="Tahoma" panose="020B0604030504040204" pitchFamily="34" charset="0"/>
                <a:cs typeface="Tahoma" panose="020B0604030504040204" pitchFamily="34" charset="0"/>
              </a:rPr>
              <a:t>;</a:t>
            </a:r>
          </a:p>
          <a:p>
            <a:pPr marL="400050" lvl="1" indent="0">
              <a:buNone/>
            </a:pPr>
            <a:endParaRPr lang="en-CA" sz="2000" dirty="0">
              <a:latin typeface="Tahoma" panose="020B0604030504040204" pitchFamily="34" charset="0"/>
              <a:ea typeface="Tahoma" panose="020B0604030504040204" pitchFamily="34" charset="0"/>
              <a:cs typeface="Tahoma" panose="020B0604030504040204" pitchFamily="34" charset="0"/>
            </a:endParaRPr>
          </a:p>
          <a:p>
            <a:pPr marL="400050" lvl="1" indent="0">
              <a:spcBef>
                <a:spcPts val="600"/>
              </a:spcBef>
              <a:buNone/>
            </a:pPr>
            <a:r>
              <a:rPr lang="en-CA" sz="1950" b="1" dirty="0">
                <a:latin typeface="Tahoma" panose="020B0604030504040204" pitchFamily="34" charset="0"/>
                <a:ea typeface="Tahoma" panose="020B0604030504040204" pitchFamily="34" charset="0"/>
                <a:cs typeface="Tahoma" panose="020B0604030504040204" pitchFamily="34" charset="0"/>
                <a:sym typeface="Rambla"/>
              </a:rPr>
              <a:t>139.‍1</a:t>
            </a:r>
            <a:r>
              <a:rPr lang="en-CA" sz="1950" dirty="0">
                <a:latin typeface="Tahoma" panose="020B0604030504040204" pitchFamily="34" charset="0"/>
                <a:ea typeface="Tahoma" panose="020B0604030504040204" pitchFamily="34" charset="0"/>
                <a:cs typeface="Tahoma" panose="020B0604030504040204" pitchFamily="34" charset="0"/>
                <a:sym typeface="Rambla"/>
              </a:rPr>
              <a:t> The Minister shall prepare and publish an annual report that contains statistical data relating to harassment and violence in work places to which this Part applies. The report shall not contain any information that is likely to reveal the identity of a person who was involved in an occurrence of harassment and violence.</a:t>
            </a:r>
            <a:r>
              <a:rPr lang="fr-CA" sz="1950" dirty="0">
                <a:latin typeface="Tahoma" panose="020B0604030504040204" pitchFamily="34" charset="0"/>
                <a:ea typeface="Tahoma" panose="020B0604030504040204" pitchFamily="34" charset="0"/>
                <a:cs typeface="Tahoma" panose="020B0604030504040204" pitchFamily="34" charset="0"/>
                <a:sym typeface="Rambla"/>
              </a:rPr>
              <a:t>	</a:t>
            </a:r>
          </a:p>
          <a:p>
            <a:pPr marL="0" marR="0" lvl="0" indent="0" algn="l" rtl="0">
              <a:spcBef>
                <a:spcPts val="600"/>
              </a:spcBef>
              <a:buNone/>
            </a:pPr>
            <a:endParaRPr sz="2350" dirty="0">
              <a:latin typeface="Tahoma" panose="020B0604030504040204" pitchFamily="34" charset="0"/>
              <a:ea typeface="Tahoma" panose="020B0604030504040204" pitchFamily="34" charset="0"/>
              <a:cs typeface="Tahoma" panose="020B0604030504040204" pitchFamily="34" charset="0"/>
              <a:sym typeface="Rambla"/>
            </a:endParaRPr>
          </a:p>
          <a:p>
            <a:pPr marL="274320" marR="0" lvl="0" indent="-274320" algn="l" rtl="0">
              <a:spcBef>
                <a:spcPts val="600"/>
              </a:spcBef>
              <a:buClr>
                <a:schemeClr val="dk2"/>
              </a:buClr>
              <a:buFont typeface="Noto Symbol"/>
              <a:buNone/>
            </a:pPr>
            <a:endParaRPr sz="2350" dirty="0">
              <a:latin typeface="Tahoma" panose="020B0604030504040204" pitchFamily="34" charset="0"/>
              <a:ea typeface="Tahoma" panose="020B0604030504040204" pitchFamily="34" charset="0"/>
              <a:cs typeface="Tahoma" panose="020B0604030504040204" pitchFamily="34" charset="0"/>
              <a:sym typeface="Rambla"/>
            </a:endParaRPr>
          </a:p>
          <a:p>
            <a:pPr marL="274320" marR="0" lvl="0" indent="-274320" algn="l" rtl="0">
              <a:spcBef>
                <a:spcPts val="600"/>
              </a:spcBef>
              <a:buClr>
                <a:schemeClr val="dk2"/>
              </a:buClr>
              <a:buSzPct val="25000"/>
              <a:buFont typeface="Noto Symbol"/>
              <a:buNone/>
            </a:pPr>
            <a:endParaRPr lang="en-GB" sz="2350" b="0" i="0" u="none" strike="noStrike" cap="none" baseline="0" dirty="0">
              <a:latin typeface="Tahoma" panose="020B0604030504040204" pitchFamily="34" charset="0"/>
              <a:ea typeface="Tahoma" panose="020B0604030504040204" pitchFamily="34" charset="0"/>
              <a:cs typeface="Tahoma" panose="020B0604030504040204" pitchFamily="34" charset="0"/>
              <a:sym typeface="Rambla"/>
            </a:endParaRPr>
          </a:p>
          <a:p>
            <a:pPr marL="274320" marR="0" lvl="0" indent="-165849" algn="l" rtl="0">
              <a:spcBef>
                <a:spcPts val="600"/>
              </a:spcBef>
              <a:buClr>
                <a:schemeClr val="dk2"/>
              </a:buClr>
              <a:buFont typeface="Noto Symbol"/>
              <a:buNone/>
            </a:pPr>
            <a:endParaRPr sz="2350" b="0" i="0" u="none" strike="noStrike" cap="none" baseline="0" dirty="0">
              <a:latin typeface="Tahoma" panose="020B0604030504040204" pitchFamily="34" charset="0"/>
              <a:ea typeface="Tahoma" panose="020B0604030504040204" pitchFamily="34" charset="0"/>
              <a:cs typeface="Tahoma" panose="020B0604030504040204" pitchFamily="34" charset="0"/>
              <a:sym typeface="Rambla"/>
            </a:endParaRPr>
          </a:p>
          <a:p>
            <a:pPr marL="274320" marR="0" lvl="0" indent="-274320" algn="l" rtl="0">
              <a:spcBef>
                <a:spcPts val="600"/>
              </a:spcBef>
              <a:buClr>
                <a:schemeClr val="dk2"/>
              </a:buClr>
              <a:buFont typeface="Noto Symbol"/>
              <a:buNone/>
            </a:pPr>
            <a:endParaRPr sz="2350" b="0" i="0" u="none" strike="noStrike" cap="none" baseline="0" dirty="0">
              <a:latin typeface="Tahoma" panose="020B0604030504040204" pitchFamily="34" charset="0"/>
              <a:ea typeface="Tahoma" panose="020B0604030504040204" pitchFamily="34" charset="0"/>
              <a:cs typeface="Tahoma" panose="020B0604030504040204" pitchFamily="34" charset="0"/>
              <a:sym typeface="Rambla"/>
            </a:endParaRPr>
          </a:p>
          <a:p>
            <a:pPr marL="274320" marR="0" lvl="0" indent="-165849" algn="l" rtl="0">
              <a:spcBef>
                <a:spcPts val="600"/>
              </a:spcBef>
              <a:buClr>
                <a:schemeClr val="dk2"/>
              </a:buClr>
              <a:buFont typeface="Noto Symbol"/>
              <a:buNone/>
            </a:pPr>
            <a:endParaRPr sz="2350" b="0" i="0" u="none" strike="noStrike" cap="none" baseline="0" dirty="0">
              <a:latin typeface="Tahoma" panose="020B0604030504040204" pitchFamily="34" charset="0"/>
              <a:ea typeface="Tahoma" panose="020B0604030504040204" pitchFamily="34" charset="0"/>
              <a:cs typeface="Tahoma" panose="020B0604030504040204" pitchFamily="34" charset="0"/>
              <a:sym typeface="Rambla"/>
            </a:endParaRPr>
          </a:p>
        </p:txBody>
      </p:sp>
      <p:pic>
        <p:nvPicPr>
          <p:cNvPr id="171" name="Shape 171"/>
          <p:cNvPicPr preferRelativeResize="0"/>
          <p:nvPr/>
        </p:nvPicPr>
        <p:blipFill rotWithShape="1">
          <a:blip r:embed="rId3">
            <a:alphaModFix/>
          </a:blip>
          <a:srcRect/>
          <a:stretch/>
        </p:blipFill>
        <p:spPr>
          <a:xfrm>
            <a:off x="152400" y="152400"/>
            <a:ext cx="2581274" cy="514350"/>
          </a:xfrm>
          <a:prstGeom prst="rect">
            <a:avLst/>
          </a:prstGeom>
          <a:noFill/>
          <a:ln>
            <a:noFill/>
          </a:ln>
        </p:spPr>
      </p:pic>
      <p:sp>
        <p:nvSpPr>
          <p:cNvPr id="2" name="Slide Number Placeholder 1"/>
          <p:cNvSpPr>
            <a:spLocks noGrp="1"/>
          </p:cNvSpPr>
          <p:nvPr>
            <p:ph type="sldNum" sz="quarter" idx="12"/>
          </p:nvPr>
        </p:nvSpPr>
        <p:spPr/>
        <p:txBody>
          <a:bodyPr/>
          <a:lstStyle/>
          <a:p>
            <a:pPr marL="0" lvl="0" indent="0">
              <a:spcBef>
                <a:spcPts val="0"/>
              </a:spcBef>
              <a:buSzPct val="25000"/>
              <a:buNone/>
            </a:pPr>
            <a:fld id="{00000000-1234-1234-1234-123412341234}" type="slidenum">
              <a:rPr lang="en-GB" smtClean="0"/>
              <a:t>4</a:t>
            </a:fld>
            <a:endParaRPr lang="en-GB"/>
          </a:p>
        </p:txBody>
      </p:sp>
    </p:spTree>
    <p:extLst>
      <p:ext uri="{BB962C8B-B14F-4D97-AF65-F5344CB8AC3E}">
        <p14:creationId xmlns:p14="http://schemas.microsoft.com/office/powerpoint/2010/main" val="480322056"/>
      </p:ext>
    </p:extLst>
  </p:cSld>
  <p:clrMapOvr>
    <a:masterClrMapping/>
  </p:clrMapOvr>
  <p:transition spd="slow">
    <p:cut/>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68"/>
        <p:cNvGrpSpPr/>
        <p:nvPr/>
      </p:nvGrpSpPr>
      <p:grpSpPr>
        <a:xfrm>
          <a:off x="0" y="0"/>
          <a:ext cx="0" cy="0"/>
          <a:chOff x="0" y="0"/>
          <a:chExt cx="0" cy="0"/>
        </a:xfrm>
      </p:grpSpPr>
      <p:sp>
        <p:nvSpPr>
          <p:cNvPr id="169" name="Shape 169"/>
          <p:cNvSpPr txBox="1">
            <a:spLocks noGrp="1"/>
          </p:cNvSpPr>
          <p:nvPr>
            <p:ph type="title"/>
          </p:nvPr>
        </p:nvSpPr>
        <p:spPr>
          <a:prstGeom prst="rect">
            <a:avLst/>
          </a:prstGeom>
          <a:noFill/>
          <a:ln>
            <a:noFill/>
          </a:ln>
        </p:spPr>
        <p:txBody>
          <a:bodyPr lIns="45700" tIns="0" rIns="45700" bIns="0" anchor="b" anchorCtr="0">
            <a:noAutofit/>
          </a:bodyPr>
          <a:lstStyle/>
          <a:p>
            <a:pPr marL="0" marR="0" lvl="0" indent="0" algn="l" rtl="0">
              <a:spcBef>
                <a:spcPts val="0"/>
              </a:spcBef>
              <a:buClr>
                <a:srgbClr val="FFFFFF"/>
              </a:buClr>
              <a:buSzPct val="25000"/>
              <a:buFont typeface="Tahoma"/>
              <a:buNone/>
            </a:pPr>
            <a:r>
              <a:rPr lang="en-GB" sz="3800" b="1" dirty="0">
                <a:latin typeface="Tahoma"/>
                <a:ea typeface="Tahoma"/>
                <a:cs typeface="Tahoma"/>
                <a:sym typeface="Tahoma"/>
              </a:rPr>
              <a:t>BILL C-65: </a:t>
            </a:r>
            <a:r>
              <a:rPr lang="en-GB" sz="3800" b="1" i="1" dirty="0">
                <a:latin typeface="Tahoma"/>
                <a:ea typeface="Tahoma"/>
                <a:cs typeface="Tahoma"/>
                <a:sym typeface="Tahoma"/>
              </a:rPr>
              <a:t>Canada Labour Code</a:t>
            </a:r>
            <a:endParaRPr lang="en-GB" sz="3800" b="1" i="0" u="none" strike="noStrike" cap="none" baseline="0" dirty="0">
              <a:latin typeface="Tahoma"/>
              <a:ea typeface="Tahoma"/>
              <a:cs typeface="Tahoma"/>
              <a:sym typeface="Tahoma"/>
            </a:endParaRPr>
          </a:p>
        </p:txBody>
      </p:sp>
      <p:sp>
        <p:nvSpPr>
          <p:cNvPr id="170" name="Shape 170"/>
          <p:cNvSpPr txBox="1">
            <a:spLocks noGrp="1"/>
          </p:cNvSpPr>
          <p:nvPr>
            <p:ph idx="1"/>
          </p:nvPr>
        </p:nvSpPr>
        <p:spPr>
          <a:prstGeom prst="rect">
            <a:avLst/>
          </a:prstGeom>
          <a:noFill/>
          <a:ln>
            <a:noFill/>
          </a:ln>
        </p:spPr>
        <p:txBody>
          <a:bodyPr lIns="91425" tIns="45700" rIns="91425" bIns="45700" anchor="t" anchorCtr="0">
            <a:noAutofit/>
          </a:bodyPr>
          <a:lstStyle/>
          <a:p>
            <a:pPr marL="457200" lvl="1" indent="0">
              <a:spcBef>
                <a:spcPts val="600"/>
              </a:spcBef>
              <a:buNone/>
            </a:pPr>
            <a:r>
              <a:rPr lang="en-CA" sz="2400" dirty="0">
                <a:latin typeface="Tahoma" panose="020B0604030504040204" pitchFamily="34" charset="0"/>
                <a:ea typeface="Tahoma" panose="020B0604030504040204" pitchFamily="34" charset="0"/>
                <a:cs typeface="Tahoma" panose="020B0604030504040204" pitchFamily="34" charset="0"/>
                <a:sym typeface="Rambla"/>
              </a:rPr>
              <a:t>3) More specific obligations to provide training</a:t>
            </a:r>
          </a:p>
          <a:p>
            <a:pPr lvl="1">
              <a:spcBef>
                <a:spcPts val="600"/>
              </a:spcBef>
            </a:pPr>
            <a:endParaRPr lang="en-CA" sz="1950" dirty="0">
              <a:latin typeface="Tahoma" panose="020B0604030504040204" pitchFamily="34" charset="0"/>
              <a:ea typeface="Tahoma" panose="020B0604030504040204" pitchFamily="34" charset="0"/>
              <a:cs typeface="Tahoma" panose="020B0604030504040204" pitchFamily="34" charset="0"/>
              <a:sym typeface="Rambla"/>
            </a:endParaRPr>
          </a:p>
          <a:p>
            <a:pPr marL="400050" lvl="1" indent="0">
              <a:buNone/>
            </a:pPr>
            <a:r>
              <a:rPr lang="en-CA" sz="2000" b="1" dirty="0">
                <a:latin typeface="Tahoma" panose="020B0604030504040204" pitchFamily="34" charset="0"/>
                <a:ea typeface="Tahoma" panose="020B0604030504040204" pitchFamily="34" charset="0"/>
                <a:cs typeface="Tahoma" panose="020B0604030504040204" pitchFamily="34" charset="0"/>
              </a:rPr>
              <a:t>125(1) (z.‍16) </a:t>
            </a:r>
            <a:r>
              <a:rPr lang="en-CA" sz="2000" dirty="0">
                <a:latin typeface="Tahoma" panose="020B0604030504040204" pitchFamily="34" charset="0"/>
                <a:ea typeface="Tahoma" panose="020B0604030504040204" pitchFamily="34" charset="0"/>
                <a:cs typeface="Tahoma" panose="020B0604030504040204" pitchFamily="34" charset="0"/>
              </a:rPr>
              <a:t>take the prescribed measures to prevent and protect against harassment and violence in the work place, respond to occurrences of harassment and violence in the work place and offer support to employees affected by harassment and violence in the work place;</a:t>
            </a:r>
          </a:p>
          <a:p>
            <a:pPr marL="400050" lvl="1" indent="0">
              <a:buNone/>
            </a:pPr>
            <a:r>
              <a:rPr lang="en-CA" sz="2000" b="1" dirty="0">
                <a:latin typeface="Tahoma" panose="020B0604030504040204" pitchFamily="34" charset="0"/>
                <a:ea typeface="Tahoma" panose="020B0604030504040204" pitchFamily="34" charset="0"/>
                <a:cs typeface="Tahoma" panose="020B0604030504040204" pitchFamily="34" charset="0"/>
              </a:rPr>
              <a:t>(z.‍161) </a:t>
            </a:r>
            <a:r>
              <a:rPr lang="en-CA" sz="2000" dirty="0">
                <a:latin typeface="Tahoma" panose="020B0604030504040204" pitchFamily="34" charset="0"/>
                <a:ea typeface="Tahoma" panose="020B0604030504040204" pitchFamily="34" charset="0"/>
                <a:cs typeface="Tahoma" panose="020B0604030504040204" pitchFamily="34" charset="0"/>
              </a:rPr>
              <a:t>ensure that employees, including those who have supervisory or managerial responsibilities, receive training in the prevention of harassment and violence in the work place and are informed of their rights and obligations under this Part in relation to harassment and violence;</a:t>
            </a:r>
          </a:p>
          <a:p>
            <a:pPr marL="400050" lvl="1" indent="0">
              <a:buNone/>
            </a:pPr>
            <a:r>
              <a:rPr lang="en-CA" sz="2000" b="1" dirty="0">
                <a:latin typeface="Tahoma" panose="020B0604030504040204" pitchFamily="34" charset="0"/>
                <a:ea typeface="Tahoma" panose="020B0604030504040204" pitchFamily="34" charset="0"/>
                <a:cs typeface="Tahoma" panose="020B0604030504040204" pitchFamily="34" charset="0"/>
              </a:rPr>
              <a:t>(z.‍162) </a:t>
            </a:r>
            <a:r>
              <a:rPr lang="en-CA" sz="2000" dirty="0">
                <a:latin typeface="Tahoma" panose="020B0604030504040204" pitchFamily="34" charset="0"/>
                <a:ea typeface="Tahoma" panose="020B0604030504040204" pitchFamily="34" charset="0"/>
                <a:cs typeface="Tahoma" panose="020B0604030504040204" pitchFamily="34" charset="0"/>
              </a:rPr>
              <a:t>undergo training in the prevention of harassment and violence in the work place;</a:t>
            </a:r>
          </a:p>
          <a:p>
            <a:pPr marL="0" marR="0" lvl="0" indent="0" algn="l" rtl="0">
              <a:spcBef>
                <a:spcPts val="600"/>
              </a:spcBef>
              <a:buNone/>
            </a:pPr>
            <a:r>
              <a:rPr lang="fr-CA" sz="2350" dirty="0">
                <a:latin typeface="Tahoma" panose="020B0604030504040204" pitchFamily="34" charset="0"/>
                <a:ea typeface="Tahoma" panose="020B0604030504040204" pitchFamily="34" charset="0"/>
                <a:cs typeface="Tahoma" panose="020B0604030504040204" pitchFamily="34" charset="0"/>
                <a:sym typeface="Rambla"/>
              </a:rPr>
              <a:t>	</a:t>
            </a:r>
          </a:p>
          <a:p>
            <a:pPr marL="0" marR="0" lvl="0" indent="0" algn="l" rtl="0">
              <a:spcBef>
                <a:spcPts val="600"/>
              </a:spcBef>
              <a:buNone/>
            </a:pPr>
            <a:endParaRPr sz="2350" dirty="0">
              <a:latin typeface="Tahoma" panose="020B0604030504040204" pitchFamily="34" charset="0"/>
              <a:ea typeface="Tahoma" panose="020B0604030504040204" pitchFamily="34" charset="0"/>
              <a:cs typeface="Tahoma" panose="020B0604030504040204" pitchFamily="34" charset="0"/>
              <a:sym typeface="Rambla"/>
            </a:endParaRPr>
          </a:p>
          <a:p>
            <a:pPr marL="274320" marR="0" lvl="0" indent="-274320" algn="l" rtl="0">
              <a:spcBef>
                <a:spcPts val="600"/>
              </a:spcBef>
              <a:buClr>
                <a:schemeClr val="dk2"/>
              </a:buClr>
              <a:buFont typeface="Noto Symbol"/>
              <a:buNone/>
            </a:pPr>
            <a:endParaRPr sz="2350" dirty="0">
              <a:latin typeface="Tahoma" panose="020B0604030504040204" pitchFamily="34" charset="0"/>
              <a:ea typeface="Tahoma" panose="020B0604030504040204" pitchFamily="34" charset="0"/>
              <a:cs typeface="Tahoma" panose="020B0604030504040204" pitchFamily="34" charset="0"/>
              <a:sym typeface="Rambla"/>
            </a:endParaRPr>
          </a:p>
          <a:p>
            <a:pPr marL="274320" marR="0" lvl="0" indent="-274320" algn="l" rtl="0">
              <a:spcBef>
                <a:spcPts val="600"/>
              </a:spcBef>
              <a:buClr>
                <a:schemeClr val="dk2"/>
              </a:buClr>
              <a:buSzPct val="25000"/>
              <a:buFont typeface="Noto Symbol"/>
              <a:buNone/>
            </a:pPr>
            <a:endParaRPr lang="en-GB" sz="2350" b="0" i="0" u="none" strike="noStrike" cap="none" baseline="0" dirty="0">
              <a:latin typeface="Tahoma" panose="020B0604030504040204" pitchFamily="34" charset="0"/>
              <a:ea typeface="Tahoma" panose="020B0604030504040204" pitchFamily="34" charset="0"/>
              <a:cs typeface="Tahoma" panose="020B0604030504040204" pitchFamily="34" charset="0"/>
              <a:sym typeface="Rambla"/>
            </a:endParaRPr>
          </a:p>
          <a:p>
            <a:pPr marL="274320" marR="0" lvl="0" indent="-165849" algn="l" rtl="0">
              <a:spcBef>
                <a:spcPts val="600"/>
              </a:spcBef>
              <a:buClr>
                <a:schemeClr val="dk2"/>
              </a:buClr>
              <a:buFont typeface="Noto Symbol"/>
              <a:buNone/>
            </a:pPr>
            <a:endParaRPr sz="2350" b="0" i="0" u="none" strike="noStrike" cap="none" baseline="0" dirty="0">
              <a:latin typeface="Tahoma" panose="020B0604030504040204" pitchFamily="34" charset="0"/>
              <a:ea typeface="Tahoma" panose="020B0604030504040204" pitchFamily="34" charset="0"/>
              <a:cs typeface="Tahoma" panose="020B0604030504040204" pitchFamily="34" charset="0"/>
              <a:sym typeface="Rambla"/>
            </a:endParaRPr>
          </a:p>
          <a:p>
            <a:pPr marL="274320" marR="0" lvl="0" indent="-274320" algn="l" rtl="0">
              <a:spcBef>
                <a:spcPts val="600"/>
              </a:spcBef>
              <a:buClr>
                <a:schemeClr val="dk2"/>
              </a:buClr>
              <a:buFont typeface="Noto Symbol"/>
              <a:buNone/>
            </a:pPr>
            <a:endParaRPr sz="2350" b="0" i="0" u="none" strike="noStrike" cap="none" baseline="0" dirty="0">
              <a:latin typeface="Tahoma" panose="020B0604030504040204" pitchFamily="34" charset="0"/>
              <a:ea typeface="Tahoma" panose="020B0604030504040204" pitchFamily="34" charset="0"/>
              <a:cs typeface="Tahoma" panose="020B0604030504040204" pitchFamily="34" charset="0"/>
              <a:sym typeface="Rambla"/>
            </a:endParaRPr>
          </a:p>
          <a:p>
            <a:pPr marL="274320" marR="0" lvl="0" indent="-165849" algn="l" rtl="0">
              <a:spcBef>
                <a:spcPts val="600"/>
              </a:spcBef>
              <a:buClr>
                <a:schemeClr val="dk2"/>
              </a:buClr>
              <a:buFont typeface="Noto Symbol"/>
              <a:buNone/>
            </a:pPr>
            <a:endParaRPr sz="2350" b="0" i="0" u="none" strike="noStrike" cap="none" baseline="0" dirty="0">
              <a:latin typeface="Tahoma" panose="020B0604030504040204" pitchFamily="34" charset="0"/>
              <a:ea typeface="Tahoma" panose="020B0604030504040204" pitchFamily="34" charset="0"/>
              <a:cs typeface="Tahoma" panose="020B0604030504040204" pitchFamily="34" charset="0"/>
              <a:sym typeface="Rambla"/>
            </a:endParaRPr>
          </a:p>
        </p:txBody>
      </p:sp>
      <p:pic>
        <p:nvPicPr>
          <p:cNvPr id="171" name="Shape 171"/>
          <p:cNvPicPr preferRelativeResize="0"/>
          <p:nvPr/>
        </p:nvPicPr>
        <p:blipFill rotWithShape="1">
          <a:blip r:embed="rId3">
            <a:alphaModFix/>
          </a:blip>
          <a:srcRect/>
          <a:stretch/>
        </p:blipFill>
        <p:spPr>
          <a:xfrm>
            <a:off x="152400" y="152400"/>
            <a:ext cx="2581274" cy="514350"/>
          </a:xfrm>
          <a:prstGeom prst="rect">
            <a:avLst/>
          </a:prstGeom>
          <a:noFill/>
          <a:ln>
            <a:noFill/>
          </a:ln>
        </p:spPr>
      </p:pic>
      <p:sp>
        <p:nvSpPr>
          <p:cNvPr id="2" name="Slide Number Placeholder 1"/>
          <p:cNvSpPr>
            <a:spLocks noGrp="1"/>
          </p:cNvSpPr>
          <p:nvPr>
            <p:ph type="sldNum" sz="quarter" idx="12"/>
          </p:nvPr>
        </p:nvSpPr>
        <p:spPr/>
        <p:txBody>
          <a:bodyPr/>
          <a:lstStyle/>
          <a:p>
            <a:pPr marL="0" lvl="0" indent="0">
              <a:spcBef>
                <a:spcPts val="0"/>
              </a:spcBef>
              <a:buSzPct val="25000"/>
              <a:buNone/>
            </a:pPr>
            <a:fld id="{00000000-1234-1234-1234-123412341234}" type="slidenum">
              <a:rPr lang="en-GB" smtClean="0"/>
              <a:t>5</a:t>
            </a:fld>
            <a:endParaRPr lang="en-GB"/>
          </a:p>
        </p:txBody>
      </p:sp>
    </p:spTree>
    <p:extLst>
      <p:ext uri="{BB962C8B-B14F-4D97-AF65-F5344CB8AC3E}">
        <p14:creationId xmlns:p14="http://schemas.microsoft.com/office/powerpoint/2010/main" val="846145951"/>
      </p:ext>
    </p:extLst>
  </p:cSld>
  <p:clrMapOvr>
    <a:masterClrMapping/>
  </p:clrMapOvr>
  <p:transition spd="slow">
    <p:cu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68"/>
        <p:cNvGrpSpPr/>
        <p:nvPr/>
      </p:nvGrpSpPr>
      <p:grpSpPr>
        <a:xfrm>
          <a:off x="0" y="0"/>
          <a:ext cx="0" cy="0"/>
          <a:chOff x="0" y="0"/>
          <a:chExt cx="0" cy="0"/>
        </a:xfrm>
      </p:grpSpPr>
      <p:sp>
        <p:nvSpPr>
          <p:cNvPr id="169" name="Shape 169"/>
          <p:cNvSpPr txBox="1">
            <a:spLocks noGrp="1"/>
          </p:cNvSpPr>
          <p:nvPr>
            <p:ph type="title"/>
          </p:nvPr>
        </p:nvSpPr>
        <p:spPr>
          <a:prstGeom prst="rect">
            <a:avLst/>
          </a:prstGeom>
          <a:noFill/>
          <a:ln>
            <a:noFill/>
          </a:ln>
        </p:spPr>
        <p:txBody>
          <a:bodyPr lIns="45700" tIns="0" rIns="45700" bIns="0" anchor="b" anchorCtr="0">
            <a:noAutofit/>
          </a:bodyPr>
          <a:lstStyle/>
          <a:p>
            <a:pPr marL="0" marR="0" lvl="0" indent="0" algn="l" rtl="0">
              <a:spcBef>
                <a:spcPts val="0"/>
              </a:spcBef>
              <a:buClr>
                <a:srgbClr val="FFFFFF"/>
              </a:buClr>
              <a:buSzPct val="25000"/>
              <a:buFont typeface="Tahoma"/>
              <a:buNone/>
            </a:pPr>
            <a:r>
              <a:rPr lang="en-GB" sz="3800" b="1" dirty="0">
                <a:latin typeface="Tahoma"/>
                <a:ea typeface="Tahoma"/>
                <a:cs typeface="Tahoma"/>
                <a:sym typeface="Tahoma"/>
              </a:rPr>
              <a:t>BILL C-65: </a:t>
            </a:r>
            <a:r>
              <a:rPr lang="en-GB" sz="3800" b="1" i="1" dirty="0">
                <a:latin typeface="Tahoma"/>
                <a:ea typeface="Tahoma"/>
                <a:cs typeface="Tahoma"/>
                <a:sym typeface="Tahoma"/>
              </a:rPr>
              <a:t>Canada Labour Code</a:t>
            </a:r>
            <a:endParaRPr lang="en-GB" sz="3800" b="1" i="0" u="none" strike="noStrike" cap="none" baseline="0" dirty="0">
              <a:latin typeface="Tahoma"/>
              <a:ea typeface="Tahoma"/>
              <a:cs typeface="Tahoma"/>
              <a:sym typeface="Tahoma"/>
            </a:endParaRPr>
          </a:p>
        </p:txBody>
      </p:sp>
      <p:sp>
        <p:nvSpPr>
          <p:cNvPr id="170" name="Shape 170"/>
          <p:cNvSpPr txBox="1">
            <a:spLocks noGrp="1"/>
          </p:cNvSpPr>
          <p:nvPr>
            <p:ph idx="1"/>
          </p:nvPr>
        </p:nvSpPr>
        <p:spPr>
          <a:prstGeom prst="rect">
            <a:avLst/>
          </a:prstGeom>
          <a:noFill/>
          <a:ln>
            <a:noFill/>
          </a:ln>
        </p:spPr>
        <p:txBody>
          <a:bodyPr lIns="91425" tIns="45700" rIns="91425" bIns="45700" anchor="t" anchorCtr="0">
            <a:noAutofit/>
          </a:bodyPr>
          <a:lstStyle/>
          <a:p>
            <a:pPr marL="457200" lvl="1" indent="0">
              <a:spcBef>
                <a:spcPts val="600"/>
              </a:spcBef>
              <a:buNone/>
            </a:pPr>
            <a:r>
              <a:rPr lang="en-CA" sz="2400" dirty="0">
                <a:latin typeface="Tahoma" panose="020B0604030504040204" pitchFamily="34" charset="0"/>
                <a:ea typeface="Tahoma" panose="020B0604030504040204" pitchFamily="34" charset="0"/>
                <a:cs typeface="Tahoma" panose="020B0604030504040204" pitchFamily="34" charset="0"/>
                <a:sym typeface="Rambla"/>
              </a:rPr>
              <a:t>4) Former employees may file complaints</a:t>
            </a:r>
          </a:p>
          <a:p>
            <a:pPr lvl="2">
              <a:spcBef>
                <a:spcPts val="600"/>
              </a:spcBef>
            </a:pPr>
            <a:endParaRPr lang="en-CA" sz="2000" dirty="0">
              <a:latin typeface="Tahoma" panose="020B0604030504040204" pitchFamily="34" charset="0"/>
              <a:ea typeface="Tahoma" panose="020B0604030504040204" pitchFamily="34" charset="0"/>
              <a:cs typeface="Tahoma" panose="020B0604030504040204" pitchFamily="34" charset="0"/>
              <a:sym typeface="Rambla"/>
            </a:endParaRPr>
          </a:p>
          <a:p>
            <a:pPr marL="400050" lvl="1" indent="0">
              <a:buNone/>
            </a:pPr>
            <a:r>
              <a:rPr lang="en-CA" sz="2400" b="1" dirty="0">
                <a:latin typeface="Tahoma" panose="020B0604030504040204" pitchFamily="34" charset="0"/>
                <a:ea typeface="Tahoma" panose="020B0604030504040204" pitchFamily="34" charset="0"/>
                <a:cs typeface="Tahoma" panose="020B0604030504040204" pitchFamily="34" charset="0"/>
              </a:rPr>
              <a:t>125 (4) </a:t>
            </a:r>
            <a:r>
              <a:rPr lang="en-CA" sz="2400" dirty="0">
                <a:latin typeface="Tahoma" panose="020B0604030504040204" pitchFamily="34" charset="0"/>
                <a:ea typeface="Tahoma" panose="020B0604030504040204" pitchFamily="34" charset="0"/>
                <a:cs typeface="Tahoma" panose="020B0604030504040204" pitchFamily="34" charset="0"/>
              </a:rPr>
              <a:t>Except as provided for in the regulations, the obligations set out in paragraphs (1)‍(c) and (z.‍16) apply to an employer in respect of a former employee in relation to an occurrence of harassment and violence in the work place if the occurrence becomes known to the employer within three months after the day on which the former employee ceases to be employed by the employer.</a:t>
            </a:r>
          </a:p>
          <a:p>
            <a:pPr marL="0" marR="0" lvl="0" indent="0" algn="l" rtl="0">
              <a:spcBef>
                <a:spcPts val="600"/>
              </a:spcBef>
              <a:buNone/>
            </a:pPr>
            <a:r>
              <a:rPr lang="fr-CA" sz="2350" dirty="0">
                <a:latin typeface="Tahoma" panose="020B0604030504040204" pitchFamily="34" charset="0"/>
                <a:ea typeface="Tahoma" panose="020B0604030504040204" pitchFamily="34" charset="0"/>
                <a:cs typeface="Tahoma" panose="020B0604030504040204" pitchFamily="34" charset="0"/>
                <a:sym typeface="Rambla"/>
              </a:rPr>
              <a:t>	</a:t>
            </a:r>
          </a:p>
          <a:p>
            <a:pPr marL="0" marR="0" lvl="0" indent="0" algn="l" rtl="0">
              <a:spcBef>
                <a:spcPts val="600"/>
              </a:spcBef>
              <a:buNone/>
            </a:pPr>
            <a:endParaRPr sz="2350" dirty="0">
              <a:latin typeface="Tahoma" panose="020B0604030504040204" pitchFamily="34" charset="0"/>
              <a:ea typeface="Tahoma" panose="020B0604030504040204" pitchFamily="34" charset="0"/>
              <a:cs typeface="Tahoma" panose="020B0604030504040204" pitchFamily="34" charset="0"/>
              <a:sym typeface="Rambla"/>
            </a:endParaRPr>
          </a:p>
          <a:p>
            <a:pPr marL="274320" marR="0" lvl="0" indent="-274320" algn="l" rtl="0">
              <a:spcBef>
                <a:spcPts val="600"/>
              </a:spcBef>
              <a:buClr>
                <a:schemeClr val="dk2"/>
              </a:buClr>
              <a:buFont typeface="Noto Symbol"/>
              <a:buNone/>
            </a:pPr>
            <a:endParaRPr sz="2350" dirty="0">
              <a:latin typeface="Tahoma" panose="020B0604030504040204" pitchFamily="34" charset="0"/>
              <a:ea typeface="Tahoma" panose="020B0604030504040204" pitchFamily="34" charset="0"/>
              <a:cs typeface="Tahoma" panose="020B0604030504040204" pitchFamily="34" charset="0"/>
              <a:sym typeface="Rambla"/>
            </a:endParaRPr>
          </a:p>
          <a:p>
            <a:pPr marL="274320" marR="0" lvl="0" indent="-274320" algn="l" rtl="0">
              <a:spcBef>
                <a:spcPts val="600"/>
              </a:spcBef>
              <a:buClr>
                <a:schemeClr val="dk2"/>
              </a:buClr>
              <a:buSzPct val="25000"/>
              <a:buFont typeface="Noto Symbol"/>
              <a:buNone/>
            </a:pPr>
            <a:endParaRPr lang="en-GB" sz="2350" b="0" i="0" u="none" strike="noStrike" cap="none" baseline="0" dirty="0">
              <a:latin typeface="Tahoma" panose="020B0604030504040204" pitchFamily="34" charset="0"/>
              <a:ea typeface="Tahoma" panose="020B0604030504040204" pitchFamily="34" charset="0"/>
              <a:cs typeface="Tahoma" panose="020B0604030504040204" pitchFamily="34" charset="0"/>
              <a:sym typeface="Rambla"/>
            </a:endParaRPr>
          </a:p>
          <a:p>
            <a:pPr marL="274320" marR="0" lvl="0" indent="-165849" algn="l" rtl="0">
              <a:spcBef>
                <a:spcPts val="600"/>
              </a:spcBef>
              <a:buClr>
                <a:schemeClr val="dk2"/>
              </a:buClr>
              <a:buFont typeface="Noto Symbol"/>
              <a:buNone/>
            </a:pPr>
            <a:endParaRPr sz="2350" b="0" i="0" u="none" strike="noStrike" cap="none" baseline="0" dirty="0">
              <a:latin typeface="Tahoma" panose="020B0604030504040204" pitchFamily="34" charset="0"/>
              <a:ea typeface="Tahoma" panose="020B0604030504040204" pitchFamily="34" charset="0"/>
              <a:cs typeface="Tahoma" panose="020B0604030504040204" pitchFamily="34" charset="0"/>
              <a:sym typeface="Rambla"/>
            </a:endParaRPr>
          </a:p>
          <a:p>
            <a:pPr marL="274320" marR="0" lvl="0" indent="-274320" algn="l" rtl="0">
              <a:spcBef>
                <a:spcPts val="600"/>
              </a:spcBef>
              <a:buClr>
                <a:schemeClr val="dk2"/>
              </a:buClr>
              <a:buFont typeface="Noto Symbol"/>
              <a:buNone/>
            </a:pPr>
            <a:endParaRPr sz="2350" b="0" i="0" u="none" strike="noStrike" cap="none" baseline="0" dirty="0">
              <a:latin typeface="Tahoma" panose="020B0604030504040204" pitchFamily="34" charset="0"/>
              <a:ea typeface="Tahoma" panose="020B0604030504040204" pitchFamily="34" charset="0"/>
              <a:cs typeface="Tahoma" panose="020B0604030504040204" pitchFamily="34" charset="0"/>
              <a:sym typeface="Rambla"/>
            </a:endParaRPr>
          </a:p>
          <a:p>
            <a:pPr marL="274320" marR="0" lvl="0" indent="-165849" algn="l" rtl="0">
              <a:spcBef>
                <a:spcPts val="600"/>
              </a:spcBef>
              <a:buClr>
                <a:schemeClr val="dk2"/>
              </a:buClr>
              <a:buFont typeface="Noto Symbol"/>
              <a:buNone/>
            </a:pPr>
            <a:endParaRPr sz="2350" b="0" i="0" u="none" strike="noStrike" cap="none" baseline="0" dirty="0">
              <a:latin typeface="Tahoma" panose="020B0604030504040204" pitchFamily="34" charset="0"/>
              <a:ea typeface="Tahoma" panose="020B0604030504040204" pitchFamily="34" charset="0"/>
              <a:cs typeface="Tahoma" panose="020B0604030504040204" pitchFamily="34" charset="0"/>
              <a:sym typeface="Rambla"/>
            </a:endParaRPr>
          </a:p>
        </p:txBody>
      </p:sp>
      <p:pic>
        <p:nvPicPr>
          <p:cNvPr id="171" name="Shape 171"/>
          <p:cNvPicPr preferRelativeResize="0"/>
          <p:nvPr/>
        </p:nvPicPr>
        <p:blipFill rotWithShape="1">
          <a:blip r:embed="rId3">
            <a:alphaModFix/>
          </a:blip>
          <a:srcRect/>
          <a:stretch/>
        </p:blipFill>
        <p:spPr>
          <a:xfrm>
            <a:off x="152400" y="152400"/>
            <a:ext cx="2581274" cy="514350"/>
          </a:xfrm>
          <a:prstGeom prst="rect">
            <a:avLst/>
          </a:prstGeom>
          <a:noFill/>
          <a:ln>
            <a:noFill/>
          </a:ln>
        </p:spPr>
      </p:pic>
      <p:sp>
        <p:nvSpPr>
          <p:cNvPr id="2" name="Slide Number Placeholder 1"/>
          <p:cNvSpPr>
            <a:spLocks noGrp="1"/>
          </p:cNvSpPr>
          <p:nvPr>
            <p:ph type="sldNum" sz="quarter" idx="12"/>
          </p:nvPr>
        </p:nvSpPr>
        <p:spPr/>
        <p:txBody>
          <a:bodyPr/>
          <a:lstStyle/>
          <a:p>
            <a:pPr marL="0" lvl="0" indent="0">
              <a:spcBef>
                <a:spcPts val="0"/>
              </a:spcBef>
              <a:buSzPct val="25000"/>
              <a:buNone/>
            </a:pPr>
            <a:fld id="{00000000-1234-1234-1234-123412341234}" type="slidenum">
              <a:rPr lang="en-GB" smtClean="0"/>
              <a:t>6</a:t>
            </a:fld>
            <a:endParaRPr lang="en-GB"/>
          </a:p>
        </p:txBody>
      </p:sp>
    </p:spTree>
    <p:extLst>
      <p:ext uri="{BB962C8B-B14F-4D97-AF65-F5344CB8AC3E}">
        <p14:creationId xmlns:p14="http://schemas.microsoft.com/office/powerpoint/2010/main" val="775700475"/>
      </p:ext>
    </p:extLst>
  </p:cSld>
  <p:clrMapOvr>
    <a:masterClrMapping/>
  </p:clrMapOvr>
  <p:transition spd="slow">
    <p:cut/>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68"/>
        <p:cNvGrpSpPr/>
        <p:nvPr/>
      </p:nvGrpSpPr>
      <p:grpSpPr>
        <a:xfrm>
          <a:off x="0" y="0"/>
          <a:ext cx="0" cy="0"/>
          <a:chOff x="0" y="0"/>
          <a:chExt cx="0" cy="0"/>
        </a:xfrm>
      </p:grpSpPr>
      <p:sp>
        <p:nvSpPr>
          <p:cNvPr id="169" name="Shape 169"/>
          <p:cNvSpPr txBox="1">
            <a:spLocks noGrp="1"/>
          </p:cNvSpPr>
          <p:nvPr>
            <p:ph type="title"/>
          </p:nvPr>
        </p:nvSpPr>
        <p:spPr>
          <a:prstGeom prst="rect">
            <a:avLst/>
          </a:prstGeom>
          <a:noFill/>
          <a:ln>
            <a:noFill/>
          </a:ln>
        </p:spPr>
        <p:txBody>
          <a:bodyPr lIns="45700" tIns="0" rIns="45700" bIns="0" anchor="b" anchorCtr="0">
            <a:noAutofit/>
          </a:bodyPr>
          <a:lstStyle/>
          <a:p>
            <a:pPr marL="0" marR="0" lvl="0" indent="0" algn="l" rtl="0">
              <a:spcBef>
                <a:spcPts val="0"/>
              </a:spcBef>
              <a:buClr>
                <a:srgbClr val="FFFFFF"/>
              </a:buClr>
              <a:buSzPct val="25000"/>
              <a:buFont typeface="Tahoma"/>
              <a:buNone/>
            </a:pPr>
            <a:r>
              <a:rPr lang="en-GB" sz="3800" b="1" dirty="0">
                <a:latin typeface="Tahoma"/>
                <a:ea typeface="Tahoma"/>
                <a:cs typeface="Tahoma"/>
                <a:sym typeface="Tahoma"/>
              </a:rPr>
              <a:t>BILL C-65: </a:t>
            </a:r>
            <a:r>
              <a:rPr lang="en-GB" sz="3800" b="1" i="1" dirty="0">
                <a:latin typeface="Tahoma"/>
                <a:ea typeface="Tahoma"/>
                <a:cs typeface="Tahoma"/>
                <a:sym typeface="Tahoma"/>
              </a:rPr>
              <a:t>Canada Labour Code</a:t>
            </a:r>
            <a:endParaRPr lang="en-GB" sz="3800" b="1" i="0" u="none" strike="noStrike" cap="none" baseline="0" dirty="0">
              <a:latin typeface="Tahoma"/>
              <a:ea typeface="Tahoma"/>
              <a:cs typeface="Tahoma"/>
              <a:sym typeface="Tahoma"/>
            </a:endParaRPr>
          </a:p>
        </p:txBody>
      </p:sp>
      <p:sp>
        <p:nvSpPr>
          <p:cNvPr id="170" name="Shape 170"/>
          <p:cNvSpPr txBox="1">
            <a:spLocks noGrp="1"/>
          </p:cNvSpPr>
          <p:nvPr>
            <p:ph idx="1"/>
          </p:nvPr>
        </p:nvSpPr>
        <p:spPr>
          <a:prstGeom prst="rect">
            <a:avLst/>
          </a:prstGeom>
          <a:noFill/>
          <a:ln>
            <a:noFill/>
          </a:ln>
        </p:spPr>
        <p:txBody>
          <a:bodyPr lIns="91425" tIns="45700" rIns="91425" bIns="45700" anchor="t" anchorCtr="0">
            <a:noAutofit/>
          </a:bodyPr>
          <a:lstStyle/>
          <a:p>
            <a:pPr marL="457200" lvl="1" indent="0">
              <a:spcBef>
                <a:spcPts val="600"/>
              </a:spcBef>
              <a:buNone/>
            </a:pPr>
            <a:r>
              <a:rPr lang="en-CA" sz="2400" dirty="0">
                <a:latin typeface="Tahoma" panose="020B0604030504040204" pitchFamily="34" charset="0"/>
                <a:ea typeface="Tahoma" panose="020B0604030504040204" pitchFamily="34" charset="0"/>
                <a:cs typeface="Tahoma" panose="020B0604030504040204" pitchFamily="34" charset="0"/>
                <a:sym typeface="Rambla"/>
              </a:rPr>
              <a:t>5) Changes to internal health &amp; safety complaint processes</a:t>
            </a:r>
          </a:p>
          <a:p>
            <a:pPr marL="0" marR="0" lvl="0" indent="0" algn="l" rtl="0">
              <a:spcBef>
                <a:spcPts val="600"/>
              </a:spcBef>
              <a:buNone/>
            </a:pPr>
            <a:endParaRPr lang="en-CA" sz="2350" dirty="0">
              <a:latin typeface="Tahoma" panose="020B0604030504040204" pitchFamily="34" charset="0"/>
              <a:ea typeface="Tahoma" panose="020B0604030504040204" pitchFamily="34" charset="0"/>
              <a:cs typeface="Tahoma" panose="020B0604030504040204" pitchFamily="34" charset="0"/>
              <a:sym typeface="Rambla"/>
            </a:endParaRPr>
          </a:p>
          <a:p>
            <a:pPr lvl="1">
              <a:spcBef>
                <a:spcPts val="600"/>
              </a:spcBef>
            </a:pPr>
            <a:r>
              <a:rPr lang="en-CA" sz="1950" dirty="0">
                <a:latin typeface="Tahoma" panose="020B0604030504040204" pitchFamily="34" charset="0"/>
                <a:ea typeface="Tahoma" panose="020B0604030504040204" pitchFamily="34" charset="0"/>
                <a:cs typeface="Tahoma" panose="020B0604030504040204" pitchFamily="34" charset="0"/>
                <a:sym typeface="Rambla"/>
              </a:rPr>
              <a:t>Employee may report harassment and violence complaints to supervisor or person designated in policy;</a:t>
            </a:r>
          </a:p>
          <a:p>
            <a:pPr lvl="1">
              <a:spcBef>
                <a:spcPts val="600"/>
              </a:spcBef>
            </a:pPr>
            <a:r>
              <a:rPr lang="en-CA" sz="1950" dirty="0">
                <a:latin typeface="Tahoma" panose="020B0604030504040204" pitchFamily="34" charset="0"/>
                <a:ea typeface="Tahoma" panose="020B0604030504040204" pitchFamily="34" charset="0"/>
                <a:cs typeface="Tahoma" panose="020B0604030504040204" pitchFamily="34" charset="0"/>
                <a:sym typeface="Rambla"/>
              </a:rPr>
              <a:t>Complaints may be oral or in writing;</a:t>
            </a:r>
          </a:p>
          <a:p>
            <a:pPr lvl="1">
              <a:spcBef>
                <a:spcPts val="600"/>
              </a:spcBef>
            </a:pPr>
            <a:r>
              <a:rPr lang="en-CA" sz="1950" dirty="0">
                <a:latin typeface="Tahoma" panose="020B0604030504040204" pitchFamily="34" charset="0"/>
                <a:ea typeface="Tahoma" panose="020B0604030504040204" pitchFamily="34" charset="0"/>
                <a:cs typeface="Tahoma" panose="020B0604030504040204" pitchFamily="34" charset="0"/>
                <a:sym typeface="Rambla"/>
              </a:rPr>
              <a:t>The Employer must attempt to resolve the complaint as soon as possible</a:t>
            </a:r>
          </a:p>
          <a:p>
            <a:pPr lvl="1">
              <a:spcBef>
                <a:spcPts val="600"/>
              </a:spcBef>
            </a:pPr>
            <a:r>
              <a:rPr lang="en-CA" sz="1950" dirty="0">
                <a:latin typeface="Tahoma" panose="020B0604030504040204" pitchFamily="34" charset="0"/>
                <a:ea typeface="Tahoma" panose="020B0604030504040204" pitchFamily="34" charset="0"/>
                <a:cs typeface="Tahoma" panose="020B0604030504040204" pitchFamily="34" charset="0"/>
                <a:sym typeface="Rambla"/>
              </a:rPr>
              <a:t>Harassment and violence complaints are to be referred directly to the Minister; do not pass through H&amp;S committees</a:t>
            </a:r>
            <a:endParaRPr sz="1950" dirty="0">
              <a:latin typeface="Tahoma" panose="020B0604030504040204" pitchFamily="34" charset="0"/>
              <a:ea typeface="Tahoma" panose="020B0604030504040204" pitchFamily="34" charset="0"/>
              <a:cs typeface="Tahoma" panose="020B0604030504040204" pitchFamily="34" charset="0"/>
              <a:sym typeface="Rambla"/>
            </a:endParaRPr>
          </a:p>
          <a:p>
            <a:pPr marL="274320" marR="0" lvl="0" indent="-274320" algn="l" rtl="0">
              <a:spcBef>
                <a:spcPts val="600"/>
              </a:spcBef>
              <a:buClr>
                <a:schemeClr val="dk2"/>
              </a:buClr>
              <a:buFont typeface="Noto Symbol"/>
              <a:buNone/>
            </a:pPr>
            <a:endParaRPr sz="2350" dirty="0">
              <a:latin typeface="Tahoma" panose="020B0604030504040204" pitchFamily="34" charset="0"/>
              <a:ea typeface="Tahoma" panose="020B0604030504040204" pitchFamily="34" charset="0"/>
              <a:cs typeface="Tahoma" panose="020B0604030504040204" pitchFamily="34" charset="0"/>
              <a:sym typeface="Rambla"/>
            </a:endParaRPr>
          </a:p>
          <a:p>
            <a:pPr marL="274320" marR="0" lvl="0" indent="-274320" algn="l" rtl="0">
              <a:spcBef>
                <a:spcPts val="600"/>
              </a:spcBef>
              <a:buClr>
                <a:schemeClr val="dk2"/>
              </a:buClr>
              <a:buSzPct val="25000"/>
              <a:buFont typeface="Noto Symbol"/>
              <a:buNone/>
            </a:pPr>
            <a:endParaRPr lang="en-GB" sz="2350" b="0" i="0" u="none" strike="noStrike" cap="none" baseline="0" dirty="0">
              <a:latin typeface="Tahoma" panose="020B0604030504040204" pitchFamily="34" charset="0"/>
              <a:ea typeface="Tahoma" panose="020B0604030504040204" pitchFamily="34" charset="0"/>
              <a:cs typeface="Tahoma" panose="020B0604030504040204" pitchFamily="34" charset="0"/>
              <a:sym typeface="Rambla"/>
            </a:endParaRPr>
          </a:p>
          <a:p>
            <a:pPr marL="274320" marR="0" lvl="0" indent="-165849" algn="l" rtl="0">
              <a:spcBef>
                <a:spcPts val="600"/>
              </a:spcBef>
              <a:buClr>
                <a:schemeClr val="dk2"/>
              </a:buClr>
              <a:buFont typeface="Noto Symbol"/>
              <a:buNone/>
            </a:pPr>
            <a:endParaRPr sz="2350" b="0" i="0" u="none" strike="noStrike" cap="none" baseline="0" dirty="0">
              <a:latin typeface="Tahoma" panose="020B0604030504040204" pitchFamily="34" charset="0"/>
              <a:ea typeface="Tahoma" panose="020B0604030504040204" pitchFamily="34" charset="0"/>
              <a:cs typeface="Tahoma" panose="020B0604030504040204" pitchFamily="34" charset="0"/>
              <a:sym typeface="Rambla"/>
            </a:endParaRPr>
          </a:p>
          <a:p>
            <a:pPr marL="274320" marR="0" lvl="0" indent="-274320" algn="l" rtl="0">
              <a:spcBef>
                <a:spcPts val="600"/>
              </a:spcBef>
              <a:buClr>
                <a:schemeClr val="dk2"/>
              </a:buClr>
              <a:buFont typeface="Noto Symbol"/>
              <a:buNone/>
            </a:pPr>
            <a:endParaRPr sz="2350" b="0" i="0" u="none" strike="noStrike" cap="none" baseline="0" dirty="0">
              <a:latin typeface="Tahoma" panose="020B0604030504040204" pitchFamily="34" charset="0"/>
              <a:ea typeface="Tahoma" panose="020B0604030504040204" pitchFamily="34" charset="0"/>
              <a:cs typeface="Tahoma" panose="020B0604030504040204" pitchFamily="34" charset="0"/>
              <a:sym typeface="Rambla"/>
            </a:endParaRPr>
          </a:p>
          <a:p>
            <a:pPr marL="274320" marR="0" lvl="0" indent="-165849" algn="l" rtl="0">
              <a:spcBef>
                <a:spcPts val="600"/>
              </a:spcBef>
              <a:buClr>
                <a:schemeClr val="dk2"/>
              </a:buClr>
              <a:buFont typeface="Noto Symbol"/>
              <a:buNone/>
            </a:pPr>
            <a:endParaRPr sz="2350" b="0" i="0" u="none" strike="noStrike" cap="none" baseline="0" dirty="0">
              <a:latin typeface="Tahoma" panose="020B0604030504040204" pitchFamily="34" charset="0"/>
              <a:ea typeface="Tahoma" panose="020B0604030504040204" pitchFamily="34" charset="0"/>
              <a:cs typeface="Tahoma" panose="020B0604030504040204" pitchFamily="34" charset="0"/>
              <a:sym typeface="Rambla"/>
            </a:endParaRPr>
          </a:p>
        </p:txBody>
      </p:sp>
      <p:pic>
        <p:nvPicPr>
          <p:cNvPr id="171" name="Shape 171"/>
          <p:cNvPicPr preferRelativeResize="0"/>
          <p:nvPr/>
        </p:nvPicPr>
        <p:blipFill rotWithShape="1">
          <a:blip r:embed="rId3">
            <a:alphaModFix/>
          </a:blip>
          <a:srcRect/>
          <a:stretch/>
        </p:blipFill>
        <p:spPr>
          <a:xfrm>
            <a:off x="152400" y="152400"/>
            <a:ext cx="2581274" cy="514350"/>
          </a:xfrm>
          <a:prstGeom prst="rect">
            <a:avLst/>
          </a:prstGeom>
          <a:noFill/>
          <a:ln>
            <a:noFill/>
          </a:ln>
        </p:spPr>
      </p:pic>
      <p:sp>
        <p:nvSpPr>
          <p:cNvPr id="2" name="Slide Number Placeholder 1"/>
          <p:cNvSpPr>
            <a:spLocks noGrp="1"/>
          </p:cNvSpPr>
          <p:nvPr>
            <p:ph type="sldNum" sz="quarter" idx="12"/>
          </p:nvPr>
        </p:nvSpPr>
        <p:spPr/>
        <p:txBody>
          <a:bodyPr/>
          <a:lstStyle/>
          <a:p>
            <a:pPr marL="0" lvl="0" indent="0">
              <a:spcBef>
                <a:spcPts val="0"/>
              </a:spcBef>
              <a:buSzPct val="25000"/>
              <a:buNone/>
            </a:pPr>
            <a:fld id="{00000000-1234-1234-1234-123412341234}" type="slidenum">
              <a:rPr lang="en-GB" smtClean="0"/>
              <a:t>7</a:t>
            </a:fld>
            <a:endParaRPr lang="en-GB"/>
          </a:p>
        </p:txBody>
      </p:sp>
    </p:spTree>
    <p:extLst>
      <p:ext uri="{BB962C8B-B14F-4D97-AF65-F5344CB8AC3E}">
        <p14:creationId xmlns:p14="http://schemas.microsoft.com/office/powerpoint/2010/main" val="657040769"/>
      </p:ext>
    </p:extLst>
  </p:cSld>
  <p:clrMapOvr>
    <a:masterClrMapping/>
  </p:clrMapOvr>
  <p:transition spd="slow">
    <p:cut/>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68"/>
        <p:cNvGrpSpPr/>
        <p:nvPr/>
      </p:nvGrpSpPr>
      <p:grpSpPr>
        <a:xfrm>
          <a:off x="0" y="0"/>
          <a:ext cx="0" cy="0"/>
          <a:chOff x="0" y="0"/>
          <a:chExt cx="0" cy="0"/>
        </a:xfrm>
      </p:grpSpPr>
      <p:sp>
        <p:nvSpPr>
          <p:cNvPr id="169" name="Shape 169"/>
          <p:cNvSpPr txBox="1">
            <a:spLocks noGrp="1"/>
          </p:cNvSpPr>
          <p:nvPr>
            <p:ph type="title"/>
          </p:nvPr>
        </p:nvSpPr>
        <p:spPr>
          <a:prstGeom prst="rect">
            <a:avLst/>
          </a:prstGeom>
          <a:noFill/>
          <a:ln>
            <a:noFill/>
          </a:ln>
        </p:spPr>
        <p:txBody>
          <a:bodyPr lIns="45700" tIns="0" rIns="45700" bIns="0" anchor="b" anchorCtr="0">
            <a:noAutofit/>
          </a:bodyPr>
          <a:lstStyle/>
          <a:p>
            <a:pPr marL="0" marR="0" lvl="0" indent="0" algn="l" rtl="0">
              <a:spcBef>
                <a:spcPts val="0"/>
              </a:spcBef>
              <a:buClr>
                <a:srgbClr val="FFFFFF"/>
              </a:buClr>
              <a:buSzPct val="25000"/>
              <a:buFont typeface="Tahoma"/>
              <a:buNone/>
            </a:pPr>
            <a:r>
              <a:rPr lang="en-GB" sz="3800" b="1" dirty="0">
                <a:latin typeface="Tahoma"/>
                <a:ea typeface="Tahoma"/>
                <a:cs typeface="Tahoma"/>
                <a:sym typeface="Tahoma"/>
              </a:rPr>
              <a:t>BILL C-65: </a:t>
            </a:r>
            <a:r>
              <a:rPr lang="en-GB" sz="3800" b="1" i="1" dirty="0">
                <a:latin typeface="Tahoma"/>
                <a:ea typeface="Tahoma"/>
                <a:cs typeface="Tahoma"/>
                <a:sym typeface="Tahoma"/>
              </a:rPr>
              <a:t>Canada Labour Code</a:t>
            </a:r>
            <a:endParaRPr lang="en-GB" sz="3800" b="1" i="0" u="none" strike="noStrike" cap="none" baseline="0" dirty="0">
              <a:latin typeface="Tahoma"/>
              <a:ea typeface="Tahoma"/>
              <a:cs typeface="Tahoma"/>
              <a:sym typeface="Tahoma"/>
            </a:endParaRPr>
          </a:p>
        </p:txBody>
      </p:sp>
      <p:sp>
        <p:nvSpPr>
          <p:cNvPr id="170" name="Shape 170"/>
          <p:cNvSpPr txBox="1">
            <a:spLocks noGrp="1"/>
          </p:cNvSpPr>
          <p:nvPr>
            <p:ph idx="1"/>
          </p:nvPr>
        </p:nvSpPr>
        <p:spPr>
          <a:prstGeom prst="rect">
            <a:avLst/>
          </a:prstGeom>
          <a:noFill/>
          <a:ln>
            <a:noFill/>
          </a:ln>
        </p:spPr>
        <p:txBody>
          <a:bodyPr lIns="91425" tIns="45700" rIns="91425" bIns="45700" anchor="t" anchorCtr="0">
            <a:noAutofit/>
          </a:bodyPr>
          <a:lstStyle/>
          <a:p>
            <a:pPr marL="457200" lvl="1" indent="0">
              <a:spcBef>
                <a:spcPts val="600"/>
              </a:spcBef>
              <a:buNone/>
            </a:pPr>
            <a:r>
              <a:rPr lang="en-CA" sz="2400" dirty="0">
                <a:latin typeface="Tahoma" panose="020B0604030504040204" pitchFamily="34" charset="0"/>
                <a:ea typeface="Tahoma" panose="020B0604030504040204" pitchFamily="34" charset="0"/>
                <a:cs typeface="Tahoma" panose="020B0604030504040204" pitchFamily="34" charset="0"/>
                <a:sym typeface="Rambla"/>
              </a:rPr>
              <a:t>6) The Minister’s power to combine complaints</a:t>
            </a:r>
          </a:p>
          <a:p>
            <a:pPr lvl="2">
              <a:spcBef>
                <a:spcPts val="600"/>
              </a:spcBef>
            </a:pPr>
            <a:endParaRPr lang="en-CA" sz="2000" dirty="0">
              <a:latin typeface="Tahoma" panose="020B0604030504040204" pitchFamily="34" charset="0"/>
              <a:ea typeface="Tahoma" panose="020B0604030504040204" pitchFamily="34" charset="0"/>
              <a:cs typeface="Tahoma" panose="020B0604030504040204" pitchFamily="34" charset="0"/>
              <a:sym typeface="Rambla"/>
            </a:endParaRPr>
          </a:p>
          <a:p>
            <a:pPr marL="400050" lvl="1" indent="0">
              <a:buNone/>
            </a:pPr>
            <a:r>
              <a:rPr lang="en-CA" sz="2400" b="1" dirty="0">
                <a:latin typeface="Tahoma" panose="020B0604030504040204" pitchFamily="34" charset="0"/>
                <a:ea typeface="Tahoma" panose="020B0604030504040204" pitchFamily="34" charset="0"/>
                <a:cs typeface="Tahoma" panose="020B0604030504040204" pitchFamily="34" charset="0"/>
              </a:rPr>
              <a:t>127.1 (9.‍2) </a:t>
            </a:r>
            <a:r>
              <a:rPr lang="en-CA" sz="2400" dirty="0">
                <a:latin typeface="Tahoma" panose="020B0604030504040204" pitchFamily="34" charset="0"/>
                <a:ea typeface="Tahoma" panose="020B0604030504040204" pitchFamily="34" charset="0"/>
                <a:cs typeface="Tahoma" panose="020B0604030504040204" pitchFamily="34" charset="0"/>
              </a:rPr>
              <a:t>The Minister may combine an investigation into a complaint relating to an occurrence of harassment and violence with an ongoing investigation relating to the same employer and involving substantially the same issues and, in that case, the Minister may issue a single decision.</a:t>
            </a:r>
          </a:p>
          <a:p>
            <a:pPr marL="0" marR="0" lvl="0" indent="0" algn="l" rtl="0">
              <a:spcBef>
                <a:spcPts val="600"/>
              </a:spcBef>
              <a:buNone/>
            </a:pPr>
            <a:r>
              <a:rPr lang="fr-CA" sz="2350" dirty="0">
                <a:latin typeface="Tahoma" panose="020B0604030504040204" pitchFamily="34" charset="0"/>
                <a:ea typeface="Tahoma" panose="020B0604030504040204" pitchFamily="34" charset="0"/>
                <a:cs typeface="Tahoma" panose="020B0604030504040204" pitchFamily="34" charset="0"/>
                <a:sym typeface="Rambla"/>
              </a:rPr>
              <a:t>	</a:t>
            </a:r>
          </a:p>
          <a:p>
            <a:pPr marL="0" marR="0" lvl="0" indent="0" algn="l" rtl="0">
              <a:spcBef>
                <a:spcPts val="600"/>
              </a:spcBef>
              <a:buNone/>
            </a:pPr>
            <a:endParaRPr sz="2350" dirty="0">
              <a:latin typeface="Tahoma" panose="020B0604030504040204" pitchFamily="34" charset="0"/>
              <a:ea typeface="Tahoma" panose="020B0604030504040204" pitchFamily="34" charset="0"/>
              <a:cs typeface="Tahoma" panose="020B0604030504040204" pitchFamily="34" charset="0"/>
              <a:sym typeface="Rambla"/>
            </a:endParaRPr>
          </a:p>
          <a:p>
            <a:pPr marL="274320" marR="0" lvl="0" indent="-274320" algn="l" rtl="0">
              <a:spcBef>
                <a:spcPts val="600"/>
              </a:spcBef>
              <a:buClr>
                <a:schemeClr val="dk2"/>
              </a:buClr>
              <a:buFont typeface="Noto Symbol"/>
              <a:buNone/>
            </a:pPr>
            <a:endParaRPr sz="2350" dirty="0">
              <a:latin typeface="Tahoma" panose="020B0604030504040204" pitchFamily="34" charset="0"/>
              <a:ea typeface="Tahoma" panose="020B0604030504040204" pitchFamily="34" charset="0"/>
              <a:cs typeface="Tahoma" panose="020B0604030504040204" pitchFamily="34" charset="0"/>
              <a:sym typeface="Rambla"/>
            </a:endParaRPr>
          </a:p>
          <a:p>
            <a:pPr marL="274320" marR="0" lvl="0" indent="-274320" algn="l" rtl="0">
              <a:spcBef>
                <a:spcPts val="600"/>
              </a:spcBef>
              <a:buClr>
                <a:schemeClr val="dk2"/>
              </a:buClr>
              <a:buSzPct val="25000"/>
              <a:buFont typeface="Noto Symbol"/>
              <a:buNone/>
            </a:pPr>
            <a:endParaRPr lang="en-GB" sz="2350" b="0" i="0" u="none" strike="noStrike" cap="none" baseline="0" dirty="0">
              <a:latin typeface="Tahoma" panose="020B0604030504040204" pitchFamily="34" charset="0"/>
              <a:ea typeface="Tahoma" panose="020B0604030504040204" pitchFamily="34" charset="0"/>
              <a:cs typeface="Tahoma" panose="020B0604030504040204" pitchFamily="34" charset="0"/>
              <a:sym typeface="Rambla"/>
            </a:endParaRPr>
          </a:p>
          <a:p>
            <a:pPr marL="274320" marR="0" lvl="0" indent="-165849" algn="l" rtl="0">
              <a:spcBef>
                <a:spcPts val="600"/>
              </a:spcBef>
              <a:buClr>
                <a:schemeClr val="dk2"/>
              </a:buClr>
              <a:buFont typeface="Noto Symbol"/>
              <a:buNone/>
            </a:pPr>
            <a:endParaRPr sz="2350" b="0" i="0" u="none" strike="noStrike" cap="none" baseline="0" dirty="0">
              <a:latin typeface="Tahoma" panose="020B0604030504040204" pitchFamily="34" charset="0"/>
              <a:ea typeface="Tahoma" panose="020B0604030504040204" pitchFamily="34" charset="0"/>
              <a:cs typeface="Tahoma" panose="020B0604030504040204" pitchFamily="34" charset="0"/>
              <a:sym typeface="Rambla"/>
            </a:endParaRPr>
          </a:p>
          <a:p>
            <a:pPr marL="274320" marR="0" lvl="0" indent="-274320" algn="l" rtl="0">
              <a:spcBef>
                <a:spcPts val="600"/>
              </a:spcBef>
              <a:buClr>
                <a:schemeClr val="dk2"/>
              </a:buClr>
              <a:buFont typeface="Noto Symbol"/>
              <a:buNone/>
            </a:pPr>
            <a:endParaRPr sz="2350" b="0" i="0" u="none" strike="noStrike" cap="none" baseline="0" dirty="0">
              <a:latin typeface="Tahoma" panose="020B0604030504040204" pitchFamily="34" charset="0"/>
              <a:ea typeface="Tahoma" panose="020B0604030504040204" pitchFamily="34" charset="0"/>
              <a:cs typeface="Tahoma" panose="020B0604030504040204" pitchFamily="34" charset="0"/>
              <a:sym typeface="Rambla"/>
            </a:endParaRPr>
          </a:p>
          <a:p>
            <a:pPr marL="274320" marR="0" lvl="0" indent="-165849" algn="l" rtl="0">
              <a:spcBef>
                <a:spcPts val="600"/>
              </a:spcBef>
              <a:buClr>
                <a:schemeClr val="dk2"/>
              </a:buClr>
              <a:buFont typeface="Noto Symbol"/>
              <a:buNone/>
            </a:pPr>
            <a:endParaRPr sz="2350" b="0" i="0" u="none" strike="noStrike" cap="none" baseline="0" dirty="0">
              <a:latin typeface="Tahoma" panose="020B0604030504040204" pitchFamily="34" charset="0"/>
              <a:ea typeface="Tahoma" panose="020B0604030504040204" pitchFamily="34" charset="0"/>
              <a:cs typeface="Tahoma" panose="020B0604030504040204" pitchFamily="34" charset="0"/>
              <a:sym typeface="Rambla"/>
            </a:endParaRPr>
          </a:p>
        </p:txBody>
      </p:sp>
      <p:pic>
        <p:nvPicPr>
          <p:cNvPr id="171" name="Shape 171"/>
          <p:cNvPicPr preferRelativeResize="0"/>
          <p:nvPr/>
        </p:nvPicPr>
        <p:blipFill rotWithShape="1">
          <a:blip r:embed="rId3">
            <a:alphaModFix/>
          </a:blip>
          <a:srcRect/>
          <a:stretch/>
        </p:blipFill>
        <p:spPr>
          <a:xfrm>
            <a:off x="152400" y="152400"/>
            <a:ext cx="2581274" cy="514350"/>
          </a:xfrm>
          <a:prstGeom prst="rect">
            <a:avLst/>
          </a:prstGeom>
          <a:noFill/>
          <a:ln>
            <a:noFill/>
          </a:ln>
        </p:spPr>
      </p:pic>
      <p:sp>
        <p:nvSpPr>
          <p:cNvPr id="2" name="Slide Number Placeholder 1"/>
          <p:cNvSpPr>
            <a:spLocks noGrp="1"/>
          </p:cNvSpPr>
          <p:nvPr>
            <p:ph type="sldNum" sz="quarter" idx="12"/>
          </p:nvPr>
        </p:nvSpPr>
        <p:spPr/>
        <p:txBody>
          <a:bodyPr/>
          <a:lstStyle/>
          <a:p>
            <a:pPr marL="0" lvl="0" indent="0">
              <a:spcBef>
                <a:spcPts val="0"/>
              </a:spcBef>
              <a:buSzPct val="25000"/>
              <a:buNone/>
            </a:pPr>
            <a:fld id="{00000000-1234-1234-1234-123412341234}" type="slidenum">
              <a:rPr lang="en-GB" smtClean="0"/>
              <a:t>8</a:t>
            </a:fld>
            <a:endParaRPr lang="en-GB"/>
          </a:p>
        </p:txBody>
      </p:sp>
    </p:spTree>
    <p:extLst>
      <p:ext uri="{BB962C8B-B14F-4D97-AF65-F5344CB8AC3E}">
        <p14:creationId xmlns:p14="http://schemas.microsoft.com/office/powerpoint/2010/main" val="657040769"/>
      </p:ext>
    </p:extLst>
  </p:cSld>
  <p:clrMapOvr>
    <a:masterClrMapping/>
  </p:clrMapOvr>
  <p:transition spd="slow">
    <p:cut/>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68"/>
        <p:cNvGrpSpPr/>
        <p:nvPr/>
      </p:nvGrpSpPr>
      <p:grpSpPr>
        <a:xfrm>
          <a:off x="0" y="0"/>
          <a:ext cx="0" cy="0"/>
          <a:chOff x="0" y="0"/>
          <a:chExt cx="0" cy="0"/>
        </a:xfrm>
      </p:grpSpPr>
      <p:sp>
        <p:nvSpPr>
          <p:cNvPr id="169" name="Shape 169"/>
          <p:cNvSpPr txBox="1">
            <a:spLocks noGrp="1"/>
          </p:cNvSpPr>
          <p:nvPr>
            <p:ph type="title"/>
          </p:nvPr>
        </p:nvSpPr>
        <p:spPr>
          <a:prstGeom prst="rect">
            <a:avLst/>
          </a:prstGeom>
          <a:noFill/>
          <a:ln>
            <a:noFill/>
          </a:ln>
        </p:spPr>
        <p:txBody>
          <a:bodyPr lIns="45700" tIns="0" rIns="45700" bIns="0" anchor="b" anchorCtr="0">
            <a:noAutofit/>
          </a:bodyPr>
          <a:lstStyle/>
          <a:p>
            <a:pPr marL="0" marR="0" lvl="0" indent="0" algn="l" rtl="0">
              <a:spcBef>
                <a:spcPts val="0"/>
              </a:spcBef>
              <a:buClr>
                <a:srgbClr val="FFFFFF"/>
              </a:buClr>
              <a:buSzPct val="25000"/>
              <a:buFont typeface="Tahoma"/>
              <a:buNone/>
            </a:pPr>
            <a:r>
              <a:rPr lang="en-GB" sz="3800" b="1" dirty="0">
                <a:latin typeface="Tahoma"/>
                <a:ea typeface="Tahoma"/>
                <a:cs typeface="Tahoma"/>
                <a:sym typeface="Tahoma"/>
              </a:rPr>
              <a:t>BILL C-65: </a:t>
            </a:r>
            <a:r>
              <a:rPr lang="en-GB" sz="3800" b="1" i="1" dirty="0">
                <a:latin typeface="Tahoma"/>
                <a:ea typeface="Tahoma"/>
                <a:cs typeface="Tahoma"/>
                <a:sym typeface="Tahoma"/>
              </a:rPr>
              <a:t>Canada Labour Code</a:t>
            </a:r>
            <a:endParaRPr lang="en-GB" sz="3800" b="1" i="0" u="none" strike="noStrike" cap="none" baseline="0" dirty="0">
              <a:latin typeface="Tahoma"/>
              <a:ea typeface="Tahoma"/>
              <a:cs typeface="Tahoma"/>
              <a:sym typeface="Tahoma"/>
            </a:endParaRPr>
          </a:p>
        </p:txBody>
      </p:sp>
      <p:sp>
        <p:nvSpPr>
          <p:cNvPr id="170" name="Shape 170"/>
          <p:cNvSpPr txBox="1">
            <a:spLocks noGrp="1"/>
          </p:cNvSpPr>
          <p:nvPr>
            <p:ph idx="1"/>
          </p:nvPr>
        </p:nvSpPr>
        <p:spPr>
          <a:prstGeom prst="rect">
            <a:avLst/>
          </a:prstGeom>
          <a:noFill/>
          <a:ln>
            <a:noFill/>
          </a:ln>
        </p:spPr>
        <p:txBody>
          <a:bodyPr lIns="91425" tIns="45700" rIns="91425" bIns="45700" anchor="t" anchorCtr="0">
            <a:noAutofit/>
          </a:bodyPr>
          <a:lstStyle/>
          <a:p>
            <a:pPr marL="457200" lvl="1" indent="0">
              <a:spcBef>
                <a:spcPts val="600"/>
              </a:spcBef>
              <a:buNone/>
            </a:pPr>
            <a:r>
              <a:rPr lang="en-CA" sz="2400" dirty="0">
                <a:latin typeface="Tahoma" panose="020B0604030504040204" pitchFamily="34" charset="0"/>
                <a:ea typeface="Tahoma" panose="020B0604030504040204" pitchFamily="34" charset="0"/>
                <a:cs typeface="Tahoma" panose="020B0604030504040204" pitchFamily="34" charset="0"/>
                <a:sym typeface="Rambla"/>
              </a:rPr>
              <a:t>7) Limited role for H&amp;S committees/representatives in harassment complaints</a:t>
            </a:r>
          </a:p>
          <a:p>
            <a:pPr marL="0" marR="0" lvl="0" indent="0" algn="l" rtl="0">
              <a:spcBef>
                <a:spcPts val="600"/>
              </a:spcBef>
              <a:buNone/>
            </a:pPr>
            <a:endParaRPr lang="en-CA" sz="2350" dirty="0">
              <a:latin typeface="Tahoma" panose="020B0604030504040204" pitchFamily="34" charset="0"/>
              <a:ea typeface="Tahoma" panose="020B0604030504040204" pitchFamily="34" charset="0"/>
              <a:cs typeface="Tahoma" panose="020B0604030504040204" pitchFamily="34" charset="0"/>
              <a:sym typeface="Rambla"/>
            </a:endParaRPr>
          </a:p>
          <a:p>
            <a:pPr lvl="1">
              <a:spcBef>
                <a:spcPts val="600"/>
              </a:spcBef>
            </a:pPr>
            <a:r>
              <a:rPr lang="en-CA" sz="1950" dirty="0">
                <a:latin typeface="Tahoma" panose="020B0604030504040204" pitchFamily="34" charset="0"/>
                <a:ea typeface="Tahoma" panose="020B0604030504040204" pitchFamily="34" charset="0"/>
                <a:cs typeface="Tahoma" panose="020B0604030504040204" pitchFamily="34" charset="0"/>
                <a:sym typeface="Rambla"/>
              </a:rPr>
              <a:t>Review recommendations of competent person and collaborate to implement</a:t>
            </a:r>
          </a:p>
          <a:p>
            <a:pPr lvl="1">
              <a:spcBef>
                <a:spcPts val="600"/>
              </a:spcBef>
            </a:pPr>
            <a:r>
              <a:rPr lang="en-CA" sz="1950" dirty="0">
                <a:latin typeface="Tahoma" panose="020B0604030504040204" pitchFamily="34" charset="0"/>
                <a:ea typeface="Tahoma" panose="020B0604030504040204" pitchFamily="34" charset="0"/>
                <a:cs typeface="Tahoma" panose="020B0604030504040204" pitchFamily="34" charset="0"/>
                <a:sym typeface="Rambla"/>
              </a:rPr>
              <a:t>Review data and information collected re incidents of work place violence and harassment</a:t>
            </a:r>
          </a:p>
          <a:p>
            <a:pPr lvl="1">
              <a:spcBef>
                <a:spcPts val="600"/>
              </a:spcBef>
            </a:pPr>
            <a:r>
              <a:rPr lang="en-CA" sz="1950" dirty="0">
                <a:latin typeface="Tahoma" panose="020B0604030504040204" pitchFamily="34" charset="0"/>
                <a:ea typeface="Tahoma" panose="020B0604030504040204" pitchFamily="34" charset="0"/>
                <a:cs typeface="Tahoma" panose="020B0604030504040204" pitchFamily="34" charset="0"/>
                <a:sym typeface="Rambla"/>
              </a:rPr>
              <a:t>No role in investigating harassment/work place violence complaints, unless it is as part of a work refusal</a:t>
            </a:r>
          </a:p>
          <a:p>
            <a:pPr lvl="1">
              <a:spcBef>
                <a:spcPts val="600"/>
              </a:spcBef>
            </a:pPr>
            <a:r>
              <a:rPr lang="en-CA" sz="1950" dirty="0">
                <a:latin typeface="Tahoma" panose="020B0604030504040204" pitchFamily="34" charset="0"/>
                <a:ea typeface="Tahoma" panose="020B0604030504040204" pitchFamily="34" charset="0"/>
                <a:cs typeface="Tahoma" panose="020B0604030504040204" pitchFamily="34" charset="0"/>
                <a:sym typeface="Rambla"/>
              </a:rPr>
              <a:t>Not entitled to receive any information, without an individual’s consent, that is likely to reveal the identity of a person who was involved in an occurrence of harassment and violence in the work place, unless it is part of a work refusal or an Appeals Officer decision</a:t>
            </a:r>
            <a:endParaRPr sz="1950" dirty="0">
              <a:latin typeface="Tahoma" panose="020B0604030504040204" pitchFamily="34" charset="0"/>
              <a:ea typeface="Tahoma" panose="020B0604030504040204" pitchFamily="34" charset="0"/>
              <a:cs typeface="Tahoma" panose="020B0604030504040204" pitchFamily="34" charset="0"/>
              <a:sym typeface="Rambla"/>
            </a:endParaRPr>
          </a:p>
          <a:p>
            <a:pPr marL="274320" marR="0" lvl="0" indent="-274320" algn="l" rtl="0">
              <a:spcBef>
                <a:spcPts val="600"/>
              </a:spcBef>
              <a:buClr>
                <a:schemeClr val="dk2"/>
              </a:buClr>
              <a:buFont typeface="Noto Symbol"/>
              <a:buNone/>
            </a:pPr>
            <a:endParaRPr sz="2350" dirty="0">
              <a:latin typeface="Tahoma" panose="020B0604030504040204" pitchFamily="34" charset="0"/>
              <a:ea typeface="Tahoma" panose="020B0604030504040204" pitchFamily="34" charset="0"/>
              <a:cs typeface="Tahoma" panose="020B0604030504040204" pitchFamily="34" charset="0"/>
              <a:sym typeface="Rambla"/>
            </a:endParaRPr>
          </a:p>
          <a:p>
            <a:pPr marL="274320" marR="0" lvl="0" indent="-274320" algn="l" rtl="0">
              <a:spcBef>
                <a:spcPts val="600"/>
              </a:spcBef>
              <a:buClr>
                <a:schemeClr val="dk2"/>
              </a:buClr>
              <a:buSzPct val="25000"/>
              <a:buFont typeface="Noto Symbol"/>
              <a:buNone/>
            </a:pPr>
            <a:endParaRPr lang="en-GB" sz="2350" b="0" i="0" u="none" strike="noStrike" cap="none" baseline="0" dirty="0">
              <a:latin typeface="Tahoma" panose="020B0604030504040204" pitchFamily="34" charset="0"/>
              <a:ea typeface="Tahoma" panose="020B0604030504040204" pitchFamily="34" charset="0"/>
              <a:cs typeface="Tahoma" panose="020B0604030504040204" pitchFamily="34" charset="0"/>
              <a:sym typeface="Rambla"/>
            </a:endParaRPr>
          </a:p>
          <a:p>
            <a:pPr marL="274320" marR="0" lvl="0" indent="-165849" algn="l" rtl="0">
              <a:spcBef>
                <a:spcPts val="600"/>
              </a:spcBef>
              <a:buClr>
                <a:schemeClr val="dk2"/>
              </a:buClr>
              <a:buFont typeface="Noto Symbol"/>
              <a:buNone/>
            </a:pPr>
            <a:endParaRPr sz="2350" b="0" i="0" u="none" strike="noStrike" cap="none" baseline="0" dirty="0">
              <a:latin typeface="Tahoma" panose="020B0604030504040204" pitchFamily="34" charset="0"/>
              <a:ea typeface="Tahoma" panose="020B0604030504040204" pitchFamily="34" charset="0"/>
              <a:cs typeface="Tahoma" panose="020B0604030504040204" pitchFamily="34" charset="0"/>
              <a:sym typeface="Rambla"/>
            </a:endParaRPr>
          </a:p>
          <a:p>
            <a:pPr marL="274320" marR="0" lvl="0" indent="-274320" algn="l" rtl="0">
              <a:spcBef>
                <a:spcPts val="600"/>
              </a:spcBef>
              <a:buClr>
                <a:schemeClr val="dk2"/>
              </a:buClr>
              <a:buFont typeface="Noto Symbol"/>
              <a:buNone/>
            </a:pPr>
            <a:endParaRPr sz="2350" b="0" i="0" u="none" strike="noStrike" cap="none" baseline="0" dirty="0">
              <a:latin typeface="Tahoma" panose="020B0604030504040204" pitchFamily="34" charset="0"/>
              <a:ea typeface="Tahoma" panose="020B0604030504040204" pitchFamily="34" charset="0"/>
              <a:cs typeface="Tahoma" panose="020B0604030504040204" pitchFamily="34" charset="0"/>
              <a:sym typeface="Rambla"/>
            </a:endParaRPr>
          </a:p>
          <a:p>
            <a:pPr marL="274320" marR="0" lvl="0" indent="-165849" algn="l" rtl="0">
              <a:spcBef>
                <a:spcPts val="600"/>
              </a:spcBef>
              <a:buClr>
                <a:schemeClr val="dk2"/>
              </a:buClr>
              <a:buFont typeface="Noto Symbol"/>
              <a:buNone/>
            </a:pPr>
            <a:endParaRPr sz="2350" b="0" i="0" u="none" strike="noStrike" cap="none" baseline="0" dirty="0">
              <a:latin typeface="Tahoma" panose="020B0604030504040204" pitchFamily="34" charset="0"/>
              <a:ea typeface="Tahoma" panose="020B0604030504040204" pitchFamily="34" charset="0"/>
              <a:cs typeface="Tahoma" panose="020B0604030504040204" pitchFamily="34" charset="0"/>
              <a:sym typeface="Rambla"/>
            </a:endParaRPr>
          </a:p>
        </p:txBody>
      </p:sp>
      <p:pic>
        <p:nvPicPr>
          <p:cNvPr id="171" name="Shape 171"/>
          <p:cNvPicPr preferRelativeResize="0"/>
          <p:nvPr/>
        </p:nvPicPr>
        <p:blipFill rotWithShape="1">
          <a:blip r:embed="rId3">
            <a:alphaModFix/>
          </a:blip>
          <a:srcRect/>
          <a:stretch/>
        </p:blipFill>
        <p:spPr>
          <a:xfrm>
            <a:off x="152400" y="152400"/>
            <a:ext cx="2581274" cy="514350"/>
          </a:xfrm>
          <a:prstGeom prst="rect">
            <a:avLst/>
          </a:prstGeom>
          <a:noFill/>
          <a:ln>
            <a:noFill/>
          </a:ln>
        </p:spPr>
      </p:pic>
      <p:sp>
        <p:nvSpPr>
          <p:cNvPr id="2" name="Slide Number Placeholder 1"/>
          <p:cNvSpPr>
            <a:spLocks noGrp="1"/>
          </p:cNvSpPr>
          <p:nvPr>
            <p:ph type="sldNum" sz="quarter" idx="12"/>
          </p:nvPr>
        </p:nvSpPr>
        <p:spPr/>
        <p:txBody>
          <a:bodyPr/>
          <a:lstStyle/>
          <a:p>
            <a:pPr marL="0" lvl="0" indent="0">
              <a:spcBef>
                <a:spcPts val="0"/>
              </a:spcBef>
              <a:buSzPct val="25000"/>
              <a:buNone/>
            </a:pPr>
            <a:fld id="{00000000-1234-1234-1234-123412341234}" type="slidenum">
              <a:rPr lang="en-GB" smtClean="0"/>
              <a:t>9</a:t>
            </a:fld>
            <a:endParaRPr lang="en-GB"/>
          </a:p>
        </p:txBody>
      </p:sp>
    </p:spTree>
    <p:extLst>
      <p:ext uri="{BB962C8B-B14F-4D97-AF65-F5344CB8AC3E}">
        <p14:creationId xmlns:p14="http://schemas.microsoft.com/office/powerpoint/2010/main" val="3011311746"/>
      </p:ext>
    </p:extLst>
  </p:cSld>
  <p:clrMapOvr>
    <a:masterClrMapping/>
  </p:clrMapOvr>
  <p:transition spd="slow">
    <p:cut/>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1386</TotalTime>
  <Words>1194</Words>
  <Application>Microsoft Office PowerPoint</Application>
  <PresentationFormat>On-screen Show (4:3)</PresentationFormat>
  <Paragraphs>171</Paragraphs>
  <Slides>18</Slides>
  <Notes>18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Arial</vt:lpstr>
      <vt:lpstr>Calibri</vt:lpstr>
      <vt:lpstr>Noto Symbol</vt:lpstr>
      <vt:lpstr>Rambla</vt:lpstr>
      <vt:lpstr>Tahoma</vt:lpstr>
      <vt:lpstr>Office Theme</vt:lpstr>
      <vt:lpstr>UTE NATIONAL HEALTH AND SAFETY CONFERENCE: BILL C-65 AND RECENT WPV DECISIONS</vt:lpstr>
      <vt:lpstr>OVERVIEW</vt:lpstr>
      <vt:lpstr>BILL C-65: Canada Labour Code</vt:lpstr>
      <vt:lpstr>BILL C-65: Canada Labour Code</vt:lpstr>
      <vt:lpstr>BILL C-65: Canada Labour Code</vt:lpstr>
      <vt:lpstr>BILL C-65: Canada Labour Code</vt:lpstr>
      <vt:lpstr>BILL C-65: Canada Labour Code</vt:lpstr>
      <vt:lpstr>BILL C-65: Canada Labour Code</vt:lpstr>
      <vt:lpstr>BILL C-65: Canada Labour Code</vt:lpstr>
      <vt:lpstr>BILL C-65: PESRA</vt:lpstr>
      <vt:lpstr>RECENT DECISIONS OF NOTE</vt:lpstr>
      <vt:lpstr>RECENT DECISIONS OF NOTE</vt:lpstr>
      <vt:lpstr>PowerPoint Presentation</vt:lpstr>
      <vt:lpstr>PowerPoint Presentation</vt:lpstr>
      <vt:lpstr>PowerPoint Presentation</vt:lpstr>
      <vt:lpstr>PowerPoint Presentation</vt:lpstr>
      <vt:lpstr>QUESTIONS</vt:lpstr>
      <vt:lpstr> 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Harassment - Don't do it.</dc:title>
  <dc:creator>Wassim Garzouzi</dc:creator>
  <cp:lastModifiedBy>Mathieu Juneau</cp:lastModifiedBy>
  <cp:revision>133</cp:revision>
  <dcterms:modified xsi:type="dcterms:W3CDTF">2018-09-28T13:46:06Z</dcterms:modified>
</cp:coreProperties>
</file>