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0"/>
  </p:notesMasterIdLst>
  <p:sldIdLst>
    <p:sldId id="256" r:id="rId2"/>
    <p:sldId id="260" r:id="rId3"/>
    <p:sldId id="294" r:id="rId4"/>
    <p:sldId id="295" r:id="rId5"/>
    <p:sldId id="297" r:id="rId6"/>
    <p:sldId id="298" r:id="rId7"/>
    <p:sldId id="299" r:id="rId8"/>
    <p:sldId id="300" r:id="rId9"/>
    <p:sldId id="301" r:id="rId10"/>
    <p:sldId id="302" r:id="rId11"/>
    <p:sldId id="303" r:id="rId12"/>
    <p:sldId id="307" r:id="rId13"/>
    <p:sldId id="304" r:id="rId14"/>
    <p:sldId id="305" r:id="rId15"/>
    <p:sldId id="306" r:id="rId16"/>
    <p:sldId id="308" r:id="rId17"/>
    <p:sldId id="292" r:id="rId18"/>
    <p:sldId id="273" r:id="rId19"/>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3740" autoAdjust="0"/>
    <p:restoredTop sz="94660"/>
  </p:normalViewPr>
  <p:slideViewPr>
    <p:cSldViewPr>
      <p:cViewPr varScale="1">
        <p:scale>
          <a:sx n="76" d="100"/>
          <a:sy n="76" d="100"/>
        </p:scale>
        <p:origin x="102" y="3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83846739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90" name="Shape 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18063040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18063040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18063040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18063040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208" name="Shape 2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18" name="Shape 1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472379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107453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207233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273216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66153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542784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3210211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798178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2844972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009383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4155760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44144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84"/>
        <p:cNvGrpSpPr/>
        <p:nvPr/>
      </p:nvGrpSpPr>
      <p:grpSpPr>
        <a:xfrm>
          <a:off x="0" y="0"/>
          <a:ext cx="0" cy="0"/>
          <a:chOff x="0" y="0"/>
          <a:chExt cx="0" cy="0"/>
        </a:xfrm>
      </p:grpSpPr>
      <p:sp>
        <p:nvSpPr>
          <p:cNvPr id="85" name="Shape 85"/>
          <p:cNvSpPr txBox="1">
            <a:spLocks noGrp="1"/>
          </p:cNvSpPr>
          <p:nvPr>
            <p:ph type="ctrTitle"/>
          </p:nvPr>
        </p:nvSpPr>
        <p:spPr>
          <a:xfrm>
            <a:off x="2681311" y="1124744"/>
            <a:ext cx="5105399" cy="2868299"/>
          </a:xfrm>
          <a:prstGeom prst="rect">
            <a:avLst/>
          </a:prstGeom>
          <a:noFill/>
          <a:ln>
            <a:noFill/>
          </a:ln>
        </p:spPr>
        <p:txBody>
          <a:bodyPr lIns="45700" tIns="0" rIns="45700" bIns="0" anchor="b" anchorCtr="0">
            <a:noAutofit/>
          </a:bodyPr>
          <a:lstStyle/>
          <a:p>
            <a:pPr marL="0" marR="0" lvl="0" indent="0" algn="l" rtl="0">
              <a:spcBef>
                <a:spcPts val="0"/>
              </a:spcBef>
              <a:buClr>
                <a:schemeClr val="lt1"/>
              </a:buClr>
              <a:buSzPct val="25000"/>
              <a:buFont typeface="Tahoma"/>
              <a:buNone/>
            </a:pPr>
            <a:r>
              <a:rPr lang="fr-CA" sz="3000" b="1" i="0" u="none" strike="noStrike" cap="none" dirty="0">
                <a:latin typeface="Tahoma"/>
                <a:ea typeface="Tahoma"/>
                <a:cs typeface="Tahoma"/>
                <a:sym typeface="Tahoma"/>
              </a:rPr>
              <a:t>CONFÉRENCE NATIONALE DU </a:t>
            </a:r>
            <a:r>
              <a:rPr lang="fr-CA" sz="3000" b="1" i="0" u="none" strike="noStrike" cap="none" dirty="0" err="1">
                <a:latin typeface="Tahoma"/>
                <a:ea typeface="Tahoma"/>
                <a:cs typeface="Tahoma"/>
                <a:sym typeface="Tahoma"/>
              </a:rPr>
              <a:t>SEI</a:t>
            </a:r>
            <a:r>
              <a:rPr lang="fr-CA" sz="3000" b="1" i="0" u="none" strike="noStrike" cap="none" dirty="0">
                <a:latin typeface="Tahoma"/>
                <a:ea typeface="Tahoma"/>
                <a:cs typeface="Tahoma"/>
                <a:sym typeface="Tahoma"/>
              </a:rPr>
              <a:t> SUR LA SANTÉ ET LA SÉCURITÉ : </a:t>
            </a:r>
            <a:r>
              <a:rPr lang="fr-CA" sz="3000" b="1" i="0" u="none" strike="noStrike" cap="none" dirty="0">
                <a:solidFill>
                  <a:schemeClr val="accent2">
                    <a:lumMod val="75000"/>
                  </a:schemeClr>
                </a:solidFill>
                <a:latin typeface="Tahoma"/>
                <a:ea typeface="Tahoma"/>
                <a:cs typeface="Tahoma"/>
                <a:sym typeface="Tahoma"/>
              </a:rPr>
              <a:t>PROJET DE LOI C-65 ET DÉCISIONS RÉCENTES SUR LA VIOLENCE EN MILIEU DE TRAVAIL</a:t>
            </a:r>
          </a:p>
        </p:txBody>
      </p:sp>
      <p:sp>
        <p:nvSpPr>
          <p:cNvPr id="86" name="Shape 86"/>
          <p:cNvSpPr txBox="1">
            <a:spLocks noGrp="1"/>
          </p:cNvSpPr>
          <p:nvPr>
            <p:ph type="subTitle" idx="1"/>
          </p:nvPr>
        </p:nvSpPr>
        <p:spPr>
          <a:xfrm>
            <a:off x="2657475" y="3927139"/>
            <a:ext cx="6096000" cy="1101300"/>
          </a:xfrm>
          <a:prstGeom prst="rect">
            <a:avLst/>
          </a:prstGeom>
          <a:noFill/>
          <a:ln>
            <a:noFill/>
          </a:ln>
        </p:spPr>
        <p:txBody>
          <a:bodyPr lIns="45700" tIns="0" rIns="45700" bIns="0" anchor="t" anchorCtr="0">
            <a:noAutofit/>
          </a:bodyPr>
          <a:lstStyle/>
          <a:p>
            <a:pPr marL="0" marR="0" lvl="0" indent="0" algn="l" rtl="0">
              <a:spcBef>
                <a:spcPts val="0"/>
              </a:spcBef>
              <a:buClr>
                <a:schemeClr val="dk2"/>
              </a:buClr>
              <a:buSzPct val="25000"/>
              <a:buFont typeface="Noto Symbol"/>
              <a:buNone/>
            </a:pPr>
            <a:endParaRPr lang="en-GB" sz="1950" b="1" dirty="0">
              <a:solidFill>
                <a:schemeClr val="tx1"/>
              </a:solidFill>
              <a:latin typeface="Tahoma"/>
              <a:ea typeface="Tahoma"/>
              <a:cs typeface="Tahoma"/>
              <a:sym typeface="Tahoma"/>
            </a:endParaRPr>
          </a:p>
          <a:p>
            <a:pPr marL="0" marR="0" lvl="0" indent="0" algn="l" rtl="0">
              <a:spcBef>
                <a:spcPts val="0"/>
              </a:spcBef>
              <a:buClr>
                <a:schemeClr val="dk2"/>
              </a:buClr>
              <a:buSzPct val="25000"/>
              <a:buFont typeface="Noto Symbol"/>
              <a:buNone/>
            </a:pPr>
            <a:endParaRPr lang="en-GB" sz="1950" b="1" dirty="0">
              <a:solidFill>
                <a:schemeClr val="tx1"/>
              </a:solidFill>
              <a:latin typeface="Tahoma"/>
              <a:ea typeface="Tahoma"/>
              <a:cs typeface="Tahoma"/>
              <a:sym typeface="Tahoma"/>
            </a:endParaRPr>
          </a:p>
          <a:p>
            <a:pPr marL="0" marR="0" lvl="0" indent="0" algn="l" rtl="0">
              <a:spcBef>
                <a:spcPts val="0"/>
              </a:spcBef>
              <a:buClr>
                <a:schemeClr val="dk2"/>
              </a:buClr>
              <a:buSzPct val="25000"/>
              <a:buFont typeface="Noto Symbol"/>
              <a:buNone/>
            </a:pPr>
            <a:r>
              <a:rPr lang="fr-CA" sz="1950" b="1" dirty="0">
                <a:solidFill>
                  <a:schemeClr val="tx1"/>
                </a:solidFill>
                <a:latin typeface="Tahoma"/>
                <a:ea typeface="Tahoma"/>
                <a:cs typeface="Tahoma"/>
                <a:sym typeface="Tahoma"/>
              </a:rPr>
              <a:t>MORGAN ROWE</a:t>
            </a:r>
          </a:p>
          <a:p>
            <a:pPr marL="0" marR="0" lvl="0" indent="0" algn="l" rtl="0">
              <a:spcBef>
                <a:spcPts val="0"/>
              </a:spcBef>
              <a:buClr>
                <a:schemeClr val="dk2"/>
              </a:buClr>
              <a:buSzPct val="25000"/>
              <a:buFont typeface="Noto Symbol"/>
              <a:buNone/>
            </a:pPr>
            <a:r>
              <a:rPr lang="fr-CA" sz="1800" b="1" i="0" u="none" strike="noStrike" cap="none" baseline="0" dirty="0">
                <a:solidFill>
                  <a:schemeClr val="tx1"/>
                </a:solidFill>
                <a:latin typeface="Tahoma"/>
                <a:ea typeface="Tahoma"/>
                <a:cs typeface="Tahoma"/>
                <a:sym typeface="Tahoma"/>
              </a:rPr>
              <a:t>Raven, Cameron, </a:t>
            </a:r>
            <a:r>
              <a:rPr lang="fr-CA" sz="1800" b="1" i="0" u="none" strike="noStrike" cap="none" baseline="0" dirty="0" err="1">
                <a:solidFill>
                  <a:schemeClr val="tx1"/>
                </a:solidFill>
                <a:latin typeface="Tahoma"/>
                <a:ea typeface="Tahoma"/>
                <a:cs typeface="Tahoma"/>
                <a:sym typeface="Tahoma"/>
              </a:rPr>
              <a:t>Ballantyne</a:t>
            </a:r>
            <a:r>
              <a:rPr lang="fr-CA" sz="1800" b="1" i="0" u="none" strike="noStrike" cap="none" baseline="0" dirty="0">
                <a:solidFill>
                  <a:schemeClr val="tx1"/>
                </a:solidFill>
                <a:latin typeface="Tahoma"/>
                <a:ea typeface="Tahoma"/>
                <a:cs typeface="Tahoma"/>
                <a:sym typeface="Tahoma"/>
              </a:rPr>
              <a:t> &amp; Yazbeck LLP/</a:t>
            </a:r>
            <a:r>
              <a:rPr lang="fr-CA" sz="1800" b="1" i="0" u="none" strike="noStrike" cap="none" baseline="0" dirty="0" err="1">
                <a:solidFill>
                  <a:schemeClr val="tx1"/>
                </a:solidFill>
                <a:latin typeface="Tahoma"/>
                <a:ea typeface="Tahoma"/>
                <a:cs typeface="Tahoma"/>
                <a:sym typeface="Tahoma"/>
              </a:rPr>
              <a:t>s.r.l</a:t>
            </a:r>
            <a:endParaRPr lang="fr-CA" sz="1800" b="1" i="0" u="none" strike="noStrike" cap="none" baseline="0" dirty="0">
              <a:solidFill>
                <a:schemeClr val="tx1"/>
              </a:solidFill>
              <a:latin typeface="Tahoma"/>
              <a:ea typeface="Tahoma"/>
              <a:cs typeface="Tahoma"/>
              <a:sym typeface="Tahoma"/>
            </a:endParaRPr>
          </a:p>
          <a:p>
            <a:pPr marL="0" marR="0" lvl="0" indent="0" algn="l" rtl="0">
              <a:spcBef>
                <a:spcPts val="600"/>
              </a:spcBef>
              <a:buClr>
                <a:schemeClr val="dk2"/>
              </a:buClr>
              <a:buSzPct val="25000"/>
              <a:buFont typeface="Noto Symbol"/>
              <a:buNone/>
            </a:pPr>
            <a:endParaRPr lang="en-GB" sz="1800" b="1" dirty="0">
              <a:solidFill>
                <a:schemeClr val="tx1"/>
              </a:solidFill>
              <a:latin typeface="Tahoma"/>
              <a:ea typeface="Tahoma"/>
              <a:cs typeface="Tahoma"/>
              <a:sym typeface="Tahoma"/>
            </a:endParaRPr>
          </a:p>
          <a:p>
            <a:pPr marL="0" marR="0" lvl="0" indent="0" algn="l" rtl="0">
              <a:spcBef>
                <a:spcPts val="600"/>
              </a:spcBef>
              <a:buClr>
                <a:schemeClr val="dk2"/>
              </a:buClr>
              <a:buSzPct val="25000"/>
              <a:buFont typeface="Noto Symbol"/>
              <a:buNone/>
            </a:pPr>
            <a:r>
              <a:rPr lang="fr-CA" sz="1800" b="1" dirty="0">
                <a:solidFill>
                  <a:schemeClr val="tx1"/>
                </a:solidFill>
                <a:latin typeface="Tahoma"/>
                <a:ea typeface="Tahoma"/>
                <a:cs typeface="Tahoma"/>
                <a:sym typeface="Tahoma"/>
              </a:rPr>
              <a:t>12 OCTOBRE</a:t>
            </a:r>
            <a:r>
              <a:rPr lang="fr-CA" sz="1800" b="1" i="0" u="none" strike="noStrike" cap="none" baseline="0" dirty="0">
                <a:solidFill>
                  <a:schemeClr val="tx1"/>
                </a:solidFill>
                <a:latin typeface="Tahoma"/>
                <a:ea typeface="Tahoma"/>
                <a:cs typeface="Tahoma"/>
                <a:sym typeface="Tahoma"/>
              </a:rPr>
              <a:t> </a:t>
            </a:r>
            <a:r>
              <a:rPr lang="fr-CA" sz="1800" b="1" i="0" u="none" strike="noStrike" cap="none" dirty="0">
                <a:solidFill>
                  <a:schemeClr val="tx1"/>
                </a:solidFill>
                <a:latin typeface="Tahoma"/>
                <a:ea typeface="Tahoma"/>
                <a:cs typeface="Tahoma"/>
                <a:sym typeface="Tahoma"/>
              </a:rPr>
              <a:t>2018</a:t>
            </a:r>
          </a:p>
          <a:p>
            <a:pPr marL="0" marR="0" lvl="0" indent="0" algn="r" rtl="0">
              <a:spcBef>
                <a:spcPts val="600"/>
              </a:spcBef>
              <a:buClr>
                <a:schemeClr val="dk2"/>
              </a:buClr>
              <a:buFont typeface="Noto Symbol"/>
              <a:buNone/>
            </a:pPr>
            <a:endParaRPr sz="1950" b="0" i="0" u="none" strike="noStrike" cap="none" baseline="0" dirty="0">
              <a:solidFill>
                <a:schemeClr val="tx1"/>
              </a:solidFill>
              <a:latin typeface="Rambla"/>
              <a:ea typeface="Rambla"/>
              <a:cs typeface="Rambla"/>
              <a:sym typeface="Rambla"/>
            </a:endParaRPr>
          </a:p>
        </p:txBody>
      </p:sp>
      <p:pic>
        <p:nvPicPr>
          <p:cNvPr id="87" name="Shape 87"/>
          <p:cNvPicPr preferRelativeResize="0"/>
          <p:nvPr/>
        </p:nvPicPr>
        <p:blipFill rotWithShape="1">
          <a:blip r:embed="rId3">
            <a:alphaModFix/>
          </a:blip>
          <a:srcRect/>
          <a:stretch/>
        </p:blipFill>
        <p:spPr>
          <a:xfrm>
            <a:off x="76200" y="30480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a:t>
            </a:fld>
            <a:endParaRPr lang="en-GB"/>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467544" y="650221"/>
            <a:ext cx="8229600" cy="114300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800" b="1" dirty="0">
                <a:latin typeface="Tahoma"/>
                <a:ea typeface="Tahoma"/>
                <a:cs typeface="Tahoma"/>
                <a:sym typeface="Tahoma"/>
              </a:rPr>
              <a:t>PROJET DE LOI C‑65 : </a:t>
            </a:r>
            <a:r>
              <a:rPr lang="fr-CA" sz="3800" b="1" i="1" dirty="0">
                <a:latin typeface="Tahoma"/>
                <a:ea typeface="Tahoma"/>
                <a:cs typeface="Tahoma"/>
                <a:sym typeface="Tahoma"/>
              </a:rPr>
              <a:t>Loi sur les relations de travail au Parlement</a:t>
            </a:r>
          </a:p>
        </p:txBody>
      </p:sp>
      <p:sp>
        <p:nvSpPr>
          <p:cNvPr id="170" name="Shape 170"/>
          <p:cNvSpPr txBox="1">
            <a:spLocks noGrp="1"/>
          </p:cNvSpPr>
          <p:nvPr>
            <p:ph idx="1"/>
          </p:nvPr>
        </p:nvSpPr>
        <p:spPr>
          <a:xfrm>
            <a:off x="457200" y="2060848"/>
            <a:ext cx="8229600" cy="4065315"/>
          </a:xfrm>
          <a:prstGeom prst="rect">
            <a:avLst/>
          </a:prstGeom>
          <a:noFill/>
          <a:ln>
            <a:noFill/>
          </a:ln>
        </p:spPr>
        <p:txBody>
          <a:bodyPr lIns="91425" tIns="45700" rIns="91425" bIns="45700" anchor="t" anchorCtr="0">
            <a:noAutofit/>
          </a:bodyPr>
          <a:lstStyle/>
          <a:p>
            <a:pPr marL="457200" lvl="1" indent="0">
              <a:spcBef>
                <a:spcPts val="600"/>
              </a:spcBef>
              <a:buNone/>
            </a:pPr>
            <a:r>
              <a:rPr lang="fr-CA" sz="2400" dirty="0">
                <a:latin typeface="Tahoma" panose="020B0604030504040204" pitchFamily="34" charset="0"/>
                <a:ea typeface="Tahoma" panose="020B0604030504040204" pitchFamily="34" charset="0"/>
                <a:cs typeface="Tahoma" panose="020B0604030504040204" pitchFamily="34" charset="0"/>
                <a:sym typeface="Rambla"/>
              </a:rPr>
              <a:t>8) Employés parlementaires visés par la partie II du </a:t>
            </a:r>
            <a:r>
              <a:rPr lang="fr-CA" sz="2400" i="1" dirty="0">
                <a:latin typeface="Tahoma" panose="020B0604030504040204" pitchFamily="34" charset="0"/>
                <a:ea typeface="Tahoma" panose="020B0604030504040204" pitchFamily="34" charset="0"/>
                <a:cs typeface="Tahoma" panose="020B0604030504040204" pitchFamily="34" charset="0"/>
                <a:sym typeface="Rambla"/>
              </a:rPr>
              <a:t>Code</a:t>
            </a: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10</a:t>
            </a:fld>
            <a:endParaRPr lang="en-GB"/>
          </a:p>
        </p:txBody>
      </p:sp>
    </p:spTree>
    <p:extLst>
      <p:ext uri="{BB962C8B-B14F-4D97-AF65-F5344CB8AC3E}">
        <p14:creationId xmlns:p14="http://schemas.microsoft.com/office/powerpoint/2010/main" val="2932548305"/>
      </p:ext>
    </p:extLst>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467544" y="633448"/>
            <a:ext cx="8229600" cy="114300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800" b="1" dirty="0">
                <a:latin typeface="Tahoma"/>
                <a:ea typeface="Tahoma"/>
                <a:cs typeface="Tahoma"/>
                <a:sym typeface="Tahoma"/>
              </a:rPr>
              <a:t>RÉCENTES DÉCISIONS DIGNES DE MENTION</a:t>
            </a:r>
          </a:p>
        </p:txBody>
      </p:sp>
      <p:sp>
        <p:nvSpPr>
          <p:cNvPr id="170" name="Shape 170"/>
          <p:cNvSpPr txBox="1">
            <a:spLocks noGrp="1"/>
          </p:cNvSpPr>
          <p:nvPr>
            <p:ph idx="1"/>
          </p:nvPr>
        </p:nvSpPr>
        <p:spPr>
          <a:xfrm>
            <a:off x="457200" y="1600200"/>
            <a:ext cx="8507288" cy="4525963"/>
          </a:xfrm>
          <a:prstGeom prst="rect">
            <a:avLst/>
          </a:prstGeom>
          <a:noFill/>
          <a:ln>
            <a:noFill/>
          </a:ln>
        </p:spPr>
        <p:txBody>
          <a:bodyPr lIns="91425" tIns="45700" rIns="91425" bIns="45700" anchor="t" anchorCtr="0">
            <a:noAutofit/>
          </a:bodyPr>
          <a:lstStyle/>
          <a:p>
            <a:pPr marL="400050" lvl="1" indent="0">
              <a:spcBef>
                <a:spcPts val="600"/>
              </a:spcBef>
              <a:buClr>
                <a:schemeClr val="dk2"/>
              </a:buClr>
              <a:buSzPct val="25000"/>
              <a:buNone/>
            </a:pPr>
            <a:endParaRPr lang="en-GB" sz="200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spcBef>
                <a:spcPts val="0"/>
              </a:spcBef>
              <a:buClr>
                <a:schemeClr val="dk2"/>
              </a:buClr>
              <a:buSzPct val="25000"/>
              <a:buNone/>
            </a:pPr>
            <a:r>
              <a:rPr lang="fr-CA" sz="2000" dirty="0">
                <a:latin typeface="Tahoma" panose="020B0604030504040204" pitchFamily="34" charset="0"/>
                <a:ea typeface="Tahoma" panose="020B0604030504040204" pitchFamily="34" charset="0"/>
                <a:cs typeface="Tahoma" panose="020B0604030504040204" pitchFamily="34" charset="0"/>
                <a:sym typeface="Rambla"/>
              </a:rPr>
              <a:t>«</a:t>
            </a:r>
            <a:r>
              <a:rPr lang="fr-CA" sz="200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rPr>
              <a:t> </a:t>
            </a:r>
            <a:r>
              <a:rPr lang="fr-CA" sz="2000" dirty="0">
                <a:latin typeface="Tahoma" panose="020B0604030504040204" pitchFamily="34" charset="0"/>
                <a:ea typeface="Tahoma" panose="020B0604030504040204" pitchFamily="34" charset="0"/>
                <a:cs typeface="Tahoma" panose="020B0604030504040204" pitchFamily="34" charset="0"/>
                <a:sym typeface="Rambla"/>
              </a:rPr>
              <a:t>[...]un employeur a le devoir de nommer une personne compétente pour faire enquête sur la plainte si la question est non résolue, à moins qu'il soit évident que les allégations ne portent pas sur la violence dans le lieu de travail, même en admettant qu'elles soient vraies. L'employeur a très peu de pouvoir discrétionnaire à cet égard. Si l'employeur choisit de procéder à un examen préliminaire de la plainte (ou à ce qu'il appelle la recherche des faits), ce processus devra alors s'opérer dans ce cadre serré et avec pour but de résoudre la question avec le plaignant de façon informelle. Toute enquête en bonne et due forme doit être laissée à une personne compétente choisie par les deux parties et possédant des connaissances, une formation et de l'expérience dans le domaine. »</a:t>
            </a:r>
          </a:p>
          <a:p>
            <a:pPr marL="274320" marR="0" lvl="0" indent="-274320" algn="l" rtl="0">
              <a:spcBef>
                <a:spcPts val="600"/>
              </a:spcBef>
              <a:buClr>
                <a:schemeClr val="dk2"/>
              </a:buClr>
              <a:buSzPct val="25000"/>
              <a:buFont typeface="Noto Symbol"/>
              <a:buNone/>
            </a:pPr>
            <a:endParaRPr lang="en-GB" sz="1100" dirty="0">
              <a:latin typeface="Tahoma" panose="020B0604030504040204" pitchFamily="34" charset="0"/>
              <a:ea typeface="Tahoma" panose="020B0604030504040204" pitchFamily="34" charset="0"/>
              <a:cs typeface="Tahoma" panose="020B0604030504040204" pitchFamily="34" charset="0"/>
              <a:sym typeface="Rambla"/>
            </a:endParaRPr>
          </a:p>
          <a:p>
            <a:pPr marL="0" indent="0">
              <a:spcBef>
                <a:spcPts val="600"/>
              </a:spcBef>
              <a:buClr>
                <a:schemeClr val="dk2"/>
              </a:buClr>
              <a:buSzPct val="25000"/>
              <a:buNone/>
            </a:pPr>
            <a:r>
              <a:rPr lang="fr-CA" sz="2400" dirty="0">
                <a:latin typeface="Tahoma" panose="020B0604030504040204" pitchFamily="34" charset="0"/>
                <a:ea typeface="Tahoma" panose="020B0604030504040204" pitchFamily="34" charset="0"/>
                <a:cs typeface="Tahoma" panose="020B0604030504040204" pitchFamily="34" charset="0"/>
              </a:rPr>
              <a:t> </a:t>
            </a:r>
            <a:r>
              <a:rPr lang="fr-CA" sz="2400" b="1" i="1" dirty="0">
                <a:latin typeface="Tahoma" panose="020B0604030504040204" pitchFamily="34" charset="0"/>
                <a:ea typeface="Tahoma" panose="020B0604030504040204" pitchFamily="34" charset="0"/>
                <a:cs typeface="Tahoma" panose="020B0604030504040204" pitchFamily="34" charset="0"/>
              </a:rPr>
              <a:t>Alliance de la Fonction publique du Canada c. Canada (Procureur général)</a:t>
            </a:r>
            <a:r>
              <a:rPr lang="fr-CA" sz="2400" b="1" dirty="0">
                <a:latin typeface="Tahoma" panose="020B0604030504040204" pitchFamily="34" charset="0"/>
                <a:ea typeface="Tahoma" panose="020B0604030504040204" pitchFamily="34" charset="0"/>
                <a:cs typeface="Tahoma" panose="020B0604030504040204" pitchFamily="34" charset="0"/>
              </a:rPr>
              <a:t>, [2016] 3 </a:t>
            </a:r>
            <a:r>
              <a:rPr lang="fr-CA" sz="2400" b="1" dirty="0" err="1">
                <a:latin typeface="Tahoma" panose="020B0604030504040204" pitchFamily="34" charset="0"/>
                <a:ea typeface="Tahoma" panose="020B0604030504040204" pitchFamily="34" charset="0"/>
                <a:cs typeface="Tahoma" panose="020B0604030504040204" pitchFamily="34" charset="0"/>
              </a:rPr>
              <a:t>RCF</a:t>
            </a:r>
            <a:r>
              <a:rPr lang="fr-CA" sz="2400" b="1" dirty="0">
                <a:latin typeface="Tahoma" panose="020B0604030504040204" pitchFamily="34" charset="0"/>
                <a:ea typeface="Tahoma" panose="020B0604030504040204" pitchFamily="34" charset="0"/>
                <a:cs typeface="Tahoma" panose="020B0604030504040204" pitchFamily="34" charset="0"/>
              </a:rPr>
              <a:t> 33</a:t>
            </a: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11</a:t>
            </a:fld>
            <a:endParaRPr lang="en-GB"/>
          </a:p>
        </p:txBody>
      </p:sp>
    </p:spTree>
    <p:extLst>
      <p:ext uri="{BB962C8B-B14F-4D97-AF65-F5344CB8AC3E}">
        <p14:creationId xmlns:p14="http://schemas.microsoft.com/office/powerpoint/2010/main" val="1382161312"/>
      </p:ext>
    </p:extLst>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467544" y="620688"/>
            <a:ext cx="8229600" cy="114300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800" b="1" dirty="0">
                <a:latin typeface="Tahoma"/>
                <a:ea typeface="Tahoma"/>
                <a:cs typeface="Tahoma"/>
                <a:sym typeface="Tahoma"/>
              </a:rPr>
              <a:t>RÉCENTES DÉCISIONS DIGNES DE MENTION</a:t>
            </a: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0" indent="0">
              <a:spcBef>
                <a:spcPts val="600"/>
              </a:spcBef>
              <a:buClr>
                <a:schemeClr val="dk2"/>
              </a:buClr>
              <a:buSzPct val="25000"/>
              <a:buNone/>
            </a:pPr>
            <a:endParaRPr lang="en-CA" sz="2400" b="1" i="1" dirty="0">
              <a:latin typeface="Tahoma" panose="020B0604030504040204" pitchFamily="34" charset="0"/>
              <a:ea typeface="Tahoma" panose="020B0604030504040204" pitchFamily="34" charset="0"/>
              <a:cs typeface="Tahoma" panose="020B0604030504040204" pitchFamily="34" charset="0"/>
            </a:endParaRPr>
          </a:p>
          <a:p>
            <a:pPr marL="0" indent="0">
              <a:spcBef>
                <a:spcPts val="600"/>
              </a:spcBef>
              <a:buClr>
                <a:schemeClr val="dk2"/>
              </a:buClr>
              <a:buSzPct val="25000"/>
              <a:buNone/>
            </a:pPr>
            <a:r>
              <a:rPr lang="fr-CA" sz="2400" b="1" i="1" dirty="0" err="1">
                <a:latin typeface="Tahoma" panose="020B0604030504040204" pitchFamily="34" charset="0"/>
                <a:ea typeface="Tahoma" panose="020B0604030504040204" pitchFamily="34" charset="0"/>
                <a:cs typeface="Tahoma" panose="020B0604030504040204" pitchFamily="34" charset="0"/>
              </a:rPr>
              <a:t>Seaspan</a:t>
            </a:r>
            <a:r>
              <a:rPr lang="fr-CA" sz="2400" b="1" i="1" dirty="0">
                <a:latin typeface="Tahoma" panose="020B0604030504040204" pitchFamily="34" charset="0"/>
                <a:ea typeface="Tahoma" panose="020B0604030504040204" pitchFamily="34" charset="0"/>
                <a:cs typeface="Tahoma" panose="020B0604030504040204" pitchFamily="34" charset="0"/>
              </a:rPr>
              <a:t> Marine c. International </a:t>
            </a:r>
            <a:r>
              <a:rPr lang="fr-CA" sz="2400" b="1" i="1" dirty="0" err="1">
                <a:latin typeface="Tahoma" panose="020B0604030504040204" pitchFamily="34" charset="0"/>
                <a:ea typeface="Tahoma" panose="020B0604030504040204" pitchFamily="34" charset="0"/>
                <a:cs typeface="Tahoma" panose="020B0604030504040204" pitchFamily="34" charset="0"/>
              </a:rPr>
              <a:t>Longshore</a:t>
            </a:r>
            <a:r>
              <a:rPr lang="fr-CA" sz="2400" b="1" i="1" dirty="0">
                <a:latin typeface="Tahoma" panose="020B0604030504040204" pitchFamily="34" charset="0"/>
                <a:ea typeface="Tahoma" panose="020B0604030504040204" pitchFamily="34" charset="0"/>
                <a:cs typeface="Tahoma" panose="020B0604030504040204" pitchFamily="34" charset="0"/>
              </a:rPr>
              <a:t> and Warehouse Union</a:t>
            </a:r>
            <a:r>
              <a:rPr lang="fr-CA" sz="2400" b="1" dirty="0">
                <a:latin typeface="Tahoma" panose="020B0604030504040204" pitchFamily="34" charset="0"/>
                <a:ea typeface="Tahoma" panose="020B0604030504040204" pitchFamily="34" charset="0"/>
                <a:cs typeface="Tahoma" panose="020B0604030504040204" pitchFamily="34" charset="0"/>
              </a:rPr>
              <a:t>, 2017 LNTSSTC 10</a:t>
            </a: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lvl="1">
              <a:spcBef>
                <a:spcPts val="600"/>
              </a:spcBef>
              <a:buClr>
                <a:schemeClr val="dk2"/>
              </a:buClr>
            </a:pPr>
            <a:r>
              <a:rPr lang="fr-CA" sz="1950" dirty="0">
                <a:latin typeface="Tahoma" panose="020B0604030504040204" pitchFamily="34" charset="0"/>
                <a:ea typeface="Tahoma" panose="020B0604030504040204" pitchFamily="34" charset="0"/>
                <a:cs typeface="Tahoma" panose="020B0604030504040204" pitchFamily="34" charset="0"/>
                <a:sym typeface="Rambla"/>
              </a:rPr>
              <a:t>Reprend les principes suivants du jugement </a:t>
            </a:r>
            <a:r>
              <a:rPr lang="fr-CA" sz="1950" i="1" dirty="0">
                <a:latin typeface="Tahoma" panose="020B0604030504040204" pitchFamily="34" charset="0"/>
                <a:ea typeface="Tahoma" panose="020B0604030504040204" pitchFamily="34" charset="0"/>
                <a:cs typeface="Tahoma" panose="020B0604030504040204" pitchFamily="34" charset="0"/>
                <a:sym typeface="Rambla"/>
              </a:rPr>
              <a:t>AFPC c. Canada (PG)</a:t>
            </a:r>
            <a:r>
              <a:rPr lang="fr-CA" sz="1950" dirty="0">
                <a:latin typeface="Tahoma" panose="020B0604030504040204" pitchFamily="34" charset="0"/>
                <a:ea typeface="Tahoma" panose="020B0604030504040204" pitchFamily="34" charset="0"/>
                <a:cs typeface="Tahoma" panose="020B0604030504040204" pitchFamily="34" charset="0"/>
                <a:sym typeface="Rambla"/>
              </a:rPr>
              <a:t> :</a:t>
            </a:r>
          </a:p>
          <a:p>
            <a:pPr marL="457200" lvl="1" indent="0">
              <a:spcBef>
                <a:spcPts val="600"/>
              </a:spcBef>
              <a:buClr>
                <a:schemeClr val="dk2"/>
              </a:buClr>
              <a:buNone/>
            </a:pPr>
            <a:endParaRPr lang="en-CA" sz="1950" dirty="0">
              <a:latin typeface="Tahoma" panose="020B0604030504040204" pitchFamily="34" charset="0"/>
              <a:ea typeface="Tahoma" panose="020B0604030504040204" pitchFamily="34" charset="0"/>
              <a:cs typeface="Tahoma" panose="020B0604030504040204" pitchFamily="34" charset="0"/>
              <a:sym typeface="Rambla"/>
            </a:endParaRPr>
          </a:p>
          <a:p>
            <a:pPr lvl="2">
              <a:spcBef>
                <a:spcPts val="600"/>
              </a:spcBef>
              <a:buClr>
                <a:schemeClr val="dk2"/>
              </a:buClr>
            </a:pPr>
            <a:r>
              <a:rPr lang="fr-CA" sz="1550" b="0" i="0" u="none" strike="noStrike" cap="none" dirty="0">
                <a:latin typeface="Tahoma" panose="020B0604030504040204" pitchFamily="34" charset="0"/>
                <a:ea typeface="Tahoma" panose="020B0604030504040204" pitchFamily="34" charset="0"/>
                <a:cs typeface="Tahoma" panose="020B0604030504040204" pitchFamily="34" charset="0"/>
                <a:sym typeface="Rambla"/>
              </a:rPr>
              <a:t>L’employeur ne peut pas entreprendre de recherche des faits si ce n’est qu’en vue d’une résolution informelle</a:t>
            </a:r>
          </a:p>
          <a:p>
            <a:pPr lvl="2">
              <a:spcBef>
                <a:spcPts val="600"/>
              </a:spcBef>
              <a:buClr>
                <a:schemeClr val="dk2"/>
              </a:buClr>
            </a:pPr>
            <a:r>
              <a:rPr lang="fr-CA" sz="1550" dirty="0">
                <a:latin typeface="Tahoma" panose="020B0604030504040204" pitchFamily="34" charset="0"/>
                <a:ea typeface="Tahoma" panose="020B0604030504040204" pitchFamily="34" charset="0"/>
                <a:cs typeface="Tahoma" panose="020B0604030504040204" pitchFamily="34" charset="0"/>
                <a:sym typeface="Rambla"/>
              </a:rPr>
              <a:t>Seule une personne compétente peut faire enquête sur une plainte</a:t>
            </a:r>
          </a:p>
          <a:p>
            <a:pPr lvl="2">
              <a:spcBef>
                <a:spcPts val="600"/>
              </a:spcBef>
              <a:buClr>
                <a:schemeClr val="dk2"/>
              </a:buClr>
            </a:pPr>
            <a:endParaRPr lang="en-CA" sz="15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lvl="1">
              <a:spcBef>
                <a:spcPts val="600"/>
              </a:spcBef>
              <a:buClr>
                <a:schemeClr val="dk2"/>
              </a:buClr>
            </a:pPr>
            <a:r>
              <a:rPr lang="fr-CA" sz="19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rPr>
              <a:t>Pour qu’une plainte</a:t>
            </a:r>
            <a:r>
              <a:rPr lang="fr-CA" sz="1950" b="0" i="0" u="none" strike="noStrike" cap="none" dirty="0">
                <a:latin typeface="Tahoma" panose="020B0604030504040204" pitchFamily="34" charset="0"/>
                <a:ea typeface="Tahoma" panose="020B0604030504040204" pitchFamily="34" charset="0"/>
                <a:cs typeface="Tahoma" panose="020B0604030504040204" pitchFamily="34" charset="0"/>
                <a:sym typeface="Rambla"/>
              </a:rPr>
              <a:t> soit considérée comme « résolue »</a:t>
            </a:r>
            <a:r>
              <a:rPr lang="fr-CA" sz="1950" dirty="0">
                <a:latin typeface="Tahoma" panose="020B0604030504040204" pitchFamily="34" charset="0"/>
                <a:ea typeface="Tahoma" panose="020B0604030504040204" pitchFamily="34" charset="0"/>
                <a:cs typeface="Tahoma" panose="020B0604030504040204" pitchFamily="34" charset="0"/>
                <a:sym typeface="Rambla"/>
              </a:rPr>
              <a:t>, il faut que « toutes les parties impliquées dans l’incident soient satisfaites du résultat du processus de résolution ».</a:t>
            </a: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12</a:t>
            </a:fld>
            <a:endParaRPr lang="en-GB"/>
          </a:p>
        </p:txBody>
      </p:sp>
    </p:spTree>
    <p:extLst>
      <p:ext uri="{BB962C8B-B14F-4D97-AF65-F5344CB8AC3E}">
        <p14:creationId xmlns:p14="http://schemas.microsoft.com/office/powerpoint/2010/main" val="1349295112"/>
      </p:ext>
    </p:extLst>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13</a:t>
            </a:fld>
            <a:endParaRPr lang="en-GB"/>
          </a:p>
        </p:txBody>
      </p:sp>
      <p:sp>
        <p:nvSpPr>
          <p:cNvPr id="5" name="Content Placeholder 2"/>
          <p:cNvSpPr>
            <a:spLocks noGrp="1"/>
          </p:cNvSpPr>
          <p:nvPr>
            <p:ph idx="1"/>
          </p:nvPr>
        </p:nvSpPr>
        <p:spPr>
          <a:xfrm>
            <a:off x="457200" y="1600200"/>
            <a:ext cx="8229600" cy="4525963"/>
          </a:xfrm>
        </p:spPr>
        <p:txBody>
          <a:bodyPr>
            <a:normAutofit fontScale="32500" lnSpcReduction="20000"/>
          </a:bodyPr>
          <a:lstStyle/>
          <a:p>
            <a:pPr marL="0" indent="0">
              <a:buNone/>
            </a:pPr>
            <a:endParaRPr lang="en-CA" sz="5100" dirty="0">
              <a:latin typeface="Tahoma" panose="020B0604030504040204" pitchFamily="34" charset="0"/>
              <a:ea typeface="Tahoma" panose="020B0604030504040204" pitchFamily="34" charset="0"/>
              <a:cs typeface="Tahoma" panose="020B0604030504040204" pitchFamily="34" charset="0"/>
            </a:endParaRPr>
          </a:p>
          <a:p>
            <a:pPr marL="400050" lvl="1" indent="0">
              <a:buNone/>
            </a:pPr>
            <a:r>
              <a:rPr lang="fr-CA" sz="5000">
                <a:latin typeface="Tahoma" panose="020B0604030504040204" pitchFamily="34" charset="0"/>
                <a:ea typeface="Tahoma" panose="020B0604030504040204" pitchFamily="34" charset="0"/>
                <a:cs typeface="Tahoma" panose="020B0604030504040204" pitchFamily="34" charset="0"/>
              </a:rPr>
              <a:t>« L’intimidation sous quelque forme que ce soit pollue les relations interpersonnelles et contribue à créer un environnement de travail malsain, autant pour l’employeur que pour ses employés. </a:t>
            </a:r>
            <a:r>
              <a:rPr lang="fr-CA" sz="5000" u="sng">
                <a:latin typeface="Tahoma" panose="020B0604030504040204" pitchFamily="34" charset="0"/>
                <a:ea typeface="Tahoma" panose="020B0604030504040204" pitchFamily="34" charset="0"/>
                <a:cs typeface="Tahoma" panose="020B0604030504040204" pitchFamily="34" charset="0"/>
              </a:rPr>
              <a:t>La prévention de la violence en milieu de travail vise notamment à réprimer des incidents qui ne seraient pas nécessairement jugés contraires à la convention collective – lorsque examinés isolément dans un contexte de grief, ou qui n’équivaudraient pas nécessairement à du harcèlement psychologique, mais que le législateur a tout de même jugé nécessaire de bannir de manière générale afin d’assurer un milieu de travail sécuritaire, sain et exempt de violence</a:t>
            </a:r>
            <a:r>
              <a:rPr lang="fr-CA" sz="5000">
                <a:latin typeface="Tahoma" panose="020B0604030504040204" pitchFamily="34" charset="0"/>
                <a:ea typeface="Tahoma" panose="020B0604030504040204" pitchFamily="34" charset="0"/>
                <a:cs typeface="Tahoma" panose="020B0604030504040204" pitchFamily="34" charset="0"/>
              </a:rPr>
              <a:t>. L’endroit, la manière et le ton utilisé par un gestionnaire pour donner un avertissement ou réprimander un employé, sont autant d’éléments importants à considérer lorsqu’une plainte de violence en milieu de travail est faite</a:t>
            </a:r>
          </a:p>
          <a:p>
            <a:pPr marL="400050" lvl="1" indent="0">
              <a:buNone/>
            </a:pPr>
            <a:r>
              <a:rPr lang="fr-CA" sz="5000">
                <a:latin typeface="Tahoma" panose="020B0604030504040204" pitchFamily="34" charset="0"/>
                <a:ea typeface="Tahoma" panose="020B0604030504040204" pitchFamily="34" charset="0"/>
                <a:cs typeface="Tahoma" panose="020B0604030504040204" pitchFamily="34" charset="0"/>
              </a:rPr>
              <a:t>par un employé. »</a:t>
            </a:r>
          </a:p>
          <a:p>
            <a:pPr marL="0" indent="0">
              <a:buNone/>
            </a:pPr>
            <a:endParaRPr lang="en-CA" dirty="0">
              <a:latin typeface="Tahoma" panose="020B0604030504040204" pitchFamily="34" charset="0"/>
              <a:ea typeface="Tahoma" panose="020B0604030504040204" pitchFamily="34" charset="0"/>
              <a:cs typeface="Tahoma" panose="020B0604030504040204" pitchFamily="34" charset="0"/>
            </a:endParaRPr>
          </a:p>
          <a:p>
            <a:pPr marL="0" indent="0">
              <a:buNone/>
            </a:pPr>
            <a:r>
              <a:rPr lang="fr-CA" sz="6000">
                <a:latin typeface="Tahoma" panose="020B0604030504040204" pitchFamily="34" charset="0"/>
                <a:ea typeface="Tahoma" panose="020B0604030504040204" pitchFamily="34" charset="0"/>
                <a:cs typeface="Tahoma" panose="020B0604030504040204" pitchFamily="34" charset="0"/>
              </a:rPr>
              <a:t> </a:t>
            </a:r>
            <a:r>
              <a:rPr lang="fr-CA" sz="6000" b="1" i="1">
                <a:latin typeface="Tahoma" panose="020B0604030504040204" pitchFamily="34" charset="0"/>
                <a:ea typeface="Tahoma" panose="020B0604030504040204" pitchFamily="34" charset="0"/>
                <a:cs typeface="Tahoma" panose="020B0604030504040204" pitchFamily="34" charset="0"/>
              </a:rPr>
              <a:t>Pronovost c. Canada (Agence du revenu)</a:t>
            </a:r>
            <a:r>
              <a:rPr lang="fr-CA" sz="6000" b="1">
                <a:latin typeface="Tahoma" panose="020B0604030504040204" pitchFamily="34" charset="0"/>
                <a:ea typeface="Tahoma" panose="020B0604030504040204" pitchFamily="34" charset="0"/>
                <a:cs typeface="Tahoma" panose="020B0604030504040204" pitchFamily="34" charset="0"/>
              </a:rPr>
              <a:t>,</a:t>
            </a:r>
            <a:r>
              <a:rPr lang="fr-CA" sz="6000" b="1" i="1">
                <a:latin typeface="Tahoma" panose="020B0604030504040204" pitchFamily="34" charset="0"/>
                <a:ea typeface="Tahoma" panose="020B0604030504040204" pitchFamily="34" charset="0"/>
                <a:cs typeface="Tahoma" panose="020B0604030504040204" pitchFamily="34" charset="0"/>
              </a:rPr>
              <a:t> </a:t>
            </a:r>
            <a:r>
              <a:rPr lang="fr-CA" sz="6000" b="1">
                <a:latin typeface="Tahoma" panose="020B0604030504040204" pitchFamily="34" charset="0"/>
                <a:ea typeface="Tahoma" panose="020B0604030504040204" pitchFamily="34" charset="0"/>
                <a:cs typeface="Tahoma" panose="020B0604030504040204" pitchFamily="34" charset="0"/>
              </a:rPr>
              <a:t>2017 CF 1077, au paragraphe 19</a:t>
            </a:r>
          </a:p>
        </p:txBody>
      </p:sp>
      <p:sp>
        <p:nvSpPr>
          <p:cNvPr id="6" name="Shape 113"/>
          <p:cNvSpPr txBox="1">
            <a:spLocks/>
          </p:cNvSpPr>
          <p:nvPr/>
        </p:nvSpPr>
        <p:spPr>
          <a:xfrm>
            <a:off x="472000" y="1052736"/>
            <a:ext cx="7239000" cy="680670"/>
          </a:xfrm>
          <a:prstGeom prst="rect">
            <a:avLst/>
          </a:prstGeom>
          <a:noFill/>
          <a:ln>
            <a:noFill/>
          </a:ln>
        </p:spPr>
        <p:txBody>
          <a:bodyPr vert="horz" lIns="45700" tIns="0" rIns="45700" bIns="0" rtlCol="0" anchor="b"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buClr>
                <a:srgbClr val="FFFFFF"/>
              </a:buClr>
              <a:buSzPct val="25000"/>
              <a:buFont typeface="Tahoma"/>
              <a:buNone/>
            </a:pPr>
            <a:r>
              <a:rPr lang="fr-CA" sz="3600" b="1" dirty="0">
                <a:latin typeface="Tahoma"/>
                <a:ea typeface="Tahoma"/>
                <a:cs typeface="Tahoma"/>
                <a:sym typeface="Tahoma"/>
              </a:rPr>
              <a:t>RÉCENTES DÉCISIONS DIGNES DE MENTION</a:t>
            </a:r>
          </a:p>
        </p:txBody>
      </p:sp>
      <p:pic>
        <p:nvPicPr>
          <p:cNvPr id="7" name="Shape 115"/>
          <p:cNvPicPr preferRelativeResize="0"/>
          <p:nvPr/>
        </p:nvPicPr>
        <p:blipFill rotWithShape="1">
          <a:blip r:embed="rId3">
            <a:alphaModFix/>
          </a:blip>
          <a:srcRect/>
          <a:stretch/>
        </p:blipFill>
        <p:spPr>
          <a:xfrm>
            <a:off x="152400" y="152400"/>
            <a:ext cx="2581274" cy="514350"/>
          </a:xfrm>
          <a:prstGeom prst="rect">
            <a:avLst/>
          </a:prstGeom>
          <a:noFill/>
          <a:ln>
            <a:noFill/>
          </a:ln>
        </p:spPr>
      </p:pic>
    </p:spTree>
    <p:extLst>
      <p:ext uri="{BB962C8B-B14F-4D97-AF65-F5344CB8AC3E}">
        <p14:creationId xmlns:p14="http://schemas.microsoft.com/office/powerpoint/2010/main" val="3418163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14</a:t>
            </a:fld>
            <a:endParaRPr lang="en-GB"/>
          </a:p>
        </p:txBody>
      </p:sp>
      <p:sp>
        <p:nvSpPr>
          <p:cNvPr id="5" name="Content Placeholder 2"/>
          <p:cNvSpPr>
            <a:spLocks noGrp="1"/>
          </p:cNvSpPr>
          <p:nvPr>
            <p:ph idx="1"/>
          </p:nvPr>
        </p:nvSpPr>
        <p:spPr>
          <a:xfrm>
            <a:off x="457200" y="1600200"/>
            <a:ext cx="8229600" cy="4525963"/>
          </a:xfrm>
        </p:spPr>
        <p:txBody>
          <a:bodyPr>
            <a:normAutofit lnSpcReduction="10000"/>
          </a:bodyPr>
          <a:lstStyle/>
          <a:p>
            <a:endParaRPr lang="en-CA" sz="2800" dirty="0">
              <a:latin typeface="Tahoma" panose="020B0604030504040204" pitchFamily="34" charset="0"/>
              <a:ea typeface="Tahoma" panose="020B0604030504040204" pitchFamily="34" charset="0"/>
              <a:cs typeface="Tahoma" panose="020B0604030504040204" pitchFamily="34" charset="0"/>
            </a:endParaRPr>
          </a:p>
          <a:p>
            <a:r>
              <a:rPr lang="fr-CA" sz="2800" dirty="0">
                <a:latin typeface="Tahoma" panose="020B0604030504040204" pitchFamily="34" charset="0"/>
                <a:ea typeface="Tahoma" panose="020B0604030504040204" pitchFamily="34" charset="0"/>
                <a:cs typeface="Tahoma" panose="020B0604030504040204" pitchFamily="34" charset="0"/>
              </a:rPr>
              <a:t>Autres principes à retenir de l’affaire </a:t>
            </a:r>
            <a:r>
              <a:rPr lang="fr-CA" sz="2800" i="1" dirty="0">
                <a:latin typeface="Tahoma" panose="020B0604030504040204" pitchFamily="34" charset="0"/>
                <a:ea typeface="Tahoma" panose="020B0604030504040204" pitchFamily="34" charset="0"/>
                <a:cs typeface="Tahoma" panose="020B0604030504040204" pitchFamily="34" charset="0"/>
              </a:rPr>
              <a:t>Pronovost</a:t>
            </a:r>
            <a:r>
              <a:rPr lang="fr-CA" sz="2800" dirty="0">
                <a:latin typeface="Tahoma" panose="020B0604030504040204" pitchFamily="34" charset="0"/>
                <a:ea typeface="Tahoma" panose="020B0604030504040204" pitchFamily="34" charset="0"/>
                <a:cs typeface="Tahoma" panose="020B0604030504040204" pitchFamily="34" charset="0"/>
              </a:rPr>
              <a:t> :</a:t>
            </a:r>
          </a:p>
          <a:p>
            <a:endParaRPr lang="en-CA" sz="2800" dirty="0">
              <a:latin typeface="Tahoma" panose="020B0604030504040204" pitchFamily="34" charset="0"/>
              <a:ea typeface="Tahoma" panose="020B0604030504040204" pitchFamily="34" charset="0"/>
              <a:cs typeface="Tahoma" panose="020B0604030504040204" pitchFamily="34" charset="0"/>
            </a:endParaRPr>
          </a:p>
          <a:p>
            <a:pPr lvl="1"/>
            <a:r>
              <a:rPr lang="fr-CA" sz="2400" dirty="0">
                <a:latin typeface="Tahoma" panose="020B0604030504040204" pitchFamily="34" charset="0"/>
                <a:ea typeface="Tahoma" panose="020B0604030504040204" pitchFamily="34" charset="0"/>
                <a:cs typeface="Tahoma" panose="020B0604030504040204" pitchFamily="34" charset="0"/>
                <a:sym typeface="Rambla"/>
              </a:rPr>
              <a:t>Il est possible d’examiner les rapports des enquêteurs compétents afin de déterminer s’il y a eu manquement aux règles d’</a:t>
            </a:r>
            <a:r>
              <a:rPr lang="fr-CA" sz="2400" b="1" dirty="0">
                <a:latin typeface="Tahoma" panose="020B0604030504040204" pitchFamily="34" charset="0"/>
                <a:ea typeface="Tahoma" panose="020B0604030504040204" pitchFamily="34" charset="0"/>
                <a:cs typeface="Tahoma" panose="020B0604030504040204" pitchFamily="34" charset="0"/>
                <a:sym typeface="Rambla"/>
              </a:rPr>
              <a:t>équité procédurale </a:t>
            </a:r>
            <a:r>
              <a:rPr lang="fr-CA" sz="2400" dirty="0">
                <a:latin typeface="Tahoma" panose="020B0604030504040204" pitchFamily="34" charset="0"/>
                <a:ea typeface="Tahoma" panose="020B0604030504040204" pitchFamily="34" charset="0"/>
                <a:cs typeface="Tahoma" panose="020B0604030504040204" pitchFamily="34" charset="0"/>
                <a:sym typeface="Rambla"/>
              </a:rPr>
              <a:t>(p. ex., ne pas laisser le plaignant commenter le témoignage de l’intimé);</a:t>
            </a:r>
          </a:p>
          <a:p>
            <a:pPr lvl="1"/>
            <a:r>
              <a:rPr lang="fr-CA" sz="2400" dirty="0">
                <a:latin typeface="Tahoma" panose="020B0604030504040204" pitchFamily="34" charset="0"/>
                <a:ea typeface="Tahoma" panose="020B0604030504040204" pitchFamily="34" charset="0"/>
                <a:cs typeface="Tahoma" panose="020B0604030504040204" pitchFamily="34" charset="0"/>
                <a:sym typeface="Rambla"/>
              </a:rPr>
              <a:t>Ou si le rapport est </a:t>
            </a:r>
            <a:r>
              <a:rPr lang="fr-CA" sz="2400" b="1" dirty="0">
                <a:latin typeface="Tahoma" panose="020B0604030504040204" pitchFamily="34" charset="0"/>
                <a:ea typeface="Tahoma" panose="020B0604030504040204" pitchFamily="34" charset="0"/>
                <a:cs typeface="Tahoma" panose="020B0604030504040204" pitchFamily="34" charset="0"/>
                <a:sym typeface="Rambla"/>
              </a:rPr>
              <a:t>raisonnable</a:t>
            </a:r>
            <a:r>
              <a:rPr lang="fr-CA" sz="2400" dirty="0">
                <a:latin typeface="Tahoma" panose="020B0604030504040204" pitchFamily="34" charset="0"/>
                <a:ea typeface="Tahoma" panose="020B0604030504040204" pitchFamily="34" charset="0"/>
                <a:cs typeface="Tahoma" panose="020B0604030504040204" pitchFamily="34" charset="0"/>
                <a:sym typeface="Rambla"/>
              </a:rPr>
              <a:t> (p. ex., lorsque l’enquête n’était pas approfondie ou sérieuse ou si le rapport d’enquête est déficient)</a:t>
            </a:r>
          </a:p>
        </p:txBody>
      </p:sp>
      <p:sp>
        <p:nvSpPr>
          <p:cNvPr id="6" name="Shape 113"/>
          <p:cNvSpPr txBox="1">
            <a:spLocks/>
          </p:cNvSpPr>
          <p:nvPr/>
        </p:nvSpPr>
        <p:spPr>
          <a:xfrm>
            <a:off x="457200" y="1144449"/>
            <a:ext cx="7239000" cy="680670"/>
          </a:xfrm>
          <a:prstGeom prst="rect">
            <a:avLst/>
          </a:prstGeom>
          <a:noFill/>
          <a:ln>
            <a:noFill/>
          </a:ln>
        </p:spPr>
        <p:txBody>
          <a:bodyPr vert="horz" lIns="45700" tIns="0" rIns="45700" bIns="0" rtlCol="0" anchor="b"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buClr>
                <a:srgbClr val="FFFFFF"/>
              </a:buClr>
              <a:buSzPct val="25000"/>
              <a:buFont typeface="Tahoma"/>
              <a:buNone/>
            </a:pPr>
            <a:r>
              <a:rPr lang="fr-CA" sz="3600" b="1">
                <a:latin typeface="Tahoma"/>
                <a:ea typeface="Tahoma"/>
                <a:cs typeface="Tahoma"/>
                <a:sym typeface="Tahoma"/>
              </a:rPr>
              <a:t>RÉCENTES DÉCISIONS DIGNES DE MENTION</a:t>
            </a:r>
          </a:p>
        </p:txBody>
      </p:sp>
      <p:pic>
        <p:nvPicPr>
          <p:cNvPr id="7" name="Shape 115"/>
          <p:cNvPicPr preferRelativeResize="0"/>
          <p:nvPr/>
        </p:nvPicPr>
        <p:blipFill rotWithShape="1">
          <a:blip r:embed="rId3">
            <a:alphaModFix/>
          </a:blip>
          <a:srcRect/>
          <a:stretch/>
        </p:blipFill>
        <p:spPr>
          <a:xfrm>
            <a:off x="152400" y="152400"/>
            <a:ext cx="2581274" cy="514350"/>
          </a:xfrm>
          <a:prstGeom prst="rect">
            <a:avLst/>
          </a:prstGeom>
          <a:noFill/>
          <a:ln>
            <a:noFill/>
          </a:ln>
        </p:spPr>
      </p:pic>
    </p:spTree>
    <p:extLst>
      <p:ext uri="{BB962C8B-B14F-4D97-AF65-F5344CB8AC3E}">
        <p14:creationId xmlns:p14="http://schemas.microsoft.com/office/powerpoint/2010/main" val="3582901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15</a:t>
            </a:fld>
            <a:endParaRPr lang="en-GB"/>
          </a:p>
        </p:txBody>
      </p:sp>
      <p:sp>
        <p:nvSpPr>
          <p:cNvPr id="5" name="Content Placeholder 2"/>
          <p:cNvSpPr>
            <a:spLocks noGrp="1"/>
          </p:cNvSpPr>
          <p:nvPr>
            <p:ph idx="1"/>
          </p:nvPr>
        </p:nvSpPr>
        <p:spPr>
          <a:xfrm>
            <a:off x="457200" y="1600200"/>
            <a:ext cx="8229600" cy="4525963"/>
          </a:xfrm>
        </p:spPr>
        <p:txBody>
          <a:bodyPr>
            <a:normAutofit fontScale="92500" lnSpcReduction="10000"/>
          </a:bodyPr>
          <a:lstStyle/>
          <a:p>
            <a:pPr marL="400050" lvl="2" indent="0">
              <a:buNone/>
            </a:pPr>
            <a:endParaRPr lang="en-CA" sz="2000" dirty="0">
              <a:latin typeface="Tahoma" panose="020B0604030504040204" pitchFamily="34" charset="0"/>
              <a:ea typeface="Tahoma" panose="020B0604030504040204" pitchFamily="34" charset="0"/>
              <a:cs typeface="Tahoma" panose="020B0604030504040204" pitchFamily="34" charset="0"/>
            </a:endParaRPr>
          </a:p>
          <a:p>
            <a:pPr marL="400050" lvl="2" indent="0">
              <a:buNone/>
            </a:pPr>
            <a:r>
              <a:rPr lang="fr-CA" sz="2000">
                <a:latin typeface="Tahoma" panose="020B0604030504040204" pitchFamily="34" charset="0"/>
                <a:ea typeface="Tahoma" panose="020B0604030504040204" pitchFamily="34" charset="0"/>
                <a:cs typeface="Tahoma" panose="020B0604030504040204" pitchFamily="34" charset="0"/>
              </a:rPr>
              <a:t>« Par conséquent, la question de fond soulevée par l’appel consiste à déterminer si M. Stienke était « impartial et considéré comme tel par les parties » au sens de l’alinéa 20.9(1)</a:t>
            </a:r>
            <a:r>
              <a:rPr lang="fr-CA" sz="2000" i="1">
                <a:latin typeface="Tahoma" panose="020B0604030504040204" pitchFamily="34" charset="0"/>
                <a:ea typeface="Tahoma" panose="020B0604030504040204" pitchFamily="34" charset="0"/>
                <a:cs typeface="Tahoma" panose="020B0604030504040204" pitchFamily="34" charset="0"/>
              </a:rPr>
              <a:t>a</a:t>
            </a:r>
            <a:r>
              <a:rPr lang="fr-CA" sz="2000">
                <a:latin typeface="Tahoma" panose="020B0604030504040204" pitchFamily="34" charset="0"/>
                <a:ea typeface="Tahoma" panose="020B0604030504040204" pitchFamily="34" charset="0"/>
                <a:cs typeface="Tahoma" panose="020B0604030504040204" pitchFamily="34" charset="0"/>
              </a:rPr>
              <a:t>) du Règlement. L’employeur soutient que M. Stienke apparaît sur une liste de « personnes compétentes » convenue par l’employeur et le STTP (au Comité mixte national sur la santé et la sécurité), qu’il était impartial et que M. King et son représentant syndical n'ont jamais contesté l’impartialité de M. Stienke avant que le rapport ne soit déposé et que les recommandations soient mises en œuvre. Le STTP affirme le contraire, soulignant que M. Stienke n’était pas impartial et que des préoccupations avaient été soulevées à propos de son impartialité avant et pendant son enquête. »</a:t>
            </a:r>
          </a:p>
          <a:p>
            <a:pPr marL="0" lvl="1" indent="0">
              <a:buNone/>
            </a:pPr>
            <a:endParaRPr lang="en-CA" sz="2400" b="1" i="1" dirty="0">
              <a:latin typeface="Tahoma" panose="020B0604030504040204" pitchFamily="34" charset="0"/>
              <a:ea typeface="Tahoma" panose="020B0604030504040204" pitchFamily="34" charset="0"/>
              <a:cs typeface="Tahoma" panose="020B0604030504040204" pitchFamily="34" charset="0"/>
            </a:endParaRPr>
          </a:p>
          <a:p>
            <a:pPr marL="0" lvl="1" indent="0">
              <a:buNone/>
            </a:pPr>
            <a:r>
              <a:rPr lang="fr-CA" sz="2400" b="1" i="1">
                <a:latin typeface="Tahoma" panose="020B0604030504040204" pitchFamily="34" charset="0"/>
                <a:ea typeface="Tahoma" panose="020B0604030504040204" pitchFamily="34" charset="0"/>
                <a:cs typeface="Tahoma" panose="020B0604030504040204" pitchFamily="34" charset="0"/>
              </a:rPr>
              <a:t>Société canadienne des postes c. King</a:t>
            </a:r>
            <a:r>
              <a:rPr lang="fr-CA" sz="2400" b="1">
                <a:latin typeface="Tahoma" panose="020B0604030504040204" pitchFamily="34" charset="0"/>
                <a:ea typeface="Tahoma" panose="020B0604030504040204" pitchFamily="34" charset="0"/>
                <a:cs typeface="Tahoma" panose="020B0604030504040204" pitchFamily="34" charset="0"/>
              </a:rPr>
              <a:t>, 2017 LNTSSTC 16 </a:t>
            </a:r>
          </a:p>
          <a:p>
            <a:pPr marL="0" indent="0">
              <a:buNone/>
            </a:pPr>
            <a:endParaRPr lang="fr-CA" sz="2400" dirty="0">
              <a:latin typeface="Tahoma" panose="020B0604030504040204" pitchFamily="34" charset="0"/>
              <a:ea typeface="Tahoma" panose="020B0604030504040204" pitchFamily="34" charset="0"/>
              <a:cs typeface="Tahoma" panose="020B0604030504040204" pitchFamily="34" charset="0"/>
              <a:sym typeface="Rambla"/>
            </a:endParaRPr>
          </a:p>
        </p:txBody>
      </p:sp>
      <p:sp>
        <p:nvSpPr>
          <p:cNvPr id="6" name="Shape 113"/>
          <p:cNvSpPr txBox="1">
            <a:spLocks/>
          </p:cNvSpPr>
          <p:nvPr/>
        </p:nvSpPr>
        <p:spPr>
          <a:xfrm>
            <a:off x="457200" y="1052736"/>
            <a:ext cx="7239000" cy="680670"/>
          </a:xfrm>
          <a:prstGeom prst="rect">
            <a:avLst/>
          </a:prstGeom>
          <a:noFill/>
          <a:ln>
            <a:noFill/>
          </a:ln>
        </p:spPr>
        <p:txBody>
          <a:bodyPr vert="horz" lIns="45700" tIns="0" rIns="45700" bIns="0" rtlCol="0" anchor="b"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buClr>
                <a:srgbClr val="FFFFFF"/>
              </a:buClr>
              <a:buSzPct val="25000"/>
              <a:buFont typeface="Tahoma"/>
              <a:buNone/>
            </a:pPr>
            <a:r>
              <a:rPr lang="fr-CA" sz="3600" b="1" dirty="0">
                <a:latin typeface="Tahoma"/>
                <a:ea typeface="Tahoma"/>
                <a:cs typeface="Tahoma"/>
                <a:sym typeface="Tahoma"/>
              </a:rPr>
              <a:t>RÉCENTES DÉCISIONS DIGNES DE MENTION</a:t>
            </a:r>
          </a:p>
        </p:txBody>
      </p:sp>
      <p:pic>
        <p:nvPicPr>
          <p:cNvPr id="7" name="Shape 115"/>
          <p:cNvPicPr preferRelativeResize="0"/>
          <p:nvPr/>
        </p:nvPicPr>
        <p:blipFill rotWithShape="1">
          <a:blip r:embed="rId3">
            <a:alphaModFix/>
          </a:blip>
          <a:srcRect/>
          <a:stretch/>
        </p:blipFill>
        <p:spPr>
          <a:xfrm>
            <a:off x="152400" y="152400"/>
            <a:ext cx="2581274" cy="514350"/>
          </a:xfrm>
          <a:prstGeom prst="rect">
            <a:avLst/>
          </a:prstGeom>
          <a:noFill/>
          <a:ln>
            <a:noFill/>
          </a:ln>
        </p:spPr>
      </p:pic>
    </p:spTree>
    <p:extLst>
      <p:ext uri="{BB962C8B-B14F-4D97-AF65-F5344CB8AC3E}">
        <p14:creationId xmlns:p14="http://schemas.microsoft.com/office/powerpoint/2010/main" val="1946145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16</a:t>
            </a:fld>
            <a:endParaRPr lang="en-GB"/>
          </a:p>
        </p:txBody>
      </p:sp>
      <p:sp>
        <p:nvSpPr>
          <p:cNvPr id="5" name="Content Placeholder 2"/>
          <p:cNvSpPr>
            <a:spLocks noGrp="1"/>
          </p:cNvSpPr>
          <p:nvPr>
            <p:ph idx="1"/>
          </p:nvPr>
        </p:nvSpPr>
        <p:spPr>
          <a:xfrm>
            <a:off x="457200" y="1600200"/>
            <a:ext cx="8229600" cy="4525963"/>
          </a:xfrm>
        </p:spPr>
        <p:txBody>
          <a:bodyPr>
            <a:normAutofit/>
          </a:bodyPr>
          <a:lstStyle/>
          <a:p>
            <a:pPr marL="0" lvl="1" indent="0">
              <a:buNone/>
            </a:pPr>
            <a:endParaRPr lang="en-CA" sz="2400" b="1" i="1" dirty="0">
              <a:latin typeface="Tahoma" panose="020B0604030504040204" pitchFamily="34" charset="0"/>
              <a:ea typeface="Tahoma" panose="020B0604030504040204" pitchFamily="34" charset="0"/>
              <a:cs typeface="Tahoma" panose="020B0604030504040204" pitchFamily="34" charset="0"/>
            </a:endParaRPr>
          </a:p>
          <a:p>
            <a:pPr marL="0" lvl="1" indent="0">
              <a:buNone/>
            </a:pPr>
            <a:r>
              <a:rPr lang="fr-CA" sz="2300" b="1" i="1">
                <a:latin typeface="Tahoma" panose="020B0604030504040204" pitchFamily="34" charset="0"/>
                <a:ea typeface="Tahoma" panose="020B0604030504040204" pitchFamily="34" charset="0"/>
                <a:cs typeface="Tahoma" panose="020B0604030504040204" pitchFamily="34" charset="0"/>
              </a:rPr>
              <a:t>Ressources naturelles Canada c. IPFPC,</a:t>
            </a:r>
            <a:r>
              <a:rPr lang="fr-CA" sz="2300" b="1">
                <a:latin typeface="Tahoma" panose="020B0604030504040204" pitchFamily="34" charset="0"/>
                <a:ea typeface="Tahoma" panose="020B0604030504040204" pitchFamily="34" charset="0"/>
                <a:cs typeface="Tahoma" panose="020B0604030504040204" pitchFamily="34" charset="0"/>
              </a:rPr>
              <a:t> 2018 LNTSSTC 1</a:t>
            </a:r>
          </a:p>
          <a:p>
            <a:pPr marL="0" indent="0">
              <a:buNone/>
            </a:pPr>
            <a:endParaRPr lang="fr-CA" sz="1800" dirty="0">
              <a:latin typeface="Tahoma" panose="020B0604030504040204" pitchFamily="34" charset="0"/>
              <a:ea typeface="Tahoma" panose="020B0604030504040204" pitchFamily="34" charset="0"/>
              <a:cs typeface="Tahoma" panose="020B0604030504040204" pitchFamily="34" charset="0"/>
              <a:sym typeface="Rambla"/>
            </a:endParaRPr>
          </a:p>
          <a:p>
            <a:r>
              <a:rPr lang="fr-CA" sz="2400">
                <a:latin typeface="Tahoma" panose="020B0604030504040204" pitchFamily="34" charset="0"/>
                <a:ea typeface="Tahoma" panose="020B0604030504040204" pitchFamily="34" charset="0"/>
                <a:cs typeface="Tahoma" panose="020B0604030504040204" pitchFamily="34" charset="0"/>
                <a:sym typeface="Rambla"/>
              </a:rPr>
              <a:t>Le ministre peut faire enquête et donner des directives pour déterminer si une personne nommée correspond aux critères d’une « personne compétente ».</a:t>
            </a:r>
          </a:p>
          <a:p>
            <a:endParaRPr lang="en-CA" sz="2400" dirty="0">
              <a:latin typeface="Tahoma" panose="020B0604030504040204" pitchFamily="34" charset="0"/>
              <a:ea typeface="Tahoma" panose="020B0604030504040204" pitchFamily="34" charset="0"/>
              <a:cs typeface="Tahoma" panose="020B0604030504040204" pitchFamily="34" charset="0"/>
              <a:sym typeface="Rambla"/>
            </a:endParaRPr>
          </a:p>
          <a:p>
            <a:r>
              <a:rPr lang="fr-CA" sz="2400">
                <a:latin typeface="Tahoma" panose="020B0604030504040204" pitchFamily="34" charset="0"/>
                <a:ea typeface="Tahoma" panose="020B0604030504040204" pitchFamily="34" charset="0"/>
                <a:cs typeface="Tahoma" panose="020B0604030504040204" pitchFamily="34" charset="0"/>
                <a:sym typeface="Rambla"/>
              </a:rPr>
              <a:t>Le ministre peut entreprendre cette enquête même après le début de l’enquête, y compris l’évaluation des actions et du comportement pendant l’enquête.</a:t>
            </a:r>
          </a:p>
        </p:txBody>
      </p:sp>
      <p:sp>
        <p:nvSpPr>
          <p:cNvPr id="6" name="Shape 113"/>
          <p:cNvSpPr txBox="1">
            <a:spLocks/>
          </p:cNvSpPr>
          <p:nvPr/>
        </p:nvSpPr>
        <p:spPr>
          <a:xfrm>
            <a:off x="457200" y="1196752"/>
            <a:ext cx="7239000" cy="680670"/>
          </a:xfrm>
          <a:prstGeom prst="rect">
            <a:avLst/>
          </a:prstGeom>
          <a:noFill/>
          <a:ln>
            <a:noFill/>
          </a:ln>
        </p:spPr>
        <p:txBody>
          <a:bodyPr vert="horz" lIns="45700" tIns="0" rIns="45700" bIns="0" rtlCol="0" anchor="b"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buClr>
                <a:srgbClr val="FFFFFF"/>
              </a:buClr>
              <a:buSzPct val="25000"/>
              <a:buFont typeface="Tahoma"/>
              <a:buNone/>
            </a:pPr>
            <a:r>
              <a:rPr lang="fr-CA" sz="3600" b="1">
                <a:latin typeface="Tahoma"/>
                <a:ea typeface="Tahoma"/>
                <a:cs typeface="Tahoma"/>
                <a:sym typeface="Tahoma"/>
              </a:rPr>
              <a:t>RÉCENTES DÉCISIONS DIGNES DE MENTION</a:t>
            </a:r>
          </a:p>
        </p:txBody>
      </p:sp>
      <p:pic>
        <p:nvPicPr>
          <p:cNvPr id="7" name="Shape 115"/>
          <p:cNvPicPr preferRelativeResize="0"/>
          <p:nvPr/>
        </p:nvPicPr>
        <p:blipFill rotWithShape="1">
          <a:blip r:embed="rId3">
            <a:alphaModFix/>
          </a:blip>
          <a:srcRect/>
          <a:stretch/>
        </p:blipFill>
        <p:spPr>
          <a:xfrm>
            <a:off x="152400" y="152400"/>
            <a:ext cx="2581274" cy="514350"/>
          </a:xfrm>
          <a:prstGeom prst="rect">
            <a:avLst/>
          </a:prstGeom>
          <a:noFill/>
          <a:ln>
            <a:noFill/>
          </a:ln>
        </p:spPr>
      </p:pic>
    </p:spTree>
    <p:extLst>
      <p:ext uri="{BB962C8B-B14F-4D97-AF65-F5344CB8AC3E}">
        <p14:creationId xmlns:p14="http://schemas.microsoft.com/office/powerpoint/2010/main" val="4230507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800" b="1">
                <a:latin typeface="Tahoma"/>
                <a:ea typeface="Tahoma"/>
                <a:cs typeface="Tahoma"/>
                <a:sym typeface="Tahoma"/>
              </a:rPr>
              <a:t>QUESTIONS</a:t>
            </a: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ctr" rtl="0">
              <a:spcBef>
                <a:spcPts val="600"/>
              </a:spcBef>
              <a:buNone/>
            </a:pPr>
            <a:r>
              <a:rPr lang="fr-CA" sz="2350">
                <a:latin typeface="Tahoma" panose="020B0604030504040204" pitchFamily="34" charset="0"/>
                <a:ea typeface="Tahoma" panose="020B0604030504040204" pitchFamily="34" charset="0"/>
                <a:cs typeface="Tahoma" panose="020B0604030504040204" pitchFamily="34" charset="0"/>
                <a:sym typeface="Rambla"/>
              </a:rPr>
              <a:t>QUESTIONS DE L’AUDITOIRE</a:t>
            </a: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r>
              <a:rPr lang="fr-CA" sz="2350">
                <a:latin typeface="Tahoma" panose="020B0604030504040204" pitchFamily="34" charset="0"/>
                <a:ea typeface="Tahoma" panose="020B0604030504040204" pitchFamily="34" charset="0"/>
                <a:cs typeface="Tahoma" panose="020B0604030504040204" pitchFamily="34" charset="0"/>
                <a:sym typeface="Rambla"/>
              </a:rPr>
              <a:t>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17</a:t>
            </a:fld>
            <a:endParaRPr lang="en-GB"/>
          </a:p>
        </p:txBody>
      </p:sp>
    </p:spTree>
    <p:extLst>
      <p:ext uri="{BB962C8B-B14F-4D97-AF65-F5344CB8AC3E}">
        <p14:creationId xmlns:p14="http://schemas.microsoft.com/office/powerpoint/2010/main" val="3660613109"/>
      </p:ext>
    </p:extLst>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ctrTitle"/>
          </p:nvPr>
        </p:nvSpPr>
        <p:spPr>
          <a:xfrm>
            <a:off x="2987824" y="836712"/>
            <a:ext cx="5500467" cy="2868167"/>
          </a:xfrm>
          <a:prstGeom prst="rect">
            <a:avLst/>
          </a:prstGeom>
          <a:noFill/>
          <a:ln>
            <a:noFill/>
          </a:ln>
        </p:spPr>
        <p:txBody>
          <a:bodyPr lIns="45700" tIns="0" rIns="45700" bIns="0" anchor="b" anchorCtr="0">
            <a:noAutofit/>
          </a:bodyPr>
          <a:lstStyle/>
          <a:p>
            <a:pPr marL="0" marR="0" lvl="0" indent="0" algn="r" rtl="0">
              <a:spcBef>
                <a:spcPts val="0"/>
              </a:spcBef>
              <a:buClr>
                <a:schemeClr val="lt1"/>
              </a:buClr>
              <a:buSzPct val="25000"/>
              <a:buFont typeface="Tahoma"/>
              <a:buNone/>
            </a:pPr>
            <a:br>
              <a:rPr lang="fr-CA" sz="4200" b="1" i="0" u="none" strike="noStrike" cap="none" baseline="0">
                <a:latin typeface="Tahoma"/>
                <a:ea typeface="Tahoma"/>
                <a:cs typeface="Tahoma"/>
                <a:sym typeface="Tahoma"/>
              </a:rPr>
            </a:br>
            <a:r>
              <a:rPr lang="fr-CA" sz="4200" b="1" i="0" u="none" strike="noStrike" cap="none" baseline="0">
                <a:latin typeface="Tahoma"/>
                <a:ea typeface="Tahoma"/>
                <a:cs typeface="Tahoma"/>
                <a:sym typeface="Tahoma"/>
              </a:rPr>
              <a:t>MERCI!</a:t>
            </a:r>
          </a:p>
        </p:txBody>
      </p:sp>
      <p:pic>
        <p:nvPicPr>
          <p:cNvPr id="205" name="Shape 205"/>
          <p:cNvPicPr preferRelativeResize="0"/>
          <p:nvPr/>
        </p:nvPicPr>
        <p:blipFill rotWithShape="1">
          <a:blip r:embed="rId3">
            <a:alphaModFix/>
          </a:blip>
          <a:srcRect/>
          <a:stretch/>
        </p:blipFill>
        <p:spPr>
          <a:xfrm>
            <a:off x="76200" y="30480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18</a:t>
            </a:fld>
            <a:endParaRPr lang="en-GB"/>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457200" y="804114"/>
            <a:ext cx="7239000" cy="68067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600" b="1" i="0" u="none" strike="noStrike" cap="none" baseline="0">
                <a:latin typeface="Tahoma"/>
                <a:ea typeface="Tahoma"/>
                <a:cs typeface="Tahoma"/>
                <a:sym typeface="Tahoma"/>
              </a:rPr>
              <a:t>VUE D’ENSEMBLE</a:t>
            </a:r>
          </a:p>
        </p:txBody>
      </p:sp>
      <p:sp>
        <p:nvSpPr>
          <p:cNvPr id="114" name="Shape 114"/>
          <p:cNvSpPr txBox="1">
            <a:spLocks noGrp="1"/>
          </p:cNvSpPr>
          <p:nvPr>
            <p:ph idx="1"/>
          </p:nvPr>
        </p:nvSpPr>
        <p:spPr>
          <a:prstGeom prst="rect">
            <a:avLst/>
          </a:prstGeom>
          <a:noFill/>
          <a:ln>
            <a:noFill/>
          </a:ln>
        </p:spPr>
        <p:txBody>
          <a:bodyPr lIns="91425" tIns="45700" rIns="91425" bIns="45700" anchor="t" anchorCtr="0">
            <a:noAutofit/>
          </a:bodyPr>
          <a:lstStyle/>
          <a:p>
            <a:pPr marL="0" marR="0" lvl="0" indent="0" algn="l" rtl="0">
              <a:lnSpc>
                <a:spcPct val="90000"/>
              </a:lnSpc>
              <a:spcBef>
                <a:spcPts val="0"/>
              </a:spcBef>
              <a:buClr>
                <a:schemeClr val="dk1"/>
              </a:buClr>
              <a:buFont typeface="Noto Symbol"/>
              <a:buNone/>
            </a:pPr>
            <a:endParaRPr lang="en-CA" sz="2000" b="0" i="0" u="none" strike="noStrike" cap="none" baseline="0" dirty="0">
              <a:latin typeface="Tahoma"/>
              <a:ea typeface="Tahoma"/>
              <a:cs typeface="Tahoma"/>
              <a:sym typeface="Tahoma"/>
            </a:endParaRPr>
          </a:p>
          <a:p>
            <a:pPr>
              <a:lnSpc>
                <a:spcPct val="90000"/>
              </a:lnSpc>
              <a:spcBef>
                <a:spcPts val="0"/>
              </a:spcBef>
              <a:buClr>
                <a:schemeClr val="dk1"/>
              </a:buClr>
            </a:pPr>
            <a:r>
              <a:rPr lang="fr-CA" sz="2000" b="1">
                <a:latin typeface="Tahoma"/>
                <a:ea typeface="Tahoma"/>
                <a:cs typeface="Tahoma"/>
                <a:sym typeface="Tahoma"/>
              </a:rPr>
              <a:t>PROJET DE LOI C‑65 : </a:t>
            </a:r>
            <a:r>
              <a:rPr lang="fr-CA" sz="2000" i="1">
                <a:latin typeface="Tahoma"/>
                <a:ea typeface="Tahoma"/>
                <a:cs typeface="Tahoma"/>
                <a:sym typeface="Tahoma"/>
              </a:rPr>
              <a:t>Loi modifiant le Code canadien du travail (harcèlement et violence), la Loi sur les relations de travail au Parlement, et la Loi nº 1 d’exécution du budget de 2017</a:t>
            </a:r>
          </a:p>
          <a:p>
            <a:pPr>
              <a:lnSpc>
                <a:spcPct val="90000"/>
              </a:lnSpc>
              <a:spcBef>
                <a:spcPts val="0"/>
              </a:spcBef>
              <a:buClr>
                <a:schemeClr val="dk1"/>
              </a:buClr>
            </a:pPr>
            <a:endParaRPr lang="en-CA" sz="2000" i="1" u="none" strike="noStrike" cap="none" baseline="0" dirty="0">
              <a:latin typeface="Tahoma"/>
              <a:ea typeface="Tahoma"/>
              <a:cs typeface="Tahoma"/>
              <a:sym typeface="Tahoma"/>
            </a:endParaRPr>
          </a:p>
          <a:p>
            <a:pPr>
              <a:lnSpc>
                <a:spcPct val="90000"/>
              </a:lnSpc>
              <a:spcBef>
                <a:spcPts val="0"/>
              </a:spcBef>
              <a:buClr>
                <a:schemeClr val="dk1"/>
              </a:buClr>
            </a:pPr>
            <a:r>
              <a:rPr lang="fr-CA" sz="2000" b="1">
                <a:latin typeface="Tahoma"/>
                <a:ea typeface="Tahoma"/>
                <a:cs typeface="Tahoma"/>
                <a:sym typeface="Tahoma"/>
              </a:rPr>
              <a:t>DÉCISIONS RÉCENTES EN MATIÈRE DE VIOLENCE EN MILIEU DE TRAVAIL</a:t>
            </a:r>
          </a:p>
          <a:p>
            <a:pPr marL="0" indent="0">
              <a:lnSpc>
                <a:spcPct val="90000"/>
              </a:lnSpc>
              <a:spcBef>
                <a:spcPts val="0"/>
              </a:spcBef>
              <a:buClr>
                <a:schemeClr val="dk1"/>
              </a:buClr>
              <a:buNone/>
            </a:pPr>
            <a:endParaRPr lang="en-CA" sz="2000" dirty="0">
              <a:latin typeface="Tahoma"/>
              <a:ea typeface="Tahoma"/>
              <a:cs typeface="Tahoma"/>
              <a:sym typeface="Tahoma"/>
            </a:endParaRPr>
          </a:p>
          <a:p>
            <a:pPr lvl="1">
              <a:lnSpc>
                <a:spcPct val="90000"/>
              </a:lnSpc>
              <a:spcBef>
                <a:spcPts val="0"/>
              </a:spcBef>
              <a:buClr>
                <a:schemeClr val="dk1"/>
              </a:buClr>
            </a:pPr>
            <a:r>
              <a:rPr lang="fr-CA" sz="1800" i="1" u="none" strike="noStrike" cap="none" baseline="0">
                <a:latin typeface="Tahoma"/>
                <a:ea typeface="Tahoma"/>
                <a:cs typeface="Tahoma"/>
                <a:sym typeface="Tahoma"/>
              </a:rPr>
              <a:t>Canada (Procureur général) c. Alliance de la fonction publique du Canada</a:t>
            </a:r>
            <a:r>
              <a:rPr lang="fr-CA" sz="1800">
                <a:latin typeface="Tahoma"/>
                <a:ea typeface="Tahoma"/>
                <a:cs typeface="Tahoma"/>
                <a:sym typeface="Tahoma"/>
              </a:rPr>
              <a:t>, </a:t>
            </a:r>
            <a:r>
              <a:rPr lang="fr-CA" sz="1800">
                <a:latin typeface="Tahoma" panose="020B0604030504040204" pitchFamily="34" charset="0"/>
                <a:ea typeface="Tahoma" panose="020B0604030504040204" pitchFamily="34" charset="0"/>
                <a:cs typeface="Tahoma" panose="020B0604030504040204" pitchFamily="34" charset="0"/>
                <a:sym typeface="Rambla"/>
              </a:rPr>
              <a:t>2016 RCF 33</a:t>
            </a:r>
            <a:r>
              <a:rPr lang="fr-CA" sz="1800">
                <a:latin typeface="Tahoma"/>
                <a:ea typeface="Tahoma"/>
                <a:cs typeface="Tahoma"/>
                <a:sym typeface="Tahoma"/>
              </a:rPr>
              <a:t>; </a:t>
            </a:r>
            <a:r>
              <a:rPr lang="fr-CA" sz="1800" i="1">
                <a:latin typeface="Tahoma"/>
                <a:ea typeface="Tahoma"/>
                <a:cs typeface="Tahoma"/>
                <a:sym typeface="Tahoma"/>
              </a:rPr>
              <a:t>Seaspan Marine c. International Longshore and Warehouse Union</a:t>
            </a:r>
            <a:r>
              <a:rPr lang="fr-CA" sz="1800">
                <a:latin typeface="Tahoma"/>
                <a:ea typeface="Tahoma"/>
                <a:cs typeface="Tahoma"/>
                <a:sym typeface="Tahoma"/>
              </a:rPr>
              <a:t>, 2017 LNTSSTC 10 </a:t>
            </a:r>
          </a:p>
          <a:p>
            <a:pPr lvl="1">
              <a:lnSpc>
                <a:spcPct val="90000"/>
              </a:lnSpc>
              <a:spcBef>
                <a:spcPts val="0"/>
              </a:spcBef>
              <a:buClr>
                <a:schemeClr val="dk1"/>
              </a:buClr>
            </a:pPr>
            <a:endParaRPr lang="en-CA" sz="1800" i="1" dirty="0">
              <a:latin typeface="Tahoma"/>
              <a:ea typeface="Tahoma"/>
              <a:cs typeface="Tahoma"/>
              <a:sym typeface="Tahoma"/>
            </a:endParaRPr>
          </a:p>
          <a:p>
            <a:pPr lvl="1">
              <a:lnSpc>
                <a:spcPct val="90000"/>
              </a:lnSpc>
              <a:spcBef>
                <a:spcPts val="0"/>
              </a:spcBef>
              <a:buClr>
                <a:schemeClr val="dk1"/>
              </a:buClr>
            </a:pPr>
            <a:r>
              <a:rPr lang="fr-CA" sz="1800" i="1">
                <a:latin typeface="Tahoma"/>
                <a:ea typeface="Tahoma"/>
                <a:cs typeface="Tahoma"/>
                <a:sym typeface="Tahoma"/>
              </a:rPr>
              <a:t>Pronovost c. Canada (Agence du revenu)</a:t>
            </a:r>
            <a:r>
              <a:rPr lang="fr-CA" sz="1800">
                <a:latin typeface="Tahoma"/>
                <a:ea typeface="Tahoma"/>
                <a:cs typeface="Tahoma"/>
                <a:sym typeface="Tahoma"/>
              </a:rPr>
              <a:t>, 2017 CF 1077</a:t>
            </a:r>
          </a:p>
          <a:p>
            <a:pPr lvl="1">
              <a:lnSpc>
                <a:spcPct val="90000"/>
              </a:lnSpc>
              <a:spcBef>
                <a:spcPts val="0"/>
              </a:spcBef>
              <a:buClr>
                <a:schemeClr val="dk1"/>
              </a:buClr>
            </a:pPr>
            <a:endParaRPr lang="en-CA" sz="1800" i="1" dirty="0">
              <a:latin typeface="Tahoma"/>
              <a:ea typeface="Tahoma"/>
              <a:cs typeface="Tahoma"/>
              <a:sym typeface="Tahoma"/>
            </a:endParaRPr>
          </a:p>
          <a:p>
            <a:pPr lvl="1">
              <a:lnSpc>
                <a:spcPct val="90000"/>
              </a:lnSpc>
              <a:spcBef>
                <a:spcPts val="0"/>
              </a:spcBef>
              <a:buClr>
                <a:schemeClr val="dk1"/>
              </a:buClr>
            </a:pPr>
            <a:r>
              <a:rPr lang="fr-CA" sz="1800" i="1">
                <a:latin typeface="Tahoma" panose="020B0604030504040204" pitchFamily="34" charset="0"/>
                <a:ea typeface="Tahoma" panose="020B0604030504040204" pitchFamily="34" charset="0"/>
                <a:cs typeface="Tahoma" panose="020B0604030504040204" pitchFamily="34" charset="0"/>
              </a:rPr>
              <a:t>Société canadienne des postes c. King</a:t>
            </a:r>
            <a:r>
              <a:rPr lang="fr-CA" sz="1800">
                <a:latin typeface="Tahoma" panose="020B0604030504040204" pitchFamily="34" charset="0"/>
                <a:ea typeface="Tahoma" panose="020B0604030504040204" pitchFamily="34" charset="0"/>
                <a:cs typeface="Tahoma" panose="020B0604030504040204" pitchFamily="34" charset="0"/>
              </a:rPr>
              <a:t>, 2017 LNTSSTC 16</a:t>
            </a:r>
          </a:p>
          <a:p>
            <a:pPr marL="457200" lvl="1" indent="0">
              <a:lnSpc>
                <a:spcPct val="90000"/>
              </a:lnSpc>
              <a:spcBef>
                <a:spcPts val="0"/>
              </a:spcBef>
              <a:buClr>
                <a:schemeClr val="dk1"/>
              </a:buClr>
              <a:buNone/>
            </a:pPr>
            <a:endParaRPr lang="en-CA" sz="1800" dirty="0">
              <a:latin typeface="Tahoma" panose="020B0604030504040204" pitchFamily="34" charset="0"/>
              <a:ea typeface="Tahoma" panose="020B0604030504040204" pitchFamily="34" charset="0"/>
              <a:cs typeface="Tahoma" panose="020B0604030504040204" pitchFamily="34" charset="0"/>
            </a:endParaRPr>
          </a:p>
          <a:p>
            <a:pPr lvl="1">
              <a:lnSpc>
                <a:spcPct val="90000"/>
              </a:lnSpc>
              <a:spcBef>
                <a:spcPts val="0"/>
              </a:spcBef>
              <a:buClr>
                <a:schemeClr val="dk1"/>
              </a:buClr>
            </a:pPr>
            <a:r>
              <a:rPr lang="fr-CA" sz="1800" i="1">
                <a:latin typeface="Tahoma" panose="020B0604030504040204" pitchFamily="34" charset="0"/>
                <a:ea typeface="Tahoma" panose="020B0604030504040204" pitchFamily="34" charset="0"/>
                <a:cs typeface="Tahoma" panose="020B0604030504040204" pitchFamily="34" charset="0"/>
              </a:rPr>
              <a:t>Ressources naturelles Canada c. Institut professionnel de la fonction publique du Canada</a:t>
            </a:r>
            <a:r>
              <a:rPr lang="fr-CA" sz="1800">
                <a:latin typeface="Tahoma" panose="020B0604030504040204" pitchFamily="34" charset="0"/>
                <a:ea typeface="Tahoma" panose="020B0604030504040204" pitchFamily="34" charset="0"/>
                <a:cs typeface="Tahoma" panose="020B0604030504040204" pitchFamily="34" charset="0"/>
              </a:rPr>
              <a:t>, 2018 LNTSSTC 1 </a:t>
            </a:r>
          </a:p>
        </p:txBody>
      </p:sp>
      <p:pic>
        <p:nvPicPr>
          <p:cNvPr id="115" name="Shape 115"/>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2</a:t>
            </a:fld>
            <a:endParaRPr lang="en-GB"/>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611560" y="548680"/>
            <a:ext cx="8229600" cy="114300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800" b="1" dirty="0">
                <a:latin typeface="Tahoma"/>
                <a:ea typeface="Tahoma"/>
                <a:cs typeface="Tahoma"/>
                <a:sym typeface="Tahoma"/>
              </a:rPr>
              <a:t>PROJET DE LOI C‑65 : </a:t>
            </a:r>
            <a:r>
              <a:rPr lang="fr-CA" sz="3800" b="1" i="1" dirty="0">
                <a:latin typeface="Tahoma"/>
                <a:ea typeface="Tahoma"/>
                <a:cs typeface="Tahoma"/>
                <a:sym typeface="Tahoma"/>
              </a:rPr>
              <a:t>Code canadien du travail</a:t>
            </a:r>
          </a:p>
        </p:txBody>
      </p:sp>
      <p:sp>
        <p:nvSpPr>
          <p:cNvPr id="170" name="Shape 170"/>
          <p:cNvSpPr txBox="1">
            <a:spLocks noGrp="1"/>
          </p:cNvSpPr>
          <p:nvPr>
            <p:ph idx="1"/>
          </p:nvPr>
        </p:nvSpPr>
        <p:spPr>
          <a:xfrm>
            <a:off x="457200" y="1600200"/>
            <a:ext cx="8579296" cy="4525963"/>
          </a:xfrm>
          <a:prstGeom prst="rect">
            <a:avLst/>
          </a:prstGeom>
          <a:noFill/>
          <a:ln>
            <a:noFill/>
          </a:ln>
        </p:spPr>
        <p:txBody>
          <a:bodyPr lIns="91425" tIns="45700" rIns="91425" bIns="45700" anchor="t" anchorCtr="0">
            <a:noAutofit/>
          </a:bodyPr>
          <a:lstStyle/>
          <a:p>
            <a:pPr marL="457200" lvl="1" indent="0">
              <a:spcBef>
                <a:spcPts val="600"/>
              </a:spcBef>
              <a:buNone/>
            </a:pPr>
            <a:r>
              <a:rPr lang="fr-CA" sz="2400" dirty="0">
                <a:latin typeface="Tahoma" panose="020B0604030504040204" pitchFamily="34" charset="0"/>
                <a:ea typeface="Tahoma" panose="020B0604030504040204" pitchFamily="34" charset="0"/>
                <a:cs typeface="Tahoma" panose="020B0604030504040204" pitchFamily="34" charset="0"/>
                <a:sym typeface="Rambla"/>
              </a:rPr>
              <a:t>1) Une nouvelle définition de « harcèlement et violence »</a:t>
            </a:r>
          </a:p>
          <a:p>
            <a:pPr lvl="1">
              <a:spcBef>
                <a:spcPts val="600"/>
              </a:spcBef>
            </a:pPr>
            <a:endParaRPr lang="en-CA" sz="1950" dirty="0">
              <a:latin typeface="Tahoma" panose="020B0604030504040204" pitchFamily="34" charset="0"/>
              <a:ea typeface="Tahoma" panose="020B0604030504040204" pitchFamily="34" charset="0"/>
              <a:cs typeface="Tahoma" panose="020B0604030504040204" pitchFamily="34" charset="0"/>
              <a:sym typeface="Rambla"/>
            </a:endParaRPr>
          </a:p>
          <a:p>
            <a:pPr marL="457200" lvl="1" indent="0">
              <a:spcBef>
                <a:spcPts val="600"/>
              </a:spcBef>
              <a:buNone/>
            </a:pPr>
            <a:r>
              <a:rPr lang="fr-CA" sz="1950" b="1" dirty="0">
                <a:latin typeface="Tahoma" panose="020B0604030504040204" pitchFamily="34" charset="0"/>
                <a:ea typeface="Tahoma" panose="020B0604030504040204" pitchFamily="34" charset="0"/>
                <a:cs typeface="Tahoma" panose="020B0604030504040204" pitchFamily="34" charset="0"/>
                <a:sym typeface="Rambla"/>
              </a:rPr>
              <a:t>Définition actuelle (article 20.2 du </a:t>
            </a:r>
            <a:r>
              <a:rPr lang="fr-CA" sz="1950" b="1" i="1" dirty="0">
                <a:latin typeface="Tahoma" panose="020B0604030504040204" pitchFamily="34" charset="0"/>
                <a:ea typeface="Tahoma" panose="020B0604030504040204" pitchFamily="34" charset="0"/>
                <a:cs typeface="Tahoma" panose="020B0604030504040204" pitchFamily="34" charset="0"/>
                <a:sym typeface="Rambla"/>
              </a:rPr>
              <a:t>Règlement canadien sur la santé et la sécurité au travail</a:t>
            </a:r>
            <a:r>
              <a:rPr lang="fr-CA" sz="1950" b="1" dirty="0">
                <a:latin typeface="Tahoma" panose="020B0604030504040204" pitchFamily="34" charset="0"/>
                <a:ea typeface="Tahoma" panose="020B0604030504040204" pitchFamily="34" charset="0"/>
                <a:cs typeface="Tahoma" panose="020B0604030504040204" pitchFamily="34" charset="0"/>
                <a:sym typeface="Rambla"/>
              </a:rPr>
              <a:t>) :</a:t>
            </a:r>
          </a:p>
          <a:p>
            <a:pPr marL="857250" lvl="2" indent="0">
              <a:spcBef>
                <a:spcPts val="600"/>
              </a:spcBef>
              <a:buNone/>
            </a:pPr>
            <a:endParaRPr lang="en-CA" sz="1550" dirty="0">
              <a:latin typeface="Tahoma" panose="020B0604030504040204" pitchFamily="34" charset="0"/>
              <a:ea typeface="Tahoma" panose="020B0604030504040204" pitchFamily="34" charset="0"/>
              <a:cs typeface="Tahoma" panose="020B0604030504040204" pitchFamily="34" charset="0"/>
              <a:sym typeface="Rambla"/>
            </a:endParaRPr>
          </a:p>
          <a:p>
            <a:pPr marL="857250" lvl="2" indent="0">
              <a:spcBef>
                <a:spcPts val="600"/>
              </a:spcBef>
              <a:buNone/>
            </a:pPr>
            <a:r>
              <a:rPr lang="fr-CA" sz="1550" dirty="0">
                <a:latin typeface="Tahoma" panose="020B0604030504040204" pitchFamily="34" charset="0"/>
                <a:ea typeface="Tahoma" panose="020B0604030504040204" pitchFamily="34" charset="0"/>
                <a:cs typeface="Tahoma" panose="020B0604030504040204" pitchFamily="34" charset="0"/>
                <a:sym typeface="Rambla"/>
              </a:rPr>
              <a:t>« [...] constitue de la violence dans le lieu de travail tout agissement, comportement, menace ou geste d’une personne à l’égard d’un employé à son lieu de travail et qui pourrait vraisemblablement lui causer un dommage, un préjudice ou une maladie. »</a:t>
            </a:r>
          </a:p>
          <a:p>
            <a:pPr marL="0" marR="0" lvl="0" indent="0" algn="l" rtl="0">
              <a:spcBef>
                <a:spcPts val="600"/>
              </a:spcBef>
              <a:buNone/>
            </a:pPr>
            <a:endParaRPr lang="fr-CA" sz="160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spcBef>
                <a:spcPts val="600"/>
              </a:spcBef>
              <a:buNone/>
            </a:pPr>
            <a:r>
              <a:rPr lang="fr-CA" sz="1950" b="1" dirty="0">
                <a:latin typeface="Tahoma" panose="020B0604030504040204" pitchFamily="34" charset="0"/>
                <a:ea typeface="Tahoma" panose="020B0604030504040204" pitchFamily="34" charset="0"/>
                <a:cs typeface="Tahoma" panose="020B0604030504040204" pitchFamily="34" charset="0"/>
                <a:sym typeface="Rambla"/>
              </a:rPr>
              <a:t>Nouvelle définition (projet de loi C-65) :</a:t>
            </a:r>
          </a:p>
          <a:p>
            <a:pPr marL="400050" lvl="1" indent="0">
              <a:spcBef>
                <a:spcPts val="600"/>
              </a:spcBef>
              <a:buNone/>
            </a:pPr>
            <a:endParaRPr lang="fr-CA" sz="1400" b="1" dirty="0">
              <a:latin typeface="Tahoma" panose="020B0604030504040204" pitchFamily="34" charset="0"/>
              <a:ea typeface="Tahoma" panose="020B0604030504040204" pitchFamily="34" charset="0"/>
              <a:cs typeface="Tahoma" panose="020B0604030504040204" pitchFamily="34" charset="0"/>
              <a:sym typeface="Rambla"/>
            </a:endParaRPr>
          </a:p>
          <a:p>
            <a:pPr marL="800100" lvl="2" indent="0">
              <a:spcBef>
                <a:spcPts val="600"/>
              </a:spcBef>
              <a:buNone/>
            </a:pPr>
            <a:r>
              <a:rPr lang="fr-CA" sz="1550" b="1" i="1" dirty="0">
                <a:latin typeface="Tahoma" panose="020B0604030504040204" pitchFamily="34" charset="0"/>
                <a:ea typeface="Tahoma" panose="020B0604030504040204" pitchFamily="34" charset="0"/>
                <a:cs typeface="Tahoma" panose="020B0604030504040204" pitchFamily="34" charset="0"/>
                <a:sym typeface="Rambla"/>
              </a:rPr>
              <a:t>Harcèlement sexuel</a:t>
            </a:r>
            <a:r>
              <a:rPr lang="fr-CA" sz="1550" dirty="0">
                <a:latin typeface="Tahoma" panose="020B0604030504040204" pitchFamily="34" charset="0"/>
                <a:ea typeface="Tahoma" panose="020B0604030504040204" pitchFamily="34" charset="0"/>
                <a:cs typeface="Tahoma" panose="020B0604030504040204" pitchFamily="34" charset="0"/>
                <a:sym typeface="Rambla"/>
              </a:rPr>
              <a:t> – Tout acte, comportement ou propos, notamment de nature sexuelle, qui pourrait vraisemblablement offenser ou humilier un employé ou lui causer toute autre blessure ou maladie, physique ou psychologique, y compris tout acte, comportement ou propos réglementaire.</a:t>
            </a:r>
          </a:p>
          <a:p>
            <a:pPr marL="0" marR="0" lvl="0" indent="0" algn="l" rtl="0">
              <a:spcBef>
                <a:spcPts val="600"/>
              </a:spcBef>
              <a:buNone/>
            </a:pPr>
            <a:r>
              <a:rPr lang="fr-CA" sz="2350" dirty="0">
                <a:latin typeface="Tahoma" panose="020B0604030504040204" pitchFamily="34" charset="0"/>
                <a:ea typeface="Tahoma" panose="020B0604030504040204" pitchFamily="34" charset="0"/>
                <a:cs typeface="Tahoma" panose="020B0604030504040204" pitchFamily="34" charset="0"/>
                <a:sym typeface="Rambla"/>
              </a:rPr>
              <a:t>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36610" y="91736"/>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3</a:t>
            </a:fld>
            <a:endParaRPr lang="en-GB"/>
          </a:p>
        </p:txBody>
      </p:sp>
    </p:spTree>
    <p:extLst>
      <p:ext uri="{BB962C8B-B14F-4D97-AF65-F5344CB8AC3E}">
        <p14:creationId xmlns:p14="http://schemas.microsoft.com/office/powerpoint/2010/main" val="4212184416"/>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539552" y="535301"/>
            <a:ext cx="8229600" cy="114300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800" b="1" dirty="0">
                <a:latin typeface="Tahoma"/>
                <a:ea typeface="Tahoma"/>
                <a:cs typeface="Tahoma"/>
                <a:sym typeface="Tahoma"/>
              </a:rPr>
              <a:t>PROJET DE LOI C‑65 : </a:t>
            </a:r>
            <a:r>
              <a:rPr lang="fr-CA" sz="3800" b="1" i="1" dirty="0">
                <a:latin typeface="Tahoma"/>
                <a:ea typeface="Tahoma"/>
                <a:cs typeface="Tahoma"/>
                <a:sym typeface="Tahoma"/>
              </a:rPr>
              <a:t>Code canadien du travail</a:t>
            </a:r>
          </a:p>
        </p:txBody>
      </p:sp>
      <p:sp>
        <p:nvSpPr>
          <p:cNvPr id="170" name="Shape 170"/>
          <p:cNvSpPr txBox="1">
            <a:spLocks noGrp="1"/>
          </p:cNvSpPr>
          <p:nvPr>
            <p:ph idx="1"/>
          </p:nvPr>
        </p:nvSpPr>
        <p:spPr>
          <a:xfrm>
            <a:off x="457200" y="1600200"/>
            <a:ext cx="8579296" cy="4525963"/>
          </a:xfrm>
          <a:prstGeom prst="rect">
            <a:avLst/>
          </a:prstGeom>
          <a:noFill/>
          <a:ln>
            <a:noFill/>
          </a:ln>
        </p:spPr>
        <p:txBody>
          <a:bodyPr lIns="91425" tIns="45700" rIns="91425" bIns="45700" anchor="t" anchorCtr="0">
            <a:noAutofit/>
          </a:bodyPr>
          <a:lstStyle/>
          <a:p>
            <a:pPr marL="457200" lvl="1" indent="0">
              <a:spcBef>
                <a:spcPts val="600"/>
              </a:spcBef>
              <a:buNone/>
            </a:pPr>
            <a:r>
              <a:rPr lang="fr-CA" sz="2400" dirty="0">
                <a:latin typeface="Tahoma" panose="020B0604030504040204" pitchFamily="34" charset="0"/>
                <a:ea typeface="Tahoma" panose="020B0604030504040204" pitchFamily="34" charset="0"/>
                <a:cs typeface="Tahoma" panose="020B0604030504040204" pitchFamily="34" charset="0"/>
                <a:sym typeface="Rambla"/>
              </a:rPr>
              <a:t>2) Nouvelles obligations des employeurs en matière de collecte de renseignements et de production de rapports</a:t>
            </a:r>
          </a:p>
          <a:p>
            <a:pPr lvl="1">
              <a:spcBef>
                <a:spcPts val="600"/>
              </a:spcBef>
            </a:pPr>
            <a:endParaRPr lang="en-CA" sz="195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buNone/>
            </a:pPr>
            <a:r>
              <a:rPr lang="fr-CA" sz="2000" b="1" dirty="0">
                <a:latin typeface="Tahoma" panose="020B0604030504040204" pitchFamily="34" charset="0"/>
                <a:ea typeface="Tahoma" panose="020B0604030504040204" pitchFamily="34" charset="0"/>
                <a:cs typeface="Tahoma" panose="020B0604030504040204" pitchFamily="34" charset="0"/>
              </a:rPr>
              <a:t>125(1)</a:t>
            </a:r>
            <a:r>
              <a:rPr lang="fr-CA" sz="2000" b="1" i="1" dirty="0">
                <a:latin typeface="Tahoma" panose="020B0604030504040204" pitchFamily="34" charset="0"/>
                <a:ea typeface="Tahoma" panose="020B0604030504040204" pitchFamily="34" charset="0"/>
                <a:cs typeface="Tahoma" panose="020B0604030504040204" pitchFamily="34" charset="0"/>
              </a:rPr>
              <a:t>c</a:t>
            </a:r>
            <a:r>
              <a:rPr lang="fr-CA" sz="2000" b="1" dirty="0">
                <a:latin typeface="Tahoma" panose="020B0604030504040204" pitchFamily="34" charset="0"/>
                <a:ea typeface="Tahoma" panose="020B0604030504040204" pitchFamily="34" charset="0"/>
                <a:cs typeface="Tahoma" panose="020B0604030504040204" pitchFamily="34" charset="0"/>
              </a:rPr>
              <a:t>) </a:t>
            </a:r>
            <a:r>
              <a:rPr lang="fr-CA" sz="2000" dirty="0">
                <a:latin typeface="Tahoma" panose="020B0604030504040204" pitchFamily="34" charset="0"/>
                <a:ea typeface="Tahoma" panose="020B0604030504040204" pitchFamily="34" charset="0"/>
                <a:cs typeface="Tahoma" panose="020B0604030504040204" pitchFamily="34" charset="0"/>
              </a:rPr>
              <a:t>conformément aux règlements et sauf dans les cas prévus par règlement, d’enquêter sur tous les accidents, </a:t>
            </a:r>
            <a:r>
              <a:rPr lang="fr-CA" sz="2000" u="sng" dirty="0">
                <a:latin typeface="Tahoma" panose="020B0604030504040204" pitchFamily="34" charset="0"/>
                <a:ea typeface="Tahoma" panose="020B0604030504040204" pitchFamily="34" charset="0"/>
                <a:cs typeface="Tahoma" panose="020B0604030504040204" pitchFamily="34" charset="0"/>
              </a:rPr>
              <a:t>tous les incidents de harcèlement ou de violence</a:t>
            </a:r>
            <a:r>
              <a:rPr lang="fr-CA" sz="2000" dirty="0">
                <a:latin typeface="Tahoma" panose="020B0604030504040204" pitchFamily="34" charset="0"/>
                <a:ea typeface="Tahoma" panose="020B0604030504040204" pitchFamily="34" charset="0"/>
                <a:cs typeface="Tahoma" panose="020B0604030504040204" pitchFamily="34" charset="0"/>
              </a:rPr>
              <a:t>, toutes les maladies professionnelles ainsi que toutes les autres situations comportant des risques </a:t>
            </a:r>
            <a:r>
              <a:rPr lang="fr-CA" sz="2000" u="sng" dirty="0">
                <a:latin typeface="Tahoma" panose="020B0604030504040204" pitchFamily="34" charset="0"/>
                <a:ea typeface="Tahoma" panose="020B0604030504040204" pitchFamily="34" charset="0"/>
                <a:cs typeface="Tahoma" panose="020B0604030504040204" pitchFamily="34" charset="0"/>
              </a:rPr>
              <a:t>dont il a connaissance</a:t>
            </a:r>
            <a:r>
              <a:rPr lang="fr-CA" sz="2000" dirty="0">
                <a:latin typeface="Tahoma" panose="020B0604030504040204" pitchFamily="34" charset="0"/>
                <a:ea typeface="Tahoma" panose="020B0604030504040204" pitchFamily="34" charset="0"/>
                <a:cs typeface="Tahoma" panose="020B0604030504040204" pitchFamily="34" charset="0"/>
              </a:rPr>
              <a:t>, de les enregistrer et de les signaler;</a:t>
            </a:r>
          </a:p>
          <a:p>
            <a:pPr marL="400050" lvl="1" indent="0">
              <a:buNone/>
            </a:pPr>
            <a:endParaRPr lang="en-CA" sz="2000" dirty="0">
              <a:latin typeface="Tahoma" panose="020B0604030504040204" pitchFamily="34" charset="0"/>
              <a:ea typeface="Tahoma" panose="020B0604030504040204" pitchFamily="34" charset="0"/>
              <a:cs typeface="Tahoma" panose="020B0604030504040204" pitchFamily="34" charset="0"/>
            </a:endParaRPr>
          </a:p>
          <a:p>
            <a:pPr marL="400050" lvl="1" indent="0">
              <a:spcBef>
                <a:spcPts val="600"/>
              </a:spcBef>
              <a:buNone/>
            </a:pPr>
            <a:r>
              <a:rPr lang="fr-CA" sz="1950" b="1" dirty="0">
                <a:latin typeface="Tahoma" panose="020B0604030504040204" pitchFamily="34" charset="0"/>
                <a:ea typeface="Tahoma" panose="020B0604030504040204" pitchFamily="34" charset="0"/>
                <a:cs typeface="Tahoma" panose="020B0604030504040204" pitchFamily="34" charset="0"/>
                <a:sym typeface="Rambla"/>
              </a:rPr>
              <a:t>139.‍1</a:t>
            </a:r>
            <a:r>
              <a:rPr lang="fr-CA" sz="1950" dirty="0">
                <a:latin typeface="Tahoma" panose="020B0604030504040204" pitchFamily="34" charset="0"/>
                <a:ea typeface="Tahoma" panose="020B0604030504040204" pitchFamily="34" charset="0"/>
                <a:cs typeface="Tahoma" panose="020B0604030504040204" pitchFamily="34" charset="0"/>
                <a:sym typeface="Rambla"/>
              </a:rPr>
              <a:t> Le ministre prépare et publie un rapport annuel qui contient des données statistiques relatives au harcèlement et à la violence dans les lieux de travail auxquels la présente partie s’applique. Le rapport ne contient aucun renseignement susceptible de révéler l’identité d’une personne concernée par un incident de harcèlement et de violence.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20951"/>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4</a:t>
            </a:fld>
            <a:endParaRPr lang="en-GB"/>
          </a:p>
        </p:txBody>
      </p:sp>
    </p:spTree>
    <p:extLst>
      <p:ext uri="{BB962C8B-B14F-4D97-AF65-F5344CB8AC3E}">
        <p14:creationId xmlns:p14="http://schemas.microsoft.com/office/powerpoint/2010/main" val="480322056"/>
      </p:ext>
    </p:extLst>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467544" y="476672"/>
            <a:ext cx="8229600" cy="114300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800" b="1" dirty="0">
                <a:latin typeface="Tahoma"/>
                <a:ea typeface="Tahoma"/>
                <a:cs typeface="Tahoma"/>
                <a:sym typeface="Tahoma"/>
              </a:rPr>
              <a:t>PROJET DE LOI C‑65 : </a:t>
            </a:r>
            <a:r>
              <a:rPr lang="fr-CA" sz="3800" b="1" i="1" dirty="0">
                <a:latin typeface="Tahoma"/>
                <a:ea typeface="Tahoma"/>
                <a:cs typeface="Tahoma"/>
                <a:sym typeface="Tahoma"/>
              </a:rPr>
              <a:t>Code canadien du travail</a:t>
            </a:r>
          </a:p>
        </p:txBody>
      </p:sp>
      <p:sp>
        <p:nvSpPr>
          <p:cNvPr id="170" name="Shape 170"/>
          <p:cNvSpPr txBox="1">
            <a:spLocks noGrp="1"/>
          </p:cNvSpPr>
          <p:nvPr>
            <p:ph idx="1"/>
          </p:nvPr>
        </p:nvSpPr>
        <p:spPr>
          <a:xfrm>
            <a:off x="457200" y="1600200"/>
            <a:ext cx="8579296" cy="4525963"/>
          </a:xfrm>
          <a:prstGeom prst="rect">
            <a:avLst/>
          </a:prstGeom>
          <a:noFill/>
          <a:ln>
            <a:noFill/>
          </a:ln>
        </p:spPr>
        <p:txBody>
          <a:bodyPr lIns="91425" tIns="45700" rIns="91425" bIns="45700" anchor="t" anchorCtr="0">
            <a:noAutofit/>
          </a:bodyPr>
          <a:lstStyle/>
          <a:p>
            <a:pPr marL="457200" lvl="1" indent="0">
              <a:spcBef>
                <a:spcPts val="600"/>
              </a:spcBef>
              <a:buNone/>
            </a:pPr>
            <a:r>
              <a:rPr lang="fr-CA" sz="2400" dirty="0">
                <a:latin typeface="Tahoma" panose="020B0604030504040204" pitchFamily="34" charset="0"/>
                <a:ea typeface="Tahoma" panose="020B0604030504040204" pitchFamily="34" charset="0"/>
                <a:cs typeface="Tahoma" panose="020B0604030504040204" pitchFamily="34" charset="0"/>
                <a:sym typeface="Rambla"/>
              </a:rPr>
              <a:t>3) Obligations plus précises de fournir de la formation</a:t>
            </a:r>
          </a:p>
          <a:p>
            <a:pPr lvl="1">
              <a:spcBef>
                <a:spcPts val="600"/>
              </a:spcBef>
            </a:pPr>
            <a:endParaRPr lang="en-CA" sz="195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buNone/>
            </a:pPr>
            <a:r>
              <a:rPr lang="fr-CA" sz="2000" b="1" dirty="0">
                <a:latin typeface="Tahoma" panose="020B0604030504040204" pitchFamily="34" charset="0"/>
                <a:ea typeface="Tahoma" panose="020B0604030504040204" pitchFamily="34" charset="0"/>
                <a:cs typeface="Tahoma" panose="020B0604030504040204" pitchFamily="34" charset="0"/>
              </a:rPr>
              <a:t>125(1) (</a:t>
            </a:r>
            <a:r>
              <a:rPr lang="fr-CA" sz="2000" b="1" dirty="0" err="1">
                <a:latin typeface="Tahoma" panose="020B0604030504040204" pitchFamily="34" charset="0"/>
                <a:ea typeface="Tahoma" panose="020B0604030504040204" pitchFamily="34" charset="0"/>
                <a:cs typeface="Tahoma" panose="020B0604030504040204" pitchFamily="34" charset="0"/>
              </a:rPr>
              <a:t>z.‍16</a:t>
            </a:r>
            <a:r>
              <a:rPr lang="fr-CA" sz="2000" b="1" dirty="0">
                <a:latin typeface="Tahoma" panose="020B0604030504040204" pitchFamily="34" charset="0"/>
                <a:ea typeface="Tahoma" panose="020B0604030504040204" pitchFamily="34" charset="0"/>
                <a:cs typeface="Tahoma" panose="020B0604030504040204" pitchFamily="34" charset="0"/>
              </a:rPr>
              <a:t>)</a:t>
            </a:r>
            <a:r>
              <a:rPr lang="fr-CA" sz="2000" dirty="0">
                <a:latin typeface="Tahoma" panose="020B0604030504040204" pitchFamily="34" charset="0"/>
                <a:ea typeface="Tahoma" panose="020B0604030504040204" pitchFamily="34" charset="0"/>
                <a:cs typeface="Tahoma" panose="020B0604030504040204" pitchFamily="34" charset="0"/>
              </a:rPr>
              <a:t> de prendre les mesures réglementaires pour prévenir et réprimer le harcèlement et la violence dans le lieu de travail, pour donner suite aux incidents de harcèlement et de violence dans le lieu de travail et pour offrir du soutien aux employés touchés par le harcèlement et la violence dans le lieu de travail;</a:t>
            </a:r>
          </a:p>
          <a:p>
            <a:pPr marL="400050" lvl="1" indent="0">
              <a:buNone/>
            </a:pPr>
            <a:r>
              <a:rPr lang="fr-CA" sz="2000" b="1" dirty="0">
                <a:latin typeface="Tahoma" panose="020B0604030504040204" pitchFamily="34" charset="0"/>
                <a:ea typeface="Tahoma" panose="020B0604030504040204" pitchFamily="34" charset="0"/>
                <a:cs typeface="Tahoma" panose="020B0604030504040204" pitchFamily="34" charset="0"/>
              </a:rPr>
              <a:t>(</a:t>
            </a:r>
            <a:r>
              <a:rPr lang="fr-CA" sz="2000" b="1" dirty="0" err="1">
                <a:latin typeface="Tahoma" panose="020B0604030504040204" pitchFamily="34" charset="0"/>
                <a:ea typeface="Tahoma" panose="020B0604030504040204" pitchFamily="34" charset="0"/>
                <a:cs typeface="Tahoma" panose="020B0604030504040204" pitchFamily="34" charset="0"/>
              </a:rPr>
              <a:t>z.‍161</a:t>
            </a:r>
            <a:r>
              <a:rPr lang="fr-CA" sz="2000" b="1" dirty="0">
                <a:latin typeface="Tahoma" panose="020B0604030504040204" pitchFamily="34" charset="0"/>
                <a:ea typeface="Tahoma" panose="020B0604030504040204" pitchFamily="34" charset="0"/>
                <a:cs typeface="Tahoma" panose="020B0604030504040204" pitchFamily="34" charset="0"/>
              </a:rPr>
              <a:t>)</a:t>
            </a:r>
            <a:r>
              <a:rPr lang="fr-CA" sz="2000" dirty="0">
                <a:latin typeface="Tahoma" panose="020B0604030504040204" pitchFamily="34" charset="0"/>
                <a:ea typeface="Tahoma" panose="020B0604030504040204" pitchFamily="34" charset="0"/>
                <a:cs typeface="Tahoma" panose="020B0604030504040204" pitchFamily="34" charset="0"/>
              </a:rPr>
              <a:t> de veiller à ce que les employés, notamment ceux qui exercent des fonctions de direction ou de gestion, reçoivent de la formation en matière de prévention du harcèlement et de la violence dans le lieu de travail et soient informés de leurs droits et obligations au titre de la présente partie en ce qui a trait au harcèlement et à la violence;</a:t>
            </a:r>
          </a:p>
          <a:p>
            <a:pPr marL="400050" lvl="1" indent="0">
              <a:buNone/>
            </a:pPr>
            <a:r>
              <a:rPr lang="fr-CA" sz="2000" b="1" dirty="0">
                <a:latin typeface="Tahoma" panose="020B0604030504040204" pitchFamily="34" charset="0"/>
                <a:ea typeface="Tahoma" panose="020B0604030504040204" pitchFamily="34" charset="0"/>
                <a:cs typeface="Tahoma" panose="020B0604030504040204" pitchFamily="34" charset="0"/>
              </a:rPr>
              <a:t>(</a:t>
            </a:r>
            <a:r>
              <a:rPr lang="fr-CA" sz="2000" b="1" dirty="0" err="1">
                <a:latin typeface="Tahoma" panose="020B0604030504040204" pitchFamily="34" charset="0"/>
                <a:ea typeface="Tahoma" panose="020B0604030504040204" pitchFamily="34" charset="0"/>
                <a:cs typeface="Tahoma" panose="020B0604030504040204" pitchFamily="34" charset="0"/>
              </a:rPr>
              <a:t>z.‍162</a:t>
            </a:r>
            <a:r>
              <a:rPr lang="fr-CA" sz="2000" b="1" dirty="0">
                <a:latin typeface="Tahoma" panose="020B0604030504040204" pitchFamily="34" charset="0"/>
                <a:ea typeface="Tahoma" panose="020B0604030504040204" pitchFamily="34" charset="0"/>
                <a:cs typeface="Tahoma" panose="020B0604030504040204" pitchFamily="34" charset="0"/>
              </a:rPr>
              <a:t>) </a:t>
            </a:r>
            <a:r>
              <a:rPr lang="fr-CA" sz="2000" dirty="0">
                <a:latin typeface="Tahoma" panose="020B0604030504040204" pitchFamily="34" charset="0"/>
                <a:ea typeface="Tahoma" panose="020B0604030504040204" pitchFamily="34" charset="0"/>
                <a:cs typeface="Tahoma" panose="020B0604030504040204" pitchFamily="34" charset="0"/>
              </a:rPr>
              <a:t>de suivre de la formation sur la prévention du harcèlement et de la violence dans le lieu de travail;</a:t>
            </a:r>
          </a:p>
          <a:p>
            <a:pPr marL="0" marR="0" lvl="0" indent="0" algn="l" rtl="0">
              <a:spcBef>
                <a:spcPts val="600"/>
              </a:spcBef>
              <a:buNone/>
            </a:pPr>
            <a:r>
              <a:rPr lang="fr-CA" sz="2350" dirty="0">
                <a:latin typeface="Tahoma" panose="020B0604030504040204" pitchFamily="34" charset="0"/>
                <a:ea typeface="Tahoma" panose="020B0604030504040204" pitchFamily="34" charset="0"/>
                <a:cs typeface="Tahoma" panose="020B0604030504040204" pitchFamily="34" charset="0"/>
                <a:sym typeface="Rambla"/>
              </a:rPr>
              <a:t>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44624"/>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5</a:t>
            </a:fld>
            <a:endParaRPr lang="en-GB"/>
          </a:p>
        </p:txBody>
      </p:sp>
    </p:spTree>
    <p:extLst>
      <p:ext uri="{BB962C8B-B14F-4D97-AF65-F5344CB8AC3E}">
        <p14:creationId xmlns:p14="http://schemas.microsoft.com/office/powerpoint/2010/main" val="846145951"/>
      </p:ext>
    </p:extLst>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457200" y="745827"/>
            <a:ext cx="8229600" cy="114300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800" b="1">
                <a:latin typeface="Tahoma"/>
                <a:ea typeface="Tahoma"/>
                <a:cs typeface="Tahoma"/>
                <a:sym typeface="Tahoma"/>
              </a:rPr>
              <a:t>PROJET DE LOI C‑65 : </a:t>
            </a:r>
            <a:r>
              <a:rPr lang="fr-CA" sz="3800" b="1" i="1">
                <a:latin typeface="Tahoma"/>
                <a:ea typeface="Tahoma"/>
                <a:cs typeface="Tahoma"/>
                <a:sym typeface="Tahoma"/>
              </a:rPr>
              <a:t>Code canadien du travail</a:t>
            </a:r>
          </a:p>
        </p:txBody>
      </p:sp>
      <p:sp>
        <p:nvSpPr>
          <p:cNvPr id="170" name="Shape 170"/>
          <p:cNvSpPr txBox="1">
            <a:spLocks noGrp="1"/>
          </p:cNvSpPr>
          <p:nvPr>
            <p:ph idx="1"/>
          </p:nvPr>
        </p:nvSpPr>
        <p:spPr>
          <a:xfrm>
            <a:off x="457200" y="2071389"/>
            <a:ext cx="8229600" cy="4525963"/>
          </a:xfrm>
          <a:prstGeom prst="rect">
            <a:avLst/>
          </a:prstGeom>
          <a:noFill/>
          <a:ln>
            <a:noFill/>
          </a:ln>
        </p:spPr>
        <p:txBody>
          <a:bodyPr lIns="91425" tIns="45700" rIns="91425" bIns="45700" anchor="t" anchorCtr="0">
            <a:noAutofit/>
          </a:bodyPr>
          <a:lstStyle/>
          <a:p>
            <a:pPr marL="457200" lvl="1" indent="0">
              <a:spcBef>
                <a:spcPts val="600"/>
              </a:spcBef>
              <a:buNone/>
            </a:pPr>
            <a:r>
              <a:rPr lang="fr-CA" sz="2400" dirty="0">
                <a:latin typeface="Tahoma" panose="020B0604030504040204" pitchFamily="34" charset="0"/>
                <a:ea typeface="Tahoma" panose="020B0604030504040204" pitchFamily="34" charset="0"/>
                <a:cs typeface="Tahoma" panose="020B0604030504040204" pitchFamily="34" charset="0"/>
                <a:sym typeface="Rambla"/>
              </a:rPr>
              <a:t>4) Les anciens employés peuvent déposer des plaintes</a:t>
            </a:r>
          </a:p>
          <a:p>
            <a:pPr lvl="2">
              <a:spcBef>
                <a:spcPts val="600"/>
              </a:spcBef>
            </a:pPr>
            <a:endParaRPr lang="en-CA" sz="200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buNone/>
            </a:pPr>
            <a:r>
              <a:rPr lang="fr-CA" sz="2400" b="1" dirty="0">
                <a:latin typeface="Tahoma" panose="020B0604030504040204" pitchFamily="34" charset="0"/>
                <a:ea typeface="Tahoma" panose="020B0604030504040204" pitchFamily="34" charset="0"/>
                <a:cs typeface="Tahoma" panose="020B0604030504040204" pitchFamily="34" charset="0"/>
              </a:rPr>
              <a:t>125 (4) </a:t>
            </a:r>
            <a:r>
              <a:rPr lang="fr-CA" sz="2400" dirty="0">
                <a:latin typeface="Tahoma" panose="020B0604030504040204" pitchFamily="34" charset="0"/>
                <a:ea typeface="Tahoma" panose="020B0604030504040204" pitchFamily="34" charset="0"/>
                <a:cs typeface="Tahoma" panose="020B0604030504040204" pitchFamily="34" charset="0"/>
              </a:rPr>
              <a:t>Sauf dans les cas prévus par règlement, les obligations prévues aux alinéas (1)‍</a:t>
            </a:r>
            <a:r>
              <a:rPr lang="fr-CA" sz="2400" i="1" dirty="0">
                <a:latin typeface="Tahoma" panose="020B0604030504040204" pitchFamily="34" charset="0"/>
                <a:ea typeface="Tahoma" panose="020B0604030504040204" pitchFamily="34" charset="0"/>
                <a:cs typeface="Tahoma" panose="020B0604030504040204" pitchFamily="34" charset="0"/>
              </a:rPr>
              <a:t>c</a:t>
            </a:r>
            <a:r>
              <a:rPr lang="fr-CA" sz="2400" dirty="0">
                <a:latin typeface="Tahoma" panose="020B0604030504040204" pitchFamily="34" charset="0"/>
                <a:ea typeface="Tahoma" panose="020B0604030504040204" pitchFamily="34" charset="0"/>
                <a:cs typeface="Tahoma" panose="020B0604030504040204" pitchFamily="34" charset="0"/>
              </a:rPr>
              <a:t>) et </a:t>
            </a:r>
            <a:r>
              <a:rPr lang="fr-CA" sz="2400" dirty="0" err="1">
                <a:latin typeface="Tahoma" panose="020B0604030504040204" pitchFamily="34" charset="0"/>
                <a:ea typeface="Tahoma" panose="020B0604030504040204" pitchFamily="34" charset="0"/>
                <a:cs typeface="Tahoma" panose="020B0604030504040204" pitchFamily="34" charset="0"/>
              </a:rPr>
              <a:t>z.‍16</a:t>
            </a:r>
            <a:r>
              <a:rPr lang="fr-CA" sz="2400" dirty="0">
                <a:latin typeface="Tahoma" panose="020B0604030504040204" pitchFamily="34" charset="0"/>
                <a:ea typeface="Tahoma" panose="020B0604030504040204" pitchFamily="34" charset="0"/>
                <a:cs typeface="Tahoma" panose="020B0604030504040204" pitchFamily="34" charset="0"/>
              </a:rPr>
              <a:t>) s’appliquent à un employeur à l’égard d’un ancien employé concernant un incident de harcèlement et de violence dans le lieu de travail si l’employeur a connaissance de l’incident dans les trois mois suivant la date de cessation d’emploi de l’ancien employé.</a:t>
            </a:r>
          </a:p>
          <a:p>
            <a:pPr marL="0" marR="0" lvl="0" indent="0" algn="l" rtl="0">
              <a:spcBef>
                <a:spcPts val="600"/>
              </a:spcBef>
              <a:buNone/>
            </a:pPr>
            <a:r>
              <a:rPr lang="fr-CA" sz="2350" dirty="0">
                <a:latin typeface="Tahoma" panose="020B0604030504040204" pitchFamily="34" charset="0"/>
                <a:ea typeface="Tahoma" panose="020B0604030504040204" pitchFamily="34" charset="0"/>
                <a:cs typeface="Tahoma" panose="020B0604030504040204" pitchFamily="34" charset="0"/>
                <a:sym typeface="Rambla"/>
              </a:rPr>
              <a:t>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6</a:t>
            </a:fld>
            <a:endParaRPr lang="en-GB"/>
          </a:p>
        </p:txBody>
      </p:sp>
    </p:spTree>
    <p:extLst>
      <p:ext uri="{BB962C8B-B14F-4D97-AF65-F5344CB8AC3E}">
        <p14:creationId xmlns:p14="http://schemas.microsoft.com/office/powerpoint/2010/main" val="775700475"/>
      </p:ext>
    </p:extLst>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457200" y="673819"/>
            <a:ext cx="8229600" cy="114300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800" b="1">
                <a:latin typeface="Tahoma"/>
                <a:ea typeface="Tahoma"/>
                <a:cs typeface="Tahoma"/>
                <a:sym typeface="Tahoma"/>
              </a:rPr>
              <a:t>PROJET DE LOI C‑65 : </a:t>
            </a:r>
            <a:r>
              <a:rPr lang="fr-CA" sz="3800" b="1" i="1">
                <a:latin typeface="Tahoma"/>
                <a:ea typeface="Tahoma"/>
                <a:cs typeface="Tahoma"/>
                <a:sym typeface="Tahoma"/>
              </a:rPr>
              <a:t>Code canadien du travail</a:t>
            </a:r>
          </a:p>
        </p:txBody>
      </p:sp>
      <p:sp>
        <p:nvSpPr>
          <p:cNvPr id="170" name="Shape 170"/>
          <p:cNvSpPr txBox="1">
            <a:spLocks noGrp="1"/>
          </p:cNvSpPr>
          <p:nvPr>
            <p:ph idx="1"/>
          </p:nvPr>
        </p:nvSpPr>
        <p:spPr>
          <a:xfrm>
            <a:off x="457200" y="1999381"/>
            <a:ext cx="8229600" cy="4525963"/>
          </a:xfrm>
          <a:prstGeom prst="rect">
            <a:avLst/>
          </a:prstGeom>
          <a:noFill/>
          <a:ln>
            <a:noFill/>
          </a:ln>
        </p:spPr>
        <p:txBody>
          <a:bodyPr lIns="91425" tIns="45700" rIns="91425" bIns="45700" anchor="t" anchorCtr="0">
            <a:noAutofit/>
          </a:bodyPr>
          <a:lstStyle/>
          <a:p>
            <a:pPr marL="457200" lvl="1" indent="0">
              <a:spcBef>
                <a:spcPts val="600"/>
              </a:spcBef>
              <a:buNone/>
            </a:pPr>
            <a:r>
              <a:rPr lang="fr-CA" sz="2400" dirty="0">
                <a:latin typeface="Tahoma" panose="020B0604030504040204" pitchFamily="34" charset="0"/>
                <a:ea typeface="Tahoma" panose="020B0604030504040204" pitchFamily="34" charset="0"/>
                <a:cs typeface="Tahoma" panose="020B0604030504040204" pitchFamily="34" charset="0"/>
                <a:sym typeface="Rambla"/>
              </a:rPr>
              <a:t>5) Changements aux processus internes des plaintes en matière de santé et de sécurité</a:t>
            </a:r>
          </a:p>
          <a:p>
            <a:pPr marL="0" marR="0" lvl="0" indent="0" algn="l" rtl="0">
              <a:spcBef>
                <a:spcPts val="600"/>
              </a:spcBef>
              <a:buNone/>
            </a:pPr>
            <a:endParaRPr lang="en-CA" sz="2350" dirty="0">
              <a:latin typeface="Tahoma" panose="020B0604030504040204" pitchFamily="34" charset="0"/>
              <a:ea typeface="Tahoma" panose="020B0604030504040204" pitchFamily="34" charset="0"/>
              <a:cs typeface="Tahoma" panose="020B0604030504040204" pitchFamily="34" charset="0"/>
              <a:sym typeface="Rambla"/>
            </a:endParaRPr>
          </a:p>
          <a:p>
            <a:pPr lvl="1">
              <a:spcBef>
                <a:spcPts val="600"/>
              </a:spcBef>
            </a:pPr>
            <a:r>
              <a:rPr lang="fr-CA" sz="1950" dirty="0">
                <a:latin typeface="Tahoma" panose="020B0604030504040204" pitchFamily="34" charset="0"/>
                <a:ea typeface="Tahoma" panose="020B0604030504040204" pitchFamily="34" charset="0"/>
                <a:cs typeface="Tahoma" panose="020B0604030504040204" pitchFamily="34" charset="0"/>
                <a:sym typeface="Rambla"/>
              </a:rPr>
              <a:t>L’employé peut faire une plainte de harcèlement et de violence au superviseur ou à la personne désignée dans la politique.</a:t>
            </a:r>
          </a:p>
          <a:p>
            <a:pPr lvl="1">
              <a:spcBef>
                <a:spcPts val="600"/>
              </a:spcBef>
            </a:pPr>
            <a:r>
              <a:rPr lang="fr-CA" sz="1950" dirty="0">
                <a:latin typeface="Tahoma" panose="020B0604030504040204" pitchFamily="34" charset="0"/>
                <a:ea typeface="Tahoma" panose="020B0604030504040204" pitchFamily="34" charset="0"/>
                <a:cs typeface="Tahoma" panose="020B0604030504040204" pitchFamily="34" charset="0"/>
                <a:sym typeface="Rambla"/>
              </a:rPr>
              <a:t>Les plaintes peuvent être formulées oralement ou par écrit.</a:t>
            </a:r>
          </a:p>
          <a:p>
            <a:pPr lvl="1">
              <a:spcBef>
                <a:spcPts val="600"/>
              </a:spcBef>
            </a:pPr>
            <a:r>
              <a:rPr lang="fr-CA" sz="1950" dirty="0">
                <a:latin typeface="Tahoma" panose="020B0604030504040204" pitchFamily="34" charset="0"/>
                <a:ea typeface="Tahoma" panose="020B0604030504040204" pitchFamily="34" charset="0"/>
                <a:cs typeface="Tahoma" panose="020B0604030504040204" pitchFamily="34" charset="0"/>
                <a:sym typeface="Rambla"/>
              </a:rPr>
              <a:t>L’employeur doit tenter de régler la plainte le plus tôt possible.</a:t>
            </a:r>
          </a:p>
          <a:p>
            <a:pPr lvl="1">
              <a:spcBef>
                <a:spcPts val="600"/>
              </a:spcBef>
            </a:pPr>
            <a:r>
              <a:rPr lang="fr-CA" sz="1950" dirty="0">
                <a:latin typeface="Tahoma" panose="020B0604030504040204" pitchFamily="34" charset="0"/>
                <a:ea typeface="Tahoma" panose="020B0604030504040204" pitchFamily="34" charset="0"/>
                <a:cs typeface="Tahoma" panose="020B0604030504040204" pitchFamily="34" charset="0"/>
                <a:sym typeface="Rambla"/>
              </a:rPr>
              <a:t>Les plaintes de harcèlement et de violence doivent être renvoyées directement au ministre; elles ne passent pas par les comités de santé et sécurité.</a:t>
            </a: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7</a:t>
            </a:fld>
            <a:endParaRPr lang="en-GB"/>
          </a:p>
        </p:txBody>
      </p:sp>
    </p:spTree>
    <p:extLst>
      <p:ext uri="{BB962C8B-B14F-4D97-AF65-F5344CB8AC3E}">
        <p14:creationId xmlns:p14="http://schemas.microsoft.com/office/powerpoint/2010/main" val="657040769"/>
      </p:ext>
    </p:extLst>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457200" y="673819"/>
            <a:ext cx="8229600" cy="114300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800" b="1" dirty="0">
                <a:latin typeface="Tahoma"/>
                <a:ea typeface="Tahoma"/>
                <a:cs typeface="Tahoma"/>
                <a:sym typeface="Tahoma"/>
              </a:rPr>
              <a:t>PROJET DE LOI C‑65 : </a:t>
            </a:r>
            <a:r>
              <a:rPr lang="fr-CA" sz="3800" b="1" i="1" dirty="0">
                <a:latin typeface="Tahoma"/>
                <a:ea typeface="Tahoma"/>
                <a:cs typeface="Tahoma"/>
                <a:sym typeface="Tahoma"/>
              </a:rPr>
              <a:t>Code canadien du travail</a:t>
            </a:r>
          </a:p>
        </p:txBody>
      </p:sp>
      <p:sp>
        <p:nvSpPr>
          <p:cNvPr id="170" name="Shape 170"/>
          <p:cNvSpPr txBox="1">
            <a:spLocks noGrp="1"/>
          </p:cNvSpPr>
          <p:nvPr>
            <p:ph idx="1"/>
          </p:nvPr>
        </p:nvSpPr>
        <p:spPr>
          <a:xfrm>
            <a:off x="457200" y="1999381"/>
            <a:ext cx="8229600" cy="4525963"/>
          </a:xfrm>
          <a:prstGeom prst="rect">
            <a:avLst/>
          </a:prstGeom>
          <a:noFill/>
          <a:ln>
            <a:noFill/>
          </a:ln>
        </p:spPr>
        <p:txBody>
          <a:bodyPr lIns="91425" tIns="45700" rIns="91425" bIns="45700" anchor="t" anchorCtr="0">
            <a:noAutofit/>
          </a:bodyPr>
          <a:lstStyle/>
          <a:p>
            <a:pPr marL="457200" lvl="1" indent="0">
              <a:spcBef>
                <a:spcPts val="600"/>
              </a:spcBef>
              <a:buNone/>
            </a:pPr>
            <a:r>
              <a:rPr lang="fr-CA" sz="2400">
                <a:latin typeface="Tahoma" panose="020B0604030504040204" pitchFamily="34" charset="0"/>
                <a:ea typeface="Tahoma" panose="020B0604030504040204" pitchFamily="34" charset="0"/>
                <a:cs typeface="Tahoma" panose="020B0604030504040204" pitchFamily="34" charset="0"/>
                <a:sym typeface="Rambla"/>
              </a:rPr>
              <a:t>6) Pouvoir du ministre de fusionner des plaintes</a:t>
            </a:r>
          </a:p>
          <a:p>
            <a:pPr lvl="2">
              <a:spcBef>
                <a:spcPts val="600"/>
              </a:spcBef>
            </a:pPr>
            <a:endParaRPr lang="en-CA" sz="200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buNone/>
            </a:pPr>
            <a:r>
              <a:rPr lang="fr-CA" sz="2400" b="1">
                <a:latin typeface="Tahoma" panose="020B0604030504040204" pitchFamily="34" charset="0"/>
                <a:ea typeface="Tahoma" panose="020B0604030504040204" pitchFamily="34" charset="0"/>
                <a:cs typeface="Tahoma" panose="020B0604030504040204" pitchFamily="34" charset="0"/>
              </a:rPr>
              <a:t>127.1 (9.‍2) </a:t>
            </a:r>
            <a:r>
              <a:rPr lang="fr-CA" sz="2400">
                <a:latin typeface="Tahoma" panose="020B0604030504040204" pitchFamily="34" charset="0"/>
                <a:ea typeface="Tahoma" panose="020B0604030504040204" pitchFamily="34" charset="0"/>
                <a:cs typeface="Tahoma" panose="020B0604030504040204" pitchFamily="34" charset="0"/>
              </a:rPr>
              <a:t>Le ministre peut fusionner une enquête concernant une plainte ayant trait à un incident de harcèlement et de violence avec une enquête en cours touchant le même employeur et portant pour l’essentiel sur les mêmes questions et rendre une seule décision.</a:t>
            </a:r>
          </a:p>
          <a:p>
            <a:pPr marL="0" marR="0" lvl="0" indent="0" algn="l" rtl="0">
              <a:spcBef>
                <a:spcPts val="600"/>
              </a:spcBef>
              <a:buNone/>
            </a:pPr>
            <a:r>
              <a:rPr lang="fr-CA" sz="2350">
                <a:latin typeface="Tahoma" panose="020B0604030504040204" pitchFamily="34" charset="0"/>
                <a:ea typeface="Tahoma" panose="020B0604030504040204" pitchFamily="34" charset="0"/>
                <a:cs typeface="Tahoma" panose="020B0604030504040204" pitchFamily="34" charset="0"/>
                <a:sym typeface="Rambla"/>
              </a:rPr>
              <a:t>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8</a:t>
            </a:fld>
            <a:endParaRPr lang="en-GB"/>
          </a:p>
        </p:txBody>
      </p:sp>
    </p:spTree>
    <p:extLst>
      <p:ext uri="{BB962C8B-B14F-4D97-AF65-F5344CB8AC3E}">
        <p14:creationId xmlns:p14="http://schemas.microsoft.com/office/powerpoint/2010/main" val="657040769"/>
      </p:ext>
    </p:extLst>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539552" y="641343"/>
            <a:ext cx="8229600" cy="114300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fr-CA" sz="3800" b="1" dirty="0">
                <a:latin typeface="Tahoma"/>
                <a:ea typeface="Tahoma"/>
                <a:cs typeface="Tahoma"/>
                <a:sym typeface="Tahoma"/>
              </a:rPr>
              <a:t>PROJET DE LOI C‑65 : </a:t>
            </a:r>
            <a:r>
              <a:rPr lang="fr-CA" sz="3800" b="1" i="1" dirty="0">
                <a:latin typeface="Tahoma"/>
                <a:ea typeface="Tahoma"/>
                <a:cs typeface="Tahoma"/>
                <a:sym typeface="Tahoma"/>
              </a:rPr>
              <a:t>Code canadien du travail</a:t>
            </a:r>
          </a:p>
        </p:txBody>
      </p:sp>
      <p:sp>
        <p:nvSpPr>
          <p:cNvPr id="170" name="Shape 170"/>
          <p:cNvSpPr txBox="1">
            <a:spLocks noGrp="1"/>
          </p:cNvSpPr>
          <p:nvPr>
            <p:ph idx="1"/>
          </p:nvPr>
        </p:nvSpPr>
        <p:spPr>
          <a:xfrm>
            <a:off x="0" y="1783357"/>
            <a:ext cx="8964488" cy="4525963"/>
          </a:xfrm>
          <a:prstGeom prst="rect">
            <a:avLst/>
          </a:prstGeom>
          <a:noFill/>
          <a:ln>
            <a:noFill/>
          </a:ln>
        </p:spPr>
        <p:txBody>
          <a:bodyPr lIns="91425" tIns="45700" rIns="91425" bIns="45700" anchor="t" anchorCtr="0">
            <a:noAutofit/>
          </a:bodyPr>
          <a:lstStyle/>
          <a:p>
            <a:pPr marL="457200" lvl="1" indent="0">
              <a:spcBef>
                <a:spcPts val="600"/>
              </a:spcBef>
              <a:buNone/>
            </a:pPr>
            <a:r>
              <a:rPr lang="fr-CA" sz="2400" dirty="0">
                <a:latin typeface="Tahoma" panose="020B0604030504040204" pitchFamily="34" charset="0"/>
                <a:ea typeface="Tahoma" panose="020B0604030504040204" pitchFamily="34" charset="0"/>
                <a:cs typeface="Tahoma" panose="020B0604030504040204" pitchFamily="34" charset="0"/>
                <a:sym typeface="Rambla"/>
              </a:rPr>
              <a:t>7) Rôle limité des comités et des représentants en santé et sécurité dans les plaintes de harcèlement</a:t>
            </a:r>
          </a:p>
          <a:p>
            <a:pPr marL="0" marR="0" lvl="0" indent="0" algn="l" rtl="0">
              <a:spcBef>
                <a:spcPts val="600"/>
              </a:spcBef>
              <a:buNone/>
            </a:pPr>
            <a:endParaRPr lang="en-CA" sz="2350" dirty="0">
              <a:latin typeface="Tahoma" panose="020B0604030504040204" pitchFamily="34" charset="0"/>
              <a:ea typeface="Tahoma" panose="020B0604030504040204" pitchFamily="34" charset="0"/>
              <a:cs typeface="Tahoma" panose="020B0604030504040204" pitchFamily="34" charset="0"/>
              <a:sym typeface="Rambla"/>
            </a:endParaRPr>
          </a:p>
          <a:p>
            <a:pPr lvl="1">
              <a:spcBef>
                <a:spcPts val="600"/>
              </a:spcBef>
            </a:pPr>
            <a:r>
              <a:rPr lang="fr-CA" sz="1950" dirty="0">
                <a:latin typeface="Tahoma" panose="020B0604030504040204" pitchFamily="34" charset="0"/>
                <a:ea typeface="Tahoma" panose="020B0604030504040204" pitchFamily="34" charset="0"/>
                <a:cs typeface="Tahoma" panose="020B0604030504040204" pitchFamily="34" charset="0"/>
                <a:sym typeface="Rambla"/>
              </a:rPr>
              <a:t>Passer en revue les recommandations de la personne compétente et collaborer à la mise en œuvre</a:t>
            </a:r>
          </a:p>
          <a:p>
            <a:pPr lvl="1">
              <a:spcBef>
                <a:spcPts val="600"/>
              </a:spcBef>
            </a:pPr>
            <a:r>
              <a:rPr lang="fr-CA" sz="1950" dirty="0">
                <a:latin typeface="Tahoma" panose="020B0604030504040204" pitchFamily="34" charset="0"/>
                <a:ea typeface="Tahoma" panose="020B0604030504040204" pitchFamily="34" charset="0"/>
                <a:cs typeface="Tahoma" panose="020B0604030504040204" pitchFamily="34" charset="0"/>
                <a:sym typeface="Rambla"/>
              </a:rPr>
              <a:t>Examiner les données et les renseignements recueillis sur les incidents de violence et de harcèlement dans le milieu de travail</a:t>
            </a:r>
          </a:p>
          <a:p>
            <a:pPr lvl="1">
              <a:spcBef>
                <a:spcPts val="600"/>
              </a:spcBef>
            </a:pPr>
            <a:r>
              <a:rPr lang="fr-CA" sz="1950" dirty="0">
                <a:latin typeface="Tahoma" panose="020B0604030504040204" pitchFamily="34" charset="0"/>
                <a:ea typeface="Tahoma" panose="020B0604030504040204" pitchFamily="34" charset="0"/>
                <a:cs typeface="Tahoma" panose="020B0604030504040204" pitchFamily="34" charset="0"/>
                <a:sym typeface="Rambla"/>
              </a:rPr>
              <a:t>Aucun rôle dans les enquêtes sur les plaintes de harcèlement et de violence en milieu de travail, à moins qu’il s’agisse d’un refus de travailler</a:t>
            </a:r>
          </a:p>
          <a:p>
            <a:pPr lvl="1">
              <a:spcBef>
                <a:spcPts val="600"/>
              </a:spcBef>
            </a:pPr>
            <a:r>
              <a:rPr lang="fr-CA" sz="1950" dirty="0">
                <a:latin typeface="Tahoma" panose="020B0604030504040204" pitchFamily="34" charset="0"/>
                <a:ea typeface="Tahoma" panose="020B0604030504040204" pitchFamily="34" charset="0"/>
                <a:cs typeface="Tahoma" panose="020B0604030504040204" pitchFamily="34" charset="0"/>
                <a:sym typeface="Rambla"/>
              </a:rPr>
              <a:t>N’ont pas le droit de recevoir, sans le consentement de la personne, des renseignements susceptibles d’identifier une personne impliquée dans un incident de harcèlement et de violence dans le lieu de travail, à moins que cela ne fasse partie d’un refus de travailler ou d’une décision de l’agent d’appel</a:t>
            </a: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9</a:t>
            </a:fld>
            <a:endParaRPr lang="en-GB"/>
          </a:p>
        </p:txBody>
      </p:sp>
    </p:spTree>
    <p:extLst>
      <p:ext uri="{BB962C8B-B14F-4D97-AF65-F5344CB8AC3E}">
        <p14:creationId xmlns:p14="http://schemas.microsoft.com/office/powerpoint/2010/main" val="3011311746"/>
      </p:ext>
    </p:extLst>
  </p:cSld>
  <p:clrMapOvr>
    <a:masterClrMapping/>
  </p:clrMapOvr>
  <p:transition spd="slow">
    <p:cu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1392</TotalTime>
  <Words>218</Words>
  <Application>Microsoft Office PowerPoint</Application>
  <PresentationFormat>On-screen Show (4:3)</PresentationFormat>
  <Paragraphs>171</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Noto Symbol</vt:lpstr>
      <vt:lpstr>Rambla</vt:lpstr>
      <vt:lpstr>Tahoma</vt:lpstr>
      <vt:lpstr>Office Theme</vt:lpstr>
      <vt:lpstr>CONFÉRENCE NATIONALE DU SEI SUR LA SANTÉ ET LA SÉCURITÉ : PROJET DE LOI C-65 ET DÉCISIONS RÉCENTES SUR LA VIOLENCE EN MILIEU DE TRAVAIL</vt:lpstr>
      <vt:lpstr>VUE D’ENSEMBLE</vt:lpstr>
      <vt:lpstr>PROJET DE LOI C‑65 : Code canadien du travail</vt:lpstr>
      <vt:lpstr>PROJET DE LOI C‑65 : Code canadien du travail</vt:lpstr>
      <vt:lpstr>PROJET DE LOI C‑65 : Code canadien du travail</vt:lpstr>
      <vt:lpstr>PROJET DE LOI C‑65 : Code canadien du travail</vt:lpstr>
      <vt:lpstr>PROJET DE LOI C‑65 : Code canadien du travail</vt:lpstr>
      <vt:lpstr>PROJET DE LOI C‑65 : Code canadien du travail</vt:lpstr>
      <vt:lpstr>PROJET DE LOI C‑65 : Code canadien du travail</vt:lpstr>
      <vt:lpstr>PROJET DE LOI C‑65 : Loi sur les relations de travail au Parlement</vt:lpstr>
      <vt:lpstr>RÉCENTES DÉCISIONS DIGNES DE MENTION</vt:lpstr>
      <vt:lpstr>RÉCENTES DÉCISIONS DIGNES DE MENTION</vt:lpstr>
      <vt:lpstr>PowerPoint Presentation</vt:lpstr>
      <vt:lpstr>PowerPoint Presentation</vt:lpstr>
      <vt:lpstr>PowerPoint Presentation</vt:lpstr>
      <vt:lpstr>PowerPoint Presentation</vt:lpstr>
      <vt:lpstr>QUESTIONS</vt:lpstr>
      <vt:lpstr> MERCI!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Harassment - Don't do it.</dc:title>
  <dc:creator>Wassim Garzouzi</dc:creator>
  <cp:lastModifiedBy>Mathieu Juneau</cp:lastModifiedBy>
  <cp:revision>136</cp:revision>
  <dcterms:modified xsi:type="dcterms:W3CDTF">2018-09-28T13:45:53Z</dcterms:modified>
</cp:coreProperties>
</file>