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64" r:id="rId4"/>
    <p:sldId id="265" r:id="rId5"/>
    <p:sldId id="258" r:id="rId6"/>
    <p:sldId id="259" r:id="rId7"/>
    <p:sldId id="260" r:id="rId8"/>
    <p:sldId id="261" r:id="rId9"/>
    <p:sldId id="287" r:id="rId10"/>
    <p:sldId id="288"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84" r:id="rId29"/>
    <p:sldId id="286"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54" autoAdjust="0"/>
    <p:restoredTop sz="94660"/>
  </p:normalViewPr>
  <p:slideViewPr>
    <p:cSldViewPr>
      <p:cViewPr>
        <p:scale>
          <a:sx n="60" d="100"/>
          <a:sy n="60" d="100"/>
        </p:scale>
        <p:origin x="-53" y="-53"/>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1564" y="-8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41A151-C1B2-4DD7-93FA-08719DE68BA1}" type="datetimeFigureOut">
              <a:rPr lang="en-CA" smtClean="0"/>
              <a:pPr/>
              <a:t>19/04/2013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89C80B-F181-4E67-B413-7A62FACC4A94}"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16</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7689C80B-F181-4E67-B413-7A62FACC4A94}"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7E474E3E-3CB0-418B-B57D-17CA81D3E3CD}" type="datetimeFigureOut">
              <a:rPr lang="en-CA"/>
              <a:pPr>
                <a:defRPr/>
              </a:pPr>
              <a:t>19/04/2013</a:t>
            </a:fld>
            <a:endParaRPr lang="en-CA"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CA"/>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C2130C28-8869-4835-9FAF-B4720F4D24F5}" type="slidenum">
              <a:rPr lang="en-CA"/>
              <a:pPr>
                <a:defRPr/>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BEAA31C-A6A3-496B-BE28-F85A26615882}" type="datetimeFigureOut">
              <a:rPr lang="en-CA"/>
              <a:pPr>
                <a:defRPr/>
              </a:pPr>
              <a:t>19/04/2013</a:t>
            </a:fld>
            <a:endParaRPr lang="en-CA" dirty="0"/>
          </a:p>
        </p:txBody>
      </p:sp>
      <p:sp>
        <p:nvSpPr>
          <p:cNvPr id="5" name="Footer Placeholder 21"/>
          <p:cNvSpPr>
            <a:spLocks noGrp="1"/>
          </p:cNvSpPr>
          <p:nvPr>
            <p:ph type="ftr" sz="quarter" idx="11"/>
          </p:nvPr>
        </p:nvSpPr>
        <p:spPr/>
        <p:txBody>
          <a:bodyPr/>
          <a:lstStyle>
            <a:lvl1pPr>
              <a:defRPr/>
            </a:lvl1pPr>
          </a:lstStyle>
          <a:p>
            <a:pPr>
              <a:defRPr/>
            </a:pPr>
            <a:endParaRPr lang="en-CA"/>
          </a:p>
        </p:txBody>
      </p:sp>
      <p:sp>
        <p:nvSpPr>
          <p:cNvPr id="6" name="Slide Number Placeholder 17"/>
          <p:cNvSpPr>
            <a:spLocks noGrp="1"/>
          </p:cNvSpPr>
          <p:nvPr>
            <p:ph type="sldNum" sz="quarter" idx="12"/>
          </p:nvPr>
        </p:nvSpPr>
        <p:spPr/>
        <p:txBody>
          <a:bodyPr/>
          <a:lstStyle>
            <a:lvl1pPr>
              <a:defRPr/>
            </a:lvl1pPr>
          </a:lstStyle>
          <a:p>
            <a:pPr>
              <a:defRPr/>
            </a:pPr>
            <a:fld id="{EE08F28B-F725-4F4C-91E1-0F7F57AA0C07}" type="slidenum">
              <a:rPr lang="en-CA"/>
              <a:pPr>
                <a:defRPr/>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49EBC85-CE53-48D2-9A4D-A9013750828F}" type="datetimeFigureOut">
              <a:rPr lang="en-CA"/>
              <a:pPr>
                <a:defRPr/>
              </a:pPr>
              <a:t>19/04/2013</a:t>
            </a:fld>
            <a:endParaRPr lang="en-CA" dirty="0"/>
          </a:p>
        </p:txBody>
      </p:sp>
      <p:sp>
        <p:nvSpPr>
          <p:cNvPr id="5" name="Footer Placeholder 21"/>
          <p:cNvSpPr>
            <a:spLocks noGrp="1"/>
          </p:cNvSpPr>
          <p:nvPr>
            <p:ph type="ftr" sz="quarter" idx="11"/>
          </p:nvPr>
        </p:nvSpPr>
        <p:spPr/>
        <p:txBody>
          <a:bodyPr/>
          <a:lstStyle>
            <a:lvl1pPr>
              <a:defRPr/>
            </a:lvl1pPr>
          </a:lstStyle>
          <a:p>
            <a:pPr>
              <a:defRPr/>
            </a:pPr>
            <a:endParaRPr lang="en-CA"/>
          </a:p>
        </p:txBody>
      </p:sp>
      <p:sp>
        <p:nvSpPr>
          <p:cNvPr id="6" name="Slide Number Placeholder 17"/>
          <p:cNvSpPr>
            <a:spLocks noGrp="1"/>
          </p:cNvSpPr>
          <p:nvPr>
            <p:ph type="sldNum" sz="quarter" idx="12"/>
          </p:nvPr>
        </p:nvSpPr>
        <p:spPr/>
        <p:txBody>
          <a:bodyPr/>
          <a:lstStyle>
            <a:lvl1pPr>
              <a:defRPr/>
            </a:lvl1pPr>
          </a:lstStyle>
          <a:p>
            <a:pPr>
              <a:defRPr/>
            </a:pPr>
            <a:fld id="{0A781E75-B332-430B-8069-F954858DADA0}" type="slidenum">
              <a:rPr lang="en-CA"/>
              <a:pPr>
                <a:defRPr/>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E8F57B88-A986-4E72-9C0B-19258ED8AB4E}" type="datetimeFigureOut">
              <a:rPr lang="en-CA"/>
              <a:pPr>
                <a:defRPr/>
              </a:pPr>
              <a:t>19/04/2013</a:t>
            </a:fld>
            <a:endParaRPr lang="en-CA" dirty="0"/>
          </a:p>
        </p:txBody>
      </p:sp>
      <p:sp>
        <p:nvSpPr>
          <p:cNvPr id="5" name="Footer Placeholder 21"/>
          <p:cNvSpPr>
            <a:spLocks noGrp="1"/>
          </p:cNvSpPr>
          <p:nvPr>
            <p:ph type="ftr" sz="quarter" idx="11"/>
          </p:nvPr>
        </p:nvSpPr>
        <p:spPr/>
        <p:txBody>
          <a:bodyPr/>
          <a:lstStyle>
            <a:lvl1pPr>
              <a:defRPr/>
            </a:lvl1pPr>
          </a:lstStyle>
          <a:p>
            <a:pPr>
              <a:defRPr/>
            </a:pPr>
            <a:endParaRPr lang="en-CA"/>
          </a:p>
        </p:txBody>
      </p:sp>
      <p:sp>
        <p:nvSpPr>
          <p:cNvPr id="6" name="Slide Number Placeholder 17"/>
          <p:cNvSpPr>
            <a:spLocks noGrp="1"/>
          </p:cNvSpPr>
          <p:nvPr>
            <p:ph type="sldNum" sz="quarter" idx="12"/>
          </p:nvPr>
        </p:nvSpPr>
        <p:spPr/>
        <p:txBody>
          <a:bodyPr/>
          <a:lstStyle>
            <a:lvl1pPr>
              <a:defRPr/>
            </a:lvl1pPr>
          </a:lstStyle>
          <a:p>
            <a:pPr>
              <a:defRPr/>
            </a:pPr>
            <a:fld id="{5393ED2C-6922-4977-A98B-0612C6E588BC}" type="slidenum">
              <a:rPr lang="en-CA"/>
              <a:pPr>
                <a:defRPr/>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5449EF90-490E-4999-A7A3-4B0604712B80}" type="datetimeFigureOut">
              <a:rPr lang="en-CA"/>
              <a:pPr>
                <a:defRPr/>
              </a:pPr>
              <a:t>19/04/2013</a:t>
            </a:fld>
            <a:endParaRPr lang="en-CA" dirty="0"/>
          </a:p>
        </p:txBody>
      </p:sp>
      <p:sp>
        <p:nvSpPr>
          <p:cNvPr id="7" name="Footer Placeholder 4"/>
          <p:cNvSpPr>
            <a:spLocks noGrp="1"/>
          </p:cNvSpPr>
          <p:nvPr>
            <p:ph type="ftr" sz="quarter" idx="11"/>
          </p:nvPr>
        </p:nvSpPr>
        <p:spPr/>
        <p:txBody>
          <a:bodyPr/>
          <a:lstStyle>
            <a:lvl1pPr>
              <a:defRPr/>
            </a:lvl1pPr>
            <a:extLst/>
          </a:lstStyle>
          <a:p>
            <a:pPr>
              <a:defRPr/>
            </a:pPr>
            <a:endParaRPr lang="en-CA"/>
          </a:p>
        </p:txBody>
      </p:sp>
      <p:sp>
        <p:nvSpPr>
          <p:cNvPr id="8" name="Slide Number Placeholder 5"/>
          <p:cNvSpPr>
            <a:spLocks noGrp="1"/>
          </p:cNvSpPr>
          <p:nvPr>
            <p:ph type="sldNum" sz="quarter" idx="12"/>
          </p:nvPr>
        </p:nvSpPr>
        <p:spPr/>
        <p:txBody>
          <a:bodyPr/>
          <a:lstStyle>
            <a:lvl1pPr>
              <a:defRPr/>
            </a:lvl1pPr>
            <a:extLst/>
          </a:lstStyle>
          <a:p>
            <a:pPr>
              <a:defRPr/>
            </a:pPr>
            <a:fld id="{AD99405A-81C4-4592-B352-282BE1C77970}" type="slidenum">
              <a:rPr lang="en-CA"/>
              <a:pPr>
                <a:defRPr/>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434D7CD-9BCD-4337-A83A-2E153636549B}" type="datetimeFigureOut">
              <a:rPr lang="en-CA"/>
              <a:pPr>
                <a:defRPr/>
              </a:pPr>
              <a:t>19/04/2013</a:t>
            </a:fld>
            <a:endParaRPr lang="en-CA" dirty="0"/>
          </a:p>
        </p:txBody>
      </p:sp>
      <p:sp>
        <p:nvSpPr>
          <p:cNvPr id="6" name="Footer Placeholder 5"/>
          <p:cNvSpPr>
            <a:spLocks noGrp="1"/>
          </p:cNvSpPr>
          <p:nvPr>
            <p:ph type="ftr" sz="quarter" idx="11"/>
          </p:nvPr>
        </p:nvSpPr>
        <p:spPr/>
        <p:txBody>
          <a:bodyPr/>
          <a:lstStyle>
            <a:lvl1pPr>
              <a:defRPr/>
            </a:lvl1pPr>
            <a:extLst/>
          </a:lstStyle>
          <a:p>
            <a:pPr>
              <a:defRPr/>
            </a:pPr>
            <a:endParaRPr lang="en-CA"/>
          </a:p>
        </p:txBody>
      </p:sp>
      <p:sp>
        <p:nvSpPr>
          <p:cNvPr id="7" name="Slide Number Placeholder 6"/>
          <p:cNvSpPr>
            <a:spLocks noGrp="1"/>
          </p:cNvSpPr>
          <p:nvPr>
            <p:ph type="sldNum" sz="quarter" idx="12"/>
          </p:nvPr>
        </p:nvSpPr>
        <p:spPr/>
        <p:txBody>
          <a:bodyPr/>
          <a:lstStyle>
            <a:lvl1pPr>
              <a:defRPr/>
            </a:lvl1pPr>
            <a:extLst/>
          </a:lstStyle>
          <a:p>
            <a:pPr>
              <a:defRPr/>
            </a:pPr>
            <a:fld id="{3CB04B5C-416F-4BB7-B38B-D0963E93332E}" type="slidenum">
              <a:rPr lang="en-CA"/>
              <a:pPr>
                <a:defRPr/>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E5F9D81-0B17-444B-A771-1810F618E3AB}" type="datetimeFigureOut">
              <a:rPr lang="en-CA"/>
              <a:pPr>
                <a:defRPr/>
              </a:pPr>
              <a:t>19/04/2013</a:t>
            </a:fld>
            <a:endParaRPr lang="en-CA" dirty="0"/>
          </a:p>
        </p:txBody>
      </p:sp>
      <p:sp>
        <p:nvSpPr>
          <p:cNvPr id="8" name="Footer Placeholder 7"/>
          <p:cNvSpPr>
            <a:spLocks noGrp="1"/>
          </p:cNvSpPr>
          <p:nvPr>
            <p:ph type="ftr" sz="quarter" idx="11"/>
          </p:nvPr>
        </p:nvSpPr>
        <p:spPr/>
        <p:txBody>
          <a:bodyPr/>
          <a:lstStyle>
            <a:lvl1pPr>
              <a:defRPr/>
            </a:lvl1pPr>
            <a:extLst/>
          </a:lstStyle>
          <a:p>
            <a:pPr>
              <a:defRPr/>
            </a:pPr>
            <a:endParaRPr lang="en-CA"/>
          </a:p>
        </p:txBody>
      </p:sp>
      <p:sp>
        <p:nvSpPr>
          <p:cNvPr id="9" name="Slide Number Placeholder 8"/>
          <p:cNvSpPr>
            <a:spLocks noGrp="1"/>
          </p:cNvSpPr>
          <p:nvPr>
            <p:ph type="sldNum" sz="quarter" idx="12"/>
          </p:nvPr>
        </p:nvSpPr>
        <p:spPr/>
        <p:txBody>
          <a:bodyPr/>
          <a:lstStyle>
            <a:lvl1pPr>
              <a:defRPr/>
            </a:lvl1pPr>
            <a:extLst/>
          </a:lstStyle>
          <a:p>
            <a:pPr>
              <a:defRPr/>
            </a:pPr>
            <a:fld id="{5D1E738A-A0C2-4BA5-8126-AC9CE163770E}" type="slidenum">
              <a:rPr lang="en-CA"/>
              <a:pPr>
                <a:defRPr/>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130F5B37-6552-42E7-BF1D-CE65E65772E9}" type="datetimeFigureOut">
              <a:rPr lang="en-CA"/>
              <a:pPr>
                <a:defRPr/>
              </a:pPr>
              <a:t>19/04/2013</a:t>
            </a:fld>
            <a:endParaRPr lang="en-CA" dirty="0"/>
          </a:p>
        </p:txBody>
      </p:sp>
      <p:sp>
        <p:nvSpPr>
          <p:cNvPr id="4" name="Footer Placeholder 3"/>
          <p:cNvSpPr>
            <a:spLocks noGrp="1"/>
          </p:cNvSpPr>
          <p:nvPr>
            <p:ph type="ftr" sz="quarter" idx="11"/>
          </p:nvPr>
        </p:nvSpPr>
        <p:spPr/>
        <p:txBody>
          <a:bodyPr/>
          <a:lstStyle>
            <a:lvl1pPr>
              <a:defRPr/>
            </a:lvl1pPr>
            <a:extLst/>
          </a:lstStyle>
          <a:p>
            <a:pPr>
              <a:defRPr/>
            </a:pPr>
            <a:endParaRPr lang="en-CA"/>
          </a:p>
        </p:txBody>
      </p:sp>
      <p:sp>
        <p:nvSpPr>
          <p:cNvPr id="5" name="Slide Number Placeholder 4"/>
          <p:cNvSpPr>
            <a:spLocks noGrp="1"/>
          </p:cNvSpPr>
          <p:nvPr>
            <p:ph type="sldNum" sz="quarter" idx="12"/>
          </p:nvPr>
        </p:nvSpPr>
        <p:spPr/>
        <p:txBody>
          <a:bodyPr/>
          <a:lstStyle>
            <a:lvl1pPr>
              <a:defRPr/>
            </a:lvl1pPr>
            <a:extLst/>
          </a:lstStyle>
          <a:p>
            <a:pPr>
              <a:defRPr/>
            </a:pPr>
            <a:fld id="{B99007D4-998E-405F-B766-4767C86A480E}" type="slidenum">
              <a:rPr lang="en-CA"/>
              <a:pPr>
                <a:defRPr/>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3E372E7-6DF4-4529-8BF2-8AA4BAA36230}" type="datetimeFigureOut">
              <a:rPr lang="en-CA"/>
              <a:pPr>
                <a:defRPr/>
              </a:pPr>
              <a:t>19/04/2013</a:t>
            </a:fld>
            <a:endParaRPr lang="en-CA" dirty="0"/>
          </a:p>
        </p:txBody>
      </p:sp>
      <p:sp>
        <p:nvSpPr>
          <p:cNvPr id="3" name="Footer Placeholder 21"/>
          <p:cNvSpPr>
            <a:spLocks noGrp="1"/>
          </p:cNvSpPr>
          <p:nvPr>
            <p:ph type="ftr" sz="quarter" idx="11"/>
          </p:nvPr>
        </p:nvSpPr>
        <p:spPr/>
        <p:txBody>
          <a:bodyPr/>
          <a:lstStyle>
            <a:lvl1pPr>
              <a:defRPr/>
            </a:lvl1pPr>
          </a:lstStyle>
          <a:p>
            <a:pPr>
              <a:defRPr/>
            </a:pPr>
            <a:endParaRPr lang="en-CA"/>
          </a:p>
        </p:txBody>
      </p:sp>
      <p:sp>
        <p:nvSpPr>
          <p:cNvPr id="4" name="Slide Number Placeholder 17"/>
          <p:cNvSpPr>
            <a:spLocks noGrp="1"/>
          </p:cNvSpPr>
          <p:nvPr>
            <p:ph type="sldNum" sz="quarter" idx="12"/>
          </p:nvPr>
        </p:nvSpPr>
        <p:spPr/>
        <p:txBody>
          <a:bodyPr/>
          <a:lstStyle>
            <a:lvl1pPr>
              <a:defRPr/>
            </a:lvl1pPr>
          </a:lstStyle>
          <a:p>
            <a:pPr>
              <a:defRPr/>
            </a:pPr>
            <a:fld id="{254A2FB5-6353-42CE-9BFF-FB9D8D29E040}" type="slidenum">
              <a:rPr lang="en-CA"/>
              <a:pPr>
                <a:defRPr/>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55A20CB-F592-42D7-9D8F-22B22FA683A7}" type="datetimeFigureOut">
              <a:rPr lang="en-CA"/>
              <a:pPr>
                <a:defRPr/>
              </a:pPr>
              <a:t>19/04/2013</a:t>
            </a:fld>
            <a:endParaRPr lang="en-CA" dirty="0"/>
          </a:p>
        </p:txBody>
      </p:sp>
      <p:sp>
        <p:nvSpPr>
          <p:cNvPr id="6" name="Footer Placeholder 5"/>
          <p:cNvSpPr>
            <a:spLocks noGrp="1"/>
          </p:cNvSpPr>
          <p:nvPr>
            <p:ph type="ftr" sz="quarter" idx="11"/>
          </p:nvPr>
        </p:nvSpPr>
        <p:spPr/>
        <p:txBody>
          <a:bodyPr/>
          <a:lstStyle>
            <a:lvl1pPr>
              <a:defRPr/>
            </a:lvl1pPr>
            <a:extLst/>
          </a:lstStyle>
          <a:p>
            <a:pPr>
              <a:defRPr/>
            </a:pPr>
            <a:endParaRPr lang="en-CA"/>
          </a:p>
        </p:txBody>
      </p:sp>
      <p:sp>
        <p:nvSpPr>
          <p:cNvPr id="7" name="Slide Number Placeholder 6"/>
          <p:cNvSpPr>
            <a:spLocks noGrp="1"/>
          </p:cNvSpPr>
          <p:nvPr>
            <p:ph type="sldNum" sz="quarter" idx="12"/>
          </p:nvPr>
        </p:nvSpPr>
        <p:spPr/>
        <p:txBody>
          <a:bodyPr/>
          <a:lstStyle>
            <a:lvl1pPr>
              <a:defRPr/>
            </a:lvl1pPr>
            <a:extLst/>
          </a:lstStyle>
          <a:p>
            <a:pPr>
              <a:defRPr/>
            </a:pPr>
            <a:fld id="{9C6DB4AE-954F-44A7-8CCA-9D3B22A33292}" type="slidenum">
              <a:rPr lang="en-CA"/>
              <a:pPr>
                <a:defRPr/>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FF1237A8-72F4-4560-8084-286134B561E0}" type="datetimeFigureOut">
              <a:rPr lang="en-CA"/>
              <a:pPr>
                <a:defRPr/>
              </a:pPr>
              <a:t>19/04/2013</a:t>
            </a:fld>
            <a:endParaRPr lang="en-CA"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CA"/>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BE979B7-62A7-4176-A8B3-4168BDB4BA64}" type="slidenum">
              <a:rPr lang="en-CA"/>
              <a:pPr>
                <a:defRPr/>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CF681A72-54E2-4706-982A-200EF541A89E}" type="datetimeFigureOut">
              <a:rPr lang="en-CA"/>
              <a:pPr>
                <a:defRPr/>
              </a:pPr>
              <a:t>19/04/2013</a:t>
            </a:fld>
            <a:endParaRPr lang="en-CA"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CA"/>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B795DBCF-22B4-4387-9296-18D3F5E8A7B2}"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701" r:id="rId1"/>
    <p:sldLayoutId id="2147483697" r:id="rId2"/>
    <p:sldLayoutId id="2147483702" r:id="rId3"/>
    <p:sldLayoutId id="2147483703" r:id="rId4"/>
    <p:sldLayoutId id="2147483704" r:id="rId5"/>
    <p:sldLayoutId id="2147483705" r:id="rId6"/>
    <p:sldLayoutId id="2147483698" r:id="rId7"/>
    <p:sldLayoutId id="2147483706" r:id="rId8"/>
    <p:sldLayoutId id="2147483707" r:id="rId9"/>
    <p:sldLayoutId id="2147483699" r:id="rId10"/>
    <p:sldLayoutId id="214748370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276872"/>
            <a:ext cx="7772400" cy="1829761"/>
          </a:xfrm>
        </p:spPr>
        <p:txBody>
          <a:bodyPr/>
          <a:lstStyle/>
          <a:p>
            <a:pPr eaLnBrk="1" fontAlgn="auto" hangingPunct="1">
              <a:spcAft>
                <a:spcPts val="0"/>
              </a:spcAft>
              <a:defRPr/>
            </a:pPr>
            <a:r>
              <a:rPr lang="en-CA" sz="5200" dirty="0" smtClean="0"/>
              <a:t>ROLE OF A LOCAL</a:t>
            </a:r>
            <a:br>
              <a:rPr lang="en-CA" sz="5200" dirty="0" smtClean="0"/>
            </a:br>
            <a:r>
              <a:rPr lang="en-CA" sz="5200" dirty="0" smtClean="0"/>
              <a:t>WFA COMMITTEE</a:t>
            </a:r>
            <a:endParaRPr lang="en-CA" sz="5200" dirty="0"/>
          </a:p>
        </p:txBody>
      </p:sp>
      <p:sp>
        <p:nvSpPr>
          <p:cNvPr id="9219" name="Subtitle 2"/>
          <p:cNvSpPr>
            <a:spLocks noGrp="1"/>
          </p:cNvSpPr>
          <p:nvPr>
            <p:ph type="subTitle" idx="1"/>
          </p:nvPr>
        </p:nvSpPr>
        <p:spPr>
          <a:xfrm>
            <a:off x="685800" y="3611563"/>
            <a:ext cx="7772400" cy="1200150"/>
          </a:xfrm>
        </p:spPr>
        <p:txBody>
          <a:bodyPr/>
          <a:lstStyle/>
          <a:p>
            <a:pPr marR="0" eaLnBrk="1" hangingPunct="1"/>
            <a:r>
              <a:rPr lang="en-CA" dirty="0" smtClean="0"/>
              <a:t> </a:t>
            </a:r>
          </a:p>
        </p:txBody>
      </p:sp>
      <p:pic>
        <p:nvPicPr>
          <p:cNvPr id="9220" name="Picture 3" descr="UTE-SEI-logo-small.gif"/>
          <p:cNvPicPr>
            <a:picLocks noChangeAspect="1"/>
          </p:cNvPicPr>
          <p:nvPr/>
        </p:nvPicPr>
        <p:blipFill>
          <a:blip r:embed="rId3" cstate="print"/>
          <a:srcRect/>
          <a:stretch>
            <a:fillRect/>
          </a:stretch>
        </p:blipFill>
        <p:spPr bwMode="auto">
          <a:xfrm>
            <a:off x="323850" y="260350"/>
            <a:ext cx="1655763" cy="1655763"/>
          </a:xfrm>
          <a:prstGeom prst="rect">
            <a:avLst/>
          </a:prstGeom>
          <a:noFill/>
          <a:ln w="9525">
            <a:noFill/>
            <a:miter lim="800000"/>
            <a:headEnd/>
            <a:tailEnd/>
          </a:ln>
        </p:spPr>
      </p:pic>
      <p:pic>
        <p:nvPicPr>
          <p:cNvPr id="9221" name="Picture 4"/>
          <p:cNvPicPr>
            <a:picLocks noChangeAspect="1" noChangeArrowheads="1"/>
          </p:cNvPicPr>
          <p:nvPr/>
        </p:nvPicPr>
        <p:blipFill>
          <a:blip r:embed="rId4" cstate="print">
            <a:lum bright="10000" contrast="-20000"/>
            <a:grayscl/>
          </a:blip>
          <a:srcRect t="-8543" b="-8543"/>
          <a:stretch>
            <a:fillRect/>
          </a:stretch>
        </p:blipFill>
        <p:spPr bwMode="auto">
          <a:xfrm>
            <a:off x="684213" y="5516563"/>
            <a:ext cx="1116012" cy="1154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457200" y="2204864"/>
            <a:ext cx="8229600" cy="3600400"/>
          </a:xfrm>
        </p:spPr>
        <p:txBody>
          <a:bodyPr/>
          <a:lstStyle/>
          <a:p>
            <a:pPr marL="514350" indent="-514350" algn="just">
              <a:spcBef>
                <a:spcPts val="0"/>
              </a:spcBef>
              <a:spcAft>
                <a:spcPts val="600"/>
              </a:spcAft>
              <a:buClrTx/>
              <a:buSzPct val="100000"/>
              <a:buFont typeface="+mj-lt"/>
              <a:buAutoNum type="arabicPeriod"/>
            </a:pPr>
            <a:r>
              <a:rPr lang="en-CA" sz="3000" dirty="0" smtClean="0"/>
              <a:t>Review Affected, Surplus and Preferred  Status list</a:t>
            </a:r>
          </a:p>
          <a:p>
            <a:pPr marL="514350" indent="-514350" algn="just">
              <a:spcBef>
                <a:spcPts val="600"/>
              </a:spcBef>
              <a:spcAft>
                <a:spcPts val="600"/>
              </a:spcAft>
              <a:buClrTx/>
              <a:buSzPct val="100000"/>
              <a:buFont typeface="+mj-lt"/>
              <a:buAutoNum type="arabicPeriod"/>
            </a:pPr>
            <a:r>
              <a:rPr lang="en-CA" sz="3000" dirty="0" smtClean="0"/>
              <a:t>Discuss current staff vacancies </a:t>
            </a:r>
          </a:p>
          <a:p>
            <a:pPr marL="514350" indent="-514350" algn="just">
              <a:spcBef>
                <a:spcPts val="600"/>
              </a:spcBef>
              <a:spcAft>
                <a:spcPts val="600"/>
              </a:spcAft>
              <a:buClrTx/>
              <a:buSzPct val="100000"/>
              <a:buFont typeface="+mj-lt"/>
              <a:buAutoNum type="arabicPeriod"/>
            </a:pPr>
            <a:r>
              <a:rPr lang="en-CA" sz="3000" dirty="0" smtClean="0"/>
              <a:t>Retention process</a:t>
            </a:r>
          </a:p>
          <a:p>
            <a:pPr marL="514350" indent="-514350" algn="just">
              <a:spcBef>
                <a:spcPts val="600"/>
              </a:spcBef>
              <a:spcAft>
                <a:spcPts val="600"/>
              </a:spcAft>
              <a:buClrTx/>
              <a:buSzPct val="100000"/>
              <a:buFont typeface="+mj-lt"/>
              <a:buAutoNum type="arabicPeriod"/>
            </a:pPr>
            <a:r>
              <a:rPr lang="en-CA" sz="3000" dirty="0" smtClean="0"/>
              <a:t>Alternations</a:t>
            </a:r>
          </a:p>
          <a:p>
            <a:pPr marL="514350" indent="-514350" algn="just">
              <a:spcBef>
                <a:spcPts val="600"/>
              </a:spcBef>
              <a:buClrTx/>
              <a:buSzPct val="100000"/>
              <a:buFont typeface="+mj-lt"/>
              <a:buAutoNum type="arabicPeriod"/>
            </a:pPr>
            <a:r>
              <a:rPr lang="en-CA" sz="3000" dirty="0" smtClean="0"/>
              <a:t>WFA situations in the region/country</a:t>
            </a:r>
          </a:p>
          <a:p>
            <a:pPr marL="514350" indent="-514350" algn="just">
              <a:buFont typeface="+mj-lt"/>
              <a:buAutoNum type="arabicPeriod"/>
            </a:pPr>
            <a:endParaRPr lang="en-CA" dirty="0"/>
          </a:p>
        </p:txBody>
      </p:sp>
      <p:sp>
        <p:nvSpPr>
          <p:cNvPr id="2" name="Title 1"/>
          <p:cNvSpPr>
            <a:spLocks noGrp="1"/>
          </p:cNvSpPr>
          <p:nvPr>
            <p:ph type="title"/>
          </p:nvPr>
        </p:nvSpPr>
        <p:spPr>
          <a:xfrm>
            <a:off x="457200" y="845840"/>
            <a:ext cx="8229600" cy="1143000"/>
          </a:xfrm>
        </p:spPr>
        <p:txBody>
          <a:bodyPr>
            <a:normAutofit fontScale="90000"/>
          </a:bodyPr>
          <a:lstStyle/>
          <a:p>
            <a:pPr algn="ctr"/>
            <a:r>
              <a:rPr lang="en-CA" dirty="0" smtClean="0"/>
              <a:t>Local WFA Committee Agenda</a:t>
            </a:r>
            <a:br>
              <a:rPr lang="en-CA" dirty="0" smtClean="0"/>
            </a:br>
            <a:endParaRPr lang="en-CA" dirty="0"/>
          </a:p>
        </p:txBody>
      </p:sp>
      <p:pic>
        <p:nvPicPr>
          <p:cNvPr id="6" name="Picture 2"/>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0040" y="1700808"/>
            <a:ext cx="7772400" cy="1440160"/>
          </a:xfrm>
        </p:spPr>
        <p:txBody>
          <a:bodyPr>
            <a:normAutofit/>
          </a:bodyPr>
          <a:lstStyle/>
          <a:p>
            <a:pPr algn="ctr"/>
            <a:r>
              <a:rPr lang="en-CA" sz="5400" dirty="0" smtClean="0">
                <a:solidFill>
                  <a:schemeClr val="accent3">
                    <a:lumMod val="75000"/>
                  </a:schemeClr>
                </a:solidFill>
                <a:effectLst>
                  <a:outerShdw blurRad="38100" dist="38100" dir="2700000" algn="tl">
                    <a:srgbClr val="000000">
                      <a:alpha val="43137"/>
                    </a:srgbClr>
                  </a:outerShdw>
                </a:effectLst>
              </a:rPr>
              <a:t>RETENTION PROCESS</a:t>
            </a:r>
            <a:endParaRPr lang="en-CA" sz="5400" dirty="0">
              <a:solidFill>
                <a:schemeClr val="accent3">
                  <a:lumMod val="75000"/>
                </a:schemeClr>
              </a:solidFill>
              <a:effectLst>
                <a:outerShdw blurRad="38100" dist="38100" dir="2700000" algn="tl">
                  <a:srgbClr val="000000">
                    <a:alpha val="43137"/>
                  </a:srgbClr>
                </a:outerShdw>
              </a:effectLst>
            </a:endParaRPr>
          </a:p>
        </p:txBody>
      </p:sp>
      <p:pic>
        <p:nvPicPr>
          <p:cNvPr id="4" name="Picture 4"/>
          <p:cNvPicPr>
            <a:picLocks noChangeAspect="1" noChangeArrowheads="1"/>
          </p:cNvPicPr>
          <p:nvPr/>
        </p:nvPicPr>
        <p:blipFill>
          <a:blip r:embed="rId3" cstate="print">
            <a:lum bright="10000" contrast="-20000"/>
            <a:grayscl/>
          </a:blip>
          <a:srcRect t="-8543" b="-8543"/>
          <a:stretch>
            <a:fillRect/>
          </a:stretch>
        </p:blipFill>
        <p:spPr bwMode="auto">
          <a:xfrm>
            <a:off x="684213" y="5516563"/>
            <a:ext cx="1116012" cy="1154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711350"/>
            <a:ext cx="8229600" cy="4525962"/>
          </a:xfrm>
        </p:spPr>
        <p:txBody>
          <a:bodyPr/>
          <a:lstStyle/>
          <a:p>
            <a:pPr marL="0" indent="0" algn="just">
              <a:spcBef>
                <a:spcPts val="0"/>
              </a:spcBef>
              <a:buNone/>
            </a:pPr>
            <a:r>
              <a:rPr lang="en-CA" sz="3100" dirty="0" smtClean="0"/>
              <a:t>Is a process where a manager must assess and select affected members to be retained in their position, when fewer positions are available than the number of permanent employees occupying these positions.  Managers must decide which permanent affected employees will be retained.</a:t>
            </a:r>
          </a:p>
          <a:p>
            <a:pPr>
              <a:buNone/>
            </a:pPr>
            <a:endParaRPr lang="en-CA" dirty="0"/>
          </a:p>
        </p:txBody>
      </p:sp>
      <p:sp>
        <p:nvSpPr>
          <p:cNvPr id="4" name="Title 3"/>
          <p:cNvSpPr>
            <a:spLocks noGrp="1"/>
          </p:cNvSpPr>
          <p:nvPr>
            <p:ph type="title"/>
          </p:nvPr>
        </p:nvSpPr>
        <p:spPr/>
        <p:txBody>
          <a:bodyPr>
            <a:normAutofit/>
          </a:bodyPr>
          <a:lstStyle/>
          <a:p>
            <a:r>
              <a:rPr lang="en-CA" sz="4400" dirty="0" smtClean="0"/>
              <a:t>Definition</a:t>
            </a:r>
            <a:endParaRPr lang="en-CA" sz="4400" dirty="0"/>
          </a:p>
        </p:txBody>
      </p:sp>
      <p:pic>
        <p:nvPicPr>
          <p:cNvPr id="3"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78098"/>
          </a:xfrm>
        </p:spPr>
        <p:txBody>
          <a:bodyPr/>
          <a:lstStyle/>
          <a:p>
            <a:r>
              <a:rPr lang="en-CA" dirty="0" smtClean="0"/>
              <a:t>Your Role</a:t>
            </a:r>
            <a:endParaRPr lang="en-CA" dirty="0"/>
          </a:p>
        </p:txBody>
      </p:sp>
      <p:sp>
        <p:nvSpPr>
          <p:cNvPr id="4" name="Content Placeholder 1"/>
          <p:cNvSpPr>
            <a:spLocks noGrp="1"/>
          </p:cNvSpPr>
          <p:nvPr>
            <p:ph idx="1"/>
          </p:nvPr>
        </p:nvSpPr>
        <p:spPr>
          <a:xfrm>
            <a:off x="457200" y="1340768"/>
            <a:ext cx="8229600" cy="4525962"/>
          </a:xfrm>
        </p:spPr>
        <p:txBody>
          <a:bodyPr/>
          <a:lstStyle/>
          <a:p>
            <a:pPr algn="just" eaLnBrk="1" hangingPunct="1">
              <a:buSzPct val="100000"/>
              <a:buFont typeface="Wingdings" pitchFamily="2" charset="2"/>
              <a:buChar char="Ø"/>
            </a:pPr>
            <a:r>
              <a:rPr lang="en-CA" sz="2900" dirty="0" smtClean="0"/>
              <a:t>Ensure that any retention process suggested by the employer is needed.</a:t>
            </a:r>
          </a:p>
          <a:p>
            <a:pPr algn="just" eaLnBrk="1" hangingPunct="1">
              <a:spcBef>
                <a:spcPts val="2400"/>
              </a:spcBef>
              <a:buSzPct val="100000"/>
              <a:buFont typeface="Wingdings" pitchFamily="2" charset="2"/>
              <a:buChar char="Ø"/>
            </a:pPr>
            <a:r>
              <a:rPr lang="en-CA" sz="2900" dirty="0" smtClean="0"/>
              <a:t>Ensure that all affected members are aware of what will be offered to those whom are not successful in a retention process.</a:t>
            </a:r>
          </a:p>
          <a:p>
            <a:pPr algn="just" eaLnBrk="1" hangingPunct="1">
              <a:spcBef>
                <a:spcPts val="2400"/>
              </a:spcBef>
              <a:buSzPct val="100000"/>
              <a:buFont typeface="Wingdings" pitchFamily="2" charset="2"/>
              <a:buChar char="Ø"/>
            </a:pPr>
            <a:r>
              <a:rPr lang="en-CA" sz="2900" dirty="0" smtClean="0"/>
              <a:t>Ensure that unsuccessful members, in a retention process, are aware of their recourse rights.</a:t>
            </a:r>
          </a:p>
        </p:txBody>
      </p:sp>
      <p:pic>
        <p:nvPicPr>
          <p:cNvPr id="5"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5400" dirty="0" smtClean="0">
                <a:solidFill>
                  <a:schemeClr val="accent3">
                    <a:lumMod val="75000"/>
                  </a:schemeClr>
                </a:solidFill>
              </a:rPr>
              <a:t>ALTERNATIONS</a:t>
            </a:r>
            <a:endParaRPr lang="en-CA" sz="5400" dirty="0">
              <a:solidFill>
                <a:schemeClr val="accent3">
                  <a:lumMod val="75000"/>
                </a:schemeClr>
              </a:solidFill>
            </a:endParaRPr>
          </a:p>
        </p:txBody>
      </p:sp>
      <p:pic>
        <p:nvPicPr>
          <p:cNvPr id="4" name="Picture 4"/>
          <p:cNvPicPr>
            <a:picLocks noChangeAspect="1" noChangeArrowheads="1"/>
          </p:cNvPicPr>
          <p:nvPr/>
        </p:nvPicPr>
        <p:blipFill>
          <a:blip r:embed="rId3" cstate="print">
            <a:lum bright="10000" contrast="-20000"/>
            <a:grayscl/>
          </a:blip>
          <a:srcRect t="-8543" b="-8543"/>
          <a:stretch>
            <a:fillRect/>
          </a:stretch>
        </p:blipFill>
        <p:spPr bwMode="auto">
          <a:xfrm>
            <a:off x="684213" y="5516563"/>
            <a:ext cx="1116012" cy="1154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359422"/>
            <a:ext cx="8352928" cy="4525962"/>
          </a:xfrm>
        </p:spPr>
        <p:txBody>
          <a:bodyPr/>
          <a:lstStyle/>
          <a:p>
            <a:pPr marL="0" indent="0" algn="just">
              <a:buNone/>
            </a:pPr>
            <a:r>
              <a:rPr lang="en-CA" sz="3100" dirty="0" smtClean="0"/>
              <a:t>Occurs when an opting employee (not a surplus employee) who wishes to remain in the CRA exchanges positions with a non-affected employee (the alternate) willing to leave the CRA with a Transition Support Measure or with an Education Allowance.</a:t>
            </a:r>
            <a:endParaRPr lang="en-CA" sz="3100" dirty="0"/>
          </a:p>
        </p:txBody>
      </p:sp>
      <p:sp>
        <p:nvSpPr>
          <p:cNvPr id="3" name="Title 2"/>
          <p:cNvSpPr>
            <a:spLocks noGrp="1"/>
          </p:cNvSpPr>
          <p:nvPr>
            <p:ph type="title"/>
          </p:nvPr>
        </p:nvSpPr>
        <p:spPr>
          <a:xfrm>
            <a:off x="457200" y="490662"/>
            <a:ext cx="8229600" cy="1282154"/>
          </a:xfrm>
        </p:spPr>
        <p:txBody>
          <a:bodyPr>
            <a:noAutofit/>
          </a:bodyPr>
          <a:lstStyle/>
          <a:p>
            <a:pPr algn="ctr"/>
            <a:r>
              <a:rPr lang="en-CA" sz="4400" dirty="0" smtClean="0"/>
              <a:t>DEFINITION </a:t>
            </a:r>
            <a:br>
              <a:rPr lang="en-CA" sz="4400" dirty="0" smtClean="0"/>
            </a:br>
            <a:r>
              <a:rPr lang="en-CA" sz="4400" dirty="0" smtClean="0"/>
              <a:t>OF ALTERNATIONS</a:t>
            </a:r>
            <a:endParaRPr lang="en-CA" sz="4400" dirty="0"/>
          </a:p>
        </p:txBody>
      </p:sp>
      <p:pic>
        <p:nvPicPr>
          <p:cNvPr id="4"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2431430"/>
            <a:ext cx="8640960" cy="4525962"/>
          </a:xfrm>
        </p:spPr>
        <p:txBody>
          <a:bodyPr/>
          <a:lstStyle/>
          <a:p>
            <a:pPr marL="0" indent="0" algn="just">
              <a:buNone/>
            </a:pPr>
            <a:r>
              <a:rPr lang="en-CA" sz="3000" dirty="0" smtClean="0"/>
              <a:t>Is a permanent employee whose services will no longer be required because of a work force adjustment situation and who has not received a guarantee of a reasonable job offer from the Commissioner and who has 120 days to consider the Options of Part 6.3 of this Appendix.</a:t>
            </a:r>
            <a:endParaRPr lang="en-CA" sz="3000" dirty="0"/>
          </a:p>
        </p:txBody>
      </p:sp>
      <p:sp>
        <p:nvSpPr>
          <p:cNvPr id="3" name="Title 2"/>
          <p:cNvSpPr>
            <a:spLocks noGrp="1"/>
          </p:cNvSpPr>
          <p:nvPr>
            <p:ph type="title"/>
          </p:nvPr>
        </p:nvSpPr>
        <p:spPr>
          <a:xfrm>
            <a:off x="457200" y="562670"/>
            <a:ext cx="8229600" cy="1282154"/>
          </a:xfrm>
        </p:spPr>
        <p:txBody>
          <a:bodyPr>
            <a:noAutofit/>
          </a:bodyPr>
          <a:lstStyle/>
          <a:p>
            <a:pPr algn="ctr"/>
            <a:r>
              <a:rPr lang="en-CA" sz="4400" dirty="0" smtClean="0"/>
              <a:t>DEFINITION OF</a:t>
            </a:r>
            <a:br>
              <a:rPr lang="en-CA" sz="4400" dirty="0" smtClean="0"/>
            </a:br>
            <a:r>
              <a:rPr lang="en-CA" sz="4400" dirty="0" smtClean="0"/>
              <a:t>OPTING EMPLOYEES</a:t>
            </a:r>
            <a:endParaRPr lang="en-CA" sz="4400" dirty="0"/>
          </a:p>
        </p:txBody>
      </p:sp>
      <p:pic>
        <p:nvPicPr>
          <p:cNvPr id="4"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4"/>
            <a:ext cx="7772400" cy="1172343"/>
          </a:xfrm>
        </p:spPr>
        <p:txBody>
          <a:bodyPr>
            <a:normAutofit/>
          </a:bodyPr>
          <a:lstStyle/>
          <a:p>
            <a:pPr algn="ctr"/>
            <a:r>
              <a:rPr lang="en-CA" sz="5000" dirty="0" smtClean="0">
                <a:solidFill>
                  <a:schemeClr val="accent3">
                    <a:lumMod val="75000"/>
                  </a:schemeClr>
                </a:solidFill>
              </a:rPr>
              <a:t>PART VI</a:t>
            </a:r>
            <a:endParaRPr lang="en-CA" sz="5000" dirty="0">
              <a:solidFill>
                <a:schemeClr val="accent3">
                  <a:lumMod val="75000"/>
                </a:schemeClr>
              </a:solidFill>
            </a:endParaRPr>
          </a:p>
        </p:txBody>
      </p:sp>
      <p:sp>
        <p:nvSpPr>
          <p:cNvPr id="3" name="Subtitle 2"/>
          <p:cNvSpPr>
            <a:spLocks noGrp="1"/>
          </p:cNvSpPr>
          <p:nvPr>
            <p:ph type="subTitle" idx="1"/>
          </p:nvPr>
        </p:nvSpPr>
        <p:spPr>
          <a:xfrm>
            <a:off x="685800" y="3140968"/>
            <a:ext cx="7772400" cy="1199704"/>
          </a:xfrm>
        </p:spPr>
        <p:txBody>
          <a:bodyPr/>
          <a:lstStyle/>
          <a:p>
            <a:pPr algn="ctr"/>
            <a:r>
              <a:rPr lang="en-CA" sz="4400" b="1" dirty="0" smtClean="0">
                <a:solidFill>
                  <a:schemeClr val="accent3">
                    <a:lumMod val="75000"/>
                  </a:schemeClr>
                </a:solidFill>
              </a:rPr>
              <a:t>Options for employees</a:t>
            </a:r>
            <a:endParaRPr lang="en-CA" sz="4400" b="1" dirty="0">
              <a:solidFill>
                <a:schemeClr val="accent3">
                  <a:lumMod val="75000"/>
                </a:schemeClr>
              </a:solidFill>
            </a:endParaRPr>
          </a:p>
        </p:txBody>
      </p:sp>
      <p:pic>
        <p:nvPicPr>
          <p:cNvPr id="4" name="Picture 4"/>
          <p:cNvPicPr>
            <a:picLocks noChangeAspect="1" noChangeArrowheads="1"/>
          </p:cNvPicPr>
          <p:nvPr/>
        </p:nvPicPr>
        <p:blipFill>
          <a:blip r:embed="rId2" cstate="print">
            <a:lum bright="10000" contrast="-20000"/>
            <a:grayscl/>
          </a:blip>
          <a:srcRect t="-8543" b="-8543"/>
          <a:stretch>
            <a:fillRect/>
          </a:stretch>
        </p:blipFill>
        <p:spPr bwMode="auto">
          <a:xfrm>
            <a:off x="684213" y="5516563"/>
            <a:ext cx="1116012" cy="115411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3186"/>
            <a:ext cx="8229600" cy="3964086"/>
          </a:xfrm>
        </p:spPr>
        <p:txBody>
          <a:bodyPr/>
          <a:lstStyle/>
          <a:p>
            <a:pPr marL="0" indent="0" algn="just">
              <a:spcBef>
                <a:spcPts val="0"/>
              </a:spcBef>
              <a:buNone/>
            </a:pPr>
            <a:r>
              <a:rPr lang="en-CA" sz="3200" dirty="0" smtClean="0"/>
              <a:t>6.1.1 The Commissioner will be expected to provide a guarantee of a reasonable job offer for those affected employees for whom they know or can predict employment availability.  Employees in receipt of this guarantee would not have access to the choice of Options below.</a:t>
            </a:r>
            <a:endParaRPr lang="en-CA" sz="3200" dirty="0"/>
          </a:p>
        </p:txBody>
      </p:sp>
      <p:sp>
        <p:nvSpPr>
          <p:cNvPr id="3" name="Title 2"/>
          <p:cNvSpPr>
            <a:spLocks noGrp="1"/>
          </p:cNvSpPr>
          <p:nvPr>
            <p:ph type="title"/>
          </p:nvPr>
        </p:nvSpPr>
        <p:spPr>
          <a:xfrm>
            <a:off x="457200" y="413792"/>
            <a:ext cx="8229600" cy="1143000"/>
          </a:xfrm>
        </p:spPr>
        <p:txBody>
          <a:bodyPr>
            <a:normAutofit/>
          </a:bodyPr>
          <a:lstStyle/>
          <a:p>
            <a:pPr algn="ctr"/>
            <a:r>
              <a:rPr lang="en-CA" sz="4400" u="sng" dirty="0" smtClean="0"/>
              <a:t>6.1   General</a:t>
            </a:r>
            <a:endParaRPr lang="en-CA" sz="4400" u="sng" dirty="0"/>
          </a:p>
        </p:txBody>
      </p:sp>
      <p:pic>
        <p:nvPicPr>
          <p:cNvPr id="4" name="Picture 3"/>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750164"/>
            <a:ext cx="7632848" cy="3046988"/>
          </a:xfrm>
          <a:prstGeom prst="rect">
            <a:avLst/>
          </a:prstGeom>
        </p:spPr>
        <p:txBody>
          <a:bodyPr wrap="square">
            <a:spAutoFit/>
          </a:bodyPr>
          <a:lstStyle/>
          <a:p>
            <a:pPr marL="0" indent="0" algn="just">
              <a:spcBef>
                <a:spcPts val="0"/>
              </a:spcBef>
              <a:buNone/>
            </a:pPr>
            <a:r>
              <a:rPr lang="en-CA" sz="3200" dirty="0" smtClean="0">
                <a:latin typeface="+mj-lt"/>
              </a:rPr>
              <a:t>6.1.2   Employees who are not in receipt of a guarantee of a reasonable job offer from the Commissioner have 120 days to consider the three (3) Options below before a decision is required of them.</a:t>
            </a:r>
            <a:endParaRPr lang="en-CA" sz="32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6752"/>
            <a:ext cx="7772400" cy="2592288"/>
          </a:xfrm>
        </p:spPr>
        <p:txBody>
          <a:bodyPr/>
          <a:lstStyle/>
          <a:p>
            <a:pPr algn="ctr" eaLnBrk="1" fontAlgn="auto" hangingPunct="1">
              <a:spcBef>
                <a:spcPts val="600"/>
              </a:spcBef>
              <a:spcAft>
                <a:spcPts val="600"/>
              </a:spcAft>
              <a:defRPr/>
            </a:pPr>
            <a:r>
              <a:rPr lang="en-CA" dirty="0" smtClean="0"/>
              <a:t>HAVE A GENERAL KNOWLEDGE OF THE </a:t>
            </a:r>
            <a:br>
              <a:rPr lang="en-CA" dirty="0" smtClean="0"/>
            </a:br>
            <a:r>
              <a:rPr lang="en-CA" dirty="0" smtClean="0"/>
              <a:t>WFAA</a:t>
            </a:r>
            <a:endParaRPr lang="en-CA" dirty="0"/>
          </a:p>
        </p:txBody>
      </p:sp>
      <p:pic>
        <p:nvPicPr>
          <p:cNvPr id="10243" name="Picture 3"/>
          <p:cNvPicPr>
            <a:picLocks noChangeAspect="1" noChangeArrowheads="1"/>
          </p:cNvPicPr>
          <p:nvPr/>
        </p:nvPicPr>
        <p:blipFill>
          <a:blip r:embed="rId3" cstate="print">
            <a:lum bright="10000" contrast="-20000"/>
            <a:grayscl/>
          </a:blip>
          <a:srcRect t="-8543" b="-8543"/>
          <a:stretch>
            <a:fillRect/>
          </a:stretch>
        </p:blipFill>
        <p:spPr bwMode="auto">
          <a:xfrm>
            <a:off x="684213" y="5516563"/>
            <a:ext cx="1116012" cy="1154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750164"/>
            <a:ext cx="7632848" cy="3539430"/>
          </a:xfrm>
          <a:prstGeom prst="rect">
            <a:avLst/>
          </a:prstGeom>
        </p:spPr>
        <p:txBody>
          <a:bodyPr wrap="square">
            <a:spAutoFit/>
          </a:bodyPr>
          <a:lstStyle/>
          <a:p>
            <a:pPr marL="0" indent="0" algn="just">
              <a:spcBef>
                <a:spcPts val="0"/>
              </a:spcBef>
              <a:buNone/>
            </a:pPr>
            <a:r>
              <a:rPr lang="en-CA" sz="3200" dirty="0" smtClean="0">
                <a:latin typeface="+mj-lt"/>
              </a:rPr>
              <a:t>6.1.3   The opting employee must choose, in writing, one of the three (3) Options of section 6.3 of this Appendix within the 120-day window.  The employee cannot change Options once having made a written choice.</a:t>
            </a:r>
            <a:endParaRPr lang="en-CA" sz="32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27374"/>
            <a:ext cx="8229600" cy="4525962"/>
          </a:xfrm>
        </p:spPr>
        <p:txBody>
          <a:bodyPr/>
          <a:lstStyle/>
          <a:p>
            <a:pPr marL="0" indent="288000">
              <a:spcBef>
                <a:spcPts val="0"/>
              </a:spcBef>
              <a:buSzPct val="100000"/>
              <a:buFont typeface="Wingdings" pitchFamily="2" charset="2"/>
              <a:buChar char="Ø"/>
              <a:tabLst>
                <a:tab pos="1700213" algn="l"/>
                <a:tab pos="2063750" algn="l"/>
                <a:tab pos="2427288" algn="l"/>
              </a:tabLst>
            </a:pPr>
            <a:r>
              <a:rPr lang="en-CA" sz="3000" dirty="0" smtClean="0"/>
              <a:t>6.3.1 (a):		Twelve-month surplus 				</a:t>
            </a:r>
            <a:r>
              <a:rPr lang="en-CA" sz="3000" smtClean="0"/>
              <a:t>preferred status</a:t>
            </a:r>
            <a:endParaRPr lang="en-CA" sz="3000" dirty="0" smtClean="0"/>
          </a:p>
          <a:p>
            <a:pPr marL="0" indent="0">
              <a:spcBef>
                <a:spcPts val="0"/>
              </a:spcBef>
              <a:buSzPct val="100000"/>
              <a:buFont typeface="Wingdings" pitchFamily="2" charset="2"/>
              <a:buChar char="Ø"/>
              <a:tabLst>
                <a:tab pos="1700213" algn="l"/>
                <a:tab pos="2063750" algn="l"/>
              </a:tabLst>
            </a:pPr>
            <a:endParaRPr lang="en-CA" sz="3000" dirty="0" smtClean="0"/>
          </a:p>
          <a:p>
            <a:pPr marL="0" indent="0">
              <a:spcBef>
                <a:spcPts val="0"/>
              </a:spcBef>
              <a:buSzPct val="100000"/>
              <a:buFont typeface="Wingdings" pitchFamily="2" charset="2"/>
              <a:buChar char="Ø"/>
              <a:tabLst>
                <a:tab pos="1700213" algn="l"/>
                <a:tab pos="2063750" algn="l"/>
                <a:tab pos="2427288" algn="l"/>
              </a:tabLst>
            </a:pPr>
            <a:r>
              <a:rPr lang="en-CA" sz="3000" dirty="0" smtClean="0"/>
              <a:t>6.3.1 (b):		Transition Support Measure 			(TSM)</a:t>
            </a:r>
          </a:p>
          <a:p>
            <a:pPr marL="0" indent="0">
              <a:spcBef>
                <a:spcPts val="0"/>
              </a:spcBef>
              <a:buSzPct val="100000"/>
              <a:buFont typeface="Wingdings" pitchFamily="2" charset="2"/>
              <a:buChar char="Ø"/>
              <a:tabLst>
                <a:tab pos="1700213" algn="l"/>
                <a:tab pos="2063750" algn="l"/>
              </a:tabLst>
            </a:pPr>
            <a:endParaRPr lang="en-CA" sz="3000" dirty="0" smtClean="0"/>
          </a:p>
          <a:p>
            <a:pPr marL="0" indent="0">
              <a:spcBef>
                <a:spcPts val="0"/>
              </a:spcBef>
              <a:buSzPct val="100000"/>
              <a:buFont typeface="Wingdings" pitchFamily="2" charset="2"/>
              <a:buChar char="Ø"/>
              <a:tabLst>
                <a:tab pos="1700213" algn="l"/>
                <a:tab pos="2063750" algn="l"/>
                <a:tab pos="2427288" algn="l"/>
              </a:tabLst>
            </a:pPr>
            <a:r>
              <a:rPr lang="en-CA" sz="3000" dirty="0" smtClean="0"/>
              <a:t>6.3.1 (c):		Transition Support Measure 			(TSM) plus $10,000 Education 			Allowance.</a:t>
            </a:r>
          </a:p>
          <a:p>
            <a:pPr marL="0" indent="0">
              <a:spcBef>
                <a:spcPts val="0"/>
              </a:spcBef>
              <a:buNone/>
              <a:tabLst>
                <a:tab pos="1700213" algn="l"/>
              </a:tabLst>
            </a:pPr>
            <a:endParaRPr lang="en-CA" sz="3000" dirty="0"/>
          </a:p>
        </p:txBody>
      </p:sp>
      <p:sp>
        <p:nvSpPr>
          <p:cNvPr id="3" name="Title 2"/>
          <p:cNvSpPr>
            <a:spLocks noGrp="1"/>
          </p:cNvSpPr>
          <p:nvPr>
            <p:ph type="title"/>
          </p:nvPr>
        </p:nvSpPr>
        <p:spPr/>
        <p:txBody>
          <a:bodyPr/>
          <a:lstStyle/>
          <a:p>
            <a:pPr algn="ctr"/>
            <a:r>
              <a:rPr lang="en-CA" dirty="0" smtClean="0"/>
              <a:t>6.3 Options</a:t>
            </a:r>
            <a:endParaRPr lang="en-CA" dirty="0"/>
          </a:p>
        </p:txBody>
      </p:sp>
      <p:pic>
        <p:nvPicPr>
          <p:cNvPr id="4" name="Picture 3"/>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417242"/>
            <a:ext cx="8229600" cy="3964086"/>
          </a:xfrm>
        </p:spPr>
        <p:txBody>
          <a:bodyPr/>
          <a:lstStyle/>
          <a:p>
            <a:pPr marL="0" indent="0" algn="just">
              <a:spcBef>
                <a:spcPts val="0"/>
              </a:spcBef>
              <a:buNone/>
            </a:pPr>
            <a:r>
              <a:rPr lang="en-CA" sz="3200" dirty="0" smtClean="0"/>
              <a:t>6.2.1   An alternation occurs when an opting employee who wishes to remain in the CRA exchanges positions with a non-affected employee (the alternate) willing to leave the CRA under the terms of Part VI of this Appendix.</a:t>
            </a:r>
            <a:endParaRPr lang="en-CA" sz="3200" dirty="0"/>
          </a:p>
        </p:txBody>
      </p:sp>
      <p:sp>
        <p:nvSpPr>
          <p:cNvPr id="3" name="Title 2"/>
          <p:cNvSpPr>
            <a:spLocks noGrp="1"/>
          </p:cNvSpPr>
          <p:nvPr>
            <p:ph type="title"/>
          </p:nvPr>
        </p:nvSpPr>
        <p:spPr>
          <a:xfrm>
            <a:off x="457200" y="629816"/>
            <a:ext cx="8229600" cy="1143000"/>
          </a:xfrm>
        </p:spPr>
        <p:txBody>
          <a:bodyPr>
            <a:normAutofit/>
          </a:bodyPr>
          <a:lstStyle/>
          <a:p>
            <a:pPr algn="ctr"/>
            <a:r>
              <a:rPr lang="en-CA" sz="4400" u="sng" dirty="0" smtClean="0"/>
              <a:t>6.2   Alternation</a:t>
            </a:r>
            <a:endParaRPr lang="en-CA" sz="4400" u="sng" dirty="0"/>
          </a:p>
        </p:txBody>
      </p:sp>
      <p:pic>
        <p:nvPicPr>
          <p:cNvPr id="4" name="Picture 3"/>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014969"/>
            <a:ext cx="7632848" cy="2062103"/>
          </a:xfrm>
          <a:prstGeom prst="rect">
            <a:avLst/>
          </a:prstGeom>
        </p:spPr>
        <p:txBody>
          <a:bodyPr wrap="square">
            <a:spAutoFit/>
          </a:bodyPr>
          <a:lstStyle/>
          <a:p>
            <a:pPr marL="0" indent="0" algn="just">
              <a:spcBef>
                <a:spcPts val="0"/>
              </a:spcBef>
              <a:buNone/>
            </a:pPr>
            <a:r>
              <a:rPr lang="en-CA" sz="3200" dirty="0" smtClean="0">
                <a:latin typeface="+mj-lt"/>
              </a:rPr>
              <a:t>6.2.2    Only an opting employee, not a surplus one, may alternate into a permanent position that remains in the CRA.</a:t>
            </a:r>
            <a:endParaRPr lang="en-CA" sz="32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464454"/>
            <a:ext cx="7632848" cy="3908762"/>
          </a:xfrm>
          <a:prstGeom prst="rect">
            <a:avLst/>
          </a:prstGeom>
        </p:spPr>
        <p:txBody>
          <a:bodyPr wrap="square">
            <a:spAutoFit/>
          </a:bodyPr>
          <a:lstStyle/>
          <a:p>
            <a:pPr marL="0" indent="0" algn="just">
              <a:spcBef>
                <a:spcPts val="0"/>
              </a:spcBef>
              <a:buNone/>
            </a:pPr>
            <a:r>
              <a:rPr lang="en-CA" sz="3100" dirty="0" smtClean="0">
                <a:latin typeface="+mj-lt"/>
              </a:rPr>
              <a:t>6.2.3  A permanent employee wishing to leave the CRA may express an interest in alternating with an opting employee.  Management will decide, however, whether a proposed alternation will result in retaining the skills required to meet the ongoing needs of the position and the CRA.</a:t>
            </a:r>
            <a:endParaRPr lang="en-CA" sz="31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507412"/>
            <a:ext cx="7632848" cy="1569660"/>
          </a:xfrm>
          <a:prstGeom prst="rect">
            <a:avLst/>
          </a:prstGeom>
        </p:spPr>
        <p:txBody>
          <a:bodyPr wrap="square">
            <a:spAutoFit/>
          </a:bodyPr>
          <a:lstStyle/>
          <a:p>
            <a:pPr marL="0" indent="0" algn="just">
              <a:spcBef>
                <a:spcPts val="0"/>
              </a:spcBef>
              <a:buNone/>
              <a:tabLst>
                <a:tab pos="1430338" algn="l"/>
              </a:tabLst>
            </a:pPr>
            <a:r>
              <a:rPr lang="en-CA" sz="3200" dirty="0" smtClean="0">
                <a:latin typeface="+mj-lt"/>
              </a:rPr>
              <a:t>6.2.4		An alternation must permanently eliminate a function or a position.</a:t>
            </a:r>
            <a:endParaRPr lang="en-CA" sz="32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024275"/>
            <a:ext cx="8352928" cy="4708981"/>
          </a:xfrm>
          <a:prstGeom prst="rect">
            <a:avLst/>
          </a:prstGeom>
        </p:spPr>
        <p:txBody>
          <a:bodyPr wrap="square">
            <a:spAutoFit/>
          </a:bodyPr>
          <a:lstStyle/>
          <a:p>
            <a:pPr marL="0" indent="0" algn="just">
              <a:spcBef>
                <a:spcPts val="0"/>
              </a:spcBef>
              <a:buNone/>
            </a:pPr>
            <a:r>
              <a:rPr lang="en-CA" sz="3000" dirty="0" smtClean="0">
                <a:latin typeface="+mj-lt"/>
              </a:rPr>
              <a:t>6.2.5    The opting employee moving into the unaffected position must meet the requirements of the position, including language requirements.  The alternate moving into the opting position must meet the requirements of the position, except if the alternate will not be performing the duties of the position and the alternate will be struck off strength within 5 days of the alternation.</a:t>
            </a:r>
            <a:endParaRPr lang="en-CA" sz="30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706626"/>
            <a:ext cx="8352928" cy="5170646"/>
          </a:xfrm>
          <a:prstGeom prst="rect">
            <a:avLst/>
          </a:prstGeom>
        </p:spPr>
        <p:txBody>
          <a:bodyPr wrap="square">
            <a:spAutoFit/>
          </a:bodyPr>
          <a:lstStyle/>
          <a:p>
            <a:pPr marL="0" indent="0" algn="just">
              <a:spcBef>
                <a:spcPts val="0"/>
              </a:spcBef>
              <a:buNone/>
            </a:pPr>
            <a:r>
              <a:rPr lang="en-CA" sz="3000" dirty="0" smtClean="0">
                <a:latin typeface="+mj-lt"/>
              </a:rPr>
              <a:t>6.2.6    An alternation should normally occur between employees at the same group and level.  When the two positions are not the same group and level, alternation can still occur when the positions can be considered equivalent.  They are considered equivalent when the maximum rate of pay for the higher paid position is no more than six-per-cent higher than the maximum rate of pay for the lower </a:t>
            </a:r>
            <a:r>
              <a:rPr lang="en-CA" sz="3000" smtClean="0">
                <a:latin typeface="+mj-lt"/>
              </a:rPr>
              <a:t>paid position.</a:t>
            </a:r>
            <a:endParaRPr lang="en-CA" sz="30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94180"/>
            <a:ext cx="8352928" cy="3046988"/>
          </a:xfrm>
          <a:prstGeom prst="rect">
            <a:avLst/>
          </a:prstGeom>
        </p:spPr>
        <p:txBody>
          <a:bodyPr wrap="square">
            <a:spAutoFit/>
          </a:bodyPr>
          <a:lstStyle/>
          <a:p>
            <a:pPr marL="0" indent="0" algn="just">
              <a:spcBef>
                <a:spcPts val="0"/>
              </a:spcBef>
              <a:buNone/>
            </a:pPr>
            <a:r>
              <a:rPr lang="en-CA" sz="3100" dirty="0" smtClean="0">
                <a:latin typeface="+mj-lt"/>
              </a:rPr>
              <a:t>6.2.7    An alternation must occur on a given date, i.e. two employees directly exchange positions on the same day.  There is no provision in alternation for a “domino” effect or for “future considerations.”</a:t>
            </a:r>
            <a:endParaRPr lang="en-CA" sz="3100" dirty="0">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780928"/>
            <a:ext cx="8352928" cy="861774"/>
          </a:xfrm>
          <a:prstGeom prst="rect">
            <a:avLst/>
          </a:prstGeom>
        </p:spPr>
        <p:txBody>
          <a:bodyPr wrap="square">
            <a:spAutoFit/>
          </a:bodyPr>
          <a:lstStyle/>
          <a:p>
            <a:pPr marL="0" indent="0" algn="ctr">
              <a:spcBef>
                <a:spcPts val="0"/>
              </a:spcBef>
              <a:buNone/>
            </a:pPr>
            <a:r>
              <a:rPr lang="en-CA" sz="5000" b="1" dirty="0" smtClean="0">
                <a:solidFill>
                  <a:schemeClr val="accent3">
                    <a:lumMod val="75000"/>
                  </a:schemeClr>
                </a:solidFill>
                <a:effectLst>
                  <a:outerShdw blurRad="38100" dist="38100" dir="2700000" algn="tl">
                    <a:srgbClr val="000000">
                      <a:alpha val="43137"/>
                    </a:srgbClr>
                  </a:outerShdw>
                </a:effectLst>
                <a:latin typeface="+mj-lt"/>
              </a:rPr>
              <a:t>QUESTIONS </a:t>
            </a:r>
            <a:r>
              <a:rPr lang="en-CA" sz="5000" b="1" dirty="0" smtClean="0">
                <a:solidFill>
                  <a:schemeClr val="accent3">
                    <a:lumMod val="75000"/>
                  </a:schemeClr>
                </a:solidFill>
                <a:latin typeface="+mj-lt"/>
              </a:rPr>
              <a:t>?</a:t>
            </a:r>
            <a:endParaRPr lang="en-CA" sz="5000" b="1" dirty="0">
              <a:solidFill>
                <a:schemeClr val="accent3">
                  <a:lumMod val="75000"/>
                </a:schemeClr>
              </a:solidFill>
              <a:latin typeface="+mj-lt"/>
            </a:endParaRPr>
          </a:p>
        </p:txBody>
      </p:sp>
      <p:pic>
        <p:nvPicPr>
          <p:cNvPr id="3" name="Picture 2"/>
          <p:cNvPicPr>
            <a:picLocks noChangeAspect="1" noChangeArrowheads="1"/>
          </p:cNvPicPr>
          <p:nvPr/>
        </p:nvPicPr>
        <p:blipFill>
          <a:blip r:embed="rId2"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pic>
        <p:nvPicPr>
          <p:cNvPr id="37890" name="Picture 2" descr="C:\Users\brierem\AppData\Local\Microsoft\Windows\Temporary Internet Files\Content.IE5\F61TLATD\MC900078622[1].wmf"/>
          <p:cNvPicPr>
            <a:picLocks noChangeAspect="1" noChangeArrowheads="1"/>
          </p:cNvPicPr>
          <p:nvPr/>
        </p:nvPicPr>
        <p:blipFill>
          <a:blip r:embed="rId3" cstate="print"/>
          <a:srcRect/>
          <a:stretch>
            <a:fillRect/>
          </a:stretch>
        </p:blipFill>
        <p:spPr bwMode="auto">
          <a:xfrm>
            <a:off x="611560" y="260649"/>
            <a:ext cx="900000" cy="1936155"/>
          </a:xfrm>
          <a:prstGeom prst="rect">
            <a:avLst/>
          </a:prstGeom>
          <a:noFill/>
        </p:spPr>
      </p:pic>
      <p:pic>
        <p:nvPicPr>
          <p:cNvPr id="37891" name="Picture 3" descr="C:\Users\brierem\AppData\Local\Microsoft\Windows\Temporary Internet Files\Content.IE5\MTW3STZT\MC900078711[1].wmf"/>
          <p:cNvPicPr>
            <a:picLocks noChangeAspect="1" noChangeArrowheads="1"/>
          </p:cNvPicPr>
          <p:nvPr/>
        </p:nvPicPr>
        <p:blipFill>
          <a:blip r:embed="rId4" cstate="print"/>
          <a:srcRect/>
          <a:stretch>
            <a:fillRect/>
          </a:stretch>
        </p:blipFill>
        <p:spPr bwMode="auto">
          <a:xfrm>
            <a:off x="7236296" y="4077073"/>
            <a:ext cx="792000" cy="192098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84784"/>
            <a:ext cx="8229600" cy="4104456"/>
          </a:xfrm>
        </p:spPr>
        <p:txBody>
          <a:bodyPr>
            <a:normAutofit fontScale="90000"/>
          </a:bodyPr>
          <a:lstStyle/>
          <a:p>
            <a:pPr algn="ctr"/>
            <a:r>
              <a:rPr lang="en-CA" sz="5100" dirty="0" smtClean="0">
                <a:solidFill>
                  <a:schemeClr val="accent1">
                    <a:lumMod val="75000"/>
                  </a:schemeClr>
                </a:solidFill>
              </a:rPr>
              <a:t>APPENDIX “C”</a:t>
            </a:r>
            <a:br>
              <a:rPr lang="en-CA" sz="5100" dirty="0" smtClean="0">
                <a:solidFill>
                  <a:schemeClr val="accent1">
                    <a:lumMod val="75000"/>
                  </a:schemeClr>
                </a:solidFill>
              </a:rPr>
            </a:br>
            <a:r>
              <a:rPr lang="en-CA" sz="3300" dirty="0" smtClean="0"/>
              <a:t/>
            </a:r>
            <a:br>
              <a:rPr lang="en-CA" sz="3300" dirty="0" smtClean="0"/>
            </a:br>
            <a:r>
              <a:rPr lang="en-CA" sz="3300" dirty="0" smtClean="0"/>
              <a:t/>
            </a:r>
            <a:br>
              <a:rPr lang="en-CA" sz="3300" dirty="0" smtClean="0"/>
            </a:br>
            <a:r>
              <a:rPr lang="en-CA" sz="4400" dirty="0" smtClean="0"/>
              <a:t>WORK FORCE ADJUSTMENT APPENDIX TO PSAC</a:t>
            </a:r>
            <a:br>
              <a:rPr lang="en-CA" sz="4400" dirty="0" smtClean="0"/>
            </a:br>
            <a:r>
              <a:rPr lang="en-CA" sz="4400" dirty="0" smtClean="0"/>
              <a:t>COLLECTIVE AGREEMENT</a:t>
            </a:r>
            <a:br>
              <a:rPr lang="en-CA" sz="4400" dirty="0" smtClean="0"/>
            </a:br>
            <a:endParaRPr lang="en-CA" sz="4400" dirty="0"/>
          </a:p>
        </p:txBody>
      </p:sp>
      <p:pic>
        <p:nvPicPr>
          <p:cNvPr id="3"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06896" y="1124744"/>
            <a:ext cx="8229600" cy="5472608"/>
          </a:xfrm>
        </p:spPr>
        <p:txBody>
          <a:bodyPr/>
          <a:lstStyle/>
          <a:p>
            <a:pPr>
              <a:buSzPct val="100000"/>
            </a:pPr>
            <a:r>
              <a:rPr lang="en-CA" sz="2600" b="1" dirty="0" smtClean="0"/>
              <a:t>General</a:t>
            </a:r>
          </a:p>
          <a:p>
            <a:pPr>
              <a:buSzPct val="100000"/>
            </a:pPr>
            <a:r>
              <a:rPr lang="en-CA" sz="2600" b="1" dirty="0" smtClean="0"/>
              <a:t>Part I</a:t>
            </a:r>
            <a:r>
              <a:rPr lang="en-CA" sz="2600" dirty="0" smtClean="0"/>
              <a:t> – Roles and responsibilities</a:t>
            </a:r>
          </a:p>
          <a:p>
            <a:pPr>
              <a:buSzPct val="100000"/>
            </a:pPr>
            <a:r>
              <a:rPr lang="en-CA" sz="2600" b="1" dirty="0" smtClean="0"/>
              <a:t>Part II </a:t>
            </a:r>
            <a:r>
              <a:rPr lang="en-CA" sz="2600" dirty="0" smtClean="0"/>
              <a:t>– Official notification</a:t>
            </a:r>
          </a:p>
          <a:p>
            <a:pPr>
              <a:buSzPct val="100000"/>
            </a:pPr>
            <a:r>
              <a:rPr lang="en-CA" sz="2600" b="1" dirty="0" smtClean="0"/>
              <a:t>Part III </a:t>
            </a:r>
            <a:r>
              <a:rPr lang="en-CA" sz="2600" dirty="0" smtClean="0"/>
              <a:t>– Relocation of a work unit</a:t>
            </a:r>
          </a:p>
          <a:p>
            <a:pPr>
              <a:buSzPct val="100000"/>
            </a:pPr>
            <a:r>
              <a:rPr lang="en-CA" sz="2600" b="1" dirty="0" smtClean="0"/>
              <a:t>Part IV </a:t>
            </a:r>
            <a:r>
              <a:rPr lang="en-CA" sz="2600" dirty="0" smtClean="0"/>
              <a:t>– Retraining</a:t>
            </a:r>
          </a:p>
          <a:p>
            <a:pPr>
              <a:buSzPct val="100000"/>
            </a:pPr>
            <a:r>
              <a:rPr lang="en-CA" sz="2600" b="1" dirty="0" smtClean="0"/>
              <a:t>Part V </a:t>
            </a:r>
            <a:r>
              <a:rPr lang="en-CA" sz="2600" dirty="0" smtClean="0"/>
              <a:t>– Salary protection</a:t>
            </a:r>
          </a:p>
          <a:p>
            <a:pPr>
              <a:buSzPct val="100000"/>
            </a:pPr>
            <a:r>
              <a:rPr lang="en-CA" sz="2600" b="1" dirty="0" smtClean="0"/>
              <a:t>Part VI </a:t>
            </a:r>
            <a:r>
              <a:rPr lang="en-CA" sz="2600" dirty="0" smtClean="0"/>
              <a:t>– Options for employees</a:t>
            </a:r>
          </a:p>
          <a:p>
            <a:pPr>
              <a:buSzPct val="100000"/>
            </a:pPr>
            <a:r>
              <a:rPr lang="en-CA" sz="2600" b="1" dirty="0" smtClean="0"/>
              <a:t>Part VII </a:t>
            </a:r>
            <a:r>
              <a:rPr lang="en-CA" sz="2600" dirty="0" smtClean="0"/>
              <a:t>– Special provisions regarding</a:t>
            </a:r>
          </a:p>
          <a:p>
            <a:pPr>
              <a:buSzPct val="100000"/>
              <a:buNone/>
            </a:pPr>
            <a:r>
              <a:rPr lang="en-CA" sz="2600" dirty="0" smtClean="0"/>
              <a:t>   alternative delivery initiatives</a:t>
            </a:r>
          </a:p>
          <a:p>
            <a:pPr>
              <a:buSzPct val="100000"/>
            </a:pPr>
            <a:r>
              <a:rPr lang="en-CA" sz="2600" b="1" dirty="0" smtClean="0"/>
              <a:t>Annex A</a:t>
            </a:r>
            <a:r>
              <a:rPr lang="en-CA" sz="2600" dirty="0" smtClean="0"/>
              <a:t> – Statement of pension principles</a:t>
            </a:r>
          </a:p>
          <a:p>
            <a:pPr>
              <a:buSzPct val="100000"/>
            </a:pPr>
            <a:r>
              <a:rPr lang="en-CA" sz="2600" b="1" dirty="0" smtClean="0"/>
              <a:t>Annex B</a:t>
            </a:r>
            <a:r>
              <a:rPr lang="en-CA" sz="2600" dirty="0" smtClean="0"/>
              <a:t> – Transition Support Measure</a:t>
            </a:r>
          </a:p>
          <a:p>
            <a:endParaRPr lang="en-CA" dirty="0"/>
          </a:p>
        </p:txBody>
      </p:sp>
      <p:sp>
        <p:nvSpPr>
          <p:cNvPr id="3" name="Title 2"/>
          <p:cNvSpPr>
            <a:spLocks noGrp="1"/>
          </p:cNvSpPr>
          <p:nvPr>
            <p:ph type="title"/>
          </p:nvPr>
        </p:nvSpPr>
        <p:spPr>
          <a:xfrm>
            <a:off x="457200" y="188640"/>
            <a:ext cx="8229600" cy="792088"/>
          </a:xfrm>
        </p:spPr>
        <p:txBody>
          <a:bodyPr>
            <a:normAutofit/>
          </a:bodyPr>
          <a:lstStyle/>
          <a:p>
            <a:pPr algn="ctr"/>
            <a:r>
              <a:rPr lang="en-CA" sz="3600" u="sng" dirty="0" smtClean="0"/>
              <a:t>Table of Contents</a:t>
            </a:r>
            <a:endParaRPr lang="en-CA" sz="3600" u="sng" dirty="0"/>
          </a:p>
        </p:txBody>
      </p:sp>
      <p:pic>
        <p:nvPicPr>
          <p:cNvPr id="4"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457200" y="2216150"/>
            <a:ext cx="8229600" cy="4525963"/>
          </a:xfrm>
        </p:spPr>
        <p:txBody>
          <a:bodyPr/>
          <a:lstStyle/>
          <a:p>
            <a:pPr eaLnBrk="1" hangingPunct="1">
              <a:buSzPct val="100000"/>
              <a:buFont typeface="Arial" charset="0"/>
              <a:buChar char="•"/>
            </a:pPr>
            <a:r>
              <a:rPr lang="en-CA" sz="4000" dirty="0" smtClean="0"/>
              <a:t>Affected Members</a:t>
            </a:r>
          </a:p>
          <a:p>
            <a:pPr eaLnBrk="1" hangingPunct="1">
              <a:buSzPct val="100000"/>
              <a:buFont typeface="Wingdings 2" pitchFamily="18" charset="2"/>
              <a:buChar char="E"/>
            </a:pPr>
            <a:endParaRPr lang="en-CA" sz="4000" dirty="0" smtClean="0"/>
          </a:p>
          <a:p>
            <a:pPr eaLnBrk="1" hangingPunct="1">
              <a:buSzPct val="100000"/>
              <a:buFont typeface="Arial" charset="0"/>
              <a:buChar char="•"/>
            </a:pPr>
            <a:r>
              <a:rPr lang="en-CA" sz="4000" dirty="0" smtClean="0"/>
              <a:t>Surplus Members</a:t>
            </a:r>
          </a:p>
          <a:p>
            <a:pPr eaLnBrk="1" hangingPunct="1">
              <a:buSzPct val="100000"/>
              <a:buFont typeface="Wingdings 2" pitchFamily="18" charset="2"/>
              <a:buChar char="E"/>
            </a:pPr>
            <a:endParaRPr lang="en-CA" sz="4000" dirty="0" smtClean="0"/>
          </a:p>
          <a:p>
            <a:pPr eaLnBrk="1" hangingPunct="1">
              <a:buSzPct val="100000"/>
              <a:buFont typeface="Arial" charset="0"/>
              <a:buChar char="•"/>
            </a:pPr>
            <a:r>
              <a:rPr lang="en-CA" sz="4000" dirty="0" smtClean="0"/>
              <a:t>Preferred Status Members</a:t>
            </a:r>
          </a:p>
        </p:txBody>
      </p:sp>
      <p:sp>
        <p:nvSpPr>
          <p:cNvPr id="3" name="Title 2"/>
          <p:cNvSpPr>
            <a:spLocks noGrp="1"/>
          </p:cNvSpPr>
          <p:nvPr>
            <p:ph type="title"/>
          </p:nvPr>
        </p:nvSpPr>
        <p:spPr>
          <a:xfrm>
            <a:off x="457200" y="485800"/>
            <a:ext cx="8229600" cy="1143000"/>
          </a:xfrm>
        </p:spPr>
        <p:txBody>
          <a:bodyPr/>
          <a:lstStyle/>
          <a:p>
            <a:pPr eaLnBrk="1" fontAlgn="auto" hangingPunct="1">
              <a:spcAft>
                <a:spcPts val="0"/>
              </a:spcAft>
              <a:defRPr/>
            </a:pPr>
            <a:r>
              <a:rPr lang="en-CA" sz="4400" u="sng" dirty="0" smtClean="0"/>
              <a:t>Maintain an accurate list of:</a:t>
            </a:r>
            <a:endParaRPr lang="en-CA" sz="4400" u="sng" dirty="0"/>
          </a:p>
        </p:txBody>
      </p:sp>
      <p:pic>
        <p:nvPicPr>
          <p:cNvPr id="11268" name="Picture 3"/>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611188" y="1628775"/>
            <a:ext cx="8137525" cy="2862263"/>
          </a:xfrm>
          <a:prstGeom prst="rect">
            <a:avLst/>
          </a:prstGeom>
          <a:noFill/>
          <a:ln w="9525">
            <a:noFill/>
            <a:miter lim="800000"/>
            <a:headEnd/>
            <a:tailEnd/>
          </a:ln>
        </p:spPr>
        <p:txBody>
          <a:bodyPr>
            <a:spAutoFit/>
          </a:bodyPr>
          <a:lstStyle/>
          <a:p>
            <a:pPr algn="just"/>
            <a:r>
              <a:rPr lang="en-CA" sz="3600">
                <a:latin typeface="Lucida Sans Unicode" pitchFamily="34" charset="0"/>
              </a:rPr>
              <a:t>Ensure that all the affected, surplus and preferred status members are aware of their rights and are kept informed as to what is happening in your office.</a:t>
            </a:r>
          </a:p>
        </p:txBody>
      </p:sp>
      <p:pic>
        <p:nvPicPr>
          <p:cNvPr id="12291" name="Picture 2"/>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755650" y="2138363"/>
            <a:ext cx="7704138" cy="1754187"/>
          </a:xfrm>
          <a:prstGeom prst="rect">
            <a:avLst/>
          </a:prstGeom>
          <a:noFill/>
          <a:ln w="9525">
            <a:noFill/>
            <a:miter lim="800000"/>
            <a:headEnd/>
            <a:tailEnd/>
          </a:ln>
        </p:spPr>
        <p:txBody>
          <a:bodyPr>
            <a:spAutoFit/>
          </a:bodyPr>
          <a:lstStyle/>
          <a:p>
            <a:pPr algn="just"/>
            <a:r>
              <a:rPr lang="en-CA" sz="3600">
                <a:latin typeface="Lucida Sans Unicode" pitchFamily="34" charset="0"/>
              </a:rPr>
              <a:t>Know the wishes and wants of each affected, surplus and preferred status member.</a:t>
            </a:r>
          </a:p>
        </p:txBody>
      </p:sp>
      <p:pic>
        <p:nvPicPr>
          <p:cNvPr id="13315" name="Picture 2"/>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755650" y="2138363"/>
            <a:ext cx="7704138" cy="1846262"/>
          </a:xfrm>
          <a:prstGeom prst="rect">
            <a:avLst/>
          </a:prstGeom>
          <a:noFill/>
          <a:ln w="9525">
            <a:noFill/>
            <a:miter lim="800000"/>
            <a:headEnd/>
            <a:tailEnd/>
          </a:ln>
        </p:spPr>
        <p:txBody>
          <a:bodyPr>
            <a:spAutoFit/>
          </a:bodyPr>
          <a:lstStyle/>
          <a:p>
            <a:pPr algn="just"/>
            <a:r>
              <a:rPr lang="en-CA" sz="3700">
                <a:latin typeface="Lucida Sans Unicode" pitchFamily="34" charset="0"/>
              </a:rPr>
              <a:t>Know what staffing vacancies are available in your office/community.</a:t>
            </a:r>
          </a:p>
        </p:txBody>
      </p:sp>
      <p:pic>
        <p:nvPicPr>
          <p:cNvPr id="14339" name="Picture 2"/>
          <p:cNvPicPr>
            <a:picLocks noChangeAspect="1" noChangeArrowheads="1"/>
          </p:cNvPicPr>
          <p:nvPr/>
        </p:nvPicPr>
        <p:blipFill>
          <a:blip r:embed="rId3" cstate="print">
            <a:lum bright="10000" contrast="-20000"/>
            <a:grayscl/>
          </a:blip>
          <a:srcRect t="-8543" b="-8543"/>
          <a:stretch>
            <a:fillRect/>
          </a:stretch>
        </p:blipFill>
        <p:spPr bwMode="auto">
          <a:xfrm>
            <a:off x="179388" y="6002338"/>
            <a:ext cx="828675" cy="855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Proposed Local </a:t>
            </a:r>
            <a:r>
              <a:rPr lang="en-CA" smtClean="0"/>
              <a:t>WFA Committee Agenda</a:t>
            </a:r>
            <a:endParaRPr lang="en-CA" dirty="0"/>
          </a:p>
        </p:txBody>
      </p:sp>
      <p:pic>
        <p:nvPicPr>
          <p:cNvPr id="4" name="Picture 4"/>
          <p:cNvPicPr>
            <a:picLocks noChangeAspect="1" noChangeArrowheads="1"/>
          </p:cNvPicPr>
          <p:nvPr/>
        </p:nvPicPr>
        <p:blipFill>
          <a:blip r:embed="rId3" cstate="print">
            <a:lum bright="10000" contrast="-20000"/>
            <a:grayscl/>
          </a:blip>
          <a:srcRect t="-8543" b="-8543"/>
          <a:stretch>
            <a:fillRect/>
          </a:stretch>
        </p:blipFill>
        <p:spPr bwMode="auto">
          <a:xfrm>
            <a:off x="684213" y="5516563"/>
            <a:ext cx="1116012" cy="1154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UTE">
      <a:dk1>
        <a:sysClr val="windowText" lastClr="000000"/>
      </a:dk1>
      <a:lt1>
        <a:sysClr val="window" lastClr="FFFFFF"/>
      </a:lt1>
      <a:dk2>
        <a:srgbClr val="000000"/>
      </a:dk2>
      <a:lt2>
        <a:srgbClr val="F2F2F2"/>
      </a:lt2>
      <a:accent1>
        <a:srgbClr val="C00000"/>
      </a:accent1>
      <a:accent2>
        <a:srgbClr val="C00000"/>
      </a:accent2>
      <a:accent3>
        <a:srgbClr val="C00000"/>
      </a:accent3>
      <a:accent4>
        <a:srgbClr val="C00000"/>
      </a:accent4>
      <a:accent5>
        <a:srgbClr val="C00000"/>
      </a:accent5>
      <a:accent6>
        <a:srgbClr val="C00000"/>
      </a:accent6>
      <a:hlink>
        <a:srgbClr val="F2F2F2"/>
      </a:hlink>
      <a:folHlink>
        <a:srgbClr val="F2F2F2"/>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1318</TotalTime>
  <Words>818</Words>
  <Application>Microsoft Office PowerPoint</Application>
  <PresentationFormat>On-screen Show (4:3)</PresentationFormat>
  <Paragraphs>81</Paragraphs>
  <Slides>29</Slides>
  <Notes>16</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Concourse</vt:lpstr>
      <vt:lpstr>ROLE OF A LOCAL WFA COMMITTEE</vt:lpstr>
      <vt:lpstr>HAVE A GENERAL KNOWLEDGE OF THE  WFAA</vt:lpstr>
      <vt:lpstr>APPENDIX “C”   WORK FORCE ADJUSTMENT APPENDIX TO PSAC COLLECTIVE AGREEMENT </vt:lpstr>
      <vt:lpstr>Table of Contents</vt:lpstr>
      <vt:lpstr>Maintain an accurate list of:</vt:lpstr>
      <vt:lpstr>Slide 6</vt:lpstr>
      <vt:lpstr>Slide 7</vt:lpstr>
      <vt:lpstr>Slide 8</vt:lpstr>
      <vt:lpstr>Proposed Local WFA Committee Agenda</vt:lpstr>
      <vt:lpstr>Local WFA Committee Agenda </vt:lpstr>
      <vt:lpstr>RETENTION PROCESS</vt:lpstr>
      <vt:lpstr>Definition</vt:lpstr>
      <vt:lpstr>Your Role</vt:lpstr>
      <vt:lpstr>ALTERNATIONS</vt:lpstr>
      <vt:lpstr>DEFINITION  OF ALTERNATIONS</vt:lpstr>
      <vt:lpstr>DEFINITION OF OPTING EMPLOYEES</vt:lpstr>
      <vt:lpstr>PART VI</vt:lpstr>
      <vt:lpstr>6.1   General</vt:lpstr>
      <vt:lpstr>Slide 19</vt:lpstr>
      <vt:lpstr>Slide 20</vt:lpstr>
      <vt:lpstr>6.3 Options</vt:lpstr>
      <vt:lpstr>6.2   Alternation</vt:lpstr>
      <vt:lpstr>Slide 23</vt:lpstr>
      <vt:lpstr>Slide 24</vt:lpstr>
      <vt:lpstr>Slide 25</vt:lpstr>
      <vt:lpstr>Slide 26</vt:lpstr>
      <vt:lpstr>Slide 27</vt:lpstr>
      <vt:lpstr>Slide 28</vt:lpstr>
      <vt:lpstr>Slide 29</vt:lpstr>
    </vt:vector>
  </TitlesOfParts>
  <Company>Union of Taxation Employees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THE WFA COMMITTEE</dc:title>
  <dc:creator>Michele Laplante Briere</dc:creator>
  <cp:lastModifiedBy>Michèle Laplante-Brière</cp:lastModifiedBy>
  <cp:revision>89</cp:revision>
  <dcterms:created xsi:type="dcterms:W3CDTF">2012-08-20T15:10:54Z</dcterms:created>
  <dcterms:modified xsi:type="dcterms:W3CDTF">2013-04-19T14:23:54Z</dcterms:modified>
</cp:coreProperties>
</file>